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8.jp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536" r:id="rId2"/>
    <p:sldId id="462" r:id="rId3"/>
    <p:sldId id="259" r:id="rId4"/>
    <p:sldId id="358" r:id="rId5"/>
    <p:sldId id="435" r:id="rId6"/>
    <p:sldId id="557" r:id="rId7"/>
    <p:sldId id="546" r:id="rId8"/>
    <p:sldId id="552" r:id="rId9"/>
    <p:sldId id="547" r:id="rId10"/>
    <p:sldId id="280" r:id="rId11"/>
    <p:sldId id="555" r:id="rId12"/>
    <p:sldId id="264" r:id="rId13"/>
    <p:sldId id="284" r:id="rId14"/>
    <p:sldId id="554" r:id="rId15"/>
    <p:sldId id="297" r:id="rId16"/>
    <p:sldId id="553" r:id="rId17"/>
    <p:sldId id="548" r:id="rId18"/>
    <p:sldId id="277" r:id="rId19"/>
    <p:sldId id="302" r:id="rId20"/>
    <p:sldId id="538" r:id="rId21"/>
    <p:sldId id="306" r:id="rId22"/>
    <p:sldId id="382" r:id="rId23"/>
    <p:sldId id="381" r:id="rId24"/>
    <p:sldId id="385" r:id="rId25"/>
    <p:sldId id="397" r:id="rId26"/>
    <p:sldId id="386" r:id="rId27"/>
    <p:sldId id="533" r:id="rId28"/>
    <p:sldId id="453" r:id="rId29"/>
    <p:sldId id="556" r:id="rId30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7" d="100"/>
          <a:sy n="57" d="100"/>
        </p:scale>
        <p:origin x="126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43E94-44FD-4763-964A-F1AF3F74240B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73438"/>
            <a:ext cx="7435850" cy="276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5ABA4-4F9B-494D-AEA0-1C1E1CD34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33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8E145E3A-A6D6-4517-8783-6ED0AA8B68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0696494C-1AED-4AAA-B0BF-16DCD0BDBDFA}" type="slidenum">
              <a:rPr lang="en-US" altLang="en-US">
                <a:latin typeface="Times New Roman" panose="02020603050405020304" pitchFamily="18" charset="0"/>
              </a:rPr>
              <a:pPr eaLnBrk="1" hangingPunct="1"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68458B29-58D8-4E7B-923E-72337F4655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F5853886-2224-4801-ABEA-DBF095718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700"/>
          </a:p>
        </p:txBody>
      </p:sp>
    </p:spTree>
    <p:extLst>
      <p:ext uri="{BB962C8B-B14F-4D97-AF65-F5344CB8AC3E}">
        <p14:creationId xmlns:p14="http://schemas.microsoft.com/office/powerpoint/2010/main" val="2919995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en-US"/>
              <a:t>Chapter 3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/>
              <a:t>The Computer Continuum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00492C-66E0-44C3-9745-0EF0E92F57D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97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en-US"/>
              <a:t>Chapter 3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/>
              <a:t>The Computer Continuum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329938-A8C2-45A1-AF37-B0AB62130D20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51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en-US"/>
              <a:t>Chapter 3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/>
              <a:t>The Computer Continuum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1F921F-A56D-40F9-AB9F-E78FAAE91CE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44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en-US"/>
              <a:t>Chapter 3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/>
              <a:t>The Computer Continuum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329938-A8C2-45A1-AF37-B0AB62130D2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B928DA-88CD-446F-B23E-E6DD945D60AD}" type="slidenum">
              <a:rPr lang="en-US"/>
              <a:pPr/>
              <a:t>21</a:t>
            </a:fld>
            <a:endParaRPr 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8F207E-CDC2-4587-A676-32FB1881CE18}" type="slidenum">
              <a:rPr lang="en-US"/>
              <a:pPr/>
              <a:t>23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899667-2938-40CF-8756-369AF7804D23}" type="slidenum">
              <a:rPr lang="en-US"/>
              <a:pPr/>
              <a:t>24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AD2E918C-8022-4D05-92DE-6FA83B48AD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B75EC0C1-BBC0-4934-8477-A271FC770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900" b="1"/>
              <a:t>TSP: Transaction Processing System (TPS)</a:t>
            </a:r>
            <a:r>
              <a:rPr lang="en-US" altLang="en-US" sz="900"/>
              <a:t> is a type of information system that collects, stores, modifies and retrieves the data transactions of an enterprise. </a:t>
            </a:r>
            <a:br>
              <a:rPr lang="en-US" altLang="en-US" sz="900"/>
            </a:br>
            <a:r>
              <a:rPr lang="en-US" altLang="en-US" sz="900"/>
              <a:t>A transaction is any event that passes the ACID(Atomicity, Consistency, Isolation , Durability) test in which data is generated or modified before storage in an information system </a:t>
            </a:r>
          </a:p>
          <a:p>
            <a:pPr>
              <a:lnSpc>
                <a:spcPct val="80000"/>
              </a:lnSpc>
            </a:pPr>
            <a:endParaRPr lang="en-US" altLang="en-US" sz="900"/>
          </a:p>
          <a:p>
            <a:pPr>
              <a:lnSpc>
                <a:spcPct val="80000"/>
              </a:lnSpc>
            </a:pPr>
            <a:r>
              <a:rPr lang="en-US" altLang="en-US" sz="900" b="1"/>
              <a:t>DSS: Decision Support Systems (DSS) </a:t>
            </a:r>
            <a:r>
              <a:rPr lang="en-US" altLang="en-US" sz="900"/>
              <a:t>are a specific class of computerized information system that supports business and organizational decision-making activities. A properly designed DSS is an interactive software-based system intended to help decision makers compile useful information from raw data, documents, personal knowledge, and/or business models to identify and solve problems and make decisions.</a:t>
            </a:r>
          </a:p>
          <a:p>
            <a:pPr>
              <a:lnSpc>
                <a:spcPct val="80000"/>
              </a:lnSpc>
            </a:pPr>
            <a:br>
              <a:rPr lang="en-US" altLang="en-US" sz="900"/>
            </a:br>
            <a:endParaRPr lang="en-US" altLang="en-US" sz="900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394F2CD2-7262-441A-8776-257A619404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7323712-E1CC-4C3A-A7EB-C8690F5599EF}" type="slidenum">
              <a:rPr lang="en-US" altLang="en-US" sz="1200"/>
              <a:pPr eaLnBrk="1" hangingPunct="1"/>
              <a:t>28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AFF3B56-F1A3-43D0-94E5-62C2D8CC5302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7B3E-9431-4EA5-8589-0EBB4112BA63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E77B69-BAE7-4674-A4D3-BF08123B5F33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3048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1981200"/>
            <a:ext cx="9713384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4114800"/>
            <a:ext cx="9713384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3ADEB-8FC7-4080-918C-201FE63ED29B}" type="datetime1">
              <a:rPr lang="en-US" altLang="en-US" smtClean="0"/>
              <a:t>6/11/2023</a:t>
            </a:fld>
            <a:endParaRPr lang="en-US" alt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5F9EB617-A5F7-459B-86DF-12FAB9B70D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2613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975F-2608-47A9-9632-E1B9440AC1BD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5226D3D-A71A-42F1-BE39-2804093F3700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D277-CA1E-4068-A5FA-11D7743125E7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BF40-2C30-4BCC-9677-F77A778019F7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FCAC-F71A-4994-B902-D4934B56D19C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12F5-78BF-4E93-9940-C0DB63B2C366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C35DE5-03FA-4796-B842-691E790211B5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D603-DC0A-4EAC-BDEF-DC798AEEEBE9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059B80A-F361-4592-9034-09ACCA5328CC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>
            <a:extLst>
              <a:ext uri="{FF2B5EF4-FFF2-40B4-BE49-F238E27FC236}">
                <a16:creationId xmlns:a16="http://schemas.microsoft.com/office/drawing/2014/main" id="{2771874C-7566-459F-B032-5B8F0D75AF1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05495" y="3644901"/>
            <a:ext cx="6011862" cy="1368425"/>
          </a:xfrm>
        </p:spPr>
        <p:txBody>
          <a:bodyPr anchor="ctr">
            <a:normAutofit fontScale="90000"/>
          </a:bodyPr>
          <a:lstStyle/>
          <a:p>
            <a:pPr algn="l" eaLnBrk="1" hangingPunct="1">
              <a:defRPr/>
            </a:pPr>
            <a:r>
              <a:rPr lang="es-UY" sz="1800" b="1" dirty="0" err="1">
                <a:solidFill>
                  <a:schemeClr val="bg1"/>
                </a:solidFill>
                <a:latin typeface="+mn-lt"/>
              </a:rPr>
              <a:t>Computational</a:t>
            </a:r>
            <a:r>
              <a:rPr lang="es-UY" sz="18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s-UY" sz="1800" b="1" dirty="0" err="1">
                <a:solidFill>
                  <a:schemeClr val="bg1"/>
                </a:solidFill>
                <a:latin typeface="+mn-lt"/>
              </a:rPr>
              <a:t>Thinking</a:t>
            </a:r>
            <a:r>
              <a:rPr lang="es-UY" sz="1800" b="1" dirty="0">
                <a:solidFill>
                  <a:schemeClr val="bg1"/>
                </a:solidFill>
                <a:latin typeface="+mn-lt"/>
              </a:rPr>
              <a:t> and 21st Century </a:t>
            </a:r>
            <a:r>
              <a:rPr lang="es-UY" sz="1800" b="1" dirty="0" err="1">
                <a:solidFill>
                  <a:schemeClr val="bg1"/>
                </a:solidFill>
                <a:latin typeface="+mn-lt"/>
              </a:rPr>
              <a:t>Skills</a:t>
            </a:r>
            <a:br>
              <a:rPr lang="es-UY" sz="1800" b="1" dirty="0">
                <a:solidFill>
                  <a:schemeClr val="bg1"/>
                </a:solidFill>
                <a:latin typeface="+mn-lt"/>
              </a:rPr>
            </a:br>
            <a:br>
              <a:rPr lang="es-UY" sz="1800" b="1" dirty="0">
                <a:solidFill>
                  <a:schemeClr val="bg1"/>
                </a:solidFill>
                <a:latin typeface="+mn-lt"/>
              </a:rPr>
            </a:br>
            <a:r>
              <a:rPr lang="es-UY" sz="1600" b="1" dirty="0" err="1">
                <a:solidFill>
                  <a:schemeClr val="bg1"/>
                </a:solidFill>
                <a:latin typeface="+mn-lt"/>
              </a:rPr>
              <a:t>Orientation</a:t>
            </a:r>
            <a:r>
              <a:rPr lang="es-UY" sz="16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s-UY" sz="1600" b="1" dirty="0" err="1">
                <a:solidFill>
                  <a:schemeClr val="bg1"/>
                </a:solidFill>
                <a:latin typeface="+mn-lt"/>
              </a:rPr>
              <a:t>Program</a:t>
            </a:r>
            <a:br>
              <a:rPr lang="es-UY" sz="1600" b="1" dirty="0">
                <a:solidFill>
                  <a:schemeClr val="bg1"/>
                </a:solidFill>
                <a:latin typeface="+mn-lt"/>
              </a:rPr>
            </a:br>
            <a:br>
              <a:rPr lang="es-UY" sz="1600" b="1" dirty="0">
                <a:solidFill>
                  <a:schemeClr val="bg1"/>
                </a:solidFill>
                <a:latin typeface="+mn-lt"/>
              </a:rPr>
            </a:br>
            <a:r>
              <a:rPr lang="es-UY" sz="1600" b="1" dirty="0">
                <a:solidFill>
                  <a:schemeClr val="bg1"/>
                </a:solidFill>
                <a:latin typeface="+mn-lt"/>
              </a:rPr>
              <a:t>Sri Lanka </a:t>
            </a:r>
            <a:r>
              <a:rPr lang="es-UY" sz="1600" b="1" dirty="0" err="1">
                <a:solidFill>
                  <a:schemeClr val="bg1"/>
                </a:solidFill>
                <a:latin typeface="+mn-lt"/>
              </a:rPr>
              <a:t>Institute</a:t>
            </a:r>
            <a:r>
              <a:rPr lang="es-UY" sz="1600" b="1" dirty="0">
                <a:solidFill>
                  <a:schemeClr val="bg1"/>
                </a:solidFill>
                <a:latin typeface="+mn-lt"/>
              </a:rPr>
              <a:t> of </a:t>
            </a:r>
            <a:r>
              <a:rPr lang="es-UY" sz="1600" b="1" dirty="0" err="1">
                <a:solidFill>
                  <a:schemeClr val="bg1"/>
                </a:solidFill>
                <a:latin typeface="+mn-lt"/>
              </a:rPr>
              <a:t>Information</a:t>
            </a:r>
            <a:r>
              <a:rPr lang="es-UY" sz="16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s-UY" sz="1600" b="1" dirty="0" err="1">
                <a:solidFill>
                  <a:schemeClr val="bg1"/>
                </a:solidFill>
                <a:latin typeface="+mn-lt"/>
              </a:rPr>
              <a:t>Technology</a:t>
            </a:r>
            <a:endParaRPr lang="es-ES" sz="1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Rectangle 150">
            <a:extLst>
              <a:ext uri="{FF2B5EF4-FFF2-40B4-BE49-F238E27FC236}">
                <a16:creationId xmlns:a16="http://schemas.microsoft.com/office/drawing/2014/main" id="{9D119974-AE30-4845-BF97-44912B087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475" y="639073"/>
            <a:ext cx="7237412" cy="18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r>
              <a:rPr lang="es-UY" sz="4000" b="1" dirty="0">
                <a:solidFill>
                  <a:schemeClr val="tx1"/>
                </a:solidFill>
                <a:latin typeface="+mn-lt"/>
              </a:rPr>
              <a:t>Hardware and Software</a:t>
            </a:r>
            <a:endParaRPr lang="es-ES" sz="4000" b="1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929" y="810454"/>
            <a:ext cx="11029616" cy="44371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/>
              <a:t>Components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5" dirty="0"/>
              <a:t>Computer  </a:t>
            </a:r>
            <a:r>
              <a:rPr lang="en-US" spc="-5" dirty="0"/>
              <a:t>-</a:t>
            </a:r>
            <a:r>
              <a:rPr spc="-5" dirty="0"/>
              <a:t>Processing</a:t>
            </a:r>
            <a:r>
              <a:rPr spc="-10" dirty="0"/>
              <a:t> </a:t>
            </a:r>
            <a:r>
              <a:rPr spc="-5" dirty="0"/>
              <a:t>devices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517912" y="2107096"/>
            <a:ext cx="6778487" cy="4618824"/>
            <a:chOff x="838200" y="1524000"/>
            <a:chExt cx="6934200" cy="5201920"/>
          </a:xfrm>
        </p:grpSpPr>
        <p:sp>
          <p:nvSpPr>
            <p:cNvPr id="7" name="object 7"/>
            <p:cNvSpPr/>
            <p:nvPr/>
          </p:nvSpPr>
          <p:spPr>
            <a:xfrm>
              <a:off x="838200" y="1524000"/>
              <a:ext cx="6934200" cy="52014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95600" y="2895600"/>
              <a:ext cx="2980944" cy="23042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165" y="543339"/>
            <a:ext cx="82296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The Central Processing Unit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636103" y="2014330"/>
            <a:ext cx="10548731" cy="4386470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Responsible for controlling all activities of the computer system.</a:t>
            </a:r>
          </a:p>
          <a:p>
            <a:r>
              <a:rPr lang="en-US" altLang="en-US" sz="2800" dirty="0"/>
              <a:t>The three major components of the CPU are:</a:t>
            </a:r>
          </a:p>
          <a:p>
            <a:pPr marL="781200" lvl="1" indent="-457200">
              <a:buFontTx/>
              <a:buAutoNum type="arabicPeriod"/>
            </a:pPr>
            <a:r>
              <a:rPr lang="en-US" altLang="en-US" sz="2400" b="1" dirty="0"/>
              <a:t>Arithmetic and Logic Unit</a:t>
            </a:r>
            <a:r>
              <a:rPr lang="en-US" altLang="en-US" sz="2400" dirty="0"/>
              <a:t> </a:t>
            </a:r>
          </a:p>
          <a:p>
            <a:pPr marL="781200" lvl="1" indent="-457200">
              <a:buFontTx/>
              <a:buAutoNum type="arabicPeriod"/>
            </a:pPr>
            <a:r>
              <a:rPr lang="en-US" altLang="en-US" sz="2400" b="1" dirty="0"/>
              <a:t>Control Unit </a:t>
            </a:r>
          </a:p>
          <a:p>
            <a:pPr marL="781200" lvl="1" indent="-457200">
              <a:buFontTx/>
              <a:buAutoNum type="arabicPeriod"/>
            </a:pPr>
            <a:r>
              <a:rPr lang="en-US" sz="2400" b="1" dirty="0"/>
              <a:t>Registers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5905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dirty="0"/>
              <a:t>von Neumann Architecture</a:t>
            </a:r>
          </a:p>
        </p:txBody>
      </p:sp>
      <p:pic>
        <p:nvPicPr>
          <p:cNvPr id="1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775" y="3685380"/>
            <a:ext cx="4426225" cy="2913329"/>
          </a:xfrm>
        </p:spPr>
      </p:pic>
      <p:sp>
        <p:nvSpPr>
          <p:cNvPr id="819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81192" y="3254508"/>
            <a:ext cx="8929688" cy="1887537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The basic structure of the “</a:t>
            </a:r>
            <a:r>
              <a:rPr lang="en-US" altLang="en-US" sz="3200" dirty="0">
                <a:solidFill>
                  <a:srgbClr val="FF0000"/>
                </a:solidFill>
              </a:rPr>
              <a:t>von Neumann machine</a:t>
            </a:r>
            <a:r>
              <a:rPr lang="en-US" altLang="en-US" sz="3200" dirty="0"/>
              <a:t>” (or model).</a:t>
            </a:r>
          </a:p>
          <a:p>
            <a:pPr lvl="1"/>
            <a:r>
              <a:rPr lang="en-US" altLang="en-US" sz="2800" dirty="0"/>
              <a:t>a </a:t>
            </a:r>
            <a:r>
              <a:rPr lang="en-US" altLang="en-US" sz="2800" b="1" dirty="0">
                <a:solidFill>
                  <a:srgbClr val="FF0000"/>
                </a:solidFill>
              </a:rPr>
              <a:t>memory</a:t>
            </a:r>
            <a:r>
              <a:rPr lang="en-US" altLang="en-US" sz="2800" dirty="0"/>
              <a:t>, containing instructions and data</a:t>
            </a:r>
          </a:p>
          <a:p>
            <a:pPr lvl="1"/>
            <a:r>
              <a:rPr lang="en-US" altLang="en-US" sz="2800" dirty="0"/>
              <a:t>a </a:t>
            </a:r>
            <a:r>
              <a:rPr lang="en-US" altLang="en-US" sz="2800" b="1" dirty="0">
                <a:solidFill>
                  <a:srgbClr val="FF0000"/>
                </a:solidFill>
              </a:rPr>
              <a:t>processing unit</a:t>
            </a:r>
            <a:r>
              <a:rPr lang="en-US" altLang="en-US" sz="2800" dirty="0"/>
              <a:t>, for performing arithmetic and logical operations</a:t>
            </a:r>
          </a:p>
          <a:p>
            <a:pPr lvl="1"/>
            <a:r>
              <a:rPr lang="en-US" altLang="en-US" sz="2800" dirty="0"/>
              <a:t>a </a:t>
            </a:r>
            <a:r>
              <a:rPr lang="en-US" altLang="en-US" sz="2800" b="1" dirty="0">
                <a:solidFill>
                  <a:srgbClr val="FF0000"/>
                </a:solidFill>
              </a:rPr>
              <a:t>control unit</a:t>
            </a:r>
            <a:r>
              <a:rPr lang="en-US" altLang="en-US" sz="2800" dirty="0"/>
              <a:t>, for interpreting instructions</a:t>
            </a:r>
          </a:p>
          <a:p>
            <a:pPr marL="0" indent="0"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00109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1192" y="1139723"/>
            <a:ext cx="11029616" cy="44371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/>
              <a:t>Components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5" dirty="0"/>
              <a:t>Computer  Storage Devices</a:t>
            </a:r>
            <a:endParaRPr dirty="0"/>
          </a:p>
        </p:txBody>
      </p:sp>
      <p:sp>
        <p:nvSpPr>
          <p:cNvPr id="2" name="object 8">
            <a:extLst>
              <a:ext uri="{FF2B5EF4-FFF2-40B4-BE49-F238E27FC236}">
                <a16:creationId xmlns:a16="http://schemas.microsoft.com/office/drawing/2014/main" id="{CF68BA62-ED9B-5D80-85C5-7FD5F74E3A9B}"/>
              </a:ext>
            </a:extLst>
          </p:cNvPr>
          <p:cNvSpPr txBox="1"/>
          <p:nvPr/>
        </p:nvSpPr>
        <p:spPr>
          <a:xfrm>
            <a:off x="1246477" y="2268426"/>
            <a:ext cx="4186914" cy="23211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835"/>
              </a:lnSpc>
              <a:spcBef>
                <a:spcPts val="105"/>
              </a:spcBef>
            </a:pPr>
            <a:r>
              <a:rPr sz="3200" b="1" spc="-5" dirty="0">
                <a:latin typeface="Gothic Uralic"/>
                <a:cs typeface="Gothic Uralic"/>
              </a:rPr>
              <a:t>Primary storage</a:t>
            </a:r>
            <a:endParaRPr sz="3200" dirty="0">
              <a:latin typeface="Gothic Uralic"/>
              <a:cs typeface="Gothic Uralic"/>
            </a:endParaRPr>
          </a:p>
          <a:p>
            <a:pPr marL="697230" indent="-457200">
              <a:lnSpc>
                <a:spcPts val="3835"/>
              </a:lnSpc>
              <a:buClr>
                <a:schemeClr val="accent3"/>
              </a:buClr>
              <a:buSzPct val="96875"/>
              <a:buFont typeface="Wingdings" panose="05000000000000000000" pitchFamily="2" charset="2"/>
              <a:buChar char="§"/>
              <a:tabLst>
                <a:tab pos="580390" algn="l"/>
              </a:tabLst>
            </a:pPr>
            <a:r>
              <a:rPr sz="3200" dirty="0">
                <a:latin typeface="Gothic Uralic"/>
                <a:cs typeface="Gothic Uralic"/>
              </a:rPr>
              <a:t>Registers</a:t>
            </a:r>
          </a:p>
          <a:p>
            <a:pPr marL="697865" marR="974725" indent="-457200">
              <a:lnSpc>
                <a:spcPts val="5040"/>
              </a:lnSpc>
              <a:spcBef>
                <a:spcPts val="365"/>
              </a:spcBef>
              <a:buClr>
                <a:schemeClr val="accent3"/>
              </a:buClr>
              <a:buSzPct val="96875"/>
              <a:buFont typeface="Wingdings" panose="05000000000000000000" pitchFamily="2" charset="2"/>
              <a:buChar char="§"/>
              <a:tabLst>
                <a:tab pos="580390" algn="l"/>
              </a:tabLst>
            </a:pPr>
            <a:r>
              <a:rPr sz="3200" spc="-5" dirty="0">
                <a:latin typeface="Gothic Uralic"/>
                <a:cs typeface="Gothic Uralic"/>
              </a:rPr>
              <a:t>Main</a:t>
            </a:r>
            <a:r>
              <a:rPr sz="3200" spc="-75" dirty="0">
                <a:latin typeface="Gothic Uralic"/>
                <a:cs typeface="Gothic Uralic"/>
              </a:rPr>
              <a:t> </a:t>
            </a:r>
            <a:r>
              <a:rPr sz="3200" dirty="0">
                <a:latin typeface="Gothic Uralic"/>
                <a:cs typeface="Gothic Uralic"/>
              </a:rPr>
              <a:t>Memory</a:t>
            </a:r>
            <a:endParaRPr lang="en-US" sz="3200" dirty="0">
              <a:latin typeface="Gothic Uralic"/>
              <a:cs typeface="Gothic Uralic"/>
            </a:endParaRPr>
          </a:p>
          <a:p>
            <a:pPr marL="697865" marR="974725" indent="-457200">
              <a:lnSpc>
                <a:spcPts val="5040"/>
              </a:lnSpc>
              <a:spcBef>
                <a:spcPts val="365"/>
              </a:spcBef>
              <a:buClr>
                <a:schemeClr val="accent3"/>
              </a:buClr>
              <a:buSzPct val="96875"/>
              <a:buFont typeface="Wingdings" panose="05000000000000000000" pitchFamily="2" charset="2"/>
              <a:buChar char="§"/>
              <a:tabLst>
                <a:tab pos="580390" algn="l"/>
              </a:tabLst>
            </a:pPr>
            <a:r>
              <a:rPr sz="3200" dirty="0">
                <a:latin typeface="Gothic Uralic"/>
                <a:cs typeface="Gothic Uralic"/>
              </a:rPr>
              <a:t>Cache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291AF-A449-9234-4E23-8061A0A53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120" y="2268426"/>
            <a:ext cx="2028825" cy="1619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F40BD6-FA06-C407-07F8-EF8ABACD7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697" y="3429000"/>
            <a:ext cx="215265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1192" y="1139723"/>
            <a:ext cx="11029616" cy="44371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/>
              <a:t>Components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5" dirty="0"/>
              <a:t>Computer  Storage Devices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928426" y="2287662"/>
            <a:ext cx="4282440" cy="114133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835"/>
              </a:lnSpc>
              <a:spcBef>
                <a:spcPts val="105"/>
              </a:spcBef>
            </a:pPr>
            <a:r>
              <a:rPr lang="en-US" sz="3200" b="1" spc="-5" dirty="0">
                <a:latin typeface="Gothic Uralic"/>
                <a:cs typeface="Gothic Uralic"/>
              </a:rPr>
              <a:t>Secondary </a:t>
            </a:r>
            <a:r>
              <a:rPr sz="3200" b="1" spc="-5" dirty="0">
                <a:latin typeface="Gothic Uralic"/>
                <a:cs typeface="Gothic Uralic"/>
              </a:rPr>
              <a:t>storage</a:t>
            </a:r>
            <a:r>
              <a:rPr sz="3200" b="1" spc="-30" dirty="0">
                <a:latin typeface="Gothic Uralic"/>
                <a:cs typeface="Gothic Uralic"/>
              </a:rPr>
              <a:t> </a:t>
            </a:r>
            <a:endParaRPr lang="en-US" sz="3200" b="1" spc="-30" dirty="0">
              <a:latin typeface="Gothic Uralic"/>
              <a:cs typeface="Gothic Uralic"/>
            </a:endParaRPr>
          </a:p>
          <a:p>
            <a:pPr marL="697865" marR="974725" indent="-457200">
              <a:lnSpc>
                <a:spcPts val="5040"/>
              </a:lnSpc>
              <a:spcBef>
                <a:spcPts val="365"/>
              </a:spcBef>
              <a:buClr>
                <a:schemeClr val="accent3"/>
              </a:buClr>
              <a:buSzPct val="96875"/>
              <a:buFont typeface="Wingdings" panose="05000000000000000000" pitchFamily="2" charset="2"/>
              <a:buChar char="§"/>
              <a:tabLst>
                <a:tab pos="580390" algn="l"/>
              </a:tabLst>
            </a:pPr>
            <a:r>
              <a:rPr lang="en-US" sz="3200" spc="-5" dirty="0">
                <a:latin typeface="Gothic Uralic"/>
              </a:rPr>
              <a:t>Hard disk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89BA2765-40B3-918C-87DF-06AA94137E8B}"/>
              </a:ext>
            </a:extLst>
          </p:cNvPr>
          <p:cNvSpPr/>
          <p:nvPr/>
        </p:nvSpPr>
        <p:spPr>
          <a:xfrm>
            <a:off x="4477330" y="2127980"/>
            <a:ext cx="6919540" cy="4315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0599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1190" y="666331"/>
            <a:ext cx="11029616" cy="874598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/>
              <a:t>Components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5" dirty="0"/>
              <a:t>Computer  </a:t>
            </a:r>
            <a:br>
              <a:rPr lang="en-US" spc="-5" dirty="0"/>
            </a:br>
            <a:r>
              <a:rPr spc="-5" dirty="0"/>
              <a:t>Storage Devices </a:t>
            </a:r>
            <a:r>
              <a:rPr dirty="0"/>
              <a:t>– </a:t>
            </a:r>
            <a:r>
              <a:rPr spc="-5" dirty="0"/>
              <a:t>Tertiary</a:t>
            </a:r>
            <a:r>
              <a:rPr spc="-60" dirty="0"/>
              <a:t> </a:t>
            </a:r>
            <a:r>
              <a:rPr spc="-5" dirty="0"/>
              <a:t>Storage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436533" y="2048979"/>
            <a:ext cx="7484534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4825" marR="567055" indent="-492759">
              <a:spcBef>
                <a:spcPts val="675"/>
              </a:spcBef>
              <a:buClr>
                <a:schemeClr val="accent3"/>
              </a:buClr>
              <a:buFont typeface="Wingdings"/>
              <a:buChar char=""/>
              <a:tabLst>
                <a:tab pos="504825" algn="l"/>
                <a:tab pos="505459" algn="l"/>
                <a:tab pos="5878830" algn="l"/>
              </a:tabLst>
            </a:pPr>
            <a:r>
              <a:rPr sz="2800" dirty="0">
                <a:latin typeface="Gothic Uralic"/>
                <a:cs typeface="Gothic Uralic"/>
              </a:rPr>
              <a:t>This </a:t>
            </a:r>
            <a:r>
              <a:rPr sz="2800" spc="5" dirty="0">
                <a:latin typeface="Gothic Uralic"/>
                <a:cs typeface="Gothic Uralic"/>
              </a:rPr>
              <a:t>is </a:t>
            </a:r>
            <a:r>
              <a:rPr sz="2800" dirty="0">
                <a:latin typeface="Gothic Uralic"/>
                <a:cs typeface="Gothic Uralic"/>
              </a:rPr>
              <a:t>primarily </a:t>
            </a:r>
            <a:r>
              <a:rPr sz="2800" spc="-5" dirty="0">
                <a:latin typeface="Gothic Uralic"/>
                <a:cs typeface="Gothic Uralic"/>
              </a:rPr>
              <a:t>useful for </a:t>
            </a:r>
            <a:r>
              <a:rPr sz="2800" dirty="0">
                <a:latin typeface="Gothic Uralic"/>
                <a:cs typeface="Gothic Uralic"/>
              </a:rPr>
              <a:t>extraordinarily </a:t>
            </a:r>
            <a:r>
              <a:rPr sz="2800" spc="-5" dirty="0">
                <a:latin typeface="Gothic Uralic"/>
                <a:cs typeface="Gothic Uralic"/>
              </a:rPr>
              <a:t>large  data </a:t>
            </a:r>
            <a:r>
              <a:rPr sz="2800" spc="-10" dirty="0">
                <a:latin typeface="Gothic Uralic"/>
                <a:cs typeface="Gothic Uralic"/>
              </a:rPr>
              <a:t>stores,</a:t>
            </a:r>
            <a:r>
              <a:rPr sz="2800" spc="40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accessed</a:t>
            </a:r>
            <a:r>
              <a:rPr sz="2800" spc="50" dirty="0">
                <a:latin typeface="Gothic Uralic"/>
                <a:cs typeface="Gothic Uralic"/>
              </a:rPr>
              <a:t> </a:t>
            </a:r>
            <a:r>
              <a:rPr sz="2800" dirty="0">
                <a:latin typeface="Gothic Uralic"/>
                <a:cs typeface="Gothic Uralic"/>
              </a:rPr>
              <a:t>withou</a:t>
            </a:r>
            <a:r>
              <a:rPr lang="en-US" sz="2800" dirty="0">
                <a:latin typeface="Gothic Uralic"/>
                <a:cs typeface="Gothic Uralic"/>
              </a:rPr>
              <a:t>t </a:t>
            </a:r>
            <a:r>
              <a:rPr sz="2800" spc="-5" dirty="0">
                <a:latin typeface="Gothic Uralic"/>
                <a:cs typeface="Gothic Uralic"/>
              </a:rPr>
              <a:t>human  operators.</a:t>
            </a:r>
            <a:endParaRPr sz="2800" dirty="0">
              <a:latin typeface="Gothic Uralic"/>
              <a:cs typeface="Gothic Ural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5D97C0-3864-59E8-9D96-8E9C4E6F2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67" y="1807408"/>
            <a:ext cx="2997199" cy="46694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1192" y="1139723"/>
            <a:ext cx="11029616" cy="44371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/>
              <a:t>Components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5" dirty="0"/>
              <a:t>Computer  Storage Devices</a:t>
            </a:r>
            <a:endParaRPr dirty="0"/>
          </a:p>
        </p:txBody>
      </p:sp>
      <p:sp>
        <p:nvSpPr>
          <p:cNvPr id="2" name="object 8">
            <a:extLst>
              <a:ext uri="{FF2B5EF4-FFF2-40B4-BE49-F238E27FC236}">
                <a16:creationId xmlns:a16="http://schemas.microsoft.com/office/drawing/2014/main" id="{CF68BA62-ED9B-5D80-85C5-7FD5F74E3A9B}"/>
              </a:ext>
            </a:extLst>
          </p:cNvPr>
          <p:cNvSpPr txBox="1"/>
          <p:nvPr/>
        </p:nvSpPr>
        <p:spPr>
          <a:xfrm>
            <a:off x="1604286" y="2752772"/>
            <a:ext cx="4186914" cy="26244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835"/>
              </a:lnSpc>
              <a:spcBef>
                <a:spcPts val="105"/>
              </a:spcBef>
            </a:pPr>
            <a:r>
              <a:rPr lang="en-US" sz="3200" b="1" spc="-5" dirty="0">
                <a:latin typeface="Gothic Uralic"/>
                <a:cs typeface="Gothic Uralic"/>
              </a:rPr>
              <a:t>Offline</a:t>
            </a:r>
            <a:r>
              <a:rPr sz="3200" b="1" spc="-5" dirty="0">
                <a:latin typeface="Gothic Uralic"/>
                <a:cs typeface="Gothic Uralic"/>
              </a:rPr>
              <a:t> storage</a:t>
            </a:r>
            <a:r>
              <a:rPr lang="en-US" sz="3200" b="1" spc="-5" dirty="0">
                <a:latin typeface="Gothic Uralic"/>
                <a:cs typeface="Gothic Uralic"/>
              </a:rPr>
              <a:t>s</a:t>
            </a:r>
            <a:endParaRPr sz="3200" dirty="0">
              <a:latin typeface="Gothic Uralic"/>
              <a:cs typeface="Gothic Uralic"/>
            </a:endParaRPr>
          </a:p>
          <a:p>
            <a:pPr marL="819150" lvl="1" indent="-514984">
              <a:spcBef>
                <a:spcPts val="300"/>
              </a:spcBef>
              <a:buClr>
                <a:schemeClr val="accent3"/>
              </a:buClr>
              <a:buFont typeface="Wingdings"/>
              <a:buChar char=""/>
              <a:tabLst>
                <a:tab pos="818515" algn="l"/>
                <a:tab pos="819785" algn="l"/>
              </a:tabLst>
            </a:pPr>
            <a:r>
              <a:rPr lang="en-US" sz="3200" spc="-5" dirty="0">
                <a:latin typeface="Gothic Uralic"/>
                <a:cs typeface="Gothic Uralic"/>
              </a:rPr>
              <a:t>Floppy</a:t>
            </a:r>
            <a:r>
              <a:rPr lang="en-US" sz="3200" spc="-10" dirty="0">
                <a:latin typeface="Gothic Uralic"/>
                <a:cs typeface="Gothic Uralic"/>
              </a:rPr>
              <a:t> </a:t>
            </a:r>
            <a:r>
              <a:rPr lang="en-US" sz="3200" dirty="0">
                <a:latin typeface="Gothic Uralic"/>
                <a:cs typeface="Gothic Uralic"/>
              </a:rPr>
              <a:t>Disk</a:t>
            </a:r>
          </a:p>
          <a:p>
            <a:pPr marL="819150" lvl="1" indent="-514984">
              <a:spcBef>
                <a:spcPts val="285"/>
              </a:spcBef>
              <a:buClr>
                <a:schemeClr val="accent3"/>
              </a:buClr>
              <a:buFont typeface="Wingdings"/>
              <a:buChar char=""/>
              <a:tabLst>
                <a:tab pos="818515" algn="l"/>
                <a:tab pos="819785" algn="l"/>
              </a:tabLst>
            </a:pPr>
            <a:r>
              <a:rPr lang="en-US" sz="3200" spc="-5" dirty="0">
                <a:latin typeface="Gothic Uralic"/>
                <a:cs typeface="Gothic Uralic"/>
              </a:rPr>
              <a:t>CD/DVD/Blue-ray</a:t>
            </a:r>
            <a:endParaRPr lang="en-US" sz="3200" dirty="0">
              <a:latin typeface="Gothic Uralic"/>
              <a:cs typeface="Gothic Uralic"/>
            </a:endParaRPr>
          </a:p>
          <a:p>
            <a:pPr marL="819150" lvl="1" indent="-514984">
              <a:spcBef>
                <a:spcPts val="290"/>
              </a:spcBef>
              <a:buClr>
                <a:schemeClr val="accent3"/>
              </a:buClr>
              <a:buFont typeface="Wingdings"/>
              <a:buChar char=""/>
              <a:tabLst>
                <a:tab pos="818515" algn="l"/>
                <a:tab pos="819785" algn="l"/>
              </a:tabLst>
            </a:pPr>
            <a:r>
              <a:rPr lang="en-US" sz="3200" spc="-10" dirty="0">
                <a:latin typeface="Gothic Uralic"/>
                <a:cs typeface="Gothic Uralic"/>
              </a:rPr>
              <a:t>USB </a:t>
            </a:r>
            <a:r>
              <a:rPr lang="en-US" sz="3200" dirty="0">
                <a:latin typeface="Gothic Uralic"/>
                <a:cs typeface="Gothic Uralic"/>
              </a:rPr>
              <a:t>Flash</a:t>
            </a:r>
            <a:r>
              <a:rPr lang="en-US" sz="3200" spc="-65" dirty="0">
                <a:latin typeface="Gothic Uralic"/>
                <a:cs typeface="Gothic Uralic"/>
              </a:rPr>
              <a:t> </a:t>
            </a:r>
            <a:r>
              <a:rPr lang="en-US" sz="3200" dirty="0">
                <a:latin typeface="Gothic Uralic"/>
                <a:cs typeface="Gothic Uralic"/>
              </a:rPr>
              <a:t>Drive</a:t>
            </a:r>
          </a:p>
          <a:p>
            <a:pPr marL="819150" lvl="1" indent="-514984">
              <a:spcBef>
                <a:spcPts val="290"/>
              </a:spcBef>
              <a:buClr>
                <a:schemeClr val="accent3"/>
              </a:buClr>
              <a:buFont typeface="Wingdings"/>
              <a:buChar char=""/>
              <a:tabLst>
                <a:tab pos="818515" algn="l"/>
                <a:tab pos="819785" algn="l"/>
              </a:tabLst>
            </a:pPr>
            <a:r>
              <a:rPr lang="en-US" sz="3200" spc="-5" dirty="0">
                <a:latin typeface="Gothic Uralic"/>
                <a:cs typeface="Gothic Uralic"/>
              </a:rPr>
              <a:t>Memory</a:t>
            </a:r>
            <a:r>
              <a:rPr lang="en-US" sz="3200" spc="-80" dirty="0">
                <a:latin typeface="Gothic Uralic"/>
                <a:cs typeface="Gothic Uralic"/>
              </a:rPr>
              <a:t> </a:t>
            </a:r>
            <a:r>
              <a:rPr lang="en-US" sz="3200" dirty="0">
                <a:latin typeface="Gothic Uralic"/>
                <a:cs typeface="Gothic Uralic"/>
              </a:rPr>
              <a:t>Cards</a:t>
            </a:r>
          </a:p>
        </p:txBody>
      </p:sp>
    </p:spTree>
    <p:extLst>
      <p:ext uri="{BB962C8B-B14F-4D97-AF65-F5344CB8AC3E}">
        <p14:creationId xmlns:p14="http://schemas.microsoft.com/office/powerpoint/2010/main" val="2423711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5998" y="780376"/>
            <a:ext cx="11029616" cy="874598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/>
              <a:t>Components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5" dirty="0"/>
              <a:t>Computer  </a:t>
            </a:r>
            <a:br>
              <a:rPr lang="en-US" spc="-5" dirty="0"/>
            </a:br>
            <a:r>
              <a:rPr spc="-5" dirty="0"/>
              <a:t>Storage Devices </a:t>
            </a:r>
            <a:r>
              <a:rPr dirty="0"/>
              <a:t>– </a:t>
            </a:r>
            <a:r>
              <a:rPr spc="-5" dirty="0"/>
              <a:t>Offline</a:t>
            </a:r>
            <a:r>
              <a:rPr spc="-45" dirty="0"/>
              <a:t> </a:t>
            </a:r>
            <a:r>
              <a:rPr spc="-5" dirty="0"/>
              <a:t>Storage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5E91435-B1CF-1D3E-3110-5540264CB388}"/>
              </a:ext>
            </a:extLst>
          </p:cNvPr>
          <p:cNvGrpSpPr/>
          <p:nvPr/>
        </p:nvGrpSpPr>
        <p:grpSpPr>
          <a:xfrm>
            <a:off x="1564552" y="1901687"/>
            <a:ext cx="8856345" cy="4832604"/>
            <a:chOff x="1591056" y="1676400"/>
            <a:chExt cx="8856345" cy="4832604"/>
          </a:xfrm>
        </p:grpSpPr>
        <p:grpSp>
          <p:nvGrpSpPr>
            <p:cNvPr id="8" name="object 8"/>
            <p:cNvGrpSpPr/>
            <p:nvPr/>
          </p:nvGrpSpPr>
          <p:grpSpPr>
            <a:xfrm>
              <a:off x="1595628" y="1736725"/>
              <a:ext cx="5201920" cy="1835150"/>
              <a:chOff x="73152" y="1673351"/>
              <a:chExt cx="5201920" cy="1835150"/>
            </a:xfrm>
          </p:grpSpPr>
          <p:sp>
            <p:nvSpPr>
              <p:cNvPr id="9" name="object 9"/>
              <p:cNvSpPr/>
              <p:nvPr/>
            </p:nvSpPr>
            <p:spPr>
              <a:xfrm>
                <a:off x="76200" y="1676399"/>
                <a:ext cx="4215384" cy="16764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74676" y="1674875"/>
                <a:ext cx="4218940" cy="1679575"/>
              </a:xfrm>
              <a:custGeom>
                <a:avLst/>
                <a:gdLst/>
                <a:ahLst/>
                <a:cxnLst/>
                <a:rect l="l" t="t" r="r" b="b"/>
                <a:pathLst>
                  <a:path w="4218940" h="1679575">
                    <a:moveTo>
                      <a:pt x="0" y="1679448"/>
                    </a:moveTo>
                    <a:lnTo>
                      <a:pt x="4218432" y="1679448"/>
                    </a:lnTo>
                    <a:lnTo>
                      <a:pt x="4218432" y="0"/>
                    </a:lnTo>
                    <a:lnTo>
                      <a:pt x="0" y="0"/>
                    </a:lnTo>
                    <a:lnTo>
                      <a:pt x="0" y="1679448"/>
                    </a:lnTo>
                    <a:close/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4267199" y="1676420"/>
                <a:ext cx="919215" cy="914367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4265675" y="1674875"/>
                <a:ext cx="923925" cy="917575"/>
              </a:xfrm>
              <a:custGeom>
                <a:avLst/>
                <a:gdLst/>
                <a:ahLst/>
                <a:cxnLst/>
                <a:rect l="l" t="t" r="r" b="b"/>
                <a:pathLst>
                  <a:path w="923925" h="917575">
                    <a:moveTo>
                      <a:pt x="0" y="917448"/>
                    </a:moveTo>
                    <a:lnTo>
                      <a:pt x="923544" y="917448"/>
                    </a:lnTo>
                    <a:lnTo>
                      <a:pt x="923544" y="0"/>
                    </a:lnTo>
                    <a:lnTo>
                      <a:pt x="0" y="0"/>
                    </a:lnTo>
                    <a:lnTo>
                      <a:pt x="0" y="917448"/>
                    </a:lnTo>
                    <a:close/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4267199" y="2590808"/>
                <a:ext cx="1004304" cy="914384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4"/>
              <p:cNvSpPr/>
              <p:nvPr/>
            </p:nvSpPr>
            <p:spPr>
              <a:xfrm>
                <a:off x="4265675" y="2589275"/>
                <a:ext cx="1007744" cy="917575"/>
              </a:xfrm>
              <a:custGeom>
                <a:avLst/>
                <a:gdLst/>
                <a:ahLst/>
                <a:cxnLst/>
                <a:rect l="l" t="t" r="r" b="b"/>
                <a:pathLst>
                  <a:path w="1007745" h="917575">
                    <a:moveTo>
                      <a:pt x="0" y="917448"/>
                    </a:moveTo>
                    <a:lnTo>
                      <a:pt x="1007363" y="917448"/>
                    </a:lnTo>
                    <a:lnTo>
                      <a:pt x="1007363" y="0"/>
                    </a:lnTo>
                    <a:lnTo>
                      <a:pt x="0" y="0"/>
                    </a:lnTo>
                    <a:lnTo>
                      <a:pt x="0" y="917448"/>
                    </a:lnTo>
                    <a:close/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5" name="object 15"/>
            <p:cNvGrpSpPr/>
            <p:nvPr/>
          </p:nvGrpSpPr>
          <p:grpSpPr>
            <a:xfrm>
              <a:off x="6010656" y="3800856"/>
              <a:ext cx="4436745" cy="2091055"/>
              <a:chOff x="4486655" y="3800855"/>
              <a:chExt cx="4436745" cy="209105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495799" y="3809999"/>
                <a:ext cx="4418076" cy="2072639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491227" y="3805427"/>
                <a:ext cx="4427220" cy="2082164"/>
              </a:xfrm>
              <a:custGeom>
                <a:avLst/>
                <a:gdLst/>
                <a:ahLst/>
                <a:cxnLst/>
                <a:rect l="l" t="t" r="r" b="b"/>
                <a:pathLst>
                  <a:path w="4427220" h="2082164">
                    <a:moveTo>
                      <a:pt x="0" y="2081784"/>
                    </a:moveTo>
                    <a:lnTo>
                      <a:pt x="4427220" y="2081784"/>
                    </a:lnTo>
                    <a:lnTo>
                      <a:pt x="4427220" y="0"/>
                    </a:lnTo>
                    <a:lnTo>
                      <a:pt x="0" y="0"/>
                    </a:lnTo>
                    <a:lnTo>
                      <a:pt x="0" y="2081784"/>
                    </a:lnTo>
                    <a:close/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8" name="object 18"/>
            <p:cNvSpPr/>
            <p:nvPr/>
          </p:nvSpPr>
          <p:spPr>
            <a:xfrm>
              <a:off x="7239000" y="1676400"/>
              <a:ext cx="2670048" cy="17800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9" name="object 19"/>
            <p:cNvGrpSpPr/>
            <p:nvPr/>
          </p:nvGrpSpPr>
          <p:grpSpPr>
            <a:xfrm>
              <a:off x="1591056" y="3572256"/>
              <a:ext cx="4372610" cy="1862455"/>
              <a:chOff x="67056" y="3572255"/>
              <a:chExt cx="4372610" cy="1862455"/>
            </a:xfrm>
          </p:grpSpPr>
          <p:sp>
            <p:nvSpPr>
              <p:cNvPr id="20" name="object 20"/>
              <p:cNvSpPr/>
              <p:nvPr/>
            </p:nvSpPr>
            <p:spPr>
              <a:xfrm>
                <a:off x="76200" y="3581399"/>
                <a:ext cx="4354068" cy="1844039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71628" y="3576827"/>
                <a:ext cx="4363720" cy="1853564"/>
              </a:xfrm>
              <a:custGeom>
                <a:avLst/>
                <a:gdLst/>
                <a:ahLst/>
                <a:cxnLst/>
                <a:rect l="l" t="t" r="r" b="b"/>
                <a:pathLst>
                  <a:path w="4363720" h="1853564">
                    <a:moveTo>
                      <a:pt x="0" y="1853184"/>
                    </a:moveTo>
                    <a:lnTo>
                      <a:pt x="4363212" y="1853184"/>
                    </a:lnTo>
                    <a:lnTo>
                      <a:pt x="4363212" y="0"/>
                    </a:lnTo>
                    <a:lnTo>
                      <a:pt x="0" y="0"/>
                    </a:lnTo>
                    <a:lnTo>
                      <a:pt x="0" y="1853184"/>
                    </a:lnTo>
                    <a:close/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2" name="object 22"/>
            <p:cNvSpPr/>
            <p:nvPr/>
          </p:nvSpPr>
          <p:spPr>
            <a:xfrm>
              <a:off x="1676400" y="5486400"/>
              <a:ext cx="4267200" cy="102260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541867" y="643466"/>
            <a:ext cx="82296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The Central Processing Unit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863599" y="1371600"/>
            <a:ext cx="10786533" cy="5029200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Responsible for controlling all activities of the computer system.</a:t>
            </a:r>
          </a:p>
          <a:p>
            <a:r>
              <a:rPr lang="en-US" altLang="en-US" sz="2800" dirty="0"/>
              <a:t>The three major components of the CPU are:</a:t>
            </a:r>
          </a:p>
          <a:p>
            <a:pPr marL="781200" lvl="1" indent="-457200">
              <a:buFontTx/>
              <a:buAutoNum type="arabicPeriod"/>
            </a:pPr>
            <a:r>
              <a:rPr lang="en-US" altLang="en-US" sz="2400" b="1" dirty="0"/>
              <a:t>Arithmetic and Logic Unit</a:t>
            </a:r>
            <a:r>
              <a:rPr lang="en-US" altLang="en-US" sz="2400" dirty="0"/>
              <a:t> </a:t>
            </a:r>
          </a:p>
          <a:p>
            <a:pPr marL="781200" lvl="1" indent="-457200">
              <a:buFontTx/>
              <a:buAutoNum type="arabicPeriod"/>
            </a:pPr>
            <a:r>
              <a:rPr lang="en-US" altLang="en-US" sz="2400" b="1" dirty="0"/>
              <a:t>Control Unit </a:t>
            </a:r>
          </a:p>
          <a:p>
            <a:pPr marL="781200" lvl="1" indent="-457200">
              <a:buFontTx/>
              <a:buAutoNum type="arabicPeriod"/>
            </a:pPr>
            <a:r>
              <a:rPr lang="en-US" altLang="en-US" sz="2400" b="1" dirty="0"/>
              <a:t>Registers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Motherboard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013801"/>
          </a:xfrm>
        </p:spPr>
        <p:txBody>
          <a:bodyPr/>
          <a:lstStyle/>
          <a:p>
            <a:r>
              <a:rPr lang="en-US" sz="2400" dirty="0"/>
              <a:t>The place where most of the electronics including the CPU are mounted.</a:t>
            </a:r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659" y="2687396"/>
            <a:ext cx="6120680" cy="37948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9FC7188C-E74D-4F11-AE1D-7CE879C9FD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2574" y="566462"/>
            <a:ext cx="8229600" cy="1143000"/>
          </a:xfrm>
        </p:spPr>
        <p:txBody>
          <a:bodyPr/>
          <a:lstStyle/>
          <a:p>
            <a:r>
              <a:rPr lang="en-US" altLang="en-US" b="1">
                <a:solidFill>
                  <a:schemeClr val="bg1"/>
                </a:solidFill>
              </a:rPr>
              <a:t>Delivered by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DA340D00-590F-4DBD-BD53-EE77095772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2492375"/>
            <a:ext cx="8229600" cy="363378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z="2800" b="1" dirty="0"/>
              <a:t>Dr. Sanvitha Kasthuriarachchi</a:t>
            </a:r>
          </a:p>
          <a:p>
            <a:pPr marL="0" indent="0" algn="ctr">
              <a:buNone/>
            </a:pPr>
            <a:r>
              <a:rPr lang="en-US" altLang="en-US" sz="2800" dirty="0"/>
              <a:t>Department of Information Technology</a:t>
            </a:r>
          </a:p>
          <a:p>
            <a:pPr marL="0" indent="0" algn="ctr">
              <a:buNone/>
            </a:pPr>
            <a:r>
              <a:rPr lang="en-US" altLang="en-US" sz="2800" dirty="0"/>
              <a:t>Faculty of Computing</a:t>
            </a:r>
          </a:p>
          <a:p>
            <a:pPr marL="0" indent="0" algn="ctr">
              <a:buNone/>
            </a:pPr>
            <a:r>
              <a:rPr lang="en-US" altLang="en-US" sz="2800" dirty="0"/>
              <a:t>SLIIT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60FF-C0B3-486F-8D61-BB0FAF43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564905"/>
            <a:ext cx="7886700" cy="1133475"/>
          </a:xfrm>
        </p:spPr>
        <p:txBody>
          <a:bodyPr/>
          <a:lstStyle/>
          <a:p>
            <a:r>
              <a:rPr lang="en-GB" sz="4400" dirty="0">
                <a:solidFill>
                  <a:schemeClr val="tx1"/>
                </a:solidFill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1047636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47870"/>
            <a:ext cx="7772400" cy="1143000"/>
          </a:xfrm>
        </p:spPr>
        <p:txBody>
          <a:bodyPr/>
          <a:lstStyle/>
          <a:p>
            <a:r>
              <a:rPr lang="en-US" dirty="0"/>
              <a:t>Computer Software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58348"/>
            <a:ext cx="10611678" cy="5562600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>
                <a:solidFill>
                  <a:srgbClr val="0000FF"/>
                </a:solidFill>
              </a:rPr>
              <a:t>HW needs SW to be useful</a:t>
            </a:r>
            <a:r>
              <a:rPr lang="en-US" sz="2800" dirty="0"/>
              <a:t>; the SW needs HW to be useful</a:t>
            </a:r>
          </a:p>
          <a:p>
            <a:r>
              <a:rPr lang="en-US" sz="2800" dirty="0"/>
              <a:t>When the user needs </a:t>
            </a:r>
            <a:r>
              <a:rPr lang="en-US" sz="2800" dirty="0">
                <a:solidFill>
                  <a:srgbClr val="0000FF"/>
                </a:solidFill>
              </a:rPr>
              <a:t>something done by the computer, </a:t>
            </a:r>
            <a:r>
              <a:rPr lang="en-US" sz="2800" dirty="0"/>
              <a:t>he/she gives instructions in the form of SW to computer HW</a:t>
            </a:r>
          </a:p>
          <a:p>
            <a:r>
              <a:rPr lang="en-US" sz="2800" dirty="0"/>
              <a:t>These </a:t>
            </a:r>
            <a:r>
              <a:rPr lang="en-US" sz="2800" dirty="0">
                <a:solidFill>
                  <a:srgbClr val="0000FF"/>
                </a:solidFill>
              </a:rPr>
              <a:t>instructions need to be written</a:t>
            </a:r>
            <a:r>
              <a:rPr lang="en-US" sz="2800" dirty="0"/>
              <a:t> in a language that is readily </a:t>
            </a:r>
            <a:r>
              <a:rPr lang="en-US" sz="2800" dirty="0">
                <a:solidFill>
                  <a:srgbClr val="0000FF"/>
                </a:solidFill>
              </a:rPr>
              <a:t>understood</a:t>
            </a:r>
            <a:r>
              <a:rPr lang="en-US" sz="2800" dirty="0"/>
              <a:t> by computer</a:t>
            </a:r>
            <a:endParaRPr lang="en-US" sz="1600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0952" y="662137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Hardware and Software Relationships</a:t>
            </a: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3620612" y="4510130"/>
            <a:ext cx="1096963" cy="1219200"/>
          </a:xfrm>
          <a:prstGeom prst="rect">
            <a:avLst/>
          </a:prstGeom>
          <a:solidFill>
            <a:srgbClr val="33CC33"/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33CC33"/>
            </a:extrusionClr>
          </a:sp3d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b="1" u="sng">
                <a:solidFill>
                  <a:srgbClr val="FFFF99"/>
                </a:solidFill>
              </a:rPr>
              <a:t>User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b="1" u="sng">
                <a:solidFill>
                  <a:srgbClr val="FFFF99"/>
                </a:solidFill>
              </a:rPr>
              <a:t>Interface</a:t>
            </a:r>
            <a:endParaRPr lang="en-US">
              <a:solidFill>
                <a:srgbClr val="FFFF99"/>
              </a:solidFill>
              <a:latin typeface="Times New Roman" pitchFamily="18" charset="0"/>
            </a:endParaRP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4763611" y="4510130"/>
            <a:ext cx="4800600" cy="1219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b="1" u="sng">
                <a:solidFill>
                  <a:srgbClr val="FFFF99"/>
                </a:solidFill>
              </a:rPr>
              <a:t>Basic Input and Output Services (BIOS)</a:t>
            </a:r>
            <a:endParaRPr lang="en-US" b="1">
              <a:solidFill>
                <a:srgbClr val="FFFF99"/>
              </a:solidFill>
              <a:latin typeface="Times New Roman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b="1">
                <a:solidFill>
                  <a:srgbClr val="FFFF99"/>
                </a:solidFill>
                <a:latin typeface="Times New Roman" pitchFamily="18" charset="0"/>
              </a:rPr>
              <a:t> needed for a computer to boot up</a:t>
            </a:r>
            <a:r>
              <a:rPr lang="en-US" sz="2400" b="1">
                <a:solidFill>
                  <a:srgbClr val="FFFF99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5754212" y="3214730"/>
            <a:ext cx="1782763" cy="941388"/>
          </a:xfrm>
          <a:prstGeom prst="rect">
            <a:avLst/>
          </a:prstGeom>
          <a:solidFill>
            <a:srgbClr val="CC00FF"/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C00FF"/>
            </a:extrusionClr>
          </a:sp3d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b="1" u="sng">
                <a:solidFill>
                  <a:srgbClr val="FFFF99"/>
                </a:solidFill>
              </a:rPr>
              <a:t>User Interface</a:t>
            </a:r>
            <a:endParaRPr lang="en-US">
              <a:solidFill>
                <a:srgbClr val="FFFF99"/>
              </a:solidFill>
              <a:latin typeface="Times New Roman" pitchFamily="18" charset="0"/>
            </a:endParaRPr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7583012" y="3214730"/>
            <a:ext cx="3025775" cy="941388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b="1" u="sng">
                <a:solidFill>
                  <a:srgbClr val="FFFF99"/>
                </a:solidFill>
              </a:rPr>
              <a:t>Operating System</a:t>
            </a:r>
            <a:endParaRPr lang="en-US">
              <a:solidFill>
                <a:srgbClr val="FFFF99"/>
              </a:solidFill>
              <a:latin typeface="Times New Roman" pitchFamily="18" charset="0"/>
            </a:endParaRPr>
          </a:p>
        </p:txBody>
      </p:sp>
      <p:sp>
        <p:nvSpPr>
          <p:cNvPr id="99335" name="Rectangle 7"/>
          <p:cNvSpPr>
            <a:spLocks noChangeArrowheads="1"/>
          </p:cNvSpPr>
          <p:nvPr/>
        </p:nvSpPr>
        <p:spPr bwMode="auto">
          <a:xfrm>
            <a:off x="5525612" y="1919330"/>
            <a:ext cx="1782763" cy="941388"/>
          </a:xfrm>
          <a:prstGeom prst="rect">
            <a:avLst/>
          </a:prstGeom>
          <a:solidFill>
            <a:srgbClr val="FF7C80"/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7C80"/>
            </a:extrusionClr>
          </a:sp3d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b="1" u="sng">
                <a:solidFill>
                  <a:srgbClr val="FFFF99"/>
                </a:solidFill>
              </a:rPr>
              <a:t>User Interface</a:t>
            </a:r>
            <a:endParaRPr lang="en-US">
              <a:solidFill>
                <a:srgbClr val="FFFF99"/>
              </a:solidFill>
              <a:latin typeface="Times New Roman" pitchFamily="18" charset="0"/>
            </a:endParaRPr>
          </a:p>
        </p:txBody>
      </p:sp>
      <p:sp>
        <p:nvSpPr>
          <p:cNvPr id="99336" name="Rectangle 8"/>
          <p:cNvSpPr>
            <a:spLocks noChangeArrowheads="1"/>
          </p:cNvSpPr>
          <p:nvPr/>
        </p:nvSpPr>
        <p:spPr bwMode="auto">
          <a:xfrm>
            <a:off x="7354412" y="1919330"/>
            <a:ext cx="2949575" cy="941388"/>
          </a:xfrm>
          <a:prstGeom prst="rect">
            <a:avLst/>
          </a:prstGeom>
          <a:solidFill>
            <a:srgbClr val="990033"/>
          </a:solidFill>
          <a:ln w="9525"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0033"/>
            </a:extrusionClr>
          </a:sp3d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b="1" u="sng">
                <a:solidFill>
                  <a:srgbClr val="FFFF99"/>
                </a:solidFill>
              </a:rPr>
              <a:t>Application Programs</a:t>
            </a:r>
            <a:endParaRPr lang="en-US">
              <a:solidFill>
                <a:srgbClr val="FFFF99"/>
              </a:solidFill>
              <a:latin typeface="Times New Roman" pitchFamily="18" charset="0"/>
            </a:endParaRPr>
          </a:p>
        </p:txBody>
      </p:sp>
      <p:graphicFrame>
        <p:nvGraphicFramePr>
          <p:cNvPr id="993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180629"/>
              </p:ext>
            </p:extLst>
          </p:nvPr>
        </p:nvGraphicFramePr>
        <p:xfrm>
          <a:off x="2519918" y="1591323"/>
          <a:ext cx="1676400" cy="2094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944280" imgH="1180440" progId="">
                  <p:embed/>
                </p:oleObj>
              </mc:Choice>
              <mc:Fallback>
                <p:oleObj name="Clip" r:id="rId2" imgW="944280" imgH="1180440" progId="">
                  <p:embed/>
                  <p:pic>
                    <p:nvPicPr>
                      <p:cNvPr id="993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918" y="1591323"/>
                        <a:ext cx="1676400" cy="20941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8" name="AutoShape 10"/>
          <p:cNvSpPr>
            <a:spLocks noChangeArrowheads="1"/>
          </p:cNvSpPr>
          <p:nvPr/>
        </p:nvSpPr>
        <p:spPr bwMode="auto">
          <a:xfrm>
            <a:off x="8726011" y="2833730"/>
            <a:ext cx="304800" cy="381000"/>
          </a:xfrm>
          <a:prstGeom prst="up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39" name="AutoShape 11"/>
          <p:cNvSpPr>
            <a:spLocks noChangeArrowheads="1"/>
          </p:cNvSpPr>
          <p:nvPr/>
        </p:nvSpPr>
        <p:spPr bwMode="auto">
          <a:xfrm>
            <a:off x="7964011" y="4052930"/>
            <a:ext cx="304800" cy="381000"/>
          </a:xfrm>
          <a:prstGeom prst="up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40" name="AutoShape 12"/>
          <p:cNvSpPr>
            <a:spLocks noChangeArrowheads="1"/>
          </p:cNvSpPr>
          <p:nvPr/>
        </p:nvSpPr>
        <p:spPr bwMode="auto">
          <a:xfrm>
            <a:off x="9945211" y="4052930"/>
            <a:ext cx="304800" cy="1981200"/>
          </a:xfrm>
          <a:prstGeom prst="upDownArrow">
            <a:avLst>
              <a:gd name="adj1" fmla="val 50000"/>
              <a:gd name="adj2" fmla="val 13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41" name="AutoShape 13"/>
          <p:cNvSpPr>
            <a:spLocks noChangeArrowheads="1"/>
          </p:cNvSpPr>
          <p:nvPr/>
        </p:nvSpPr>
        <p:spPr bwMode="auto">
          <a:xfrm>
            <a:off x="3849211" y="3595730"/>
            <a:ext cx="152400" cy="762000"/>
          </a:xfrm>
          <a:prstGeom prst="upDownArrow">
            <a:avLst>
              <a:gd name="adj1" fmla="val 50000"/>
              <a:gd name="adj2" fmla="val 8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42" name="AutoShape 14"/>
          <p:cNvSpPr>
            <a:spLocks noChangeArrowheads="1"/>
          </p:cNvSpPr>
          <p:nvPr/>
        </p:nvSpPr>
        <p:spPr bwMode="auto">
          <a:xfrm rot="17856259">
            <a:off x="4874611" y="2729939"/>
            <a:ext cx="329015" cy="1462627"/>
          </a:xfrm>
          <a:prstGeom prst="upDownArrow">
            <a:avLst>
              <a:gd name="adj1" fmla="val 28722"/>
              <a:gd name="adj2" fmla="val 6638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43" name="AutoShape 15"/>
          <p:cNvSpPr>
            <a:spLocks noChangeArrowheads="1"/>
          </p:cNvSpPr>
          <p:nvPr/>
        </p:nvSpPr>
        <p:spPr bwMode="auto">
          <a:xfrm rot="3602732">
            <a:off x="4879123" y="1880695"/>
            <a:ext cx="207685" cy="1154204"/>
          </a:xfrm>
          <a:prstGeom prst="upDownArrow">
            <a:avLst>
              <a:gd name="adj1" fmla="val 50000"/>
              <a:gd name="adj2" fmla="val 9270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44" name="Rectangle 16"/>
          <p:cNvSpPr>
            <a:spLocks noChangeArrowheads="1"/>
          </p:cNvSpPr>
          <p:nvPr/>
        </p:nvSpPr>
        <p:spPr bwMode="auto">
          <a:xfrm>
            <a:off x="3468211" y="6110330"/>
            <a:ext cx="7391400" cy="533400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b="1" u="sng">
                <a:solidFill>
                  <a:srgbClr val="FFFF99"/>
                </a:solidFill>
              </a:rPr>
              <a:t>Computer Hardware</a:t>
            </a:r>
            <a:r>
              <a:rPr lang="en-US" sz="2400" b="1">
                <a:solidFill>
                  <a:srgbClr val="FFFF99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99345" name="AutoShape 17"/>
          <p:cNvSpPr>
            <a:spLocks noChangeArrowheads="1"/>
          </p:cNvSpPr>
          <p:nvPr/>
        </p:nvSpPr>
        <p:spPr bwMode="auto">
          <a:xfrm>
            <a:off x="8116411" y="5729330"/>
            <a:ext cx="304800" cy="381000"/>
          </a:xfrm>
          <a:prstGeom prst="up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82411" y="359573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animBg="1" autoUpdateAnimBg="0"/>
      <p:bldP spid="99332" grpId="0" animBg="1" autoUpdateAnimBg="0"/>
      <p:bldP spid="99333" grpId="0" animBg="1" autoUpdateAnimBg="0"/>
      <p:bldP spid="99334" grpId="0" animBg="1" autoUpdateAnimBg="0"/>
      <p:bldP spid="99335" grpId="0" animBg="1" autoUpdateAnimBg="0"/>
      <p:bldP spid="99336" grpId="0" animBg="1" autoUpdateAnimBg="0"/>
      <p:bldP spid="99338" grpId="0" animBg="1"/>
      <p:bldP spid="99339" grpId="0" animBg="1"/>
      <p:bldP spid="99340" grpId="0" animBg="1"/>
      <p:bldP spid="99341" grpId="0" animBg="1"/>
      <p:bldP spid="99342" grpId="0" animBg="1"/>
      <p:bldP spid="99343" grpId="0" animBg="1"/>
      <p:bldP spid="99344" grpId="0" animBg="1" autoUpdateAnimBg="0"/>
      <p:bldP spid="9934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0356" y="228600"/>
            <a:ext cx="7772400" cy="1143000"/>
          </a:xfrm>
        </p:spPr>
        <p:txBody>
          <a:bodyPr/>
          <a:lstStyle/>
          <a:p>
            <a:r>
              <a:rPr lang="en-US" dirty="0"/>
              <a:t>Types of Software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4643" y="1268760"/>
            <a:ext cx="10880035" cy="536064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System Software</a:t>
            </a:r>
          </a:p>
          <a:p>
            <a:pPr lvl="1"/>
            <a:r>
              <a:rPr lang="en-US" sz="2400" dirty="0"/>
              <a:t>Programs that generally perform the </a:t>
            </a:r>
            <a:r>
              <a:rPr lang="en-US" sz="2400" dirty="0">
                <a:solidFill>
                  <a:srgbClr val="0000FF"/>
                </a:solidFill>
              </a:rPr>
              <a:t>background tasks</a:t>
            </a:r>
            <a:r>
              <a:rPr lang="en-US" sz="2400" dirty="0"/>
              <a:t> in a computer.  These programs, many times, </a:t>
            </a:r>
            <a:r>
              <a:rPr lang="en-US" sz="2400" dirty="0">
                <a:solidFill>
                  <a:srgbClr val="0000FF"/>
                </a:solidFill>
              </a:rPr>
              <a:t>talk directly</a:t>
            </a:r>
            <a:r>
              <a:rPr lang="en-US" sz="2400" dirty="0"/>
              <a:t> to the Hardware</a:t>
            </a:r>
          </a:p>
          <a:p>
            <a:r>
              <a:rPr lang="en-US" sz="2800" dirty="0">
                <a:solidFill>
                  <a:srgbClr val="FF0000"/>
                </a:solidFill>
              </a:rPr>
              <a:t>Application Software</a:t>
            </a:r>
          </a:p>
          <a:p>
            <a:pPr lvl="1"/>
            <a:r>
              <a:rPr lang="en-US" sz="2400" dirty="0"/>
              <a:t>Programs that generally </a:t>
            </a:r>
            <a:r>
              <a:rPr lang="en-US" sz="2400" dirty="0">
                <a:solidFill>
                  <a:srgbClr val="0000FF"/>
                </a:solidFill>
              </a:rPr>
              <a:t>interact with the user to perform work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that is useful to the user.  These programs generally talk to the Hardware through the </a:t>
            </a:r>
            <a:r>
              <a:rPr lang="en-US" sz="2400" dirty="0">
                <a:solidFill>
                  <a:srgbClr val="0000FF"/>
                </a:solidFill>
              </a:rPr>
              <a:t>assistance of system software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977348" y="436442"/>
            <a:ext cx="7772400" cy="1143000"/>
          </a:xfrm>
        </p:spPr>
        <p:txBody>
          <a:bodyPr/>
          <a:lstStyle/>
          <a:p>
            <a:r>
              <a:rPr lang="en-US" sz="4000" dirty="0"/>
              <a:t>Operating System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1290622"/>
            <a:ext cx="9144000" cy="3813313"/>
          </a:xfrm>
        </p:spPr>
        <p:txBody>
          <a:bodyPr/>
          <a:lstStyle/>
          <a:p>
            <a:pPr marL="450850" indent="-450850">
              <a:lnSpc>
                <a:spcPct val="90000"/>
              </a:lnSpc>
            </a:pPr>
            <a:r>
              <a:rPr lang="en-US" sz="2400" dirty="0"/>
              <a:t>Performs its work invisibly to </a:t>
            </a:r>
            <a:r>
              <a:rPr lang="en-US" sz="2400" dirty="0">
                <a:solidFill>
                  <a:srgbClr val="FF0000"/>
                </a:solidFill>
              </a:rPr>
              <a:t>control the internal functions of a computer</a:t>
            </a:r>
            <a:r>
              <a:rPr lang="en-US" sz="2400" dirty="0"/>
              <a:t>, e.g. maintaining </a:t>
            </a:r>
            <a:r>
              <a:rPr lang="en-US" sz="2400" dirty="0">
                <a:solidFill>
                  <a:srgbClr val="FF0000"/>
                </a:solidFill>
              </a:rPr>
              <a:t>files</a:t>
            </a:r>
            <a:r>
              <a:rPr lang="en-US" sz="2400" dirty="0"/>
              <a:t> on the disk drive, managing the </a:t>
            </a:r>
            <a:r>
              <a:rPr lang="en-US" sz="2400" dirty="0">
                <a:solidFill>
                  <a:srgbClr val="FF0000"/>
                </a:solidFill>
              </a:rPr>
              <a:t>screen</a:t>
            </a:r>
            <a:r>
              <a:rPr lang="en-US" sz="2400" dirty="0"/>
              <a:t>, controlling which </a:t>
            </a:r>
            <a:r>
              <a:rPr lang="en-US" sz="2400" dirty="0">
                <a:solidFill>
                  <a:srgbClr val="FF0000"/>
                </a:solidFill>
              </a:rPr>
              <a:t>tasks to be performed</a:t>
            </a:r>
            <a:r>
              <a:rPr lang="en-US" sz="2400" dirty="0"/>
              <a:t> and in what </a:t>
            </a:r>
            <a:r>
              <a:rPr lang="en-US" sz="2400" dirty="0">
                <a:solidFill>
                  <a:srgbClr val="FF0000"/>
                </a:solidFill>
              </a:rPr>
              <a:t>order</a:t>
            </a:r>
          </a:p>
          <a:p>
            <a:pPr marL="450850" indent="-450850">
              <a:lnSpc>
                <a:spcPct val="90000"/>
              </a:lnSpc>
            </a:pPr>
            <a:r>
              <a:rPr lang="en-US" sz="2400" dirty="0"/>
              <a:t>It </a:t>
            </a:r>
            <a:r>
              <a:rPr lang="en-US" sz="2400" dirty="0">
                <a:solidFill>
                  <a:srgbClr val="FF0000"/>
                </a:solidFill>
              </a:rPr>
              <a:t>interacts directly </a:t>
            </a:r>
            <a:r>
              <a:rPr lang="en-US" sz="2400" dirty="0"/>
              <a:t>with the computer hardware</a:t>
            </a:r>
          </a:p>
          <a:p>
            <a:pPr marL="450850" indent="-450850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Other software </a:t>
            </a:r>
            <a:r>
              <a:rPr lang="en-US" sz="2400" dirty="0"/>
              <a:t>normally does not directly interact with the hardware, but </a:t>
            </a:r>
            <a:r>
              <a:rPr lang="en-US" sz="2400" dirty="0">
                <a:solidFill>
                  <a:srgbClr val="FF0000"/>
                </a:solidFill>
              </a:rPr>
              <a:t>through the Operating system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21775" b="17747"/>
          <a:stretch/>
        </p:blipFill>
        <p:spPr>
          <a:xfrm>
            <a:off x="4577384" y="4406180"/>
            <a:ext cx="6191250" cy="172819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269" y="1002060"/>
            <a:ext cx="10340009" cy="533400"/>
          </a:xfrm>
        </p:spPr>
        <p:txBody>
          <a:bodyPr>
            <a:normAutofit fontScale="90000"/>
          </a:bodyPr>
          <a:lstStyle/>
          <a:p>
            <a:r>
              <a:rPr lang="en-US" altLang="en-US" sz="4000" dirty="0"/>
              <a:t>Responsibilities of an Operating System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269" y="1268760"/>
            <a:ext cx="11373679" cy="5715000"/>
          </a:xfrm>
        </p:spPr>
        <p:txBody>
          <a:bodyPr/>
          <a:lstStyle/>
          <a:p>
            <a:r>
              <a:rPr lang="en-US" altLang="en-US" sz="2400" dirty="0"/>
              <a:t>Communicate with user, receive and execute commands, show error messages.</a:t>
            </a:r>
          </a:p>
          <a:p>
            <a:r>
              <a:rPr lang="en-US" altLang="en-US" sz="2400" dirty="0"/>
              <a:t>Manage allocation of memory, processor time and other resources.</a:t>
            </a:r>
          </a:p>
          <a:p>
            <a:r>
              <a:rPr lang="en-US" altLang="en-US" sz="2400" dirty="0"/>
              <a:t>Collect input from keyboard, mouse, and provide data to running programs.</a:t>
            </a:r>
          </a:p>
          <a:p>
            <a:r>
              <a:rPr lang="en-US" altLang="en-US" sz="2400" dirty="0"/>
              <a:t>Convey program output to screen, printer, or other output device.</a:t>
            </a:r>
          </a:p>
          <a:p>
            <a:r>
              <a:rPr lang="en-US" altLang="en-US" sz="2400" dirty="0"/>
              <a:t>Access data from secondary storage.</a:t>
            </a:r>
          </a:p>
          <a:p>
            <a:r>
              <a:rPr lang="en-US" altLang="en-US" sz="2400" dirty="0"/>
              <a:t>Write data to secondary storage.</a:t>
            </a:r>
          </a:p>
          <a:p>
            <a:r>
              <a:rPr lang="en-US" altLang="en-US" sz="2400" dirty="0"/>
              <a:t>Maintains security (checks user-name , password, virus infection)</a:t>
            </a:r>
          </a:p>
        </p:txBody>
      </p:sp>
    </p:spTree>
    <p:extLst>
      <p:ext uri="{BB962C8B-B14F-4D97-AF65-F5344CB8AC3E}">
        <p14:creationId xmlns:p14="http://schemas.microsoft.com/office/powerpoint/2010/main" val="3068712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 dirty="0"/>
              <a:t>Application Software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5339" y="1883661"/>
            <a:ext cx="3028122" cy="4525963"/>
          </a:xfrm>
          <a:noFill/>
          <a:ln/>
        </p:spPr>
        <p:txBody>
          <a:bodyPr/>
          <a:lstStyle/>
          <a:p>
            <a:pPr>
              <a:tabLst>
                <a:tab pos="4521200" algn="l"/>
              </a:tabLst>
            </a:pPr>
            <a:r>
              <a:rPr lang="en-US" sz="2400" dirty="0"/>
              <a:t>Application software makes computer popular and easy to use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744" y="2345844"/>
            <a:ext cx="6667500" cy="3810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F9EE119C-8D00-400B-9586-99A4ABD3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95" y="878647"/>
            <a:ext cx="9124122" cy="777875"/>
          </a:xfrm>
          <a:noFill/>
        </p:spPr>
        <p:txBody>
          <a:bodyPr anchor="b">
            <a:normAutofit fontScale="90000"/>
          </a:bodyPr>
          <a:lstStyle/>
          <a:p>
            <a:pPr eaLnBrk="1" hangingPunct="1"/>
            <a:r>
              <a:rPr lang="en-US" altLang="ja-JP" sz="3600" b="1" dirty="0"/>
              <a:t>Types of Software Systems - Scope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20C3DA9C-5771-46A2-B796-E68FCC3C6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382" y="2000597"/>
            <a:ext cx="8856984" cy="4857403"/>
          </a:xfrm>
        </p:spPr>
        <p:txBody>
          <a:bodyPr>
            <a:normAutofit fontScale="92500" lnSpcReduction="10000"/>
          </a:bodyPr>
          <a:lstStyle/>
          <a:p>
            <a:pPr marL="609600" indent="-609600">
              <a:buFont typeface="Arial" panose="020B0604020202020204" pitchFamily="34" charset="0"/>
              <a:buAutoNum type="arabicPeriod"/>
            </a:pPr>
            <a:r>
              <a:rPr lang="en-US" altLang="en-US" sz="2800" dirty="0">
                <a:solidFill>
                  <a:srgbClr val="000000"/>
                </a:solidFill>
              </a:rPr>
              <a:t>Personal Information Systems</a:t>
            </a:r>
          </a:p>
          <a:p>
            <a:pPr marL="1009650" lvl="1" indent="-609600"/>
            <a:r>
              <a:rPr lang="en-US" altLang="en-US" sz="2400" dirty="0">
                <a:solidFill>
                  <a:srgbClr val="000000"/>
                </a:solidFill>
              </a:rPr>
              <a:t>E.g. MS Office </a:t>
            </a:r>
          </a:p>
          <a:p>
            <a:pPr marL="609600" indent="-609600">
              <a:buFont typeface="Arial" panose="020B0604020202020204" pitchFamily="34" charset="0"/>
              <a:buAutoNum type="arabicPeriod"/>
            </a:pPr>
            <a:r>
              <a:rPr lang="en-US" altLang="en-US" sz="2800" dirty="0">
                <a:solidFill>
                  <a:srgbClr val="000000"/>
                </a:solidFill>
              </a:rPr>
              <a:t>Workgroup Information Systems</a:t>
            </a:r>
          </a:p>
          <a:p>
            <a:pPr marL="1009650" lvl="1" indent="-609600"/>
            <a:r>
              <a:rPr lang="en-US" altLang="en-US" sz="2400" dirty="0">
                <a:solidFill>
                  <a:srgbClr val="000000"/>
                </a:solidFill>
              </a:rPr>
              <a:t>E.g. Office automation system</a:t>
            </a:r>
          </a:p>
          <a:p>
            <a:pPr marL="609600" indent="-609600">
              <a:buFont typeface="Arial" panose="020B0604020202020204" pitchFamily="34" charset="0"/>
              <a:buAutoNum type="arabicPeriod"/>
            </a:pPr>
            <a:r>
              <a:rPr lang="en-US" altLang="en-US" sz="2800" dirty="0">
                <a:solidFill>
                  <a:srgbClr val="000000"/>
                </a:solidFill>
              </a:rPr>
              <a:t>Organizational Information Systems</a:t>
            </a:r>
          </a:p>
          <a:p>
            <a:pPr marL="1009650" lvl="1" indent="-609600"/>
            <a:r>
              <a:rPr lang="en-US" altLang="en-US" sz="2400" dirty="0">
                <a:solidFill>
                  <a:srgbClr val="000000"/>
                </a:solidFill>
              </a:rPr>
              <a:t>E.g. Banking solution</a:t>
            </a:r>
          </a:p>
          <a:p>
            <a:pPr marL="609600" indent="-609600">
              <a:buFont typeface="Arial" panose="020B0604020202020204" pitchFamily="34" charset="0"/>
              <a:buAutoNum type="arabicPeriod"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Inter-organizational information systems</a:t>
            </a:r>
          </a:p>
          <a:p>
            <a:pPr lvl="1" eaLnBrk="1" hangingPunct="1"/>
            <a:r>
              <a:rPr lang="en-US" altLang="en-US" sz="2400" dirty="0">
                <a:solidFill>
                  <a:srgbClr val="000000"/>
                </a:solidFill>
              </a:rPr>
              <a:t>E.g. 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Inter-bank systems (SLIPS, RTGS)</a:t>
            </a:r>
          </a:p>
          <a:p>
            <a:pPr marL="609600" indent="-609600">
              <a:buFont typeface="Arial" panose="020B0604020202020204" pitchFamily="34" charset="0"/>
              <a:buAutoNum type="arabicPeriod"/>
            </a:pPr>
            <a:r>
              <a:rPr lang="en-US" altLang="en-US" sz="2800" dirty="0">
                <a:solidFill>
                  <a:srgbClr val="000000"/>
                </a:solidFill>
              </a:rPr>
              <a:t>Global information systems</a:t>
            </a: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009650" lvl="1" indent="-609600"/>
            <a:r>
              <a:rPr lang="en-US" altLang="en-US" sz="2400" dirty="0">
                <a:solidFill>
                  <a:srgbClr val="000000"/>
                </a:solidFill>
              </a:rPr>
              <a:t>E.g. Global banking system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>
            <a:extLst>
              <a:ext uri="{FF2B5EF4-FFF2-40B4-BE49-F238E27FC236}">
                <a16:creationId xmlns:a16="http://schemas.microsoft.com/office/drawing/2014/main" id="{E2BD188B-C936-47D0-B8A7-67245A4532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5860" y="1036983"/>
            <a:ext cx="10628243" cy="685800"/>
          </a:xfrm>
          <a:noFill/>
        </p:spPr>
        <p:txBody>
          <a:bodyPr>
            <a:normAutofit fontScale="90000"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ja-JP" sz="3600" b="1" dirty="0"/>
              <a:t>Types of Software Systems - Function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EA30BB0-3C77-41AC-8E86-7AE9873D8A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905000"/>
            <a:ext cx="8610600" cy="4343400"/>
          </a:xfrm>
        </p:spPr>
        <p:txBody>
          <a:bodyPr vert="horz" lIns="92075" tIns="46038" rIns="92075" bIns="46038" rtlCol="0" anchor="ctr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ct val="50000"/>
              </a:spcBef>
              <a:buFontTx/>
              <a:buChar char="-"/>
            </a:pPr>
            <a:r>
              <a:rPr lang="en-GB" altLang="en-US" sz="2800"/>
              <a:t>Transaction Processing Systems (TPS)</a:t>
            </a:r>
          </a:p>
          <a:p>
            <a:pPr marL="228600" indent="-228600">
              <a:lnSpc>
                <a:spcPct val="90000"/>
              </a:lnSpc>
              <a:spcBef>
                <a:spcPct val="50000"/>
              </a:spcBef>
              <a:buFontTx/>
              <a:buChar char="-"/>
            </a:pPr>
            <a:r>
              <a:rPr lang="en-GB" altLang="en-US" sz="2800"/>
              <a:t>Management/Executive  Information Systems (MIS/EIS)</a:t>
            </a:r>
          </a:p>
          <a:p>
            <a:pPr marL="228600" indent="-228600">
              <a:lnSpc>
                <a:spcPct val="90000"/>
              </a:lnSpc>
              <a:spcBef>
                <a:spcPct val="50000"/>
              </a:spcBef>
              <a:buFontTx/>
              <a:buChar char="-"/>
            </a:pPr>
            <a:r>
              <a:rPr lang="en-GB" altLang="en-US" sz="2800"/>
              <a:t>Decision Support Systems (DSS)</a:t>
            </a:r>
          </a:p>
          <a:p>
            <a:pPr marL="228600" indent="-228600">
              <a:lnSpc>
                <a:spcPct val="90000"/>
              </a:lnSpc>
              <a:spcBef>
                <a:spcPct val="50000"/>
              </a:spcBef>
              <a:buFontTx/>
              <a:buChar char="-"/>
            </a:pPr>
            <a:r>
              <a:rPr lang="en-GB" altLang="en-US" sz="2800"/>
              <a:t>Knowledge Management Systems (KMS)</a:t>
            </a:r>
          </a:p>
          <a:p>
            <a:pPr marL="228600" indent="-228600">
              <a:lnSpc>
                <a:spcPct val="90000"/>
              </a:lnSpc>
              <a:spcBef>
                <a:spcPct val="50000"/>
              </a:spcBef>
              <a:buFontTx/>
              <a:buChar char="-"/>
            </a:pPr>
            <a:r>
              <a:rPr lang="en-GB" altLang="ja-JP" sz="2800"/>
              <a:t>Artificial </a:t>
            </a:r>
            <a:r>
              <a:rPr lang="en-GB" altLang="en-US" sz="2800"/>
              <a:t>Intelligent Systems (AI</a:t>
            </a:r>
            <a:r>
              <a:rPr lang="en-GB" altLang="ja-JP" sz="2800"/>
              <a:t>S</a:t>
            </a:r>
            <a:r>
              <a:rPr lang="en-GB" altLang="en-US" sz="2800"/>
              <a:t>)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360CDA-DA78-93CD-8F9A-BE15F9670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38" y="2862262"/>
            <a:ext cx="11029616" cy="566738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BE9F07C-E91E-33C2-1614-51B25158CFC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A38182-DBAD-5A67-73AB-62648C996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1" y="5260127"/>
            <a:ext cx="11029617" cy="59867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72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9529" y="899072"/>
            <a:ext cx="3371850" cy="44371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Lecture</a:t>
            </a:r>
            <a:r>
              <a:rPr spc="-95" dirty="0"/>
              <a:t>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55864" y="2392044"/>
            <a:ext cx="6907475" cy="106311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527685" indent="-515620">
              <a:spcBef>
                <a:spcPts val="77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527685" algn="l"/>
                <a:tab pos="528320" algn="l"/>
              </a:tabLst>
            </a:pPr>
            <a:r>
              <a:rPr lang="en-US" sz="2800" spc="-5" dirty="0">
                <a:latin typeface="Gothic Uralic"/>
                <a:cs typeface="Gothic Uralic"/>
              </a:rPr>
              <a:t>Software</a:t>
            </a:r>
          </a:p>
          <a:p>
            <a:pPr marL="527685" indent="-515620">
              <a:spcBef>
                <a:spcPts val="77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527685" algn="l"/>
                <a:tab pos="528320" algn="l"/>
              </a:tabLst>
            </a:pPr>
            <a:r>
              <a:rPr lang="en-US" sz="2800" spc="-5" dirty="0">
                <a:latin typeface="Gothic Uralic"/>
                <a:cs typeface="Gothic Uralic"/>
              </a:rPr>
              <a:t>Hardware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581193" y="402689"/>
            <a:ext cx="11510255" cy="1013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ja-JP" sz="3600" dirty="0"/>
              <a:t>Information system</a:t>
            </a:r>
            <a:endParaRPr lang="ja-JP" altLang="en-US" sz="36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581193" y="1961322"/>
            <a:ext cx="4134094" cy="5055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800" b="1" dirty="0"/>
              <a:t>What is a System?</a:t>
            </a:r>
            <a:endParaRPr lang="en-US" sz="2800" b="1" dirty="0"/>
          </a:p>
          <a:p>
            <a:r>
              <a:rPr lang="en-US" sz="2400" dirty="0"/>
              <a:t>A set of components get together for a particular purpose / to deliver a common service</a:t>
            </a:r>
            <a:endParaRPr lang="en-US" altLang="ja-JP" sz="2400" dirty="0"/>
          </a:p>
          <a:p>
            <a:r>
              <a:rPr lang="en-US" altLang="ja-JP" sz="2400" dirty="0"/>
              <a:t>A system has inputs, which will be processed and produced as output</a:t>
            </a:r>
          </a:p>
          <a:p>
            <a:endParaRPr lang="en-US" altLang="ja-JP" sz="2800" dirty="0"/>
          </a:p>
          <a:p>
            <a:endParaRPr lang="en-US" altLang="ja-JP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715287" y="2119138"/>
            <a:ext cx="7376160" cy="4019561"/>
            <a:chOff x="990601" y="1981200"/>
            <a:chExt cx="7376160" cy="4019561"/>
          </a:xfrm>
          <a:solidFill>
            <a:schemeClr val="bg1">
              <a:lumMod val="75000"/>
            </a:schemeClr>
          </a:solidFill>
        </p:grpSpPr>
        <p:sp>
          <p:nvSpPr>
            <p:cNvPr id="7" name="Rounded Rectangle 6"/>
            <p:cNvSpPr>
              <a:spLocks noChangeArrowheads="1"/>
            </p:cNvSpPr>
            <p:nvPr/>
          </p:nvSpPr>
          <p:spPr bwMode="auto">
            <a:xfrm>
              <a:off x="990601" y="1981200"/>
              <a:ext cx="7376160" cy="4019561"/>
            </a:xfrm>
            <a:prstGeom prst="roundRect">
              <a:avLst>
                <a:gd name="adj" fmla="val 16667"/>
              </a:avLst>
            </a:prstGeom>
            <a:grpFill/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b"/>
            <a:lstStyle/>
            <a:p>
              <a:pPr algn="ctr">
                <a:defRPr/>
              </a:pPr>
              <a:r>
                <a:rPr lang="en-US" altLang="ja-JP" sz="3200" b="1" dirty="0">
                  <a:solidFill>
                    <a:schemeClr val="accent6">
                      <a:lumMod val="75000"/>
                    </a:schemeClr>
                  </a:solidFill>
                  <a:latin typeface="Century Gothic" panose="020B0502020202020204" pitchFamily="34" charset="0"/>
                </a:rPr>
                <a:t>Information System</a:t>
              </a:r>
              <a:endParaRPr lang="ja-JP" altLang="en-US" sz="32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Right Arrow 7"/>
            <p:cNvSpPr>
              <a:spLocks noChangeArrowheads="1"/>
            </p:cNvSpPr>
            <p:nvPr/>
          </p:nvSpPr>
          <p:spPr bwMode="auto">
            <a:xfrm>
              <a:off x="2296534" y="3483405"/>
              <a:ext cx="3983256" cy="305429"/>
            </a:xfrm>
            <a:prstGeom prst="rightArrow">
              <a:avLst>
                <a:gd name="adj1" fmla="val 50000"/>
                <a:gd name="adj2" fmla="val 50000"/>
              </a:avLst>
            </a:prstGeom>
            <a:grpFill/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Rounded Rectangle 8"/>
            <p:cNvSpPr>
              <a:spLocks noChangeArrowheads="1"/>
            </p:cNvSpPr>
            <p:nvPr/>
          </p:nvSpPr>
          <p:spPr bwMode="auto">
            <a:xfrm>
              <a:off x="6279790" y="3124200"/>
              <a:ext cx="1869784" cy="990600"/>
            </a:xfrm>
            <a:prstGeom prst="roundRect">
              <a:avLst>
                <a:gd name="adj" fmla="val 16667"/>
              </a:avLst>
            </a:prstGeom>
            <a:grpFill/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ja-JP" dirty="0">
                  <a:solidFill>
                    <a:srgbClr val="FFFFFF"/>
                  </a:solidFill>
                </a:rPr>
                <a:t>	</a:t>
              </a:r>
              <a:r>
                <a:rPr lang="en-US" altLang="ja-JP" sz="2000" b="1" dirty="0">
                  <a:solidFill>
                    <a:schemeClr val="accent6">
                      <a:lumMod val="75000"/>
                    </a:schemeClr>
                  </a:solidFill>
                </a:rPr>
                <a:t>Information</a:t>
              </a:r>
              <a:endParaRPr lang="ja-JP" alt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Rounded Rectangle 9"/>
            <p:cNvSpPr>
              <a:spLocks noChangeArrowheads="1"/>
            </p:cNvSpPr>
            <p:nvPr/>
          </p:nvSpPr>
          <p:spPr bwMode="auto">
            <a:xfrm>
              <a:off x="3276600" y="2819400"/>
              <a:ext cx="2438400" cy="2362200"/>
            </a:xfrm>
            <a:prstGeom prst="roundRect">
              <a:avLst>
                <a:gd name="adj" fmla="val 16667"/>
              </a:avLst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ja-JP" dirty="0">
                  <a:solidFill>
                    <a:srgbClr val="000000"/>
                  </a:solidFill>
                </a:rPr>
                <a:t>	</a:t>
              </a:r>
            </a:p>
            <a:p>
              <a:pPr algn="ctr">
                <a:defRPr/>
              </a:pPr>
              <a:r>
                <a:rPr lang="en-US" altLang="ja-JP" b="1" dirty="0">
                  <a:solidFill>
                    <a:schemeClr val="accent6">
                      <a:lumMod val="75000"/>
                    </a:schemeClr>
                  </a:solidFill>
                </a:rPr>
                <a:t>Process</a:t>
              </a:r>
            </a:p>
            <a:p>
              <a:pPr algn="ctr">
                <a:defRPr/>
              </a:pPr>
              <a:r>
                <a:rPr lang="en-US" altLang="ja-JP" b="1" dirty="0">
                  <a:solidFill>
                    <a:schemeClr val="accent6">
                      <a:lumMod val="75000"/>
                    </a:schemeClr>
                  </a:solidFill>
                </a:rPr>
                <a:t>(by software)</a:t>
              </a:r>
              <a:endParaRPr lang="ja-JP" alt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3931" y="2969190"/>
              <a:ext cx="1963737" cy="12268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ounded Rectangle 11"/>
            <p:cNvSpPr>
              <a:spLocks noChangeArrowheads="1"/>
            </p:cNvSpPr>
            <p:nvPr/>
          </p:nvSpPr>
          <p:spPr bwMode="auto">
            <a:xfrm>
              <a:off x="1221147" y="3158067"/>
              <a:ext cx="1369653" cy="914400"/>
            </a:xfrm>
            <a:prstGeom prst="roundRect">
              <a:avLst>
                <a:gd name="adj" fmla="val 16667"/>
              </a:avLst>
            </a:prstGeom>
            <a:grpFill/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ja-JP" sz="2000" b="1" dirty="0">
                  <a:solidFill>
                    <a:schemeClr val="accent6">
                      <a:lumMod val="75000"/>
                    </a:schemeClr>
                  </a:solidFill>
                  <a:latin typeface="Century Gothic" panose="020B0502020202020204" pitchFamily="34" charset="0"/>
                </a:rPr>
                <a:t>Data</a:t>
              </a:r>
              <a:endParaRPr lang="ja-JP" altLang="en-US" sz="20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>
            <a:extLst>
              <a:ext uri="{FF2B5EF4-FFF2-40B4-BE49-F238E27FC236}">
                <a16:creationId xmlns:a16="http://schemas.microsoft.com/office/drawing/2014/main" id="{6EDB9F46-2337-46A3-8C57-A7F559BF81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2365" y="635368"/>
            <a:ext cx="10363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 dirty="0"/>
              <a:t>Components of an Information System</a:t>
            </a:r>
          </a:p>
        </p:txBody>
      </p:sp>
      <p:sp>
        <p:nvSpPr>
          <p:cNvPr id="447491" name="Rectangle 3">
            <a:extLst>
              <a:ext uri="{FF2B5EF4-FFF2-40B4-BE49-F238E27FC236}">
                <a16:creationId xmlns:a16="http://schemas.microsoft.com/office/drawing/2014/main" id="{D6270C7B-EC1B-4BBF-9A5B-67907FFB03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86678" y="2073595"/>
            <a:ext cx="86868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Components</a:t>
            </a:r>
          </a:p>
          <a:p>
            <a:pPr lvl="1" eaLnBrk="1" hangingPunct="1"/>
            <a:r>
              <a:rPr lang="en-US" altLang="en-US" sz="2400" dirty="0">
                <a:solidFill>
                  <a:srgbClr val="0000FF"/>
                </a:solidFill>
              </a:rPr>
              <a:t>Hardware </a:t>
            </a:r>
            <a:r>
              <a:rPr lang="en-US" altLang="en-US" sz="2400" dirty="0"/>
              <a:t>- Equipment such as computers</a:t>
            </a:r>
          </a:p>
          <a:p>
            <a:pPr lvl="1" eaLnBrk="1" hangingPunct="1"/>
            <a:r>
              <a:rPr lang="en-US" altLang="en-US" sz="2400" dirty="0">
                <a:solidFill>
                  <a:srgbClr val="0000FF"/>
                </a:solidFill>
              </a:rPr>
              <a:t>Software</a:t>
            </a:r>
            <a:r>
              <a:rPr lang="en-US" altLang="en-US" sz="2400" dirty="0"/>
              <a:t> - Instructions for the equipment </a:t>
            </a:r>
          </a:p>
          <a:p>
            <a:pPr lvl="1" eaLnBrk="1" hangingPunct="1"/>
            <a:r>
              <a:rPr lang="en-US" altLang="en-US" sz="2400" dirty="0">
                <a:solidFill>
                  <a:srgbClr val="0000FF"/>
                </a:solidFill>
              </a:rPr>
              <a:t>Stored Data</a:t>
            </a:r>
            <a:r>
              <a:rPr lang="en-US" altLang="en-US" sz="2400" dirty="0"/>
              <a:t> - Facts stored in the system</a:t>
            </a:r>
          </a:p>
          <a:p>
            <a:pPr lvl="1" eaLnBrk="1" hangingPunct="1"/>
            <a:r>
              <a:rPr lang="en-US" altLang="en-US" sz="2400" dirty="0">
                <a:solidFill>
                  <a:srgbClr val="0000FF"/>
                </a:solidFill>
              </a:rPr>
              <a:t>Personnel</a:t>
            </a:r>
            <a:r>
              <a:rPr lang="en-US" altLang="en-US" sz="2400" dirty="0"/>
              <a:t> - People who operate the system</a:t>
            </a:r>
          </a:p>
          <a:p>
            <a:pPr lvl="1" eaLnBrk="1" hangingPunct="1"/>
            <a:r>
              <a:rPr lang="en-US" altLang="en-US" sz="2400" dirty="0">
                <a:solidFill>
                  <a:srgbClr val="0000FF"/>
                </a:solidFill>
              </a:rPr>
              <a:t>Procedures</a:t>
            </a:r>
            <a:r>
              <a:rPr lang="en-US" altLang="en-US" sz="2400" dirty="0"/>
              <a:t> - for the people to follow</a:t>
            </a:r>
          </a:p>
          <a:p>
            <a:pPr eaLnBrk="1" hangingPunct="1"/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27741949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7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7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7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7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7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7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7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7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7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7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7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7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0" grpId="0" autoUpdateAnimBg="0"/>
      <p:bldP spid="447491" grpId="0" build="p" bldLvl="3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60FF-C0B3-486F-8D61-BB0FAF43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564905"/>
            <a:ext cx="7886700" cy="1133475"/>
          </a:xfrm>
        </p:spPr>
        <p:txBody>
          <a:bodyPr/>
          <a:lstStyle/>
          <a:p>
            <a:r>
              <a:rPr lang="en-GB" sz="4400" dirty="0">
                <a:solidFill>
                  <a:schemeClr val="tx1"/>
                </a:solidFill>
              </a:rPr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230475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7582" y="950219"/>
            <a:ext cx="7134225" cy="44371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dirty="0"/>
              <a:t>Types of Hardware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247582" y="2353110"/>
            <a:ext cx="8155940" cy="3481081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527685" indent="-515620">
              <a:spcBef>
                <a:spcPts val="86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527685" algn="l"/>
                <a:tab pos="528320" algn="l"/>
              </a:tabLst>
            </a:pPr>
            <a:r>
              <a:rPr sz="3200" spc="-5" dirty="0">
                <a:latin typeface="Gothic Uralic"/>
                <a:cs typeface="Gothic Uralic"/>
              </a:rPr>
              <a:t>Input</a:t>
            </a:r>
            <a:r>
              <a:rPr sz="3200" spc="5" dirty="0">
                <a:latin typeface="Gothic Uralic"/>
                <a:cs typeface="Gothic Uralic"/>
              </a:rPr>
              <a:t> </a:t>
            </a:r>
            <a:r>
              <a:rPr sz="3200" dirty="0">
                <a:latin typeface="Gothic Uralic"/>
                <a:cs typeface="Gothic Uralic"/>
              </a:rPr>
              <a:t>devices</a:t>
            </a:r>
          </a:p>
          <a:p>
            <a:pPr marL="527685" indent="-515620">
              <a:spcBef>
                <a:spcPts val="76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527685" algn="l"/>
                <a:tab pos="528320" algn="l"/>
              </a:tabLst>
            </a:pPr>
            <a:r>
              <a:rPr sz="3200" spc="-5" dirty="0">
                <a:latin typeface="Gothic Uralic"/>
                <a:cs typeface="Gothic Uralic"/>
              </a:rPr>
              <a:t>Output</a:t>
            </a:r>
            <a:r>
              <a:rPr sz="3200" spc="25" dirty="0">
                <a:latin typeface="Gothic Uralic"/>
                <a:cs typeface="Gothic Uralic"/>
              </a:rPr>
              <a:t> </a:t>
            </a:r>
            <a:r>
              <a:rPr sz="3200" dirty="0">
                <a:latin typeface="Gothic Uralic"/>
                <a:cs typeface="Gothic Uralic"/>
              </a:rPr>
              <a:t>devices</a:t>
            </a:r>
          </a:p>
          <a:p>
            <a:pPr marL="527685" indent="-515620">
              <a:spcBef>
                <a:spcPts val="77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527685" algn="l"/>
                <a:tab pos="528320" algn="l"/>
              </a:tabLst>
            </a:pPr>
            <a:r>
              <a:rPr sz="3200" dirty="0">
                <a:latin typeface="Gothic Uralic"/>
                <a:cs typeface="Gothic Uralic"/>
              </a:rPr>
              <a:t>Processing</a:t>
            </a:r>
            <a:r>
              <a:rPr sz="3200" spc="-45" dirty="0">
                <a:latin typeface="Gothic Uralic"/>
                <a:cs typeface="Gothic Uralic"/>
              </a:rPr>
              <a:t> </a:t>
            </a:r>
            <a:r>
              <a:rPr sz="3200" dirty="0">
                <a:latin typeface="Gothic Uralic"/>
                <a:cs typeface="Gothic Uralic"/>
              </a:rPr>
              <a:t>devices</a:t>
            </a:r>
          </a:p>
          <a:p>
            <a:pPr marL="527685" indent="-515620">
              <a:spcBef>
                <a:spcPts val="77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527685" algn="l"/>
                <a:tab pos="528320" algn="l"/>
              </a:tabLst>
            </a:pPr>
            <a:r>
              <a:rPr sz="3200" spc="-5" dirty="0">
                <a:latin typeface="Gothic Uralic"/>
                <a:cs typeface="Gothic Uralic"/>
              </a:rPr>
              <a:t>Storage</a:t>
            </a:r>
            <a:r>
              <a:rPr sz="3200" spc="5" dirty="0">
                <a:latin typeface="Gothic Uralic"/>
                <a:cs typeface="Gothic Uralic"/>
              </a:rPr>
              <a:t> </a:t>
            </a:r>
            <a:r>
              <a:rPr sz="3200" dirty="0">
                <a:latin typeface="Gothic Uralic"/>
                <a:cs typeface="Gothic Uralic"/>
              </a:rPr>
              <a:t>devices</a:t>
            </a:r>
          </a:p>
          <a:p>
            <a:pPr marL="527685" indent="-515620">
              <a:spcBef>
                <a:spcPts val="77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527685" algn="l"/>
                <a:tab pos="528320" algn="l"/>
              </a:tabLst>
            </a:pPr>
            <a:r>
              <a:rPr sz="3200" spc="-5" dirty="0">
                <a:latin typeface="Gothic Uralic"/>
                <a:cs typeface="Gothic Uralic"/>
              </a:rPr>
              <a:t>Other</a:t>
            </a:r>
            <a:r>
              <a:rPr sz="3200" spc="-15" dirty="0">
                <a:latin typeface="Gothic Uralic"/>
                <a:cs typeface="Gothic Uralic"/>
              </a:rPr>
              <a:t> </a:t>
            </a:r>
            <a:r>
              <a:rPr sz="3200" dirty="0">
                <a:latin typeface="Gothic Uralic"/>
                <a:cs typeface="Gothic Uralic"/>
              </a:rPr>
              <a:t>devices</a:t>
            </a:r>
          </a:p>
          <a:p>
            <a:pPr marL="469900">
              <a:spcBef>
                <a:spcPts val="670"/>
              </a:spcBef>
            </a:pPr>
            <a:r>
              <a:rPr sz="2650" spc="5" dirty="0">
                <a:latin typeface="Arial"/>
                <a:cs typeface="Arial"/>
              </a:rPr>
              <a:t>– </a:t>
            </a:r>
            <a:r>
              <a:rPr sz="2650" spc="5" dirty="0">
                <a:latin typeface="Gothic Uralic"/>
                <a:cs typeface="Gothic Uralic"/>
              </a:rPr>
              <a:t>Motherboard, </a:t>
            </a:r>
            <a:r>
              <a:rPr sz="2650" dirty="0">
                <a:latin typeface="Gothic Uralic"/>
                <a:cs typeface="Gothic Uralic"/>
              </a:rPr>
              <a:t>Expansion </a:t>
            </a:r>
            <a:r>
              <a:rPr sz="2650" spc="5" dirty="0">
                <a:latin typeface="Gothic Uralic"/>
                <a:cs typeface="Gothic Uralic"/>
              </a:rPr>
              <a:t>cards, </a:t>
            </a:r>
            <a:r>
              <a:rPr sz="2650" dirty="0">
                <a:latin typeface="Gothic Uralic"/>
                <a:cs typeface="Gothic Uralic"/>
              </a:rPr>
              <a:t>Power</a:t>
            </a:r>
            <a:r>
              <a:rPr sz="2650" spc="85" dirty="0">
                <a:latin typeface="Gothic Uralic"/>
                <a:cs typeface="Gothic Uralic"/>
              </a:rPr>
              <a:t> </a:t>
            </a:r>
            <a:r>
              <a:rPr sz="2650" dirty="0">
                <a:latin typeface="Gothic Uralic"/>
                <a:cs typeface="Gothic Uralic"/>
              </a:rPr>
              <a:t>supply</a:t>
            </a:r>
          </a:p>
        </p:txBody>
      </p:sp>
      <p:sp>
        <p:nvSpPr>
          <p:cNvPr id="5" name="object 5"/>
          <p:cNvSpPr/>
          <p:nvPr/>
        </p:nvSpPr>
        <p:spPr>
          <a:xfrm>
            <a:off x="8186531" y="2140226"/>
            <a:ext cx="3095244" cy="3323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821635" y="579438"/>
            <a:ext cx="9144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dirty="0"/>
              <a:t>Input / Output (I/O)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Refers to the process of getting information into and out of the computer.</a:t>
            </a:r>
          </a:p>
          <a:p>
            <a:pPr lvl="1"/>
            <a:r>
              <a:rPr lang="en-US" altLang="en-US" sz="2400" b="1" dirty="0">
                <a:solidFill>
                  <a:srgbClr val="FF0000"/>
                </a:solidFill>
              </a:rPr>
              <a:t>Input: </a:t>
            </a:r>
            <a:r>
              <a:rPr lang="en-US" altLang="en-US" sz="2400" dirty="0"/>
              <a:t>Those parts of the computer receiving information to programs.</a:t>
            </a:r>
          </a:p>
          <a:p>
            <a:pPr lvl="1"/>
            <a:r>
              <a:rPr lang="en-US" altLang="en-US" sz="2400" b="1" dirty="0">
                <a:solidFill>
                  <a:srgbClr val="FF0000"/>
                </a:solidFill>
              </a:rPr>
              <a:t>Output: </a:t>
            </a:r>
            <a:r>
              <a:rPr lang="en-US" altLang="en-US" sz="2400" dirty="0"/>
              <a:t>Those parts of the computer that provide results of computation to the person using the computer.</a:t>
            </a:r>
          </a:p>
        </p:txBody>
      </p:sp>
    </p:spTree>
    <p:extLst>
      <p:ext uri="{BB962C8B-B14F-4D97-AF65-F5344CB8AC3E}">
        <p14:creationId xmlns:p14="http://schemas.microsoft.com/office/powerpoint/2010/main" val="3791814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6124" y="649400"/>
            <a:ext cx="9963424" cy="874598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/>
              <a:t>Components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5" dirty="0"/>
              <a:t>Computer</a:t>
            </a:r>
            <a:r>
              <a:rPr lang="en-US" spc="-5" dirty="0"/>
              <a:t> -</a:t>
            </a:r>
            <a:r>
              <a:rPr spc="-5" dirty="0"/>
              <a:t>  </a:t>
            </a:r>
            <a:r>
              <a:rPr dirty="0"/>
              <a:t>Input </a:t>
            </a:r>
            <a:r>
              <a:rPr spc="-5" dirty="0"/>
              <a:t>and output</a:t>
            </a:r>
            <a:r>
              <a:rPr spc="-20" dirty="0"/>
              <a:t> </a:t>
            </a:r>
            <a:r>
              <a:rPr spc="-5" dirty="0"/>
              <a:t>devices</a:t>
            </a:r>
          </a:p>
        </p:txBody>
      </p:sp>
      <p:sp>
        <p:nvSpPr>
          <p:cNvPr id="6" name="object 6"/>
          <p:cNvSpPr/>
          <p:nvPr/>
        </p:nvSpPr>
        <p:spPr>
          <a:xfrm>
            <a:off x="2870454" y="2093843"/>
            <a:ext cx="6260294" cy="4886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2353</TotalTime>
  <Words>968</Words>
  <Application>Microsoft Office PowerPoint</Application>
  <PresentationFormat>Widescreen</PresentationFormat>
  <Paragraphs>151</Paragraphs>
  <Slides>29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Calibri</vt:lpstr>
      <vt:lpstr>Century Gothic</vt:lpstr>
      <vt:lpstr>Gill Sans MT</vt:lpstr>
      <vt:lpstr>Gothic Uralic</vt:lpstr>
      <vt:lpstr>Times New Roman</vt:lpstr>
      <vt:lpstr>Verdana</vt:lpstr>
      <vt:lpstr>Wingdings</vt:lpstr>
      <vt:lpstr>Wingdings 2</vt:lpstr>
      <vt:lpstr>Dividend</vt:lpstr>
      <vt:lpstr>Clip</vt:lpstr>
      <vt:lpstr>Computational Thinking and 21st Century Skills  Orientation Program  Sri Lanka Institute of Information Technology</vt:lpstr>
      <vt:lpstr>Delivered by</vt:lpstr>
      <vt:lpstr>Lecture content</vt:lpstr>
      <vt:lpstr>Information system</vt:lpstr>
      <vt:lpstr>Components of an Information System</vt:lpstr>
      <vt:lpstr>hardware</vt:lpstr>
      <vt:lpstr>Types of Hardware</vt:lpstr>
      <vt:lpstr>Input / Output (I/O)</vt:lpstr>
      <vt:lpstr>Components of the Computer -  Input and output devices</vt:lpstr>
      <vt:lpstr>Components of the Computer  -Processing devices</vt:lpstr>
      <vt:lpstr>The Central Processing Unit</vt:lpstr>
      <vt:lpstr>von Neumann Architecture</vt:lpstr>
      <vt:lpstr>Components of the Computer  Storage Devices</vt:lpstr>
      <vt:lpstr>Components of the Computer  Storage Devices</vt:lpstr>
      <vt:lpstr>Components of the Computer   Storage Devices – Tertiary Storage</vt:lpstr>
      <vt:lpstr>Components of the Computer  Storage Devices</vt:lpstr>
      <vt:lpstr>Components of the Computer   Storage Devices – Offline Storage</vt:lpstr>
      <vt:lpstr>The Central Processing Unit</vt:lpstr>
      <vt:lpstr>Motherboard</vt:lpstr>
      <vt:lpstr>Software</vt:lpstr>
      <vt:lpstr>Computer Software</vt:lpstr>
      <vt:lpstr>Hardware and Software Relationships</vt:lpstr>
      <vt:lpstr>Types of Software</vt:lpstr>
      <vt:lpstr>Operating System</vt:lpstr>
      <vt:lpstr>Responsibilities of an Operating System</vt:lpstr>
      <vt:lpstr>Application Software</vt:lpstr>
      <vt:lpstr>Types of Software Systems - Scope</vt:lpstr>
      <vt:lpstr>Types of Software Systems - Function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Sanvitha Kasthuriarachchi</dc:creator>
  <cp:lastModifiedBy>Sanvitha Kasthuriarachchi</cp:lastModifiedBy>
  <cp:revision>114</cp:revision>
  <cp:lastPrinted>2022-11-23T09:40:37Z</cp:lastPrinted>
  <dcterms:created xsi:type="dcterms:W3CDTF">2017-12-01T06:14:40Z</dcterms:created>
  <dcterms:modified xsi:type="dcterms:W3CDTF">2023-06-11T02:16:53Z</dcterms:modified>
</cp:coreProperties>
</file>