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9" r:id="rId3"/>
    <p:sldId id="260" r:id="rId4"/>
    <p:sldId id="261" r:id="rId5"/>
    <p:sldId id="30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9" r:id="rId21"/>
    <p:sldId id="280" r:id="rId22"/>
    <p:sldId id="281" r:id="rId23"/>
    <p:sldId id="283" r:id="rId24"/>
    <p:sldId id="284" r:id="rId25"/>
    <p:sldId id="285" r:id="rId26"/>
    <p:sldId id="287" r:id="rId27"/>
    <p:sldId id="289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8" r:id="rId38"/>
    <p:sldId id="30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870629-8623-4DE3-B08C-A75546E39C61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A1325C-6951-4C78-9530-DB386BAE6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452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5719" y="245661"/>
            <a:ext cx="12032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##Allow root to run any commands anywhere </a:t>
            </a:r>
            <a:endParaRPr lang="en-US" sz="2400" dirty="0">
              <a:solidFill>
                <a:srgbClr val="00AF5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root ALL=(ALL) ALL </a:t>
            </a:r>
            <a:endParaRPr lang="en-US" sz="2400" dirty="0">
              <a:solidFill>
                <a:srgbClr val="00AF5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ansible ALL=(ALL) NOPASSWD: ALL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wq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!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1F5F"/>
                </a:solidFill>
                <a:latin typeface="Agency FB" panose="020B0503020202020204" pitchFamily="34" charset="0"/>
              </a:rPr>
              <a:t>Here we are adding ansible, means giving it same permission as root have, and No password required </a:t>
            </a:r>
            <a:endParaRPr lang="en-US" sz="2400" dirty="0">
              <a:solidFill>
                <a:srgbClr val="001F5F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Again Check all commands of creating files and directory are working or not in Ansible server?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ansible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–y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you need to be 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root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to perform this command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–y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after adding </a:t>
            </a:r>
            <a:r>
              <a:rPr lang="en-US" sz="24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sudo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this is </a:t>
            </a:r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executed*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perfectly </a:t>
            </a:r>
            <a:endParaRPr lang="en-US" sz="2400" dirty="0" smtClean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i="1" dirty="0">
                <a:solidFill>
                  <a:srgbClr val="6F2F9F"/>
                </a:solidFill>
                <a:latin typeface="Courier New" panose="02070309020205020404" pitchFamily="49" charset="0"/>
              </a:rPr>
              <a:t>*</a:t>
            </a:r>
            <a:r>
              <a:rPr lang="en-US" sz="2400" b="1" dirty="0">
                <a:solidFill>
                  <a:srgbClr val="001F5F"/>
                </a:solidFill>
                <a:latin typeface="Agency FB" panose="020B0503020202020204" pitchFamily="34" charset="0"/>
              </a:rPr>
              <a:t>Ansible user got the privileges to work as SUDO USER by </a:t>
            </a:r>
            <a:r>
              <a:rPr lang="en-US" sz="2400" b="1" dirty="0" err="1">
                <a:solidFill>
                  <a:srgbClr val="001F5F"/>
                </a:solidFill>
                <a:latin typeface="Agency FB" panose="020B0503020202020204" pitchFamily="34" charset="0"/>
              </a:rPr>
              <a:t>su</a:t>
            </a:r>
            <a:r>
              <a:rPr lang="en-US" sz="2400" b="1" dirty="0">
                <a:solidFill>
                  <a:srgbClr val="001F5F"/>
                </a:solidFill>
                <a:latin typeface="Agency FB" panose="020B0503020202020204" pitchFamily="34" charset="0"/>
              </a:rPr>
              <a:t> – ansible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223139" y="4612942"/>
            <a:ext cx="11827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Check the communication has </a:t>
            </a:r>
            <a:r>
              <a:rPr lang="en-US" sz="2800" b="1" dirty="0" smtClean="0">
                <a:solidFill>
                  <a:srgbClr val="006FC0"/>
                </a:solidFill>
                <a:latin typeface="Bell MT" panose="02020503060305020303" pitchFamily="18" charset="0"/>
              </a:rPr>
              <a:t>established 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between nodes and server by login ansible user (</a:t>
            </a:r>
            <a:r>
              <a:rPr lang="en-US" sz="28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su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-ansible) in machines, </a:t>
            </a:r>
            <a:r>
              <a:rPr lang="en-US" sz="2800" b="1" dirty="0">
                <a:solidFill>
                  <a:srgbClr val="1F3863"/>
                </a:solidFill>
                <a:latin typeface="Bell MT" panose="02020503060305020303" pitchFamily="18" charset="0"/>
              </a:rPr>
              <a:t>means- -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Check, if do something on node and push to the server and create something on server and update on node.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7369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271787"/>
            <a:ext cx="11887200" cy="6318912"/>
          </a:xfrm>
          <a:prstGeom prst="rect">
            <a:avLst/>
          </a:prstGeom>
        </p:spPr>
      </p:pic>
      <p:pic>
        <p:nvPicPr>
          <p:cNvPr id="5123" name="Picture 3" descr="C:\Users\ASUS\Pictures\Scre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7842" y="1123407"/>
            <a:ext cx="6352767" cy="34747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3603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41253" y="300252"/>
            <a:ext cx="11937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FC0"/>
                </a:solidFill>
                <a:latin typeface="Bell MT" panose="02020503060305020303" pitchFamily="18" charset="0"/>
              </a:rPr>
              <a:t>For connection establishment of ansible server </a:t>
            </a: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+ </a:t>
            </a:r>
            <a:r>
              <a:rPr lang="en-US" b="1" dirty="0">
                <a:solidFill>
                  <a:srgbClr val="006FC0"/>
                </a:solidFill>
                <a:latin typeface="Bell MT" panose="02020503060305020303" pitchFamily="18" charset="0"/>
              </a:rPr>
              <a:t>Node, execute SSH with </a:t>
            </a:r>
            <a:r>
              <a:rPr lang="en-US" b="1" dirty="0" err="1">
                <a:solidFill>
                  <a:srgbClr val="006FC0"/>
                </a:solidFill>
                <a:latin typeface="Bell MT" panose="02020503060305020303" pitchFamily="18" charset="0"/>
              </a:rPr>
              <a:t>Pvt</a:t>
            </a:r>
            <a:r>
              <a:rPr lang="en-US" b="1" dirty="0">
                <a:solidFill>
                  <a:srgbClr val="006FC0"/>
                </a:solidFill>
                <a:latin typeface="Bell MT" panose="02020503060305020303" pitchFamily="18" charset="0"/>
              </a:rPr>
              <a:t> IP of that Node. </a:t>
            </a:r>
            <a:endParaRPr lang="en-US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1F5F"/>
                </a:solidFill>
                <a:latin typeface="Courier New" panose="02070309020205020404" pitchFamily="49" charset="0"/>
              </a:rPr>
              <a:t>172.31.47.173 </a:t>
            </a: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Permission </a:t>
            </a:r>
            <a:r>
              <a:rPr lang="en-US" b="1" dirty="0">
                <a:solidFill>
                  <a:srgbClr val="000000"/>
                </a:solidFill>
                <a:latin typeface="Agency FB" panose="020B0503020202020204" pitchFamily="34" charset="0"/>
              </a:rPr>
              <a:t>denied </a:t>
            </a: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because public key is not updated </a:t>
            </a:r>
            <a:endParaRPr lang="en-US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Exit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vi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/etc/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sshd</a:t>
            </a:r>
            <a:r>
              <a:rPr lang="en-US" dirty="0" err="1">
                <a:solidFill>
                  <a:srgbClr val="000000"/>
                </a:solidFill>
                <a:latin typeface="Algerian" panose="04020705040A02060702" pitchFamily="82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Go inside and do </a:t>
            </a:r>
            <a:r>
              <a:rPr lang="en-US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important </a:t>
            </a: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</a:rPr>
              <a:t>changes (all machines) </a:t>
            </a:r>
            <a:endParaRPr lang="en-US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dirty="0">
                <a:solidFill>
                  <a:srgbClr val="833B0A"/>
                </a:solidFill>
                <a:latin typeface="Bell MT" panose="02020503060305020303" pitchFamily="18" charset="0"/>
              </a:rPr>
              <a:t>Uncommented PermitRootLogin yes </a:t>
            </a:r>
            <a:endParaRPr lang="en-US" dirty="0">
              <a:solidFill>
                <a:srgbClr val="833B0A"/>
              </a:solidFill>
              <a:latin typeface="Bell MT" panose="02020503060305020303" pitchFamily="18" charset="0"/>
            </a:endParaRPr>
          </a:p>
          <a:p>
            <a:r>
              <a:rPr lang="en-US" b="1" dirty="0">
                <a:solidFill>
                  <a:srgbClr val="833B0A"/>
                </a:solidFill>
                <a:latin typeface="Bell MT" panose="02020503060305020303" pitchFamily="18" charset="0"/>
              </a:rPr>
              <a:t>Uncommented PasswordAuthentication yes </a:t>
            </a:r>
            <a:endParaRPr lang="en-US" dirty="0">
              <a:solidFill>
                <a:srgbClr val="833B0A"/>
              </a:solidFill>
              <a:latin typeface="Bell MT" panose="02020503060305020303" pitchFamily="18" charset="0"/>
            </a:endParaRPr>
          </a:p>
          <a:p>
            <a:r>
              <a:rPr lang="en-US" b="1" dirty="0">
                <a:solidFill>
                  <a:srgbClr val="833B0A"/>
                </a:solidFill>
                <a:latin typeface="Bell MT" panose="02020503060305020303" pitchFamily="18" charset="0"/>
              </a:rPr>
              <a:t>Commented </a:t>
            </a:r>
            <a:r>
              <a:rPr lang="en-US" b="1" dirty="0">
                <a:solidFill>
                  <a:srgbClr val="001F5F"/>
                </a:solidFill>
                <a:latin typeface="Courier New" panose="02070309020205020404" pitchFamily="49" charset="0"/>
              </a:rPr>
              <a:t>PasswordAuthentication </a:t>
            </a:r>
            <a:r>
              <a:rPr lang="en-US" b="1" dirty="0">
                <a:solidFill>
                  <a:srgbClr val="006FC0"/>
                </a:solidFill>
                <a:latin typeface="Courier New" panose="02070309020205020404" pitchFamily="49" charset="0"/>
              </a:rPr>
              <a:t>no </a:t>
            </a:r>
            <a:r>
              <a:rPr lang="en-US" b="1" dirty="0">
                <a:latin typeface="Courier New" panose="02070309020205020404" pitchFamily="49" charset="0"/>
              </a:rPr>
              <a:t>:wq </a:t>
            </a:r>
            <a:endParaRPr lang="en-US" dirty="0">
              <a:latin typeface="Bell MT" panose="02020503060305020303" pitchFamily="18" charset="0"/>
            </a:endParaRPr>
          </a:p>
          <a:p>
            <a:endParaRPr lang="en-US" sz="2400" dirty="0"/>
          </a:p>
        </p:txBody>
      </p:sp>
      <p:pic>
        <p:nvPicPr>
          <p:cNvPr id="6146" name="Picture 2" descr="C:\Users\ASUS\Pictures\SCre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655" y="2238377"/>
            <a:ext cx="9846808" cy="461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038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2830" y="27290"/>
            <a:ext cx="11941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[] # </a:t>
            </a:r>
            <a:r>
              <a:rPr lang="en-US" b="1" i="1" dirty="0">
                <a:solidFill>
                  <a:srgbClr val="000000"/>
                </a:solidFill>
              </a:rPr>
              <a:t>service </a:t>
            </a:r>
            <a:r>
              <a:rPr lang="en-US" b="1" i="1" dirty="0" smtClean="0">
                <a:solidFill>
                  <a:srgbClr val="000000"/>
                </a:solidFill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</a:rPr>
              <a:t>sshd</a:t>
            </a:r>
            <a:r>
              <a:rPr lang="en-US" b="1" i="1" dirty="0" smtClean="0">
                <a:solidFill>
                  <a:srgbClr val="000000"/>
                </a:solidFill>
              </a:rPr>
              <a:t>  restart </a:t>
            </a:r>
            <a:r>
              <a:rPr lang="en-US" dirty="0">
                <a:solidFill>
                  <a:srgbClr val="000000"/>
                </a:solidFill>
              </a:rPr>
              <a:t>for better Implementation </a:t>
            </a:r>
          </a:p>
          <a:p>
            <a:r>
              <a:rPr lang="en-US" b="1" dirty="0">
                <a:solidFill>
                  <a:srgbClr val="006FC0"/>
                </a:solidFill>
              </a:rPr>
              <a:t>For checking the communication </a:t>
            </a:r>
            <a:r>
              <a:rPr lang="en-US" b="1" dirty="0">
                <a:solidFill>
                  <a:srgbClr val="0D0D0D"/>
                </a:solidFill>
              </a:rPr>
              <a:t>‘</a:t>
            </a:r>
            <a:r>
              <a:rPr lang="en-US" b="1" i="1" dirty="0" err="1">
                <a:solidFill>
                  <a:srgbClr val="0D0D0D"/>
                </a:solidFill>
              </a:rPr>
              <a:t>su</a:t>
            </a:r>
            <a:r>
              <a:rPr lang="en-US" b="1" i="1" dirty="0">
                <a:solidFill>
                  <a:srgbClr val="0D0D0D"/>
                </a:solidFill>
              </a:rPr>
              <a:t> </a:t>
            </a:r>
            <a:r>
              <a:rPr lang="en-US" b="1" i="1" dirty="0" smtClean="0">
                <a:solidFill>
                  <a:srgbClr val="0D0D0D"/>
                </a:solidFill>
              </a:rPr>
              <a:t> </a:t>
            </a:r>
            <a:r>
              <a:rPr lang="en-US" b="1" i="1" dirty="0" smtClean="0">
                <a:solidFill>
                  <a:srgbClr val="000000"/>
                </a:solidFill>
              </a:rPr>
              <a:t>–  </a:t>
            </a:r>
            <a:r>
              <a:rPr lang="en-US" b="1" i="1" dirty="0" err="1" smtClean="0">
                <a:solidFill>
                  <a:srgbClr val="000000"/>
                </a:solidFill>
              </a:rPr>
              <a:t>ansible</a:t>
            </a:r>
            <a:r>
              <a:rPr lang="en-US" b="1" i="1" dirty="0">
                <a:solidFill>
                  <a:srgbClr val="000000"/>
                </a:solidFill>
              </a:rPr>
              <a:t>’ </a:t>
            </a:r>
            <a:r>
              <a:rPr lang="en-US" dirty="0">
                <a:solidFill>
                  <a:srgbClr val="000000"/>
                </a:solidFill>
              </a:rPr>
              <a:t>execute in All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machines </a:t>
            </a:r>
          </a:p>
          <a:p>
            <a:r>
              <a:rPr lang="en-US" b="1" dirty="0">
                <a:solidFill>
                  <a:srgbClr val="006FC0"/>
                </a:solidFill>
              </a:rPr>
              <a:t>Check server can access the node1 </a:t>
            </a:r>
            <a:endParaRPr lang="en-US" dirty="0">
              <a:solidFill>
                <a:srgbClr val="006FC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[] $ </a:t>
            </a:r>
            <a:r>
              <a:rPr lang="en-US" b="1" dirty="0" err="1">
                <a:solidFill>
                  <a:srgbClr val="000000"/>
                </a:solidFill>
              </a:rPr>
              <a:t>ssh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1F5F"/>
                </a:solidFill>
              </a:rPr>
              <a:t>172.31.47.173 </a:t>
            </a:r>
            <a:r>
              <a:rPr lang="en-US" dirty="0">
                <a:solidFill>
                  <a:srgbClr val="000000"/>
                </a:solidFill>
              </a:rPr>
              <a:t>After execution you can access </a:t>
            </a:r>
            <a:r>
              <a:rPr lang="en-US" b="1" dirty="0">
                <a:solidFill>
                  <a:srgbClr val="000000"/>
                </a:solidFill>
              </a:rPr>
              <a:t>node 1 </a:t>
            </a:r>
            <a:r>
              <a:rPr lang="en-US" dirty="0">
                <a:solidFill>
                  <a:srgbClr val="000000"/>
                </a:solidFill>
              </a:rPr>
              <a:t>through server </a:t>
            </a:r>
          </a:p>
          <a:p>
            <a:r>
              <a:rPr lang="en-US" b="1" dirty="0">
                <a:solidFill>
                  <a:srgbClr val="006FC0"/>
                </a:solidFill>
              </a:rPr>
              <a:t>Create files and directory on server accessing node1 </a:t>
            </a:r>
            <a:r>
              <a:rPr lang="en-US" b="1" dirty="0" smtClean="0">
                <a:solidFill>
                  <a:srgbClr val="006FC0"/>
                </a:solidFill>
              </a:rPr>
              <a:t> </a:t>
            </a:r>
            <a:r>
              <a:rPr lang="en-US" b="1" dirty="0">
                <a:solidFill>
                  <a:srgbClr val="006FC0"/>
                </a:solidFill>
              </a:rPr>
              <a:t>and same files you will get inside node 1 </a:t>
            </a:r>
            <a:r>
              <a:rPr lang="en-US" b="1" dirty="0" smtClean="0">
                <a:solidFill>
                  <a:srgbClr val="006FC0"/>
                </a:solidFill>
              </a:rPr>
              <a:t>means</a:t>
            </a:r>
            <a:r>
              <a:rPr lang="en-US" b="1" dirty="0">
                <a:solidFill>
                  <a:srgbClr val="006FC0"/>
                </a:solidFill>
              </a:rPr>
              <a:t>, communication between server and nodes is perfect. </a:t>
            </a:r>
            <a:endParaRPr lang="en-US" dirty="0"/>
          </a:p>
        </p:txBody>
      </p:sp>
      <p:pic>
        <p:nvPicPr>
          <p:cNvPr id="7170" name="Picture 2" descr="C:\Users\ASUS\Pictures\Scre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950" y="2094347"/>
            <a:ext cx="11568877" cy="3130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378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92" y="109180"/>
            <a:ext cx="1206462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For connection every time asked for the password this is not good for good performance &amp; accuracy that’s why we created the </a:t>
            </a:r>
            <a:r>
              <a:rPr lang="en-US" sz="2000" b="1" dirty="0">
                <a:solidFill>
                  <a:srgbClr val="00AF50"/>
                </a:solidFill>
                <a:latin typeface="Bell MT" panose="02020503060305020303" pitchFamily="18" charset="0"/>
              </a:rPr>
              <a:t>TRUST RELATIONSHIP</a:t>
            </a:r>
            <a:r>
              <a:rPr lang="en-US" sz="2000" b="1" dirty="0">
                <a:solidFill>
                  <a:srgbClr val="001F5F"/>
                </a:solidFill>
                <a:latin typeface="Bell MT" panose="02020503060305020303" pitchFamily="18" charset="0"/>
              </a:rPr>
              <a:t>. </a:t>
            </a:r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This can be happen between root to root and user to user.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[ ] $ exit </a:t>
            </a:r>
          </a:p>
          <a:p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 $ 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ssh-keygen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gency FB" panose="020B0503020202020204" pitchFamily="34" charset="0"/>
              </a:rPr>
              <a:t>Generation Pub/</a:t>
            </a:r>
            <a:r>
              <a:rPr lang="en-US" sz="2400" i="1" dirty="0" err="1">
                <a:solidFill>
                  <a:srgbClr val="000000"/>
                </a:solidFill>
                <a:latin typeface="Agency FB" panose="020B0503020202020204" pitchFamily="34" charset="0"/>
              </a:rPr>
              <a:t>pvt</a:t>
            </a:r>
            <a:r>
              <a:rPr lang="en-US" sz="2400" i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Agency FB" panose="020B0503020202020204" pitchFamily="34" charset="0"/>
              </a:rPr>
              <a:t>rsa</a:t>
            </a:r>
            <a:r>
              <a:rPr lang="en-US" sz="2400" i="1" dirty="0">
                <a:solidFill>
                  <a:srgbClr val="000000"/>
                </a:solidFill>
                <a:latin typeface="Agency FB" panose="020B0503020202020204" pitchFamily="34" charset="0"/>
              </a:rPr>
              <a:t> key pair… Press Enter </a:t>
            </a:r>
            <a:r>
              <a:rPr lang="en-US" sz="2400" i="1" dirty="0" err="1">
                <a:solidFill>
                  <a:srgbClr val="000000"/>
                </a:solidFill>
                <a:latin typeface="Agency FB" panose="020B0503020202020204" pitchFamily="34" charset="0"/>
              </a:rPr>
              <a:t>Enter</a:t>
            </a:r>
            <a:r>
              <a:rPr lang="en-US" sz="2400" i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Agency FB" panose="020B0503020202020204" pitchFamily="34" charset="0"/>
              </a:rPr>
              <a:t>Enter</a:t>
            </a:r>
            <a:r>
              <a:rPr lang="en-US" sz="2400" i="1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endParaRPr lang="en-US" sz="2400" i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 $ ls –a </a:t>
            </a:r>
          </a:p>
          <a:p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.bas history .bash logout .bash profile .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bashrc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 file1 .ssh </a:t>
            </a:r>
            <a:endParaRPr lang="en-US" sz="2400" i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 $ cd .ssh/ </a:t>
            </a:r>
            <a:endParaRPr lang="en-US" sz="2400" i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[ .ssh] $ ls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&gt;--------&gt;</a:t>
            </a:r>
            <a:r>
              <a:rPr lang="en-US" sz="2800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id_rsa</a:t>
            </a:r>
            <a:r>
              <a:rPr lang="en-US" sz="2800" i="1" dirty="0">
                <a:solidFill>
                  <a:srgbClr val="FF0000"/>
                </a:solidFill>
                <a:latin typeface="Courier New" panose="02070309020205020404" pitchFamily="49" charset="0"/>
              </a:rPr>
              <a:t> id_rsa.pub known hosts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32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SUS\Pictures\Scre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001" y="404949"/>
            <a:ext cx="11885891" cy="60399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440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50126" y="368491"/>
            <a:ext cx="116415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Copy servers’ public key </a:t>
            </a:r>
            <a:r>
              <a:rPr lang="en-US" sz="3200" b="1" dirty="0">
                <a:solidFill>
                  <a:srgbClr val="00AF50"/>
                </a:solidFill>
                <a:latin typeface="Bell MT" panose="02020503060305020303" pitchFamily="18" charset="0"/>
              </a:rPr>
              <a:t>(id_rsa.pub) </a:t>
            </a:r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in all the nodes to remind the nodes, not to ask for password all the time just give the permissions.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Bell MT" panose="02020503060305020303" pitchFamily="18" charset="0"/>
              </a:rPr>
              <a:t>[ .ssh] $ </a:t>
            </a:r>
            <a:r>
              <a:rPr lang="en-US" sz="3200" dirty="0" err="1">
                <a:solidFill>
                  <a:srgbClr val="000000"/>
                </a:solidFill>
                <a:latin typeface="Bell MT" panose="02020503060305020303" pitchFamily="18" charset="0"/>
              </a:rPr>
              <a:t>ssh</a:t>
            </a:r>
            <a:r>
              <a:rPr lang="en-US" sz="3200" dirty="0">
                <a:solidFill>
                  <a:srgbClr val="000000"/>
                </a:solidFill>
                <a:latin typeface="Bell MT" panose="02020503060305020303" pitchFamily="18" charset="0"/>
              </a:rPr>
              <a:t>-copy-id </a:t>
            </a:r>
            <a:r>
              <a:rPr lang="en-US" sz="32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ansible@172.31.47.173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ansible@172.31.41.226’s </a:t>
            </a:r>
            <a:r>
              <a:rPr lang="en-US" sz="3200" b="1" dirty="0">
                <a:solidFill>
                  <a:srgbClr val="161616"/>
                </a:solidFill>
                <a:latin typeface="Courier New" panose="02070309020205020404" pitchFamily="49" charset="0"/>
              </a:rPr>
              <a:t>password: </a:t>
            </a:r>
            <a:r>
              <a:rPr lang="en-US" sz="3200" dirty="0">
                <a:solidFill>
                  <a:srgbClr val="FF0000"/>
                </a:solidFill>
                <a:latin typeface="Bell MT" panose="02020503060305020303" pitchFamily="18" charset="0"/>
              </a:rPr>
              <a:t>TECHNICAL</a:t>
            </a:r>
            <a:r>
              <a:rPr lang="en-US" sz="3200" dirty="0">
                <a:solidFill>
                  <a:srgbClr val="ADAAAA"/>
                </a:solidFill>
                <a:latin typeface="Bell MT" panose="02020503060305020303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Agency FB" panose="020B0503020202020204" pitchFamily="34" charset="0"/>
              </a:rPr>
              <a:t>Last time asked for Password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Bell MT" panose="02020503060305020303" pitchFamily="18" charset="0"/>
              </a:rPr>
              <a:t>[ .ssh] $ </a:t>
            </a:r>
            <a:r>
              <a:rPr lang="en-US" sz="3200" dirty="0" err="1">
                <a:solidFill>
                  <a:srgbClr val="000000"/>
                </a:solidFill>
                <a:latin typeface="Bell MT" panose="02020503060305020303" pitchFamily="18" charset="0"/>
              </a:rPr>
              <a:t>ssh</a:t>
            </a:r>
            <a:r>
              <a:rPr lang="en-US" sz="3200" dirty="0">
                <a:solidFill>
                  <a:srgbClr val="000000"/>
                </a:solidFill>
                <a:latin typeface="Bell MT" panose="02020503060305020303" pitchFamily="18" charset="0"/>
              </a:rPr>
              <a:t>-copy-id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ansible@172.31.47.173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66496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150125" y="6264324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6FC0"/>
                </a:solidFill>
                <a:latin typeface="Bell MT" panose="02020503060305020303" pitchFamily="18" charset="0"/>
              </a:rPr>
              <a:t>. </a:t>
            </a:r>
            <a:endParaRPr lang="en-US" sz="3200" dirty="0"/>
          </a:p>
        </p:txBody>
      </p:sp>
      <p:pic>
        <p:nvPicPr>
          <p:cNvPr id="9218" name="Picture 2" descr="C:\Users\ASUS\Pictures\Scre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196" y="391886"/>
            <a:ext cx="11789837" cy="5225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995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54901" y="136474"/>
            <a:ext cx="1188242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“All” </a:t>
            </a:r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pattern refer to all the machines in an inventory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 .ssh] $ cd ..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all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–-list-hosts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check no of all nodes, 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hosts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(2):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172.31.46.226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Zee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–-list-hosts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check nodes inside </a:t>
            </a:r>
            <a:r>
              <a:rPr lang="en-US" sz="20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group=</a:t>
            </a:r>
            <a:r>
              <a:rPr lang="en-US" sz="2000" b="1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Justice</a:t>
            </a:r>
            <a:r>
              <a:rPr lang="en-US" sz="20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(2):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172.31.46.226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172.31.41.248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Zeeman(0) –-list-hosts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(1):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172.31.46.226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Zeeman(1) –-list-hosts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(1):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172.31.41.248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Zeeman(-1) –-list-hosts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hosts (1):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172.31.41.248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ansible Zeeman(3) –-list-host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[WARNING]: No host matched, nothing to do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2411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31" y="204709"/>
            <a:ext cx="1194179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Ad-hoc command: </a:t>
            </a:r>
            <a:endParaRPr lang="en-US" sz="3600" b="0" i="0" u="none" strike="noStrike" baseline="0" dirty="0" smtClean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800" dirty="0">
                <a:solidFill>
                  <a:srgbClr val="0D0D0D"/>
                </a:solidFill>
                <a:latin typeface="Bell MT" panose="02020503060305020303" pitchFamily="18" charset="0"/>
              </a:rPr>
              <a:t>It is individual running commands, which can be run individually to perform quick functions. </a:t>
            </a:r>
          </a:p>
          <a:p>
            <a:r>
              <a:rPr lang="en-US" sz="2800" dirty="0">
                <a:solidFill>
                  <a:srgbClr val="0D0D0D"/>
                </a:solidFill>
                <a:latin typeface="Bell MT" panose="02020503060305020303" pitchFamily="18" charset="0"/>
              </a:rPr>
              <a:t>It’s not use for configuration management and deployment because the commands are of one time usage. </a:t>
            </a:r>
          </a:p>
          <a:p>
            <a:r>
              <a:rPr lang="en-US" sz="2800" dirty="0">
                <a:solidFill>
                  <a:srgbClr val="0D0D0D"/>
                </a:solidFill>
                <a:latin typeface="Bell MT" panose="02020503060305020303" pitchFamily="18" charset="0"/>
              </a:rPr>
              <a:t>Ad-hoc commands uses the </a:t>
            </a:r>
            <a:r>
              <a:rPr lang="en-US" sz="2800" b="1" dirty="0">
                <a:solidFill>
                  <a:srgbClr val="0D0D0D"/>
                </a:solidFill>
                <a:latin typeface="Bell MT" panose="02020503060305020303" pitchFamily="18" charset="0"/>
              </a:rPr>
              <a:t>/user/bin/</a:t>
            </a:r>
            <a:r>
              <a:rPr lang="en-US" sz="2800" b="1" dirty="0" err="1">
                <a:solidFill>
                  <a:srgbClr val="0D0D0D"/>
                </a:solidFill>
                <a:latin typeface="Bell MT" panose="02020503060305020303" pitchFamily="18" charset="0"/>
              </a:rPr>
              <a:t>ansible</a:t>
            </a:r>
            <a:r>
              <a:rPr lang="en-US" sz="2800" b="1" dirty="0">
                <a:solidFill>
                  <a:srgbClr val="0D0D0D"/>
                </a:solidFill>
                <a:latin typeface="Bell MT" panose="02020503060305020303" pitchFamily="18" charset="0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Bell MT" panose="02020503060305020303" pitchFamily="18" charset="0"/>
              </a:rPr>
              <a:t>command line tool to automate the signal task.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600" b="1" i="0" u="none" strike="noStrike" baseline="0" dirty="0" smtClean="0">
                <a:solidFill>
                  <a:srgbClr val="2D74B5"/>
                </a:solidFill>
                <a:latin typeface="Bell MT" panose="02020503060305020303" pitchFamily="18" charset="0"/>
              </a:rPr>
              <a:t>Important Ad-hoc commands: </a:t>
            </a:r>
            <a:endParaRPr lang="en-US" sz="36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“ls” 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Agency FB" panose="020B0503020202020204" pitchFamily="34" charset="0"/>
              </a:rPr>
              <a:t>zeko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= group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a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=argument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0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touch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file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zz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update file to particular node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all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–a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touch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file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k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update file to all nodes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–a “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ls-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al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show total list with all details of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groups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–a “sudo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yum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install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endParaRPr lang="es-E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</a:t>
            </a:r>
            <a:r>
              <a:rPr lang="en-U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ba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“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000" b="1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b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=become </a:t>
            </a:r>
            <a:r>
              <a:rPr lang="en-US" sz="2000" b="0" i="0" u="none" strike="noStrike" baseline="0" dirty="0" err="1" smtClean="0">
                <a:solidFill>
                  <a:srgbClr val="0D0D0D"/>
                </a:solidFill>
                <a:latin typeface="Agency FB" panose="020B0503020202020204" pitchFamily="34" charset="0"/>
              </a:rPr>
              <a:t>sudo</a:t>
            </a:r>
            <a:r>
              <a:rPr lang="en-US" sz="2000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 </a:t>
            </a:r>
            <a:endParaRPr lang="en-US" sz="20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ansible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–</a:t>
            </a:r>
            <a:r>
              <a:rPr lang="es-ES" sz="2000" b="1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ba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“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yum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remove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s-ES" sz="2000" b="0" i="0" u="none" strike="noStrike" baseline="0" dirty="0" err="1" smtClean="0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s-ES" sz="2000" b="0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s-ES" sz="2000" b="1" i="0" u="none" strike="noStrike" baseline="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1729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83325" y="0"/>
            <a:ext cx="11540350" cy="633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Arial Rounded MT Bold" pitchFamily="34" charset="0"/>
              </a:rPr>
              <a:t>Ansible Server</a:t>
            </a:r>
            <a:r>
              <a:rPr lang="en-US" sz="2000" b="1" dirty="0" smtClean="0">
                <a:latin typeface="Arial Rounded MT Bold" pitchFamily="34" charset="0"/>
              </a:rPr>
              <a:t>:- </a:t>
            </a:r>
            <a:r>
              <a:rPr lang="en-US" sz="2000" dirty="0">
                <a:latin typeface="Arial Rounded MT Bold" pitchFamily="34" charset="0"/>
              </a:rPr>
              <a:t>The machine where Ansible is installed and from which all task and playbook will be run. </a:t>
            </a:r>
            <a:endParaRPr lang="en-US" sz="2000" dirty="0" smtClean="0">
              <a:latin typeface="Arial Rounded MT Bold" pitchFamily="34" charset="0"/>
            </a:endParaRPr>
          </a:p>
          <a:p>
            <a:endParaRPr lang="en-US" sz="2000" dirty="0" smtClean="0">
              <a:latin typeface="Arial Rounded MT Bold" pitchFamily="34" charset="0"/>
            </a:endParaRPr>
          </a:p>
          <a:p>
            <a:r>
              <a:rPr lang="en-US" sz="2000" b="1" u="sng" dirty="0" smtClean="0">
                <a:solidFill>
                  <a:srgbClr val="FF0000"/>
                </a:solidFill>
                <a:latin typeface="Arial Rounded MT Bold" pitchFamily="34" charset="0"/>
              </a:rPr>
              <a:t>Host</a:t>
            </a:r>
            <a:r>
              <a:rPr lang="en-US" sz="2000" b="1" dirty="0">
                <a:latin typeface="Arial Rounded MT Bold" pitchFamily="34" charset="0"/>
              </a:rPr>
              <a:t>: </a:t>
            </a:r>
            <a:r>
              <a:rPr lang="en-US" sz="2000" dirty="0">
                <a:latin typeface="Arial Rounded MT Bold" pitchFamily="34" charset="0"/>
              </a:rPr>
              <a:t>Nodes, which are automated by Ansible </a:t>
            </a:r>
            <a:endParaRPr lang="en-US" sz="2000" dirty="0" smtClean="0">
              <a:latin typeface="Arial Rounded MT Bold" pitchFamily="34" charset="0"/>
            </a:endParaRPr>
          </a:p>
          <a:p>
            <a:endParaRPr lang="en-US" sz="2000" dirty="0">
              <a:latin typeface="Arial Rounded MT Bold" pitchFamily="34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Arial Rounded MT Bold" pitchFamily="34" charset="0"/>
              </a:rPr>
              <a:t>Module</a:t>
            </a:r>
            <a:r>
              <a:rPr lang="en-US" sz="2000" b="1" dirty="0" smtClean="0">
                <a:solidFill>
                  <a:srgbClr val="FF0000"/>
                </a:solidFill>
                <a:latin typeface="Arial Rounded MT Bold" pitchFamily="34" charset="0"/>
              </a:rPr>
              <a:t>:</a:t>
            </a:r>
            <a:r>
              <a:rPr lang="en-US" sz="2000" b="1" dirty="0" smtClean="0">
                <a:latin typeface="Arial Rounded MT Bold" pitchFamily="34" charset="0"/>
              </a:rPr>
              <a:t>- </a:t>
            </a:r>
            <a:r>
              <a:rPr lang="en-US" sz="2000" dirty="0">
                <a:latin typeface="Arial Rounded MT Bold" pitchFamily="34" charset="0"/>
              </a:rPr>
              <a:t>Basically, it is a command or set of similar commands meant to be executed on the client-side</a:t>
            </a:r>
            <a:r>
              <a:rPr lang="en-US" sz="2000" dirty="0" smtClean="0">
                <a:latin typeface="Arial Rounded MT Bold" pitchFamily="34" charset="0"/>
              </a:rPr>
              <a:t>.</a:t>
            </a:r>
          </a:p>
          <a:p>
            <a:r>
              <a:rPr lang="en-US" sz="2000" dirty="0" smtClean="0">
                <a:latin typeface="Arial Rounded MT Bold" pitchFamily="34" charset="0"/>
              </a:rPr>
              <a:t> </a:t>
            </a:r>
            <a:endParaRPr lang="en-US" sz="2000" dirty="0">
              <a:latin typeface="Arial Rounded MT Bold" pitchFamily="34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Arial Rounded MT Bold" pitchFamily="34" charset="0"/>
              </a:rPr>
              <a:t>Role</a:t>
            </a:r>
            <a:r>
              <a:rPr lang="en-US" sz="2000" b="1" dirty="0" smtClean="0">
                <a:solidFill>
                  <a:srgbClr val="FF0000"/>
                </a:solidFill>
                <a:latin typeface="Arial Rounded MT Bold" pitchFamily="34" charset="0"/>
              </a:rPr>
              <a:t>:</a:t>
            </a:r>
            <a:r>
              <a:rPr lang="en-US" sz="2000" b="1" dirty="0" smtClean="0">
                <a:latin typeface="Arial Rounded MT Bold" pitchFamily="34" charset="0"/>
              </a:rPr>
              <a:t>- </a:t>
            </a:r>
            <a:r>
              <a:rPr lang="en-US" sz="2000" dirty="0">
                <a:latin typeface="Arial Rounded MT Bold" pitchFamily="34" charset="0"/>
              </a:rPr>
              <a:t>A way of organizing tasks and related files, to be later called playbook. </a:t>
            </a:r>
            <a:endParaRPr lang="en-US" sz="2000" dirty="0" smtClean="0">
              <a:latin typeface="Arial Rounded MT Bold" pitchFamily="34" charset="0"/>
            </a:endParaRPr>
          </a:p>
          <a:p>
            <a:endParaRPr lang="en-US" sz="2000" dirty="0">
              <a:latin typeface="Arial Rounded MT Bold" pitchFamily="34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Arial Rounded MT Bold" pitchFamily="34" charset="0"/>
              </a:rPr>
              <a:t>Fact</a:t>
            </a:r>
            <a:r>
              <a:rPr lang="en-US" sz="2000" b="1" dirty="0" smtClean="0">
                <a:solidFill>
                  <a:srgbClr val="FF0000"/>
                </a:solidFill>
                <a:latin typeface="Arial Rounded MT Bold" pitchFamily="34" charset="0"/>
              </a:rPr>
              <a:t>:</a:t>
            </a:r>
            <a:r>
              <a:rPr lang="en-US" sz="2000" b="1" dirty="0" smtClean="0">
                <a:latin typeface="Arial Rounded MT Bold" pitchFamily="34" charset="0"/>
              </a:rPr>
              <a:t>- </a:t>
            </a:r>
            <a:r>
              <a:rPr lang="en-US" sz="2000" dirty="0">
                <a:latin typeface="Arial Rounded MT Bold" pitchFamily="34" charset="0"/>
              </a:rPr>
              <a:t>Information fetched from the client system from the global variables with the gather-facts operation. </a:t>
            </a:r>
            <a:endParaRPr lang="en-US" sz="2000" dirty="0" smtClean="0">
              <a:latin typeface="Arial Rounded MT Bold" pitchFamily="34" charset="0"/>
            </a:endParaRPr>
          </a:p>
          <a:p>
            <a:endParaRPr lang="en-US" sz="2000" dirty="0">
              <a:latin typeface="Arial Rounded MT Bold" pitchFamily="34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Arial Rounded MT Bold" pitchFamily="34" charset="0"/>
              </a:rPr>
              <a:t>Inventory</a:t>
            </a:r>
            <a:r>
              <a:rPr lang="en-US" sz="2000" b="1" dirty="0" smtClean="0">
                <a:latin typeface="Arial Rounded MT Bold" pitchFamily="34" charset="0"/>
              </a:rPr>
              <a:t>:- </a:t>
            </a:r>
            <a:r>
              <a:rPr lang="en-US" sz="2000" dirty="0">
                <a:latin typeface="Arial Rounded MT Bold" pitchFamily="34" charset="0"/>
              </a:rPr>
              <a:t>File containing data about the Ansible client servers. </a:t>
            </a:r>
            <a:endParaRPr lang="en-US" sz="2000" dirty="0" smtClean="0">
              <a:latin typeface="Arial Rounded MT Bold" pitchFamily="34" charset="0"/>
            </a:endParaRPr>
          </a:p>
          <a:p>
            <a:endParaRPr lang="en-US" sz="2000" dirty="0">
              <a:latin typeface="Arial Rounded MT Bold" pitchFamily="34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Arial Rounded MT Bold" pitchFamily="34" charset="0"/>
              </a:rPr>
              <a:t>Notifier</a:t>
            </a:r>
            <a:r>
              <a:rPr lang="en-US" sz="2000" b="1" dirty="0" smtClean="0">
                <a:latin typeface="Arial Rounded MT Bold" pitchFamily="34" charset="0"/>
              </a:rPr>
              <a:t>:- </a:t>
            </a:r>
            <a:r>
              <a:rPr lang="en-US" sz="2000" dirty="0">
                <a:latin typeface="Arial Rounded MT Bold" pitchFamily="34" charset="0"/>
              </a:rPr>
              <a:t>Section attributed to a task which calls a handler if the output is changed. </a:t>
            </a:r>
            <a:endParaRPr lang="en-US" sz="2000" dirty="0" smtClean="0">
              <a:latin typeface="Arial Rounded MT Bold" pitchFamily="34" charset="0"/>
            </a:endParaRPr>
          </a:p>
          <a:p>
            <a:endParaRPr lang="en-US" sz="2000" dirty="0">
              <a:latin typeface="Arial Rounded MT Bold" pitchFamily="34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Arial Rounded MT Bold" pitchFamily="34" charset="0"/>
              </a:rPr>
              <a:t>Handler</a:t>
            </a:r>
            <a:r>
              <a:rPr lang="en-US" sz="2000" b="1" dirty="0" smtClean="0">
                <a:latin typeface="Arial Rounded MT Bold" pitchFamily="34" charset="0"/>
              </a:rPr>
              <a:t>:- </a:t>
            </a:r>
            <a:r>
              <a:rPr lang="en-US" sz="2000" dirty="0">
                <a:latin typeface="Arial Rounded MT Bold" pitchFamily="34" charset="0"/>
              </a:rPr>
              <a:t>task which is called only if a </a:t>
            </a:r>
            <a:r>
              <a:rPr lang="en-US" sz="2000" dirty="0" err="1">
                <a:latin typeface="Arial Rounded MT Bold" pitchFamily="34" charset="0"/>
              </a:rPr>
              <a:t>notifier</a:t>
            </a:r>
            <a:r>
              <a:rPr lang="en-US" sz="2000" dirty="0">
                <a:latin typeface="Arial Rounded MT Bold" pitchFamily="34" charset="0"/>
              </a:rPr>
              <a:t> is present. </a:t>
            </a:r>
            <a:endParaRPr lang="en-US" sz="2000" dirty="0" smtClean="0">
              <a:latin typeface="Arial Rounded MT Bold" pitchFamily="34" charset="0"/>
            </a:endParaRPr>
          </a:p>
          <a:p>
            <a:endParaRPr lang="en-US" sz="1200" dirty="0">
              <a:latin typeface="Arial Rounded MT Bold" pitchFamily="34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Arial Rounded MT Bold" pitchFamily="34" charset="0"/>
              </a:rPr>
              <a:t>Playbook</a:t>
            </a:r>
            <a:r>
              <a:rPr lang="en-US" sz="2000" b="1" dirty="0" smtClean="0">
                <a:latin typeface="Arial Rounded MT Bold" pitchFamily="34" charset="0"/>
              </a:rPr>
              <a:t>:- </a:t>
            </a:r>
            <a:r>
              <a:rPr lang="en-US" sz="2000" dirty="0" smtClean="0">
                <a:latin typeface="Arial Rounded MT Bold" pitchFamily="34" charset="0"/>
              </a:rPr>
              <a:t>It </a:t>
            </a:r>
            <a:r>
              <a:rPr lang="en-US" sz="2000" dirty="0">
                <a:latin typeface="Arial Rounded MT Bold" pitchFamily="34" charset="0"/>
              </a:rPr>
              <a:t>consist code in YAML format, which describes task to be executed. </a:t>
            </a:r>
          </a:p>
        </p:txBody>
      </p:sp>
    </p:spTree>
    <p:extLst>
      <p:ext uri="{BB962C8B-B14F-4D97-AF65-F5344CB8AC3E}">
        <p14:creationId xmlns:p14="http://schemas.microsoft.com/office/powerpoint/2010/main" xmlns="" val="214727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41254" y="300252"/>
            <a:ext cx="118824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Trying install </a:t>
            </a:r>
            <a:r>
              <a:rPr lang="en-US" sz="28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httpd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 but Failed because need </a:t>
            </a:r>
            <a:r>
              <a:rPr lang="en-US" sz="28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sudo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 privilege, add </a:t>
            </a:r>
            <a:r>
              <a:rPr lang="en-US" sz="2800" b="1" i="1" dirty="0" err="1">
                <a:solidFill>
                  <a:srgbClr val="006FC0"/>
                </a:solidFill>
                <a:latin typeface="Calibri" panose="020F0502020204030204" pitchFamily="34" charset="0"/>
              </a:rPr>
              <a:t>sudo</a:t>
            </a:r>
            <a:r>
              <a:rPr lang="en-US" sz="2800" b="1" i="1" dirty="0">
                <a:solidFill>
                  <a:srgbClr val="006FC0"/>
                </a:solidFill>
                <a:latin typeface="Calibri" panose="020F0502020204030204" pitchFamily="34" charset="0"/>
              </a:rPr>
              <a:t> / b 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for proper installation.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[@-ec2-user]# </a:t>
            </a:r>
            <a:r>
              <a:rPr lang="en-US" sz="2800" b="1" dirty="0" err="1">
                <a:solidFill>
                  <a:srgbClr val="0D0D0D"/>
                </a:solidFill>
                <a:latin typeface="Courier New" panose="02070309020205020404" pitchFamily="49" charset="0"/>
              </a:rPr>
              <a:t>su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 - ansible </a:t>
            </a:r>
            <a:endParaRPr lang="en-US" sz="2800" dirty="0">
              <a:solidFill>
                <a:srgbClr val="0D0D0D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“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failed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</a:t>
            </a:r>
            <a:r>
              <a:rPr lang="en-US" sz="2800" b="1" dirty="0" err="1">
                <a:solidFill>
                  <a:srgbClr val="0D0D0D"/>
                </a:solidFill>
                <a:latin typeface="Courier New" panose="02070309020205020404" pitchFamily="49" charset="0"/>
              </a:rPr>
              <a:t>ba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 “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yum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install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Installation done all nodes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which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---</a:t>
            </a:r>
            <a:r>
              <a:rPr lang="en-US" sz="2800" dirty="0" smtClean="0">
                <a:solidFill>
                  <a:srgbClr val="0D0D0D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check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Installed files in all nodes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rgbClr val="0D0D0D"/>
                </a:solidFill>
                <a:latin typeface="Calibri" panose="020F0502020204030204" pitchFamily="34" charset="0"/>
              </a:rPr>
              <a:t>usr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rgbClr val="0D0D0D"/>
                </a:solidFill>
                <a:latin typeface="Calibri" panose="020F0502020204030204" pitchFamily="34" charset="0"/>
              </a:rPr>
              <a:t>sbin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</a:rPr>
              <a:t>/</a:t>
            </a:r>
            <a:r>
              <a:rPr lang="en-US" sz="2800" dirty="0" err="1">
                <a:solidFill>
                  <a:srgbClr val="0D0D0D"/>
                </a:solidFill>
                <a:latin typeface="Calibri" panose="020F0502020204030204" pitchFamily="34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0D0D0D"/>
                </a:solidFill>
                <a:latin typeface="Calibri" panose="020F0502020204030204" pitchFamily="34" charset="0"/>
              </a:rPr>
              <a:t>--------</a:t>
            </a:r>
            <a:r>
              <a:rPr lang="en-US" sz="2800" dirty="0" smtClean="0">
                <a:solidFill>
                  <a:srgbClr val="0D0D0D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output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in all nodes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–a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en-US" sz="28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sudo</a:t>
            </a:r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yum 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remove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-y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Uninstallation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which </a:t>
            </a:r>
            <a:r>
              <a:rPr lang="en-US" sz="2800" dirty="0" err="1">
                <a:solidFill>
                  <a:srgbClr val="0D0D0D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Agency FB" panose="020B0503020202020204" pitchFamily="34" charset="0"/>
              </a:rPr>
              <a:t>No output all deleted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3664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Pictures\Scre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26047" cy="5473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494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36479" y="95531"/>
            <a:ext cx="11873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strike="noStrike" baseline="0" dirty="0" smtClean="0">
                <a:solidFill>
                  <a:srgbClr val="006FC0"/>
                </a:solidFill>
                <a:latin typeface="Arial Narrow" pitchFamily="34" charset="0"/>
              </a:rPr>
              <a:t>Ansible Module: </a:t>
            </a:r>
            <a:endParaRPr lang="en-US" sz="2400" b="0" i="0" u="sng" strike="noStrike" baseline="0" dirty="0" smtClean="0">
              <a:solidFill>
                <a:srgbClr val="006FC0"/>
              </a:solidFill>
              <a:latin typeface="Arial Narrow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 Narrow" pitchFamily="34" charset="0"/>
              </a:rPr>
              <a:t>Ansible ships with a number of modules (called module library) that can be executed directory on remote host or through 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</a:rPr>
              <a:t>playbook</a:t>
            </a:r>
            <a:r>
              <a:rPr lang="en-US" sz="2400" dirty="0">
                <a:solidFill>
                  <a:srgbClr val="000000"/>
                </a:solidFill>
                <a:latin typeface="Arial Narrow" pitchFamily="34" charset="0"/>
              </a:rPr>
              <a:t>. Your library of modules can reside on any machine and there are no servers, daemon or database required. 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</a:rPr>
              <a:t>Idempotency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</a:rPr>
              <a:t> is present)</a:t>
            </a:r>
            <a:r>
              <a:rPr lang="en-US" sz="2400" b="1" dirty="0">
                <a:solidFill>
                  <a:srgbClr val="006FC0"/>
                </a:solidFill>
                <a:latin typeface="Arial Narrow" pitchFamily="34" charset="0"/>
              </a:rPr>
              <a:t>. </a:t>
            </a:r>
            <a:endParaRPr lang="en-US" sz="2400" dirty="0">
              <a:solidFill>
                <a:srgbClr val="000000"/>
              </a:solidFill>
              <a:latin typeface="Arial Narrow" pitchFamily="34" charset="0"/>
            </a:endParaRPr>
          </a:p>
          <a:p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Arial Narrow" pitchFamily="34" charset="0"/>
              </a:rPr>
              <a:t>Qn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rial Narrow" pitchFamily="34" charset="0"/>
              </a:rPr>
              <a:t>. Where ansible modules are stored? </a:t>
            </a:r>
          </a:p>
          <a:p>
            <a:r>
              <a:rPr lang="en-US" sz="2400" b="1" i="0" u="none" strike="noStrike" baseline="0" dirty="0" err="1" smtClean="0">
                <a:solidFill>
                  <a:srgbClr val="000000"/>
                </a:solidFill>
                <a:latin typeface="Arial Narrow" pitchFamily="34" charset="0"/>
              </a:rPr>
              <a:t>Ans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Arial Narrow" pitchFamily="34" charset="0"/>
              </a:rPr>
              <a:t>: the default location for the inventory file is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Arial Narrow" pitchFamily="34" charset="0"/>
              </a:rPr>
              <a:t>/etc/</a:t>
            </a:r>
            <a:r>
              <a:rPr lang="en-US" sz="2400" b="1" i="0" u="none" strike="noStrike" baseline="0" dirty="0" err="1" smtClean="0">
                <a:solidFill>
                  <a:srgbClr val="000000"/>
                </a:solidFill>
                <a:latin typeface="Arial Narrow" pitchFamily="34" charset="0"/>
              </a:rPr>
              <a:t>ansible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Arial Narrow" pitchFamily="34" charset="0"/>
              </a:rPr>
              <a:t>/hosts </a:t>
            </a:r>
            <a:endParaRPr lang="en-US" sz="2400" b="1" i="0" u="none" strike="noStrike" baseline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endParaRPr lang="en-US" sz="2400" b="0" i="0" u="none" strike="noStrike" baseline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r>
              <a:rPr lang="en-US" sz="2400" b="1" i="0" u="sng" strike="noStrike" baseline="0" dirty="0" smtClean="0">
                <a:solidFill>
                  <a:srgbClr val="006FC0"/>
                </a:solidFill>
                <a:latin typeface="Arial Narrow" pitchFamily="34" charset="0"/>
              </a:rPr>
              <a:t>Important Module Commands: </a:t>
            </a:r>
            <a:r>
              <a:rPr lang="en-US" sz="2400" b="1" i="0" u="none" strike="noStrike" baseline="0" dirty="0" smtClean="0">
                <a:solidFill>
                  <a:srgbClr val="001F5F"/>
                </a:solidFill>
                <a:latin typeface="Arial Narrow" pitchFamily="34" charset="0"/>
              </a:rPr>
              <a:t>Install &gt;&gt; present update &gt;&gt; latest uninstall &gt;&gt; remove</a:t>
            </a:r>
            <a:endParaRPr lang="en-US" sz="2400" b="1" i="0" u="none" strike="noStrike" baseline="0" dirty="0" smtClean="0">
              <a:latin typeface="Arial Narrow" pitchFamily="34" charset="0"/>
            </a:endParaRPr>
          </a:p>
          <a:p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[</a:t>
            </a:r>
            <a:r>
              <a:rPr lang="en-US" sz="2400" dirty="0" err="1">
                <a:solidFill>
                  <a:srgbClr val="0D0D0D"/>
                </a:solidFill>
                <a:latin typeface="Arial Narrow" pitchFamily="34" charset="0"/>
              </a:rPr>
              <a:t>ansible@ip</a:t>
            </a:r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]$ </a:t>
            </a:r>
            <a:r>
              <a:rPr lang="en-US" sz="2400" dirty="0">
                <a:solidFill>
                  <a:srgbClr val="0D0D0D"/>
                </a:solidFill>
                <a:latin typeface="Arial Narrow" pitchFamily="34" charset="0"/>
              </a:rPr>
              <a:t>ansible </a:t>
            </a:r>
            <a:r>
              <a:rPr lang="en-US" sz="2400" dirty="0" err="1">
                <a:solidFill>
                  <a:srgbClr val="0D0D0D"/>
                </a:solidFill>
                <a:latin typeface="Arial Narrow" pitchFamily="34" charset="0"/>
              </a:rPr>
              <a:t>zeko</a:t>
            </a:r>
            <a:r>
              <a:rPr lang="en-US" sz="2400" dirty="0">
                <a:solidFill>
                  <a:srgbClr val="0D0D0D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–b –m </a:t>
            </a:r>
            <a:r>
              <a:rPr lang="en-US" sz="2400" dirty="0">
                <a:solidFill>
                  <a:srgbClr val="0D0D0D"/>
                </a:solidFill>
                <a:latin typeface="Arial Narrow" pitchFamily="34" charset="0"/>
              </a:rPr>
              <a:t>yum </a:t>
            </a:r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–a </a:t>
            </a:r>
            <a:r>
              <a:rPr lang="en-US" sz="2400" b="1" dirty="0">
                <a:latin typeface="Arial Narrow" pitchFamily="34" charset="0"/>
              </a:rPr>
              <a:t>“</a:t>
            </a:r>
            <a:r>
              <a:rPr lang="en-US" sz="2400" b="1" dirty="0" err="1">
                <a:latin typeface="Arial Narrow" pitchFamily="34" charset="0"/>
              </a:rPr>
              <a:t>pkg</a:t>
            </a:r>
            <a:r>
              <a:rPr lang="en-US" sz="2400" b="1" dirty="0">
                <a:latin typeface="Arial Narrow" pitchFamily="34" charset="0"/>
              </a:rPr>
              <a:t>=</a:t>
            </a:r>
            <a:r>
              <a:rPr lang="en-US" sz="2400" b="1" dirty="0" err="1">
                <a:latin typeface="Arial Narrow" pitchFamily="34" charset="0"/>
              </a:rPr>
              <a:t>httpd</a:t>
            </a:r>
            <a:r>
              <a:rPr lang="en-US" sz="2400" b="1" dirty="0">
                <a:latin typeface="Arial Narrow" pitchFamily="34" charset="0"/>
              </a:rPr>
              <a:t> state=present” </a:t>
            </a:r>
          </a:p>
          <a:p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[</a:t>
            </a:r>
            <a:r>
              <a:rPr lang="en-US" sz="2400" dirty="0" err="1">
                <a:solidFill>
                  <a:srgbClr val="0D0D0D"/>
                </a:solidFill>
                <a:latin typeface="Arial Narrow" pitchFamily="34" charset="0"/>
              </a:rPr>
              <a:t>ansible@ip</a:t>
            </a:r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]$ </a:t>
            </a:r>
            <a:r>
              <a:rPr lang="en-US" sz="2400" dirty="0">
                <a:solidFill>
                  <a:srgbClr val="0D0D0D"/>
                </a:solidFill>
                <a:latin typeface="Arial Narrow" pitchFamily="34" charset="0"/>
              </a:rPr>
              <a:t>ansible </a:t>
            </a:r>
            <a:r>
              <a:rPr lang="en-US" sz="2400" dirty="0" err="1">
                <a:solidFill>
                  <a:srgbClr val="0D0D0D"/>
                </a:solidFill>
                <a:latin typeface="Arial Narrow" pitchFamily="34" charset="0"/>
              </a:rPr>
              <a:t>zeko</a:t>
            </a:r>
            <a:r>
              <a:rPr lang="en-US" sz="2400" dirty="0">
                <a:solidFill>
                  <a:srgbClr val="0D0D0D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–b –m </a:t>
            </a:r>
            <a:r>
              <a:rPr lang="en-US" sz="2400" dirty="0">
                <a:solidFill>
                  <a:srgbClr val="0D0D0D"/>
                </a:solidFill>
                <a:latin typeface="Arial Narrow" pitchFamily="34" charset="0"/>
              </a:rPr>
              <a:t>service 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</a:rPr>
              <a:t>–a </a:t>
            </a:r>
            <a:r>
              <a:rPr lang="en-US" sz="2400" b="1" dirty="0">
                <a:latin typeface="Arial Narrow" pitchFamily="34" charset="0"/>
              </a:rPr>
              <a:t>“name=</a:t>
            </a:r>
            <a:r>
              <a:rPr lang="en-US" sz="2400" b="1" dirty="0" err="1">
                <a:latin typeface="Arial Narrow" pitchFamily="34" charset="0"/>
              </a:rPr>
              <a:t>httpd</a:t>
            </a:r>
            <a:r>
              <a:rPr lang="en-US" sz="2400" b="1" dirty="0">
                <a:latin typeface="Arial Narrow" pitchFamily="34" charset="0"/>
              </a:rPr>
              <a:t> state=started” </a:t>
            </a:r>
          </a:p>
          <a:p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[</a:t>
            </a:r>
            <a:r>
              <a:rPr lang="en-US" sz="2400" dirty="0" err="1">
                <a:solidFill>
                  <a:srgbClr val="0D0D0D"/>
                </a:solidFill>
                <a:latin typeface="Arial Narrow" pitchFamily="34" charset="0"/>
              </a:rPr>
              <a:t>ansible@ip</a:t>
            </a:r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]$ </a:t>
            </a:r>
            <a:r>
              <a:rPr lang="en-US" sz="2400" dirty="0">
                <a:solidFill>
                  <a:srgbClr val="0D0D0D"/>
                </a:solidFill>
                <a:latin typeface="Arial Narrow" pitchFamily="34" charset="0"/>
              </a:rPr>
              <a:t>ansible </a:t>
            </a:r>
            <a:r>
              <a:rPr lang="en-US" sz="2400" dirty="0" err="1">
                <a:solidFill>
                  <a:srgbClr val="0D0D0D"/>
                </a:solidFill>
                <a:latin typeface="Arial Narrow" pitchFamily="34" charset="0"/>
              </a:rPr>
              <a:t>zeko</a:t>
            </a:r>
            <a:r>
              <a:rPr lang="en-US" sz="2400" dirty="0">
                <a:solidFill>
                  <a:srgbClr val="0D0D0D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–b –m </a:t>
            </a:r>
            <a:r>
              <a:rPr lang="en-US" sz="2400" dirty="0">
                <a:solidFill>
                  <a:srgbClr val="0D0D0D"/>
                </a:solidFill>
                <a:latin typeface="Arial Narrow" pitchFamily="34" charset="0"/>
              </a:rPr>
              <a:t>user </a:t>
            </a:r>
            <a:r>
              <a:rPr lang="en-US" sz="2400" b="1" dirty="0">
                <a:solidFill>
                  <a:srgbClr val="0D0D0D"/>
                </a:solidFill>
                <a:latin typeface="Arial Narrow" pitchFamily="34" charset="0"/>
              </a:rPr>
              <a:t>–a </a:t>
            </a:r>
            <a:r>
              <a:rPr lang="en-US" sz="2400" b="1" dirty="0">
                <a:latin typeface="Arial Narrow" pitchFamily="34" charset="0"/>
              </a:rPr>
              <a:t>“name=</a:t>
            </a:r>
            <a:r>
              <a:rPr lang="en-US" sz="2400" b="1" dirty="0" err="1">
                <a:latin typeface="Arial Narrow" pitchFamily="34" charset="0"/>
              </a:rPr>
              <a:t>shan</a:t>
            </a:r>
            <a:r>
              <a:rPr lang="en-US" sz="2400" b="1" dirty="0">
                <a:latin typeface="Arial Narrow" pitchFamily="34" charset="0"/>
              </a:rPr>
              <a:t>” </a:t>
            </a:r>
          </a:p>
          <a:p>
            <a:r>
              <a:rPr lang="fr-FR" sz="2400" b="1" dirty="0">
                <a:solidFill>
                  <a:srgbClr val="0D0D0D"/>
                </a:solidFill>
                <a:latin typeface="Arial Narrow" pitchFamily="34" charset="0"/>
              </a:rPr>
              <a:t>[</a:t>
            </a:r>
            <a:r>
              <a:rPr lang="fr-FR" sz="2400" dirty="0" err="1">
                <a:solidFill>
                  <a:srgbClr val="0D0D0D"/>
                </a:solidFill>
                <a:latin typeface="Arial Narrow" pitchFamily="34" charset="0"/>
              </a:rPr>
              <a:t>ansible@ip</a:t>
            </a:r>
            <a:r>
              <a:rPr lang="fr-FR" sz="2400" b="1" dirty="0">
                <a:solidFill>
                  <a:srgbClr val="0D0D0D"/>
                </a:solidFill>
                <a:latin typeface="Arial Narrow" pitchFamily="34" charset="0"/>
              </a:rPr>
              <a:t>]$ </a:t>
            </a:r>
            <a:r>
              <a:rPr lang="fr-FR" sz="2400" dirty="0" err="1">
                <a:solidFill>
                  <a:srgbClr val="0D0D0D"/>
                </a:solidFill>
                <a:latin typeface="Arial Narrow" pitchFamily="34" charset="0"/>
              </a:rPr>
              <a:t>ansible</a:t>
            </a:r>
            <a:r>
              <a:rPr lang="fr-FR" sz="2400" dirty="0">
                <a:solidFill>
                  <a:srgbClr val="0D0D0D"/>
                </a:solidFill>
                <a:latin typeface="Arial Narrow" pitchFamily="34" charset="0"/>
              </a:rPr>
              <a:t> </a:t>
            </a:r>
            <a:r>
              <a:rPr lang="fr-FR" sz="2400" dirty="0" err="1">
                <a:solidFill>
                  <a:srgbClr val="0D0D0D"/>
                </a:solidFill>
                <a:latin typeface="Arial Narrow" pitchFamily="34" charset="0"/>
              </a:rPr>
              <a:t>zeko</a:t>
            </a:r>
            <a:r>
              <a:rPr lang="fr-FR" sz="2400" dirty="0">
                <a:solidFill>
                  <a:srgbClr val="0D0D0D"/>
                </a:solidFill>
                <a:latin typeface="Arial Narrow" pitchFamily="34" charset="0"/>
              </a:rPr>
              <a:t> </a:t>
            </a:r>
            <a:r>
              <a:rPr lang="fr-FR" sz="2400" b="1" dirty="0">
                <a:solidFill>
                  <a:srgbClr val="0D0D0D"/>
                </a:solidFill>
                <a:latin typeface="Arial Narrow" pitchFamily="34" charset="0"/>
              </a:rPr>
              <a:t>–b –m </a:t>
            </a:r>
            <a:r>
              <a:rPr lang="fr-FR" sz="2400" dirty="0">
                <a:solidFill>
                  <a:srgbClr val="0D0D0D"/>
                </a:solidFill>
                <a:latin typeface="Arial Narrow" pitchFamily="34" charset="0"/>
              </a:rPr>
              <a:t>copy </a:t>
            </a:r>
            <a:r>
              <a:rPr lang="fr-FR" sz="2400" b="1" dirty="0">
                <a:solidFill>
                  <a:srgbClr val="0D0D0D"/>
                </a:solidFill>
                <a:latin typeface="Arial Narrow" pitchFamily="34" charset="0"/>
              </a:rPr>
              <a:t>–a </a:t>
            </a:r>
            <a:r>
              <a:rPr lang="fr-FR" sz="2400" b="1" dirty="0">
                <a:latin typeface="Arial Narrow" pitchFamily="34" charset="0"/>
              </a:rPr>
              <a:t>“</a:t>
            </a:r>
            <a:r>
              <a:rPr lang="fr-FR" sz="2400" b="1" dirty="0" err="1">
                <a:latin typeface="Arial Narrow" pitchFamily="34" charset="0"/>
              </a:rPr>
              <a:t>src</a:t>
            </a:r>
            <a:r>
              <a:rPr lang="fr-FR" sz="2400" b="1" dirty="0">
                <a:latin typeface="Arial Narrow" pitchFamily="34" charset="0"/>
              </a:rPr>
              <a:t>=</a:t>
            </a:r>
            <a:r>
              <a:rPr lang="fr-FR" sz="2400" b="1" dirty="0" err="1">
                <a:latin typeface="Arial Narrow" pitchFamily="34" charset="0"/>
              </a:rPr>
              <a:t>fileA</a:t>
            </a:r>
            <a:r>
              <a:rPr lang="fr-FR" sz="2400" b="1" dirty="0">
                <a:latin typeface="Arial Narrow" pitchFamily="34" charset="0"/>
              </a:rPr>
              <a:t> </a:t>
            </a:r>
            <a:r>
              <a:rPr lang="fr-FR" sz="2400" b="1" dirty="0" err="1">
                <a:latin typeface="Arial Narrow" pitchFamily="34" charset="0"/>
              </a:rPr>
              <a:t>dest</a:t>
            </a:r>
            <a:r>
              <a:rPr lang="fr-FR" sz="2400" b="1" dirty="0">
                <a:latin typeface="Arial Narrow" pitchFamily="34" charset="0"/>
              </a:rPr>
              <a:t>=/</a:t>
            </a:r>
            <a:r>
              <a:rPr lang="fr-FR" sz="2400" b="1" dirty="0" err="1">
                <a:latin typeface="Arial Narrow" pitchFamily="34" charset="0"/>
              </a:rPr>
              <a:t>tmp</a:t>
            </a:r>
            <a:r>
              <a:rPr lang="fr-FR" sz="2400" b="1" dirty="0">
                <a:latin typeface="Arial Narrow" pitchFamily="34" charset="0"/>
              </a:rPr>
              <a:t>” </a:t>
            </a:r>
            <a:endParaRPr lang="en-US" sz="2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04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36789" y="327545"/>
            <a:ext cx="1155487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Update package of installed </a:t>
            </a:r>
            <a:r>
              <a:rPr lang="en-US" b="1" i="0" u="none" strike="noStrike" baseline="0" dirty="0" err="1" smtClean="0">
                <a:solidFill>
                  <a:srgbClr val="00AF50"/>
                </a:solidFill>
              </a:rPr>
              <a:t>httpd</a:t>
            </a:r>
            <a:r>
              <a:rPr lang="en-US" b="1" i="0" u="none" strike="noStrike" baseline="0" dirty="0" smtClean="0">
                <a:solidFill>
                  <a:srgbClr val="00AF50"/>
                </a:solidFill>
              </a:rPr>
              <a:t>: </a:t>
            </a:r>
            <a:endParaRPr lang="en-US" b="0" i="0" u="none" strike="noStrike" baseline="0" dirty="0" smtClean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ansible </a:t>
            </a:r>
            <a:r>
              <a:rPr lang="en-US" sz="2400" dirty="0" err="1">
                <a:solidFill>
                  <a:srgbClr val="0D0D0D"/>
                </a:solidFill>
              </a:rPr>
              <a:t>zeko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sz="2400" b="1" dirty="0">
                <a:solidFill>
                  <a:srgbClr val="0D0D0D"/>
                </a:solidFill>
              </a:rPr>
              <a:t>–b –m </a:t>
            </a:r>
            <a:r>
              <a:rPr lang="en-US" sz="2400" dirty="0">
                <a:solidFill>
                  <a:srgbClr val="0D0D0D"/>
                </a:solidFill>
              </a:rPr>
              <a:t>yum </a:t>
            </a:r>
            <a:r>
              <a:rPr lang="en-US" sz="2400" b="1" dirty="0">
                <a:solidFill>
                  <a:srgbClr val="0D0D0D"/>
                </a:solidFill>
              </a:rPr>
              <a:t>–a “</a:t>
            </a:r>
            <a:r>
              <a:rPr lang="en-US" sz="2400" dirty="0" err="1">
                <a:solidFill>
                  <a:srgbClr val="0D0D0D"/>
                </a:solidFill>
              </a:rPr>
              <a:t>pkg</a:t>
            </a:r>
            <a:r>
              <a:rPr lang="en-US" sz="2400" b="1" dirty="0">
                <a:solidFill>
                  <a:srgbClr val="0D0D0D"/>
                </a:solidFill>
              </a:rPr>
              <a:t>=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state</a:t>
            </a:r>
            <a:r>
              <a:rPr lang="en-US" sz="2400" b="1" dirty="0">
                <a:solidFill>
                  <a:srgbClr val="0D0D0D"/>
                </a:solidFill>
              </a:rPr>
              <a:t>=latest”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which 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/</a:t>
            </a:r>
            <a:r>
              <a:rPr lang="en-US" sz="2400" dirty="0" err="1">
                <a:solidFill>
                  <a:srgbClr val="0D0D0D"/>
                </a:solidFill>
              </a:rPr>
              <a:t>usr</a:t>
            </a:r>
            <a:r>
              <a:rPr lang="en-US" sz="2400" dirty="0">
                <a:solidFill>
                  <a:srgbClr val="0D0D0D"/>
                </a:solidFill>
              </a:rPr>
              <a:t>/bin/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</a:rPr>
              <a:t>check in all nodes </a:t>
            </a:r>
            <a:endParaRPr lang="en-US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Delete installed package: both nodes: </a:t>
            </a:r>
            <a:endParaRPr lang="en-US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ansible </a:t>
            </a:r>
            <a:r>
              <a:rPr lang="en-US" sz="2400" dirty="0" err="1">
                <a:solidFill>
                  <a:srgbClr val="0D0D0D"/>
                </a:solidFill>
              </a:rPr>
              <a:t>zeko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sz="2400" b="1" dirty="0">
                <a:solidFill>
                  <a:srgbClr val="0D0D0D"/>
                </a:solidFill>
              </a:rPr>
              <a:t>–b –m </a:t>
            </a:r>
            <a:r>
              <a:rPr lang="en-US" sz="2400" dirty="0">
                <a:solidFill>
                  <a:srgbClr val="0D0D0D"/>
                </a:solidFill>
              </a:rPr>
              <a:t>yum </a:t>
            </a:r>
            <a:r>
              <a:rPr lang="en-US" sz="2400" b="1" dirty="0">
                <a:solidFill>
                  <a:srgbClr val="0D0D0D"/>
                </a:solidFill>
              </a:rPr>
              <a:t>–a “</a:t>
            </a:r>
            <a:r>
              <a:rPr lang="en-US" sz="2400" dirty="0" err="1">
                <a:solidFill>
                  <a:srgbClr val="0D0D0D"/>
                </a:solidFill>
              </a:rPr>
              <a:t>pkg</a:t>
            </a:r>
            <a:r>
              <a:rPr lang="en-US" sz="2400" b="1" dirty="0">
                <a:solidFill>
                  <a:srgbClr val="0D0D0D"/>
                </a:solidFill>
              </a:rPr>
              <a:t>=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state</a:t>
            </a:r>
            <a:r>
              <a:rPr lang="en-US" sz="2400" b="1" dirty="0">
                <a:solidFill>
                  <a:srgbClr val="0D0D0D"/>
                </a:solidFill>
              </a:rPr>
              <a:t>=absent”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b="1" dirty="0" err="1">
                <a:solidFill>
                  <a:srgbClr val="0D0D0D"/>
                </a:solidFill>
              </a:rPr>
              <a:t>sudo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r>
              <a:rPr lang="en-US" sz="2400" dirty="0">
                <a:solidFill>
                  <a:srgbClr val="0D0D0D"/>
                </a:solidFill>
              </a:rPr>
              <a:t>service 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status </a:t>
            </a:r>
            <a:r>
              <a:rPr lang="en-US" sz="2400" b="1" dirty="0">
                <a:solidFill>
                  <a:srgbClr val="FF0000"/>
                </a:solidFill>
              </a:rPr>
              <a:t>Inactive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To start a service execute this command: </a:t>
            </a:r>
            <a:endParaRPr lang="en-US" b="0" i="0" u="none" strike="noStrike" baseline="0" dirty="0" smtClean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ansible </a:t>
            </a:r>
            <a:r>
              <a:rPr lang="en-US" sz="2400" dirty="0" err="1">
                <a:solidFill>
                  <a:srgbClr val="0D0D0D"/>
                </a:solidFill>
              </a:rPr>
              <a:t>zeko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sz="2400" b="1" dirty="0">
                <a:solidFill>
                  <a:srgbClr val="0D0D0D"/>
                </a:solidFill>
              </a:rPr>
              <a:t>–b –m </a:t>
            </a:r>
            <a:r>
              <a:rPr lang="en-US" sz="2400" dirty="0">
                <a:solidFill>
                  <a:srgbClr val="0D0D0D"/>
                </a:solidFill>
              </a:rPr>
              <a:t>service </a:t>
            </a:r>
            <a:r>
              <a:rPr lang="en-US" sz="2400" b="1" dirty="0">
                <a:solidFill>
                  <a:srgbClr val="000000"/>
                </a:solidFill>
              </a:rPr>
              <a:t>–a “</a:t>
            </a:r>
            <a:r>
              <a:rPr lang="en-US" sz="2400" dirty="0">
                <a:solidFill>
                  <a:srgbClr val="000000"/>
                </a:solidFill>
              </a:rPr>
              <a:t>name</a:t>
            </a:r>
            <a:r>
              <a:rPr lang="en-US" sz="2400" b="1" dirty="0">
                <a:solidFill>
                  <a:srgbClr val="000000"/>
                </a:solidFill>
              </a:rPr>
              <a:t>=</a:t>
            </a:r>
            <a:r>
              <a:rPr lang="en-US" sz="2400" dirty="0" err="1">
                <a:solidFill>
                  <a:srgbClr val="000000"/>
                </a:solidFill>
              </a:rPr>
              <a:t>httpd</a:t>
            </a:r>
            <a:r>
              <a:rPr lang="en-US" sz="2400" dirty="0">
                <a:solidFill>
                  <a:srgbClr val="000000"/>
                </a:solidFill>
              </a:rPr>
              <a:t> state</a:t>
            </a:r>
            <a:r>
              <a:rPr lang="en-US" sz="2400" b="1" dirty="0">
                <a:solidFill>
                  <a:srgbClr val="000000"/>
                </a:solidFill>
              </a:rPr>
              <a:t>=started”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b="1" dirty="0" err="1">
                <a:solidFill>
                  <a:srgbClr val="0D0D0D"/>
                </a:solidFill>
              </a:rPr>
              <a:t>sudo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r>
              <a:rPr lang="en-US" sz="2400" dirty="0">
                <a:solidFill>
                  <a:srgbClr val="0D0D0D"/>
                </a:solidFill>
              </a:rPr>
              <a:t>service </a:t>
            </a:r>
            <a:r>
              <a:rPr lang="en-US" sz="2400" dirty="0" err="1">
                <a:solidFill>
                  <a:srgbClr val="0D0D0D"/>
                </a:solidFill>
              </a:rPr>
              <a:t>httpd</a:t>
            </a:r>
            <a:r>
              <a:rPr lang="en-US" sz="2400" dirty="0">
                <a:solidFill>
                  <a:srgbClr val="0D0D0D"/>
                </a:solidFill>
              </a:rPr>
              <a:t> status </a:t>
            </a:r>
            <a:r>
              <a:rPr lang="en-US" sz="2400" b="1" dirty="0">
                <a:solidFill>
                  <a:srgbClr val="218E2C"/>
                </a:solidFill>
              </a:rPr>
              <a:t>Active = Running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To create the user: </a:t>
            </a:r>
            <a:endParaRPr lang="en-US" b="0" i="0" u="none" strike="noStrike" baseline="0" dirty="0" smtClean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D0D0D"/>
                </a:solidFill>
              </a:rPr>
              <a:t>ansible </a:t>
            </a:r>
            <a:r>
              <a:rPr lang="en-US" sz="2400" dirty="0" err="1">
                <a:solidFill>
                  <a:srgbClr val="0D0D0D"/>
                </a:solidFill>
              </a:rPr>
              <a:t>zeko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sz="2400" b="1" dirty="0">
                <a:solidFill>
                  <a:srgbClr val="0D0D0D"/>
                </a:solidFill>
              </a:rPr>
              <a:t>–b –m </a:t>
            </a:r>
            <a:r>
              <a:rPr lang="en-US" sz="2400" dirty="0">
                <a:solidFill>
                  <a:srgbClr val="0D0D0D"/>
                </a:solidFill>
              </a:rPr>
              <a:t>user </a:t>
            </a:r>
            <a:r>
              <a:rPr lang="en-US" sz="2400" b="1" dirty="0">
                <a:solidFill>
                  <a:srgbClr val="0D0D0D"/>
                </a:solidFill>
              </a:rPr>
              <a:t>–a “</a:t>
            </a:r>
            <a:r>
              <a:rPr lang="en-US" sz="2400" dirty="0">
                <a:solidFill>
                  <a:srgbClr val="0D0D0D"/>
                </a:solidFill>
              </a:rPr>
              <a:t>name=</a:t>
            </a:r>
            <a:r>
              <a:rPr lang="en-US" sz="2400" b="1" dirty="0" err="1">
                <a:solidFill>
                  <a:srgbClr val="0D0D0D"/>
                </a:solidFill>
              </a:rPr>
              <a:t>shan</a:t>
            </a:r>
            <a:r>
              <a:rPr lang="en-US" sz="2400" b="1" dirty="0">
                <a:solidFill>
                  <a:srgbClr val="0D0D0D"/>
                </a:solidFill>
              </a:rPr>
              <a:t>” 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b="1" i="0" u="none" strike="noStrike" baseline="0" dirty="0" smtClean="0">
                <a:solidFill>
                  <a:srgbClr val="00AF50"/>
                </a:solidFill>
              </a:rPr>
              <a:t>To check the status of user: </a:t>
            </a:r>
            <a:endParaRPr lang="en-US" b="0" i="0" u="none" strike="noStrike" baseline="0" dirty="0" smtClean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cat </a:t>
            </a:r>
            <a:r>
              <a:rPr lang="en-US" sz="2400" dirty="0">
                <a:solidFill>
                  <a:srgbClr val="0D0D0D"/>
                </a:solidFill>
              </a:rPr>
              <a:t>/</a:t>
            </a:r>
            <a:r>
              <a:rPr lang="en-US" sz="2400" dirty="0" err="1">
                <a:solidFill>
                  <a:srgbClr val="0D0D0D"/>
                </a:solidFill>
              </a:rPr>
              <a:t>etc</a:t>
            </a:r>
            <a:r>
              <a:rPr lang="en-US" sz="2400" dirty="0">
                <a:solidFill>
                  <a:srgbClr val="0D0D0D"/>
                </a:solidFill>
              </a:rPr>
              <a:t>/</a:t>
            </a:r>
            <a:r>
              <a:rPr lang="en-US" sz="2400" dirty="0" err="1">
                <a:solidFill>
                  <a:srgbClr val="0D0D0D"/>
                </a:solidFill>
              </a:rPr>
              <a:t>passwd</a:t>
            </a:r>
            <a:r>
              <a:rPr lang="en-US" sz="2400" dirty="0">
                <a:solidFill>
                  <a:srgbClr val="0D0D0D"/>
                </a:solidFill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</a:rPr>
              <a:t>Check in all nodes you will get user </a:t>
            </a:r>
            <a:r>
              <a:rPr lang="en-US" b="1" i="0" u="none" strike="noStrike" baseline="0" dirty="0" err="1" smtClean="0">
                <a:solidFill>
                  <a:srgbClr val="0D0D0D"/>
                </a:solidFill>
              </a:rPr>
              <a:t>shan</a:t>
            </a:r>
            <a:r>
              <a:rPr lang="en-US" b="1" i="0" u="none" strike="noStrike" baseline="0" dirty="0" smtClean="0">
                <a:solidFill>
                  <a:srgbClr val="0D0D0D"/>
                </a:solidFill>
              </a:rPr>
              <a:t> </a:t>
            </a:r>
            <a:r>
              <a:rPr lang="en-US" b="0" i="0" u="none" strike="noStrike" baseline="0" dirty="0" smtClean="0">
                <a:solidFill>
                  <a:srgbClr val="0D0D0D"/>
                </a:solidFill>
              </a:rPr>
              <a:t>at the </a:t>
            </a:r>
            <a:r>
              <a:rPr lang="en-US" b="0" i="0" u="none" strike="noStrike" baseline="0" dirty="0" err="1" smtClean="0">
                <a:solidFill>
                  <a:srgbClr val="0D0D0D"/>
                </a:solidFill>
              </a:rPr>
              <a:t>bottem</a:t>
            </a:r>
            <a:r>
              <a:rPr lang="en-US" b="0" i="0" u="none" strike="noStrike" baseline="0" dirty="0" smtClean="0">
                <a:solidFill>
                  <a:srgbClr val="0D0D0D"/>
                </a:solidFill>
              </a:rPr>
              <a:t> lines </a:t>
            </a:r>
            <a:endParaRPr lang="en-US" b="0" i="0" u="none" strike="noStrike" baseline="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AF50"/>
                </a:solidFill>
              </a:rPr>
              <a:t>To copy item from source to a Particular Node/destination: suppose only on last node [-1]. </a:t>
            </a:r>
            <a:endParaRPr lang="en-US" sz="2400" dirty="0">
              <a:solidFill>
                <a:srgbClr val="00AF50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b="1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touch </a:t>
            </a:r>
            <a:r>
              <a:rPr lang="en-US" sz="2400" b="1" dirty="0" err="1">
                <a:solidFill>
                  <a:srgbClr val="0D0D0D"/>
                </a:solidFill>
              </a:rPr>
              <a:t>fileXYZ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endParaRPr lang="en-US" sz="2400" dirty="0">
              <a:solidFill>
                <a:srgbClr val="0D0D0D"/>
              </a:solidFill>
            </a:endParaRPr>
          </a:p>
          <a:p>
            <a:r>
              <a:rPr lang="en-US" sz="2400" b="1" dirty="0">
                <a:solidFill>
                  <a:srgbClr val="0D0D0D"/>
                </a:solidFill>
              </a:rPr>
              <a:t>[</a:t>
            </a:r>
            <a:r>
              <a:rPr lang="en-US" sz="2400" dirty="0" err="1">
                <a:solidFill>
                  <a:srgbClr val="0D0D0D"/>
                </a:solidFill>
              </a:rPr>
              <a:t>ansible@ip</a:t>
            </a:r>
            <a:r>
              <a:rPr lang="en-US" sz="2400" b="1" dirty="0">
                <a:solidFill>
                  <a:srgbClr val="0D0D0D"/>
                </a:solidFill>
              </a:rPr>
              <a:t>]$ </a:t>
            </a:r>
            <a:r>
              <a:rPr lang="en-US" sz="2400" dirty="0">
                <a:solidFill>
                  <a:srgbClr val="000000"/>
                </a:solidFill>
              </a:rPr>
              <a:t>ansible </a:t>
            </a:r>
            <a:r>
              <a:rPr lang="en-US" sz="2400" dirty="0" err="1">
                <a:solidFill>
                  <a:srgbClr val="000000"/>
                </a:solidFill>
              </a:rPr>
              <a:t>zeko</a:t>
            </a:r>
            <a:r>
              <a:rPr lang="en-US" sz="2400" dirty="0">
                <a:solidFill>
                  <a:srgbClr val="FFFF00"/>
                </a:solidFill>
              </a:rPr>
              <a:t>[</a:t>
            </a:r>
            <a:r>
              <a:rPr lang="en-US" sz="2400" b="1" dirty="0">
                <a:solidFill>
                  <a:srgbClr val="FFFF00"/>
                </a:solidFill>
              </a:rPr>
              <a:t>-1</a:t>
            </a:r>
            <a:r>
              <a:rPr lang="en-US" sz="2400" dirty="0">
                <a:solidFill>
                  <a:srgbClr val="FFFF00"/>
                </a:solidFill>
              </a:rPr>
              <a:t>] </a:t>
            </a:r>
            <a:r>
              <a:rPr lang="en-US" sz="2400" b="1" dirty="0">
                <a:solidFill>
                  <a:srgbClr val="000000"/>
                </a:solidFill>
              </a:rPr>
              <a:t>–b –m copy –a “</a:t>
            </a:r>
            <a:r>
              <a:rPr lang="en-US" sz="2400" dirty="0" err="1">
                <a:solidFill>
                  <a:srgbClr val="000000"/>
                </a:solidFill>
              </a:rPr>
              <a:t>src</a:t>
            </a:r>
            <a:r>
              <a:rPr lang="en-US" sz="2400" b="1" dirty="0">
                <a:solidFill>
                  <a:srgbClr val="000000"/>
                </a:solidFill>
              </a:rPr>
              <a:t>=</a:t>
            </a:r>
            <a:r>
              <a:rPr lang="en-US" sz="2400" dirty="0" err="1">
                <a:solidFill>
                  <a:srgbClr val="000000"/>
                </a:solidFill>
              </a:rPr>
              <a:t>file</a:t>
            </a:r>
            <a:r>
              <a:rPr lang="en-US" sz="2400" b="1" dirty="0" err="1">
                <a:solidFill>
                  <a:srgbClr val="000000"/>
                </a:solidFill>
              </a:rPr>
              <a:t>XYZ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dest</a:t>
            </a:r>
            <a:r>
              <a:rPr lang="en-US" sz="2400" b="1" dirty="0">
                <a:solidFill>
                  <a:srgbClr val="000000"/>
                </a:solidFill>
              </a:rPr>
              <a:t>=/</a:t>
            </a:r>
            <a:r>
              <a:rPr lang="en-US" sz="2400" b="1" dirty="0" err="1">
                <a:solidFill>
                  <a:srgbClr val="000000"/>
                </a:solidFill>
              </a:rPr>
              <a:t>tmp</a:t>
            </a:r>
            <a:r>
              <a:rPr lang="en-US" sz="2400" b="1" dirty="0">
                <a:solidFill>
                  <a:srgbClr val="000000"/>
                </a:solidFill>
              </a:rPr>
              <a:t>”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7419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36073" y="4362994"/>
            <a:ext cx="11264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AF50"/>
                </a:solidFill>
                <a:latin typeface="Bell MT" panose="02020503060305020303" pitchFamily="18" charset="0"/>
              </a:rPr>
              <a:t>To copy item from source to destination: for all nodes: </a:t>
            </a:r>
            <a:endParaRPr lang="en-US" b="0" i="0" u="none" strike="noStrike" baseline="0" dirty="0" smtClean="0">
              <a:solidFill>
                <a:srgbClr val="00AF50"/>
              </a:solidFill>
              <a:latin typeface="Bell MT" panose="02020503060305020303" pitchFamily="18" charset="0"/>
            </a:endParaRPr>
          </a:p>
          <a:p>
            <a:r>
              <a:rPr lang="fr-FR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fr-FR" sz="24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</a:t>
            </a:r>
            <a:r>
              <a:rPr lang="fr-FR" sz="2400" dirty="0">
                <a:solidFill>
                  <a:srgbClr val="0D0D0D"/>
                </a:solidFill>
                <a:latin typeface="Courier New" panose="02070309020205020404" pitchFamily="49" charset="0"/>
              </a:rPr>
              <a:t>@</a:t>
            </a:r>
            <a:r>
              <a:rPr lang="fr-FR" sz="2400" dirty="0" err="1">
                <a:solidFill>
                  <a:srgbClr val="0D0D0D"/>
                </a:solidFill>
                <a:latin typeface="Courier New" panose="02070309020205020404" pitchFamily="49" charset="0"/>
              </a:rPr>
              <a:t>ip</a:t>
            </a:r>
            <a:r>
              <a:rPr lang="fr-FR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fr-FR" sz="24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</a:t>
            </a:r>
            <a:r>
              <a:rPr lang="fr-FR" sz="2400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J</a:t>
            </a:r>
            <a:r>
              <a:rPr lang="fr-FR" sz="240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ustice</a:t>
            </a:r>
            <a:r>
              <a:rPr lang="fr-FR" sz="2400" dirty="0" smtClean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fr-FR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–b </a:t>
            </a:r>
            <a:r>
              <a:rPr lang="fr-FR" sz="2400" dirty="0">
                <a:solidFill>
                  <a:srgbClr val="0D0D0D"/>
                </a:solidFill>
                <a:latin typeface="Courier New" panose="02070309020205020404" pitchFamily="49" charset="0"/>
              </a:rPr>
              <a:t>–m </a:t>
            </a:r>
            <a:r>
              <a:rPr lang="fr-FR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copy </a:t>
            </a:r>
            <a:r>
              <a:rPr lang="fr-FR" sz="2400" dirty="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fr-FR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fr-FR" sz="2400" dirty="0" err="1">
                <a:solidFill>
                  <a:srgbClr val="0D0D0D"/>
                </a:solidFill>
                <a:latin typeface="Courier New" panose="02070309020205020404" pitchFamily="49" charset="0"/>
              </a:rPr>
              <a:t>src</a:t>
            </a:r>
            <a:r>
              <a:rPr lang="fr-FR" sz="2400" dirty="0">
                <a:solidFill>
                  <a:srgbClr val="0D0D0D"/>
                </a:solidFill>
                <a:latin typeface="Courier New" panose="02070309020205020404" pitchFamily="49" charset="0"/>
              </a:rPr>
              <a:t>=</a:t>
            </a:r>
            <a:r>
              <a:rPr lang="fr-FR" sz="2400" dirty="0" err="1">
                <a:solidFill>
                  <a:srgbClr val="0D0D0D"/>
                </a:solidFill>
                <a:latin typeface="Courier New" panose="02070309020205020404" pitchFamily="49" charset="0"/>
              </a:rPr>
              <a:t>file</a:t>
            </a:r>
            <a:r>
              <a:rPr lang="fr-FR" sz="2400" b="1" dirty="0" err="1">
                <a:solidFill>
                  <a:srgbClr val="0D0D0D"/>
                </a:solidFill>
                <a:latin typeface="Courier New" panose="02070309020205020404" pitchFamily="49" charset="0"/>
              </a:rPr>
              <a:t>A</a:t>
            </a:r>
            <a:r>
              <a:rPr lang="fr-FR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 </a:t>
            </a:r>
            <a:r>
              <a:rPr lang="fr-FR" sz="2400" dirty="0" err="1">
                <a:solidFill>
                  <a:srgbClr val="0D0D0D"/>
                </a:solidFill>
                <a:latin typeface="Courier New" panose="02070309020205020404" pitchFamily="49" charset="0"/>
              </a:rPr>
              <a:t>dest</a:t>
            </a:r>
            <a:r>
              <a:rPr lang="fr-FR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=/</a:t>
            </a:r>
            <a:r>
              <a:rPr lang="fr-FR" sz="2400" b="1" dirty="0" err="1">
                <a:solidFill>
                  <a:srgbClr val="0D0D0D"/>
                </a:solidFill>
                <a:latin typeface="Courier New" panose="02070309020205020404" pitchFamily="49" charset="0"/>
              </a:rPr>
              <a:t>tmp</a:t>
            </a:r>
            <a:r>
              <a:rPr lang="fr-FR" sz="2400" b="1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endParaRPr lang="en-US" sz="2400" dirty="0"/>
          </a:p>
        </p:txBody>
      </p:sp>
      <p:pic>
        <p:nvPicPr>
          <p:cNvPr id="2050" name="Picture 2" descr="C:\Users\ASUS\Pictures\Scre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27554" cy="3735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6167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36789" y="368491"/>
            <a:ext cx="115275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Ansible setup: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It works like </a:t>
            </a:r>
            <a:r>
              <a:rPr lang="en-US" sz="2000" dirty="0" err="1">
                <a:solidFill>
                  <a:srgbClr val="000000"/>
                </a:solidFill>
                <a:latin typeface="Bell MT" panose="02020503060305020303" pitchFamily="18" charset="0"/>
              </a:rPr>
              <a:t>Ohai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 works in CHEF, avoids </a:t>
            </a:r>
            <a:r>
              <a:rPr lang="en-US" sz="2000" dirty="0" err="1">
                <a:solidFill>
                  <a:srgbClr val="000000"/>
                </a:solidFill>
                <a:latin typeface="Bell MT" panose="02020503060305020303" pitchFamily="18" charset="0"/>
              </a:rPr>
              <a:t>Noidempotency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Useful commands</a:t>
            </a:r>
            <a:r>
              <a:rPr lang="en-US" sz="2000" b="1" dirty="0">
                <a:solidFill>
                  <a:srgbClr val="218E2C"/>
                </a:solidFill>
                <a:latin typeface="Bell MT" panose="02020503060305020303" pitchFamily="18" charset="0"/>
              </a:rPr>
              <a:t>: 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It will give all the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details related to IP addresses 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of that particular node</a:t>
            </a:r>
            <a:r>
              <a:rPr lang="en-US" sz="1600" b="0" i="0" u="none" strike="noStrike" baseline="0" dirty="0" smtClean="0">
                <a:solidFill>
                  <a:srgbClr val="218E2C"/>
                </a:solidFill>
                <a:latin typeface="Bell MT" panose="02020503060305020303" pitchFamily="18" charset="0"/>
              </a:rPr>
              <a:t>. </a:t>
            </a:r>
            <a:endParaRPr lang="en-US" sz="1600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 –m 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setup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D0D0D"/>
                </a:solidFill>
                <a:latin typeface="Courier New" panose="02070309020205020404" pitchFamily="49" charset="0"/>
              </a:rPr>
              <a:t>ansible@ip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]$ 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ansible </a:t>
            </a:r>
            <a:r>
              <a:rPr lang="en-US" sz="2000" dirty="0" err="1">
                <a:solidFill>
                  <a:srgbClr val="0D0D0D"/>
                </a:solidFill>
                <a:latin typeface="Courier New" panose="02070309020205020404" pitchFamily="49" charset="0"/>
              </a:rPr>
              <a:t>zeko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 –m setup 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–a 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“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filter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ipv4</a:t>
            </a:r>
            <a:r>
              <a:rPr lang="en-US" sz="2000" b="1" dirty="0">
                <a:solidFill>
                  <a:srgbClr val="0D0D0D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D0D0D"/>
                </a:solidFill>
                <a:latin typeface="Courier New" panose="02070309020205020404" pitchFamily="49" charset="0"/>
              </a:rPr>
              <a:t>”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i="0" u="none" strike="noStrike" baseline="0" dirty="0" smtClean="0">
                <a:solidFill>
                  <a:srgbClr val="2D74B5"/>
                </a:solidFill>
                <a:latin typeface="Bell MT" panose="02020503060305020303" pitchFamily="18" charset="0"/>
              </a:rPr>
              <a:t>Playbook: </a:t>
            </a:r>
            <a:endParaRPr lang="en-US" sz="2800" b="0" i="0" u="none" strike="noStrike" baseline="0" dirty="0" smtClean="0">
              <a:solidFill>
                <a:srgbClr val="2D74B5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Playbook is written in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YAML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. It is like a file where you write codes consist of </a:t>
            </a:r>
            <a:r>
              <a:rPr lang="en-US" sz="2000" b="1" dirty="0" err="1">
                <a:solidFill>
                  <a:srgbClr val="000000"/>
                </a:solidFill>
                <a:latin typeface="Bell MT" panose="02020503060305020303" pitchFamily="18" charset="0"/>
              </a:rPr>
              <a:t>vars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, and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handlers templates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and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roles.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Each playbook is composed of one or more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module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in a list, Module is a collection of configuration files </a:t>
            </a:r>
          </a:p>
          <a:p>
            <a:r>
              <a:rPr lang="en-US" sz="2000" b="1" dirty="0">
                <a:solidFill>
                  <a:srgbClr val="001F5F"/>
                </a:solidFill>
                <a:latin typeface="Bell MT" panose="02020503060305020303" pitchFamily="18" charset="0"/>
              </a:rPr>
              <a:t>Playbook is divided into many sections: </a:t>
            </a:r>
            <a:endParaRPr lang="en-US" sz="2000" dirty="0">
              <a:solidFill>
                <a:srgbClr val="001F5F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AFEF"/>
                </a:solidFill>
                <a:latin typeface="Bell MT" panose="02020503060305020303" pitchFamily="18" charset="0"/>
              </a:rPr>
              <a:t>Target section: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It defines the host against which playbook’s task has to be executed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.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AFEF"/>
                </a:solidFill>
                <a:latin typeface="Bell MT" panose="02020503060305020303" pitchFamily="18" charset="0"/>
              </a:rPr>
              <a:t>Variable section: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It defines variables </a:t>
            </a:r>
          </a:p>
          <a:p>
            <a:r>
              <a:rPr lang="en-US" sz="2000" b="1" dirty="0">
                <a:solidFill>
                  <a:srgbClr val="00AFEF"/>
                </a:solidFill>
                <a:latin typeface="Bell MT" panose="02020503060305020303" pitchFamily="18" charset="0"/>
              </a:rPr>
              <a:t>Task section: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It defines list of all modules that we need to run an order. </a:t>
            </a:r>
          </a:p>
          <a:p>
            <a:r>
              <a:rPr lang="en-US" sz="2800" b="1" i="0" u="none" strike="noStrike" baseline="0" dirty="0" smtClean="0">
                <a:solidFill>
                  <a:srgbClr val="2D74B5"/>
                </a:solidFill>
                <a:latin typeface="Bell MT" panose="02020503060305020303" pitchFamily="18" charset="0"/>
              </a:rPr>
              <a:t>YAML: </a:t>
            </a:r>
            <a:endParaRPr lang="en-US" sz="2800" b="0" i="0" u="none" strike="noStrike" baseline="0" dirty="0" smtClean="0">
              <a:solidFill>
                <a:srgbClr val="2D74B5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For Ansible, nearly every YAML file starts with a list. </a:t>
            </a: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Each item in the List is a list of </a:t>
            </a:r>
            <a:r>
              <a:rPr lang="en-US" sz="2000" b="1" dirty="0" smtClean="0">
                <a:solidFill>
                  <a:srgbClr val="000000"/>
                </a:solidFill>
                <a:latin typeface="Bell MT" panose="02020503060305020303" pitchFamily="18" charset="0"/>
              </a:rPr>
              <a:t>key-value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pair’s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 commonly called a Dictionary. </a:t>
            </a: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 Dictionary is represented in a simple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Key: </a:t>
            </a:r>
            <a:r>
              <a:rPr lang="en-US" sz="2000" b="1" dirty="0" smtClean="0">
                <a:solidFill>
                  <a:srgbClr val="000000"/>
                </a:solidFill>
                <a:latin typeface="Bell MT" panose="02020503060305020303" pitchFamily="18" charset="0"/>
              </a:rPr>
              <a:t>Volume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form </a:t>
            </a: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All YAML files have to begin </a:t>
            </a:r>
            <a:r>
              <a:rPr lang="en-US" sz="2000" b="1" dirty="0" smtClean="0">
                <a:solidFill>
                  <a:srgbClr val="000000"/>
                </a:solidFill>
                <a:latin typeface="Bell MT" panose="02020503060305020303" pitchFamily="18" charset="0"/>
              </a:rPr>
              <a:t>“---”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and end with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“…”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and extension for playbook is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Bell MT" panose="02020503060305020303" pitchFamily="18" charset="0"/>
              </a:rPr>
              <a:t>yml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.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All members of a list lines must begin with same </a:t>
            </a:r>
            <a:r>
              <a:rPr lang="en-US" sz="2000" b="1" dirty="0">
                <a:solidFill>
                  <a:srgbClr val="000000"/>
                </a:solidFill>
                <a:latin typeface="Bell MT" panose="02020503060305020303" pitchFamily="18" charset="0"/>
              </a:rPr>
              <a:t>Indentation </a:t>
            </a:r>
            <a:r>
              <a:rPr lang="en-US" sz="2000" dirty="0">
                <a:solidFill>
                  <a:srgbClr val="000000"/>
                </a:solidFill>
                <a:latin typeface="Bell MT" panose="02020503060305020303" pitchFamily="18" charset="0"/>
              </a:rPr>
              <a:t>level starting with </a:t>
            </a:r>
            <a:r>
              <a:rPr lang="en-US" sz="2000" b="1" dirty="0" smtClean="0">
                <a:solidFill>
                  <a:srgbClr val="000000"/>
                </a:solidFill>
                <a:latin typeface="Bell MT" panose="02020503060305020303" pitchFamily="18" charset="0"/>
              </a:rPr>
              <a:t>“-”.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8985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09492" y="327548"/>
            <a:ext cx="11773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Example-create a Task playbook: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</a:rPr>
              <a:t>ansible@Ip</a:t>
            </a:r>
            <a:r>
              <a:rPr lang="en-US" sz="2000" b="1" dirty="0">
                <a:latin typeface="Courier New" panose="02070309020205020404" pitchFamily="49" charset="0"/>
              </a:rPr>
              <a:t>]$ </a:t>
            </a:r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2800" b="1" i="0" u="none" strike="noStrike" baseline="0" dirty="0" err="1" smtClean="0">
                <a:solidFill>
                  <a:srgbClr val="00AF50"/>
                </a:solidFill>
                <a:latin typeface="Courier New" panose="02070309020205020404" pitchFamily="49" charset="0"/>
              </a:rPr>
              <a:t>task.yml</a:t>
            </a:r>
            <a:r>
              <a:rPr lang="en-US" sz="2800" b="1" i="0" u="none" strike="noStrike" baseline="0" dirty="0" smtClean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i="0" u="none" strike="noStrike" baseline="0" dirty="0" smtClean="0">
                <a:solidFill>
                  <a:srgbClr val="767070"/>
                </a:solidFill>
                <a:latin typeface="Calibri" panose="020F0502020204030204" pitchFamily="34" charset="0"/>
              </a:rPr>
              <a:t>- - - #My Task Playbook </a:t>
            </a:r>
            <a:endParaRPr lang="en-US" sz="2800" b="0" i="0" u="none" strike="noStrike" baseline="0" dirty="0" smtClean="0">
              <a:solidFill>
                <a:srgbClr val="767070"/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 hosts: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zeko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user: ansible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become: yes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connection: ssh </a:t>
            </a:r>
            <a:endParaRPr lang="en-US" sz="40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i="0" u="none" strike="noStrike" baseline="0" dirty="0" smtClean="0">
              <a:latin typeface="Courier New" panose="02070309020205020404" pitchFamily="49" charset="0"/>
            </a:endParaRPr>
          </a:p>
          <a:p>
            <a:r>
              <a:rPr lang="en-US" sz="3600" b="0" i="0" u="none" strike="noStrike" baseline="0" dirty="0" smtClean="0">
                <a:latin typeface="Courier New" panose="02070309020205020404" pitchFamily="49" charset="0"/>
              </a:rPr>
              <a:t>tasks: </a:t>
            </a:r>
          </a:p>
          <a:p>
            <a:r>
              <a:rPr lang="en-US" sz="3600" b="0" i="0" u="none" strike="noStrike" baseline="0" dirty="0" smtClean="0">
                <a:latin typeface="Courier New" panose="02070309020205020404" pitchFamily="49" charset="0"/>
              </a:rPr>
              <a:t>- name: install HTTPD on centos 7 </a:t>
            </a:r>
          </a:p>
          <a:p>
            <a:r>
              <a:rPr lang="en-US" sz="2800" b="1" dirty="0">
                <a:solidFill>
                  <a:srgbClr val="2D74B5"/>
                </a:solidFill>
                <a:latin typeface="Courier New" panose="02070309020205020404" pitchFamily="49" charset="0"/>
              </a:rPr>
              <a:t>action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yum name=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state=installed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wq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ansible@Ip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sz="2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800" b="1" i="0" u="none" strike="noStrike" baseline="0" dirty="0" err="1" smtClean="0">
                <a:solidFill>
                  <a:srgbClr val="00AF50"/>
                </a:solidFill>
                <a:latin typeface="Courier New" panose="02070309020205020404" pitchFamily="49" charset="0"/>
              </a:rPr>
              <a:t>task.yml</a:t>
            </a:r>
            <a:r>
              <a:rPr lang="en-US" sz="2800" b="1" i="0" u="none" strike="noStrike" baseline="0" dirty="0" smtClean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To execute this playbook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0542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82447" y="136480"/>
            <a:ext cx="1130921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2D74B5"/>
                </a:solidFill>
                <a:latin typeface="Bell MT" panose="02020503060305020303" pitchFamily="18" charset="0"/>
              </a:rPr>
              <a:t>Variables: </a:t>
            </a:r>
            <a:endParaRPr lang="en-US" sz="3200" b="0" i="0" u="none" strike="noStrike" baseline="0" dirty="0" smtClean="0">
              <a:solidFill>
                <a:srgbClr val="2D74B5"/>
              </a:solidFill>
              <a:latin typeface="Bell MT" panose="02020503060305020303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Ansible uses variables which enable more flexibility in playbook and roles they can be uses to loop through a set of given values, access various information like the hostname of a system and replace strings in templates with specific values. </a:t>
            </a:r>
          </a:p>
          <a:p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Put the </a:t>
            </a:r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variable section above the tasks 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so that we define it first and use it later. </a:t>
            </a:r>
          </a:p>
          <a:p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Example create a variable playbook: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vars.yml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- - -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</a:t>
            </a:r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My variable Playbook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- hosts: </a:t>
            </a:r>
            <a:r>
              <a:rPr lang="en-US" b="1" i="0" u="none" strike="noStrike" baseline="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zeko</a:t>
            </a:r>
            <a:r>
              <a:rPr 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user: ansible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become: yes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connection: ssh 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Bell MT" panose="02020503060305020303" pitchFamily="18" charset="0"/>
              </a:rPr>
              <a:t>vars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: 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Bell MT" panose="02020503060305020303" pitchFamily="18" charset="0"/>
              </a:rPr>
              <a:t>pkgname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: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Bell MT" panose="02020503060305020303" pitchFamily="18" charset="0"/>
              </a:rPr>
              <a:t>httpd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tasks: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Bell MT" panose="02020503060305020303" pitchFamily="18" charset="0"/>
              </a:rPr>
              <a:t>- name: install HTTPD server on centos 7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action: yum name='{{</a:t>
            </a:r>
            <a:r>
              <a:rPr lang="en-US" b="1" i="0" u="none" strike="noStrike" baseline="0" dirty="0" err="1" smtClean="0">
                <a:solidFill>
                  <a:srgbClr val="6F2F9F"/>
                </a:solidFill>
                <a:latin typeface="Courier New" panose="02070309020205020404" pitchFamily="49" charset="0"/>
              </a:rPr>
              <a:t>pkgname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}}'state=installed </a:t>
            </a:r>
            <a:r>
              <a:rPr lang="en-US" b="0" i="0" u="none" strike="noStrike" baseline="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r>
              <a:rPr lang="en-US" b="0" i="0" u="none" strike="noStrike" baseline="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wq</a:t>
            </a:r>
            <a:r>
              <a:rPr lang="en-US" b="0" i="0" u="none" strike="noStrike" baseline="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b="0" i="0" u="none" strike="noStrike" baseline="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vars.yml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execute this playbook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1893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50435" y="177416"/>
            <a:ext cx="11500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FC0"/>
                </a:solidFill>
                <a:latin typeface="Bell MT" panose="02020503060305020303" pitchFamily="18" charset="0"/>
              </a:rPr>
              <a:t>Dry run: 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It is the process to check errors before execute the playbook, it checks that </a:t>
            </a:r>
            <a:r>
              <a:rPr lang="en-US" sz="2400" dirty="0" err="1">
                <a:solidFill>
                  <a:srgbClr val="000000"/>
                </a:solidFill>
                <a:latin typeface="Bell MT" panose="02020503060305020303" pitchFamily="18" charset="0"/>
              </a:rPr>
              <a:t>Playboook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</a:rPr>
              <a:t> is formatted correctly or not?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ansible@Ip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]$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Handlers.yml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AFEF"/>
                </a:solidFill>
                <a:latin typeface="Courier New" panose="02070309020205020404" pitchFamily="49" charset="0"/>
              </a:rPr>
              <a:t>–-check </a:t>
            </a:r>
            <a:endParaRPr lang="en-US" sz="24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ansible@Ip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]$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service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AFEF"/>
                </a:solidFill>
                <a:latin typeface="Courier New" panose="02070309020205020404" pitchFamily="49" charset="0"/>
              </a:rPr>
              <a:t>status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check the status of all nodes active or not?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0434" y="4421877"/>
            <a:ext cx="11131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Loops: </a:t>
            </a:r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Sometimes you repeat a task multiple time in programming it is called loop. </a:t>
            </a:r>
          </a:p>
          <a:p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Common ansible loop include changing ownership on server files and/or directories with the file module, creating multiple user with the user module and repeating a polling step </a:t>
            </a:r>
            <a:r>
              <a:rPr lang="en-US" sz="2400" b="1" dirty="0" err="1">
                <a:solidFill>
                  <a:srgbClr val="000000"/>
                </a:solidFill>
                <a:latin typeface="Bell MT" panose="02020503060305020303" pitchFamily="18" charset="0"/>
              </a:rPr>
              <a:t>untill</a:t>
            </a:r>
            <a:r>
              <a:rPr lang="en-US" sz="2400" b="1" dirty="0">
                <a:solidFill>
                  <a:srgbClr val="000000"/>
                </a:solidFill>
                <a:latin typeface="Bell MT" panose="02020503060305020303" pitchFamily="18" charset="0"/>
              </a:rPr>
              <a:t> certain result is reached.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4" y="2116408"/>
            <a:ext cx="11131799" cy="16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7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9743" y="423081"/>
            <a:ext cx="1110450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Example-create a Loops playbook: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loops.yml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- - - #My Loops Playbook </a:t>
            </a:r>
            <a:endParaRPr lang="en-US" sz="2400" dirty="0">
              <a:solidFill>
                <a:srgbClr val="767070"/>
              </a:solidFill>
              <a:latin typeface="Calibri" panose="020F0502020204030204" pitchFamily="34" charset="0"/>
            </a:endParaRPr>
          </a:p>
          <a:p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- hosts: 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zeko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user: ansible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become: yes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connection: ssh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tasks: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name: add list of users in my nodes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user: name='{{item}}' state=present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with_items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zeeshan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bhupinder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hrithik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roshan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james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bond </a:t>
            </a: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loops.yml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087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54901" y="1091832"/>
            <a:ext cx="11814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Create 3 EC2 Instances on same availability zone, Ansible Server, Node 1and node 2. </a:t>
            </a:r>
            <a:endParaRPr lang="en-US" sz="2800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Bell MT" panose="02020503060305020303" pitchFamily="18" charset="0"/>
              </a:rPr>
              <a:t>sudo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ell MT" panose="02020503060305020303" pitchFamily="18" charset="0"/>
              </a:rPr>
              <a:t>su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yum update-y </a:t>
            </a:r>
          </a:p>
          <a:p>
            <a:r>
              <a:rPr lang="en-US" sz="2800" b="1" i="1" dirty="0">
                <a:solidFill>
                  <a:srgbClr val="FF0000"/>
                </a:solidFill>
                <a:latin typeface="Berlin Sans FB" pitchFamily="34" charset="0"/>
              </a:rPr>
              <a:t>Go to inside Ansible server and download Ansible Package</a:t>
            </a:r>
            <a:r>
              <a:rPr lang="en-US" sz="2800" b="1" i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Calisto MT" panose="0204060305050503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wget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i="1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https://dl.fedoraproject.org/pub/epel/epel-release-latest-7.noarch.rpm </a:t>
            </a:r>
            <a:endParaRPr lang="en-US" sz="16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ls 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latin typeface="Courier New" panose="02070309020205020404" pitchFamily="49" charset="0"/>
              </a:rPr>
              <a:t>epel-releas-latest-7.noarch.rpm </a:t>
            </a:r>
            <a:endParaRPr lang="en-US" sz="16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1600" i="1" dirty="0">
                <a:solidFill>
                  <a:srgbClr val="C00000"/>
                </a:solidFill>
                <a:latin typeface="Courier New" panose="02070309020205020404" pitchFamily="49" charset="0"/>
              </a:rPr>
              <a:t>epel-releas-latest-7.noarch.rpm </a:t>
            </a:r>
            <a:endParaRPr lang="en-US" sz="16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yum update –y </a:t>
            </a:r>
            <a:r>
              <a:rPr lang="en-US" sz="1600" b="1" dirty="0">
                <a:solidFill>
                  <a:srgbClr val="00AF5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AF50"/>
                </a:solidFill>
                <a:latin typeface="Agency FB" panose="020B0503020202020204" pitchFamily="34" charset="0"/>
              </a:rPr>
              <a:t>epel</a:t>
            </a:r>
            <a:r>
              <a:rPr lang="en-US" sz="1600" dirty="0">
                <a:solidFill>
                  <a:srgbClr val="00AF50"/>
                </a:solidFill>
                <a:latin typeface="Agency FB" panose="020B0503020202020204" pitchFamily="34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Agency FB" panose="020B0503020202020204" pitchFamily="34" charset="0"/>
              </a:rPr>
              <a:t>extra package for enterprises </a:t>
            </a:r>
            <a:r>
              <a:rPr lang="en-US" sz="16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Linux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54900" y="286605"/>
            <a:ext cx="1181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Installation of Ansible</a:t>
            </a:r>
            <a:endParaRPr lang="en-US" b="1" u="sng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44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US\Pictures\Scre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8229600" cy="3080725"/>
          </a:xfrm>
          <a:prstGeom prst="rect">
            <a:avLst/>
          </a:prstGeom>
          <a:noFill/>
        </p:spPr>
      </p:pic>
      <p:pic>
        <p:nvPicPr>
          <p:cNvPr id="3075" name="Picture 3" descr="C:\Users\ASUS\Pictures\SCre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95897"/>
            <a:ext cx="12188034" cy="3762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267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4180114"/>
            <a:ext cx="11607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Condition: </a:t>
            </a:r>
            <a:r>
              <a:rPr lang="en-US" sz="2400" i="1" dirty="0">
                <a:solidFill>
                  <a:srgbClr val="000000"/>
                </a:solidFill>
                <a:latin typeface="Bell MT" panose="02020503060305020303" pitchFamily="18" charset="0"/>
              </a:rPr>
              <a:t>when we have different scenarios, then we put condition according to </a:t>
            </a:r>
            <a:r>
              <a:rPr lang="en-US" sz="2400" i="1" dirty="0" smtClean="0">
                <a:solidFill>
                  <a:srgbClr val="000000"/>
                </a:solidFill>
                <a:latin typeface="Bell MT" panose="02020503060305020303" pitchFamily="18" charset="0"/>
              </a:rPr>
              <a:t>the </a:t>
            </a:r>
            <a:r>
              <a:rPr lang="en-US" sz="2400" i="1" dirty="0">
                <a:solidFill>
                  <a:srgbClr val="000000"/>
                </a:solidFill>
                <a:latin typeface="Bell MT" panose="02020503060305020303" pitchFamily="18" charset="0"/>
              </a:rPr>
              <a:t>scenario. </a:t>
            </a:r>
          </a:p>
          <a:p>
            <a:r>
              <a:rPr lang="en-US" sz="3200" b="1" i="1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When statement: </a:t>
            </a:r>
            <a:r>
              <a:rPr lang="en-US" sz="2400" i="1" dirty="0">
                <a:solidFill>
                  <a:srgbClr val="000000"/>
                </a:solidFill>
                <a:latin typeface="Bell MT" panose="02020503060305020303" pitchFamily="18" charset="0"/>
              </a:rPr>
              <a:t>sometimes you want to skip a particular command on a particular node. </a:t>
            </a:r>
            <a:endParaRPr lang="en-US" sz="2400" i="1" dirty="0"/>
          </a:p>
        </p:txBody>
      </p:sp>
      <p:pic>
        <p:nvPicPr>
          <p:cNvPr id="4098" name="Picture 2" descr="C:\Users\ASUS\Pictures\Scre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00343" cy="3866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0817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96094" y="40938"/>
            <a:ext cx="112409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gency FB" panose="020B0503020202020204" pitchFamily="34" charset="0"/>
              </a:rPr>
              <a:t>Example-conditional playbook: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</a:rPr>
              <a:t>ansible@Ip</a:t>
            </a:r>
            <a:r>
              <a:rPr lang="en-US" sz="2400" b="1" dirty="0">
                <a:latin typeface="Courier New" panose="02070309020205020404" pitchFamily="49" charset="0"/>
              </a:rPr>
              <a:t>]$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Vi </a:t>
            </a:r>
            <a:r>
              <a:rPr lang="en-US" sz="2400" b="1" dirty="0" err="1">
                <a:solidFill>
                  <a:srgbClr val="00AF50"/>
                </a:solidFill>
                <a:latin typeface="Courier New" panose="02070309020205020404" pitchFamily="49" charset="0"/>
              </a:rPr>
              <a:t>condition.yml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- - -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</a:t>
            </a:r>
            <a:r>
              <a:rPr lang="en-US" sz="2400" b="1" dirty="0">
                <a:solidFill>
                  <a:srgbClr val="767070"/>
                </a:solidFill>
                <a:latin typeface="Calibri" panose="020F0502020204030204" pitchFamily="34" charset="0"/>
              </a:rPr>
              <a:t>My Conditional Playbook </a:t>
            </a:r>
            <a:r>
              <a:rPr lang="en-US" sz="2400" b="1" dirty="0">
                <a:solidFill>
                  <a:srgbClr val="2D74B5"/>
                </a:solidFill>
                <a:latin typeface="Calibri" panose="020F0502020204030204" pitchFamily="34" charset="0"/>
              </a:rPr>
              <a:t>apt-get=</a:t>
            </a:r>
            <a:r>
              <a:rPr lang="en-US" sz="2400" b="1" dirty="0" err="1">
                <a:solidFill>
                  <a:srgbClr val="2D74B5"/>
                </a:solidFill>
                <a:latin typeface="Calibri" panose="020F0502020204030204" pitchFamily="34" charset="0"/>
              </a:rPr>
              <a:t>debian</a:t>
            </a:r>
            <a:r>
              <a:rPr lang="en-US" sz="2400" b="1" dirty="0">
                <a:solidFill>
                  <a:srgbClr val="2D74B5"/>
                </a:solidFill>
                <a:latin typeface="Calibri" panose="020F0502020204030204" pitchFamily="34" charset="0"/>
              </a:rPr>
              <a:t> yum=</a:t>
            </a:r>
            <a:r>
              <a:rPr lang="en-US" sz="2400" b="1" dirty="0" err="1">
                <a:solidFill>
                  <a:srgbClr val="2D74B5"/>
                </a:solidFill>
                <a:latin typeface="Calibri" panose="020F0502020204030204" pitchFamily="34" charset="0"/>
              </a:rPr>
              <a:t>RedHat</a:t>
            </a:r>
            <a:r>
              <a:rPr lang="en-US" sz="2400" b="1" dirty="0">
                <a:solidFill>
                  <a:srgbClr val="2D74B5"/>
                </a:solidFill>
                <a:latin typeface="Calibri" panose="020F050202020403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hosts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zeko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  user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: ansible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  become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: yes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  connection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: ssh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  tasks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: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        -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name: install apache server for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Debian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family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          command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: apt-get -y install apache2 </a:t>
            </a:r>
          </a:p>
          <a:p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_os_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family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 == ”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Debian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- name: install apache for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RedHat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</a:rPr>
              <a:t>  command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: yum –y install </a:t>
            </a:r>
            <a:r>
              <a:rPr lang="en-US" sz="2400" dirty="0" err="1">
                <a:solidFill>
                  <a:srgbClr val="000000"/>
                </a:solidFill>
                <a:latin typeface="Agency FB" panose="020B0503020202020204" pitchFamily="34" charset="0"/>
              </a:rPr>
              <a:t>httpd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_os_</a:t>
            </a:r>
            <a:r>
              <a:rPr lang="en-US" sz="2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family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 == ”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RedHat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endParaRPr lang="en-US" sz="2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[</a:t>
            </a:r>
            <a:r>
              <a:rPr lang="en-US" b="1" i="0" u="none" strike="noStrike" baseline="0" dirty="0" err="1" smtClean="0">
                <a:latin typeface="Courier New" panose="02070309020205020404" pitchFamily="49" charset="0"/>
              </a:rPr>
              <a:t>ansible@Ip</a:t>
            </a:r>
            <a:r>
              <a:rPr lang="en-US" b="1" i="0" u="none" strike="noStrike" baseline="0" dirty="0" smtClean="0">
                <a:latin typeface="Courier New" panose="02070309020205020404" pitchFamily="49" charset="0"/>
              </a:rPr>
              <a:t>]$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-playbook </a:t>
            </a:r>
            <a:r>
              <a:rPr lang="en-US" sz="2400" b="1" dirty="0">
                <a:solidFill>
                  <a:srgbClr val="00AF50"/>
                </a:solidFill>
                <a:latin typeface="Courier New" panose="02070309020205020404" pitchFamily="49" charset="0"/>
              </a:rPr>
              <a:t>condition.yml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Before execution delete </a:t>
            </a:r>
            <a:r>
              <a:rPr lang="en-US" b="0" i="0" u="none" strike="noStrike" baseline="0" dirty="0" err="1" smtClean="0">
                <a:solidFill>
                  <a:srgbClr val="0D0D0D"/>
                </a:solidFill>
                <a:latin typeface="Agency FB" panose="020B0503020202020204" pitchFamily="34" charset="0"/>
              </a:rPr>
              <a:t>httpd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 from nodes </a:t>
            </a:r>
            <a:r>
              <a:rPr lang="en-US" b="0" i="0" u="none" strike="noStrike" baseline="0" dirty="0" smtClean="0">
                <a:solidFill>
                  <a:srgbClr val="0D0D0D"/>
                </a:solidFill>
                <a:latin typeface="Agency FB" panose="020B050302020202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6312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SUS\Pictures\condi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000309" cy="3068518"/>
          </a:xfrm>
          <a:prstGeom prst="rect">
            <a:avLst/>
          </a:prstGeom>
          <a:noFill/>
        </p:spPr>
      </p:pic>
      <p:pic>
        <p:nvPicPr>
          <p:cNvPr id="5123" name="Picture 3" descr="C:\Users\ASUS\Pictures\condition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2" y="3135085"/>
            <a:ext cx="12154618" cy="36930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401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9740" y="232013"/>
            <a:ext cx="113228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Vault: </a:t>
            </a:r>
            <a:r>
              <a:rPr lang="en-US" sz="3200" dirty="0">
                <a:solidFill>
                  <a:srgbClr val="000000"/>
                </a:solidFill>
                <a:latin typeface="Bell MT" panose="02020503060305020303" pitchFamily="18" charset="0"/>
              </a:rPr>
              <a:t>Ansible allows keeping sensitive data such as passwords or keys in encrypted files, rather than a plain text in your playbooks. </a:t>
            </a:r>
          </a:p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Create a new encrypted Playbook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create </a:t>
            </a:r>
            <a:r>
              <a:rPr lang="en-US" sz="32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Zeevault.yml</a:t>
            </a:r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Edit the encrypted playbook </a:t>
            </a:r>
            <a:endParaRPr lang="en-US" sz="3200" dirty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32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</a:t>
            </a:r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edit </a:t>
            </a:r>
            <a:r>
              <a:rPr lang="en-US" sz="32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Shanvault.yml</a:t>
            </a:r>
            <a:r>
              <a:rPr lang="en-US" sz="32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To change the password of Playbook </a:t>
            </a:r>
            <a:endParaRPr lang="en-US" sz="3200" dirty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32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</a:t>
            </a:r>
            <a:r>
              <a:rPr lang="en-US" sz="3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rekey </a:t>
            </a:r>
            <a:r>
              <a:rPr lang="en-US" sz="32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Shanvault.yml</a:t>
            </a:r>
            <a:r>
              <a:rPr lang="en-US" sz="32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dirty="0">
                <a:solidFill>
                  <a:srgbClr val="528135"/>
                </a:solidFill>
                <a:latin typeface="Agency FB" panose="020B0503020202020204" pitchFamily="34" charset="0"/>
              </a:rPr>
              <a:t>It will ask for set up a password for Encryption and ask for same password before Decryption. </a:t>
            </a:r>
            <a:endParaRPr lang="en-US" sz="32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3200" b="1" dirty="0">
                <a:solidFill>
                  <a:srgbClr val="006FC0"/>
                </a:solidFill>
                <a:latin typeface="Bell MT" panose="02020503060305020303" pitchFamily="18" charset="0"/>
              </a:rPr>
              <a:t>To encrypt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3969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SUS\Pictures\V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3227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7485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95" y="191067"/>
            <a:ext cx="114368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To encrypt an </a:t>
            </a:r>
            <a:r>
              <a:rPr lang="en-US" sz="2800" b="1" dirty="0">
                <a:solidFill>
                  <a:srgbClr val="001F5F"/>
                </a:solidFill>
                <a:latin typeface="Bell MT" panose="02020503060305020303" pitchFamily="18" charset="0"/>
              </a:rPr>
              <a:t>existing </a:t>
            </a:r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Playbook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encrypt 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28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.yml</a:t>
            </a:r>
            <a:endParaRPr lang="en-US" sz="2800" i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6FC0"/>
                </a:solidFill>
                <a:latin typeface="Bell MT" panose="02020503060305020303" pitchFamily="18" charset="0"/>
              </a:rPr>
              <a:t>To decrypt and encrypted Playbook </a:t>
            </a:r>
            <a:endParaRPr lang="en-US" sz="2800" dirty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[ansible]$ ansible-vault 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decrypt </a:t>
            </a:r>
            <a:r>
              <a:rPr lang="en-US" sz="2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task.yml</a:t>
            </a:r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800" i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40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Roles: We can use 2 technologies for reusing a set of task: includes and roles. </a:t>
            </a:r>
            <a:endParaRPr lang="en-US" sz="4000" b="0" i="0" u="none" strike="noStrike" baseline="0" dirty="0" smtClean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Roles are good for </a:t>
            </a:r>
            <a:r>
              <a:rPr lang="en-US" sz="2800" b="1" dirty="0">
                <a:solidFill>
                  <a:srgbClr val="000000"/>
                </a:solidFill>
                <a:latin typeface="Bell MT" panose="02020503060305020303" pitchFamily="18" charset="0"/>
              </a:rPr>
              <a:t>organizing task 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and </a:t>
            </a:r>
            <a:r>
              <a:rPr lang="en-US" sz="2800" b="1" dirty="0">
                <a:solidFill>
                  <a:srgbClr val="000000"/>
                </a:solidFill>
                <a:latin typeface="Bell MT" panose="02020503060305020303" pitchFamily="18" charset="0"/>
              </a:rPr>
              <a:t>encapsulating data </a:t>
            </a:r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needed to accomplish those tasks. </a:t>
            </a:r>
          </a:p>
          <a:p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We can organize playbook into a directory structure called Roles. </a:t>
            </a:r>
          </a:p>
          <a:p>
            <a:r>
              <a:rPr lang="en-US" sz="2800" dirty="0">
                <a:solidFill>
                  <a:srgbClr val="000000"/>
                </a:solidFill>
                <a:latin typeface="Bell MT" panose="02020503060305020303" pitchFamily="18" charset="0"/>
              </a:rPr>
              <a:t>Adding more and more functionality to the playbooks will make it different to maintain in a single file.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9663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SUS\Pictures\playboo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24" y="1"/>
            <a:ext cx="1214067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172650" y="1884541"/>
            <a:ext cx="97472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Berlin Sans FB" pitchFamily="34" charset="0"/>
              </a:rPr>
              <a:t>Thankyou</a:t>
            </a:r>
            <a:endParaRPr lang="en-US" sz="13800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54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50433" y="423081"/>
            <a:ext cx="11773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AF50"/>
                </a:solidFill>
                <a:latin typeface="+mj-lt"/>
              </a:rPr>
              <a:t>Now we have install all the packages one by one </a:t>
            </a:r>
            <a:endParaRPr lang="en-US" sz="2800" b="1" i="1" dirty="0" smtClean="0">
              <a:solidFill>
                <a:srgbClr val="00AF50"/>
              </a:solidFill>
              <a:latin typeface="+mj-lt"/>
            </a:endParaRPr>
          </a:p>
          <a:p>
            <a:endParaRPr lang="en-US" sz="2800" dirty="0">
              <a:solidFill>
                <a:srgbClr val="00AF50"/>
              </a:solidFill>
              <a:latin typeface="Calisto MT" panose="0204060305050503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yum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install </a:t>
            </a:r>
            <a:r>
              <a:rPr lang="en-US" sz="2800" i="1" dirty="0">
                <a:solidFill>
                  <a:srgbClr val="0D0D0D"/>
                </a:solidFill>
                <a:latin typeface="Courier New" panose="02070309020205020404" pitchFamily="49" charset="0"/>
              </a:rPr>
              <a:t>git python python</a:t>
            </a:r>
            <a:r>
              <a:rPr lang="en-US" sz="2800" b="1" i="1" dirty="0">
                <a:solidFill>
                  <a:srgbClr val="0D0D0D"/>
                </a:solidFill>
                <a:latin typeface="Courier New" panose="02070309020205020404" pitchFamily="49" charset="0"/>
              </a:rPr>
              <a:t>-</a:t>
            </a:r>
            <a:r>
              <a:rPr lang="en-US" sz="2800" i="1" dirty="0">
                <a:solidFill>
                  <a:srgbClr val="0D0D0D"/>
                </a:solidFill>
                <a:latin typeface="Courier New" panose="02070309020205020404" pitchFamily="49" charset="0"/>
              </a:rPr>
              <a:t>level python</a:t>
            </a:r>
            <a:r>
              <a:rPr lang="en-US" sz="2800" b="1" i="1" dirty="0">
                <a:solidFill>
                  <a:srgbClr val="0D0D0D"/>
                </a:solidFill>
                <a:latin typeface="Courier New" panose="02070309020205020404" pitchFamily="49" charset="0"/>
              </a:rPr>
              <a:t>-</a:t>
            </a:r>
            <a:r>
              <a:rPr lang="en-US" sz="2800" i="1" dirty="0">
                <a:solidFill>
                  <a:srgbClr val="0D0D0D"/>
                </a:solidFill>
                <a:latin typeface="Courier New" panose="02070309020205020404" pitchFamily="49" charset="0"/>
              </a:rPr>
              <a:t>pip openssl ansible </a:t>
            </a:r>
            <a:r>
              <a:rPr lang="en-US" sz="2800" b="1" i="1" dirty="0">
                <a:solidFill>
                  <a:srgbClr val="0D0D0D"/>
                </a:solidFill>
                <a:latin typeface="Courier New" panose="02070309020205020404" pitchFamily="49" charset="0"/>
              </a:rPr>
              <a:t>–</a:t>
            </a:r>
            <a:r>
              <a:rPr lang="en-US" sz="2800" i="1" dirty="0">
                <a:solidFill>
                  <a:srgbClr val="0D0D0D"/>
                </a:solidFill>
                <a:latin typeface="Courier New" panose="02070309020205020404" pitchFamily="49" charset="0"/>
              </a:rPr>
              <a:t>y </a:t>
            </a:r>
            <a:endParaRPr lang="en-US" sz="2800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ansible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-–version 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i="1" dirty="0">
                <a:solidFill>
                  <a:srgbClr val="000000"/>
                </a:solidFill>
                <a:latin typeface="Courier New" panose="02070309020205020404" pitchFamily="49" charset="0"/>
              </a:rPr>
              <a:t>ansible 2.9.25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1536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Pictures\Scre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-228600"/>
            <a:ext cx="129540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2830" y="382137"/>
            <a:ext cx="11941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nb-NO" b="1" dirty="0" smtClean="0">
                <a:solidFill>
                  <a:srgbClr val="FF0000"/>
                </a:solidFill>
                <a:latin typeface="+mj-lt"/>
              </a:rPr>
              <a:t>vi </a:t>
            </a:r>
            <a:r>
              <a:rPr lang="nb-NO" b="1" dirty="0">
                <a:solidFill>
                  <a:srgbClr val="FF0000"/>
                </a:solidFill>
                <a:latin typeface="+mj-lt"/>
              </a:rPr>
              <a:t>/etc/ansible/hosts </a:t>
            </a:r>
            <a:endParaRPr lang="nb-NO" b="0" i="0" u="none" strike="noStrike" baseline="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i="1" dirty="0">
                <a:solidFill>
                  <a:srgbClr val="00AF50"/>
                </a:solidFill>
                <a:latin typeface="+mj-lt"/>
              </a:rPr>
              <a:t>Go to…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Ex 1: ungrouped hosts 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b="1" dirty="0">
                <a:solidFill>
                  <a:srgbClr val="006FC0"/>
                </a:solidFill>
                <a:latin typeface="+mj-lt"/>
              </a:rPr>
              <a:t>Please create a group by </a:t>
            </a:r>
            <a:r>
              <a:rPr lang="en-US" b="1" dirty="0" smtClean="0">
                <a:solidFill>
                  <a:srgbClr val="006FC0"/>
                </a:solidFill>
                <a:latin typeface="+mj-lt"/>
              </a:rPr>
              <a:t>name </a:t>
            </a:r>
            <a:r>
              <a:rPr lang="en-US" b="1" dirty="0">
                <a:solidFill>
                  <a:srgbClr val="006FC0"/>
                </a:solidFill>
                <a:latin typeface="+mj-lt"/>
              </a:rPr>
              <a:t>and paste the Pvt. IP address of Node 1 </a:t>
            </a:r>
            <a:r>
              <a:rPr lang="en-US" b="1" dirty="0" smtClean="0">
                <a:solidFill>
                  <a:srgbClr val="006FC0"/>
                </a:solidFill>
                <a:latin typeface="+mj-lt"/>
              </a:rPr>
              <a:t>.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+mj-lt"/>
              </a:rPr>
              <a:t>[Justice] 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IN" b="1" dirty="0" smtClean="0"/>
              <a:t> 172.31.46.226 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			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								: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wq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</p:txBody>
      </p:sp>
      <p:pic>
        <p:nvPicPr>
          <p:cNvPr id="2050" name="Picture 2" descr="C:\Users\ASUS\Pictures\Scre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751" y="1316542"/>
            <a:ext cx="8856617" cy="5384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630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91379" y="68236"/>
            <a:ext cx="11459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D74B5"/>
                </a:solidFill>
                <a:latin typeface="+mj-lt"/>
              </a:rPr>
              <a:t>This will not work until we will do any change in configuration file. (Path is almost same</a:t>
            </a:r>
            <a:r>
              <a:rPr lang="en-US" sz="1600" b="1" i="0" u="none" strike="noStrike" baseline="0" dirty="0" smtClean="0">
                <a:solidFill>
                  <a:srgbClr val="2D74B5"/>
                </a:solidFill>
                <a:latin typeface="+mj-lt"/>
              </a:rPr>
              <a:t>) </a:t>
            </a:r>
            <a:endParaRPr lang="en-US" sz="1600" b="0" i="0" u="none" strike="noStrike" baseline="0" dirty="0" smtClean="0">
              <a:solidFill>
                <a:srgbClr val="00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nb-NO" sz="1600" b="1" dirty="0" smtClean="0">
                <a:solidFill>
                  <a:srgbClr val="FF0000"/>
                </a:solidFill>
                <a:latin typeface="+mj-lt"/>
              </a:rPr>
              <a:t> vi </a:t>
            </a:r>
            <a:r>
              <a:rPr lang="nb-NO" sz="1600" b="1" dirty="0">
                <a:solidFill>
                  <a:srgbClr val="FF0000"/>
                </a:solidFill>
                <a:latin typeface="+mj-lt"/>
              </a:rPr>
              <a:t>/etc/ansible/ansible.cfg </a:t>
            </a:r>
            <a:r>
              <a:rPr lang="nb-NO" sz="1600" b="0" i="1" u="none" strike="noStrike" baseline="0" dirty="0" smtClean="0">
                <a:solidFill>
                  <a:srgbClr val="000000"/>
                </a:solidFill>
                <a:latin typeface="+mj-lt"/>
              </a:rPr>
              <a:t>Press I to insert </a:t>
            </a:r>
            <a:endParaRPr lang="nb-NO" sz="1600" b="0" i="0" u="none" strike="noStrike" baseline="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600" b="1" dirty="0">
                <a:solidFill>
                  <a:srgbClr val="2D74B5"/>
                </a:solidFill>
                <a:latin typeface="+mj-lt"/>
              </a:rPr>
              <a:t>Active the Inventory and </a:t>
            </a:r>
            <a:r>
              <a:rPr lang="en-US" sz="1600" b="1" dirty="0" err="1">
                <a:solidFill>
                  <a:srgbClr val="2D74B5"/>
                </a:solidFill>
                <a:latin typeface="+mj-lt"/>
              </a:rPr>
              <a:t>sudo</a:t>
            </a:r>
            <a:r>
              <a:rPr lang="en-US" sz="1600" b="1" dirty="0" err="1">
                <a:solidFill>
                  <a:srgbClr val="000000"/>
                </a:solidFill>
                <a:latin typeface="+mj-lt"/>
              </a:rPr>
              <a:t>_</a:t>
            </a:r>
            <a:r>
              <a:rPr lang="en-US" sz="1600" b="1" dirty="0" err="1">
                <a:solidFill>
                  <a:srgbClr val="2D74B5"/>
                </a:solidFill>
                <a:latin typeface="+mj-lt"/>
              </a:rPr>
              <a:t>user</a:t>
            </a:r>
            <a:r>
              <a:rPr lang="en-US" sz="1600" b="1" dirty="0">
                <a:solidFill>
                  <a:srgbClr val="2D74B5"/>
                </a:solidFill>
                <a:latin typeface="+mj-lt"/>
              </a:rPr>
              <a:t> by removing #, means </a:t>
            </a:r>
            <a:r>
              <a:rPr lang="en-US" sz="1600" b="1" dirty="0">
                <a:solidFill>
                  <a:srgbClr val="585858"/>
                </a:solidFill>
                <a:latin typeface="+mj-lt"/>
              </a:rPr>
              <a:t>Uncommented </a:t>
            </a:r>
            <a:r>
              <a:rPr lang="en-US" sz="1600" b="1" dirty="0">
                <a:solidFill>
                  <a:srgbClr val="2D74B5"/>
                </a:solidFill>
                <a:latin typeface="+mj-lt"/>
              </a:rPr>
              <a:t>them. 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+mj-lt"/>
              </a:rPr>
              <a:t> Inventory 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/etc/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ansible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/hosts 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i="0" u="none" strike="noStrike" baseline="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1600" b="1" i="0" u="none" strike="noStrike" baseline="0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sudo_user</a:t>
            </a:r>
            <a:r>
              <a:rPr lang="en-US" sz="1600" b="1" i="0" u="none" strike="noStrike" baseline="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= root                         :</a:t>
            </a:r>
            <a:r>
              <a:rPr lang="en-US" sz="1600" b="1" i="0" u="none" strike="noStrike" baseline="0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wq</a:t>
            </a:r>
            <a:r>
              <a:rPr lang="en-US" sz="1600" b="1" i="0" u="none" strike="noStrike" baseline="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074" name="Picture 2" descr="C:\Users\ASUS\Pictures\Scre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9853" y="1001364"/>
            <a:ext cx="8255727" cy="5651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1996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68549" y="245660"/>
            <a:ext cx="11745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FC0"/>
                </a:solidFill>
                <a:latin typeface="+mj-lt"/>
              </a:rPr>
              <a:t>Create user for safe communication between nodes to server *(Do same for all machines) 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+mj-lt"/>
              </a:rPr>
              <a:t>adduser</a:t>
            </a: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ansible 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passwd ansible 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TECHNICAL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password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TECHNICAL</a:t>
            </a:r>
            <a:r>
              <a:rPr lang="en-US" sz="2400" b="1" dirty="0">
                <a:solidFill>
                  <a:srgbClr val="D4DCE3"/>
                </a:solidFill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pic>
        <p:nvPicPr>
          <p:cNvPr id="4098" name="Picture 2" descr="C:\Users\ASUS\Pictures\Scre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609" y="2991395"/>
            <a:ext cx="11894028" cy="3461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5221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68240" y="245661"/>
            <a:ext cx="118462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 smtClean="0">
                <a:solidFill>
                  <a:srgbClr val="006FC0"/>
                </a:solidFill>
                <a:latin typeface="Bell MT" panose="02020503060305020303" pitchFamily="18" charset="0"/>
              </a:rPr>
              <a:t>If wanted to login any Node through switch user (Ansible user), use this command (for all machines) </a:t>
            </a:r>
          </a:p>
          <a:p>
            <a:endParaRPr lang="en-US" sz="2000" b="0" i="0" u="none" strike="noStrike" baseline="0" dirty="0" smtClean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ansible </a:t>
            </a:r>
            <a:endParaRPr lang="en-US" sz="20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Suppose this for Ansible server, check all commands of creating files and directory are working? </a:t>
            </a:r>
            <a:endParaRPr lang="en-US" sz="2000" b="1" dirty="0" smtClean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endParaRPr lang="en-US" sz="2000" dirty="0">
              <a:solidFill>
                <a:srgbClr val="006FC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touch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&lt;filename&gt;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ls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&lt;filename&gt;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–y 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you need to be root to perform this command </a:t>
            </a:r>
            <a:endParaRPr lang="en-US" sz="2000" b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$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yum install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–y 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Asking password for Ansible </a:t>
            </a:r>
            <a:endParaRPr lang="en-US" sz="2000" b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password for ansible: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TECHNICAL</a:t>
            </a:r>
            <a:r>
              <a:rPr lang="en-US" sz="2000" b="1" dirty="0">
                <a:solidFill>
                  <a:srgbClr val="ACB8C9"/>
                </a:solidFill>
                <a:latin typeface="Courier New" panose="02070309020205020404" pitchFamily="49" charset="0"/>
              </a:rPr>
              <a:t> </a:t>
            </a:r>
            <a:endParaRPr lang="en-US" sz="2000" b="1" dirty="0" smtClean="0">
              <a:solidFill>
                <a:srgbClr val="ACB8C9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Ansible is not in the </a:t>
            </a:r>
            <a:r>
              <a:rPr lang="en-US" sz="20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sudoers</a:t>
            </a:r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 file. For this we have to give </a:t>
            </a:r>
            <a:r>
              <a:rPr lang="en-US" sz="2000" b="1" dirty="0" err="1">
                <a:solidFill>
                  <a:srgbClr val="006FC0"/>
                </a:solidFill>
                <a:latin typeface="Bell MT" panose="02020503060305020303" pitchFamily="18" charset="0"/>
              </a:rPr>
              <a:t>sudo</a:t>
            </a:r>
            <a:r>
              <a:rPr lang="en-US" sz="2000" b="1" dirty="0">
                <a:solidFill>
                  <a:srgbClr val="006FC0"/>
                </a:solidFill>
                <a:latin typeface="Bell MT" panose="02020503060305020303" pitchFamily="18" charset="0"/>
              </a:rPr>
              <a:t> privileges &amp; rights</a:t>
            </a:r>
            <a:r>
              <a:rPr lang="en-US" sz="2000" b="1" dirty="0" smtClean="0">
                <a:solidFill>
                  <a:srgbClr val="006FC0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b="1" dirty="0" smtClean="0">
                <a:solidFill>
                  <a:srgbClr val="006FC0"/>
                </a:solidFill>
                <a:latin typeface="Bell MT" panose="02020503060305020303" pitchFamily="18" charset="0"/>
              </a:rPr>
              <a:t>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Exit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get out from Ansible user and execute </a:t>
            </a:r>
            <a:r>
              <a:rPr lang="en-US" sz="2000" b="1" dirty="0" err="1">
                <a:solidFill>
                  <a:srgbClr val="000000"/>
                </a:solidFill>
                <a:latin typeface="Agency FB" panose="020B0503020202020204" pitchFamily="34" charset="0"/>
              </a:rPr>
              <a:t>visudo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endParaRPr lang="en-US" sz="2000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#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visudo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Edit inside the </a:t>
            </a:r>
            <a:r>
              <a:rPr lang="en-US" sz="2000" b="1" dirty="0">
                <a:solidFill>
                  <a:srgbClr val="000000"/>
                </a:solidFill>
                <a:latin typeface="Agency FB" panose="020B0503020202020204" pitchFamily="34" charset="0"/>
              </a:rPr>
              <a:t>Allow root rights,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</a:rPr>
              <a:t>give privileges (all machines)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9879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23039</TotalTime>
  <Words>2546</Words>
  <Application>Microsoft Office PowerPoint</Application>
  <PresentationFormat>Custom</PresentationFormat>
  <Paragraphs>276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anshuman hota</dc:creator>
  <cp:lastModifiedBy>ASUS</cp:lastModifiedBy>
  <cp:revision>83</cp:revision>
  <dcterms:created xsi:type="dcterms:W3CDTF">2022-04-20T09:42:51Z</dcterms:created>
  <dcterms:modified xsi:type="dcterms:W3CDTF">2023-01-11T18:54:55Z</dcterms:modified>
</cp:coreProperties>
</file>