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7" r:id="rId7"/>
    <p:sldId id="266" r:id="rId8"/>
    <p:sldId id="263" r:id="rId9"/>
    <p:sldId id="264" r:id="rId10"/>
    <p:sldId id="269" r:id="rId11"/>
    <p:sldId id="270" r:id="rId12"/>
    <p:sldId id="271" r:id="rId13"/>
    <p:sldId id="272" r:id="rId14"/>
    <p:sldId id="273" r:id="rId15"/>
    <p:sldId id="275" r:id="rId16"/>
    <p:sldId id="274" r:id="rId17"/>
    <p:sldId id="286" r:id="rId18"/>
    <p:sldId id="265" r:id="rId19"/>
    <p:sldId id="268" r:id="rId20"/>
    <p:sldId id="276" r:id="rId21"/>
    <p:sldId id="277" r:id="rId22"/>
    <p:sldId id="278" r:id="rId23"/>
    <p:sldId id="279" r:id="rId24"/>
    <p:sldId id="280" r:id="rId25"/>
    <p:sldId id="281" r:id="rId26"/>
    <p:sldId id="282" r:id="rId27"/>
    <p:sldId id="283" r:id="rId28"/>
    <p:sldId id="284" r:id="rId29"/>
    <p:sldId id="285" r:id="rId30"/>
    <p:sldId id="289" r:id="rId31"/>
    <p:sldId id="28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5" d="100"/>
          <a:sy n="75" d="100"/>
        </p:scale>
        <p:origin x="53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886517D-20A1-425A-A0EA-895369C69214}" type="datetimeFigureOut">
              <a:rPr lang="en-US" smtClean="0"/>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3B2DFE-2B94-4945-AB0A-6379D3397EC2}" type="slidenum">
              <a:rPr lang="en-US" smtClean="0"/>
              <a:t>‹#›</a:t>
            </a:fld>
            <a:endParaRPr lang="en-US"/>
          </a:p>
        </p:txBody>
      </p:sp>
    </p:spTree>
    <p:extLst>
      <p:ext uri="{BB962C8B-B14F-4D97-AF65-F5344CB8AC3E}">
        <p14:creationId xmlns:p14="http://schemas.microsoft.com/office/powerpoint/2010/main" val="1266817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86517D-20A1-425A-A0EA-895369C69214}" type="datetimeFigureOut">
              <a:rPr lang="en-US" smtClean="0"/>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3B2DFE-2B94-4945-AB0A-6379D3397EC2}" type="slidenum">
              <a:rPr lang="en-US" smtClean="0"/>
              <a:t>‹#›</a:t>
            </a:fld>
            <a:endParaRPr lang="en-US"/>
          </a:p>
        </p:txBody>
      </p:sp>
    </p:spTree>
    <p:extLst>
      <p:ext uri="{BB962C8B-B14F-4D97-AF65-F5344CB8AC3E}">
        <p14:creationId xmlns:p14="http://schemas.microsoft.com/office/powerpoint/2010/main" val="3992964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86517D-20A1-425A-A0EA-895369C69214}" type="datetimeFigureOut">
              <a:rPr lang="en-US" smtClean="0"/>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3B2DFE-2B94-4945-AB0A-6379D3397EC2}" type="slidenum">
              <a:rPr lang="en-US" smtClean="0"/>
              <a:t>‹#›</a:t>
            </a:fld>
            <a:endParaRPr lang="en-US"/>
          </a:p>
        </p:txBody>
      </p:sp>
    </p:spTree>
    <p:extLst>
      <p:ext uri="{BB962C8B-B14F-4D97-AF65-F5344CB8AC3E}">
        <p14:creationId xmlns:p14="http://schemas.microsoft.com/office/powerpoint/2010/main" val="3754358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86517D-20A1-425A-A0EA-895369C69214}" type="datetimeFigureOut">
              <a:rPr lang="en-US" smtClean="0"/>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3B2DFE-2B94-4945-AB0A-6379D3397EC2}" type="slidenum">
              <a:rPr lang="en-US" smtClean="0"/>
              <a:t>‹#›</a:t>
            </a:fld>
            <a:endParaRPr lang="en-US"/>
          </a:p>
        </p:txBody>
      </p:sp>
    </p:spTree>
    <p:extLst>
      <p:ext uri="{BB962C8B-B14F-4D97-AF65-F5344CB8AC3E}">
        <p14:creationId xmlns:p14="http://schemas.microsoft.com/office/powerpoint/2010/main" val="1214910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886517D-20A1-425A-A0EA-895369C69214}" type="datetimeFigureOut">
              <a:rPr lang="en-US" smtClean="0"/>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3B2DFE-2B94-4945-AB0A-6379D3397EC2}" type="slidenum">
              <a:rPr lang="en-US" smtClean="0"/>
              <a:t>‹#›</a:t>
            </a:fld>
            <a:endParaRPr lang="en-US"/>
          </a:p>
        </p:txBody>
      </p:sp>
    </p:spTree>
    <p:extLst>
      <p:ext uri="{BB962C8B-B14F-4D97-AF65-F5344CB8AC3E}">
        <p14:creationId xmlns:p14="http://schemas.microsoft.com/office/powerpoint/2010/main" val="3094369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886517D-20A1-425A-A0EA-895369C69214}" type="datetimeFigureOut">
              <a:rPr lang="en-US" smtClean="0"/>
              <a:t>8/22/2022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3B2DFE-2B94-4945-AB0A-6379D3397EC2}" type="slidenum">
              <a:rPr lang="en-US" smtClean="0"/>
              <a:t>‹#›</a:t>
            </a:fld>
            <a:endParaRPr lang="en-US"/>
          </a:p>
        </p:txBody>
      </p:sp>
    </p:spTree>
    <p:extLst>
      <p:ext uri="{BB962C8B-B14F-4D97-AF65-F5344CB8AC3E}">
        <p14:creationId xmlns:p14="http://schemas.microsoft.com/office/powerpoint/2010/main" val="4054515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886517D-20A1-425A-A0EA-895369C69214}" type="datetimeFigureOut">
              <a:rPr lang="en-US" smtClean="0"/>
              <a:t>8/22/2022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3B2DFE-2B94-4945-AB0A-6379D3397EC2}" type="slidenum">
              <a:rPr lang="en-US" smtClean="0"/>
              <a:t>‹#›</a:t>
            </a:fld>
            <a:endParaRPr lang="en-US"/>
          </a:p>
        </p:txBody>
      </p:sp>
    </p:spTree>
    <p:extLst>
      <p:ext uri="{BB962C8B-B14F-4D97-AF65-F5344CB8AC3E}">
        <p14:creationId xmlns:p14="http://schemas.microsoft.com/office/powerpoint/2010/main" val="2292696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886517D-20A1-425A-A0EA-895369C69214}" type="datetimeFigureOut">
              <a:rPr lang="en-US" smtClean="0"/>
              <a:t>8/22/2022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3B2DFE-2B94-4945-AB0A-6379D3397EC2}" type="slidenum">
              <a:rPr lang="en-US" smtClean="0"/>
              <a:t>‹#›</a:t>
            </a:fld>
            <a:endParaRPr lang="en-US"/>
          </a:p>
        </p:txBody>
      </p:sp>
    </p:spTree>
    <p:extLst>
      <p:ext uri="{BB962C8B-B14F-4D97-AF65-F5344CB8AC3E}">
        <p14:creationId xmlns:p14="http://schemas.microsoft.com/office/powerpoint/2010/main" val="4283461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86517D-20A1-425A-A0EA-895369C69214}" type="datetimeFigureOut">
              <a:rPr lang="en-US" smtClean="0"/>
              <a:t>8/22/2022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3B2DFE-2B94-4945-AB0A-6379D3397EC2}" type="slidenum">
              <a:rPr lang="en-US" smtClean="0"/>
              <a:t>‹#›</a:t>
            </a:fld>
            <a:endParaRPr lang="en-US"/>
          </a:p>
        </p:txBody>
      </p:sp>
    </p:spTree>
    <p:extLst>
      <p:ext uri="{BB962C8B-B14F-4D97-AF65-F5344CB8AC3E}">
        <p14:creationId xmlns:p14="http://schemas.microsoft.com/office/powerpoint/2010/main" val="4043613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886517D-20A1-425A-A0EA-895369C69214}" type="datetimeFigureOut">
              <a:rPr lang="en-US" smtClean="0"/>
              <a:t>8/22/2022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3B2DFE-2B94-4945-AB0A-6379D3397EC2}" type="slidenum">
              <a:rPr lang="en-US" smtClean="0"/>
              <a:t>‹#›</a:t>
            </a:fld>
            <a:endParaRPr lang="en-US"/>
          </a:p>
        </p:txBody>
      </p:sp>
    </p:spTree>
    <p:extLst>
      <p:ext uri="{BB962C8B-B14F-4D97-AF65-F5344CB8AC3E}">
        <p14:creationId xmlns:p14="http://schemas.microsoft.com/office/powerpoint/2010/main" val="2669996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886517D-20A1-425A-A0EA-895369C69214}" type="datetimeFigureOut">
              <a:rPr lang="en-US" smtClean="0"/>
              <a:t>8/22/2022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3B2DFE-2B94-4945-AB0A-6379D3397EC2}" type="slidenum">
              <a:rPr lang="en-US" smtClean="0"/>
              <a:t>‹#›</a:t>
            </a:fld>
            <a:endParaRPr lang="en-US"/>
          </a:p>
        </p:txBody>
      </p:sp>
    </p:spTree>
    <p:extLst>
      <p:ext uri="{BB962C8B-B14F-4D97-AF65-F5344CB8AC3E}">
        <p14:creationId xmlns:p14="http://schemas.microsoft.com/office/powerpoint/2010/main" val="2220247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86517D-20A1-425A-A0EA-895369C69214}" type="datetimeFigureOut">
              <a:rPr lang="en-US" smtClean="0"/>
              <a:t>8/22/2022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3B2DFE-2B94-4945-AB0A-6379D3397EC2}" type="slidenum">
              <a:rPr lang="en-US" smtClean="0"/>
              <a:t>‹#›</a:t>
            </a:fld>
            <a:endParaRPr lang="en-US"/>
          </a:p>
        </p:txBody>
      </p:sp>
    </p:spTree>
    <p:extLst>
      <p:ext uri="{BB962C8B-B14F-4D97-AF65-F5344CB8AC3E}">
        <p14:creationId xmlns:p14="http://schemas.microsoft.com/office/powerpoint/2010/main" val="717165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hyperlink" Target="https://www.terraform.io/downloads.html"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stackify.com/cloud-monitoring/"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7.xml"/><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3" Type="http://schemas.openxmlformats.org/officeDocument/2006/relationships/hyperlink" Target="https://aws.amazon.com/cloudformation/" TargetMode="External"/><Relationship Id="rId2" Type="http://schemas.openxmlformats.org/officeDocument/2006/relationships/hyperlink" Target="https://www.terraform.io/" TargetMode="External"/><Relationship Id="rId1" Type="http://schemas.openxmlformats.org/officeDocument/2006/relationships/slideLayout" Target="../slideLayouts/slideLayout7.xml"/><Relationship Id="rId4" Type="http://schemas.openxmlformats.org/officeDocument/2006/relationships/hyperlink" Target="https://geekflare.com/cloud-hosting-platform/"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geekflare.com/recommends/digitalocean/"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2066388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33015" y="330200"/>
            <a:ext cx="6075683" cy="5816977"/>
          </a:xfrm>
          <a:prstGeom prst="rect">
            <a:avLst/>
          </a:prstGeom>
          <a:noFill/>
        </p:spPr>
        <p:txBody>
          <a:bodyPr wrap="square" rtlCol="0">
            <a:spAutoFit/>
          </a:bodyPr>
          <a:lstStyle/>
          <a:p>
            <a:r>
              <a:rPr lang="en-US" sz="3600" b="1" u="sng" dirty="0">
                <a:solidFill>
                  <a:srgbClr val="F06C00"/>
                </a:solidFill>
                <a:latin typeface="PTSans-NarrowBold"/>
              </a:rPr>
              <a:t>Install Terraform </a:t>
            </a:r>
            <a:r>
              <a:rPr lang="en-US" sz="3600" b="1" u="sng" dirty="0" smtClean="0">
                <a:solidFill>
                  <a:srgbClr val="F06C00"/>
                </a:solidFill>
                <a:latin typeface="PTSans-NarrowBold"/>
              </a:rPr>
              <a:t>CLI</a:t>
            </a:r>
          </a:p>
          <a:p>
            <a:endParaRPr lang="en-US" sz="3600" b="1" u="sng" dirty="0">
              <a:solidFill>
                <a:srgbClr val="F06C00"/>
              </a:solidFill>
              <a:latin typeface="PTSans-NarrowBold"/>
            </a:endParaRPr>
          </a:p>
          <a:p>
            <a:r>
              <a:rPr lang="en-US" sz="2000" dirty="0">
                <a:solidFill>
                  <a:srgbClr val="CF94D9"/>
                </a:solidFill>
                <a:latin typeface="ArialMT"/>
                <a:hlinkClick r:id="rId2"/>
              </a:rPr>
              <a:t>https://</a:t>
            </a:r>
            <a:r>
              <a:rPr lang="en-US" sz="2000" dirty="0" smtClean="0">
                <a:solidFill>
                  <a:srgbClr val="CF94D9"/>
                </a:solidFill>
                <a:latin typeface="ArialMT"/>
                <a:hlinkClick r:id="rId2"/>
              </a:rPr>
              <a:t>www.terraform.io/downloads.html</a:t>
            </a:r>
            <a:endParaRPr lang="en-US" sz="2000" dirty="0" smtClean="0">
              <a:solidFill>
                <a:srgbClr val="CF94D9"/>
              </a:solidFill>
              <a:latin typeface="ArialMT"/>
            </a:endParaRPr>
          </a:p>
          <a:p>
            <a:endParaRPr lang="en-US" sz="2000" dirty="0">
              <a:solidFill>
                <a:srgbClr val="CF94D9"/>
              </a:solidFill>
              <a:latin typeface="ArialMT"/>
            </a:endParaRPr>
          </a:p>
          <a:p>
            <a:r>
              <a:rPr lang="en-US" sz="2000" dirty="0">
                <a:solidFill>
                  <a:srgbClr val="000000"/>
                </a:solidFill>
                <a:latin typeface="ArialMT"/>
              </a:rPr>
              <a:t>Terraform is distributed as a single </a:t>
            </a:r>
            <a:r>
              <a:rPr lang="en-US" sz="2000" dirty="0" smtClean="0">
                <a:solidFill>
                  <a:srgbClr val="000000"/>
                </a:solidFill>
                <a:latin typeface="ArialMT"/>
              </a:rPr>
              <a:t>binary Install</a:t>
            </a:r>
            <a:endParaRPr lang="en-US" sz="2000" dirty="0">
              <a:solidFill>
                <a:srgbClr val="000000"/>
              </a:solidFill>
              <a:latin typeface="ArialMT"/>
            </a:endParaRPr>
          </a:p>
          <a:p>
            <a:r>
              <a:rPr lang="en-US" sz="2000" dirty="0">
                <a:solidFill>
                  <a:srgbClr val="000000"/>
                </a:solidFill>
                <a:latin typeface="ArialMT"/>
              </a:rPr>
              <a:t>Terraform by unzipping it and moving it to a</a:t>
            </a:r>
          </a:p>
          <a:p>
            <a:r>
              <a:rPr lang="en-US" sz="2000" dirty="0">
                <a:solidFill>
                  <a:srgbClr val="000000"/>
                </a:solidFill>
                <a:latin typeface="ArialMT"/>
              </a:rPr>
              <a:t>directory included in your system's </a:t>
            </a:r>
            <a:r>
              <a:rPr lang="en-US" sz="2000" b="1" dirty="0" smtClean="0">
                <a:latin typeface="ArialMT"/>
              </a:rPr>
              <a:t>PATH</a:t>
            </a:r>
          </a:p>
          <a:p>
            <a:endParaRPr lang="en-US" sz="2000" dirty="0">
              <a:solidFill>
                <a:srgbClr val="CF94D9"/>
              </a:solidFill>
              <a:latin typeface="ArialMT"/>
            </a:endParaRPr>
          </a:p>
          <a:p>
            <a:r>
              <a:rPr lang="en-US" sz="2000" dirty="0">
                <a:solidFill>
                  <a:srgbClr val="000000"/>
                </a:solidFill>
                <a:latin typeface="ArialMT"/>
              </a:rPr>
              <a:t>You can also install Terraform CLI with system</a:t>
            </a:r>
          </a:p>
          <a:p>
            <a:r>
              <a:rPr lang="en-US" sz="2000" dirty="0">
                <a:solidFill>
                  <a:srgbClr val="000000"/>
                </a:solidFill>
                <a:latin typeface="ArialMT"/>
              </a:rPr>
              <a:t>package managers such </a:t>
            </a:r>
            <a:r>
              <a:rPr lang="en-US" sz="2000" dirty="0" smtClean="0">
                <a:solidFill>
                  <a:srgbClr val="000000"/>
                </a:solidFill>
                <a:latin typeface="ArialMT"/>
              </a:rPr>
              <a:t>as</a:t>
            </a:r>
          </a:p>
          <a:p>
            <a:endParaRPr lang="en-US" sz="2000" dirty="0">
              <a:solidFill>
                <a:srgbClr val="000000"/>
              </a:solidFill>
              <a:latin typeface="ArialMT"/>
            </a:endParaRPr>
          </a:p>
          <a:p>
            <a:r>
              <a:rPr lang="en-US" sz="2000" dirty="0">
                <a:solidFill>
                  <a:srgbClr val="000000"/>
                </a:solidFill>
                <a:latin typeface="ArialMT"/>
              </a:rPr>
              <a:t>On </a:t>
            </a:r>
            <a:r>
              <a:rPr lang="en-US" sz="2000" dirty="0" err="1">
                <a:solidFill>
                  <a:srgbClr val="000000"/>
                </a:solidFill>
                <a:latin typeface="ArialMT"/>
              </a:rPr>
              <a:t>Debian</a:t>
            </a:r>
            <a:r>
              <a:rPr lang="en-US" sz="2000" dirty="0">
                <a:solidFill>
                  <a:srgbClr val="000000"/>
                </a:solidFill>
                <a:latin typeface="ArialMT"/>
              </a:rPr>
              <a:t>/</a:t>
            </a:r>
            <a:r>
              <a:rPr lang="en-US" sz="2000" dirty="0" err="1">
                <a:solidFill>
                  <a:srgbClr val="000000"/>
                </a:solidFill>
                <a:latin typeface="ArialMT"/>
              </a:rPr>
              <a:t>Uubuntu</a:t>
            </a:r>
            <a:r>
              <a:rPr lang="en-US" sz="2000" dirty="0">
                <a:solidFill>
                  <a:srgbClr val="000000"/>
                </a:solidFill>
                <a:latin typeface="ArialMT"/>
              </a:rPr>
              <a:t> APT Packages</a:t>
            </a:r>
          </a:p>
          <a:p>
            <a:r>
              <a:rPr lang="en-US" sz="2000" b="1" dirty="0" smtClean="0">
                <a:solidFill>
                  <a:srgbClr val="C00000"/>
                </a:solidFill>
                <a:latin typeface="ArialMT"/>
              </a:rPr>
              <a:t>https</a:t>
            </a:r>
            <a:r>
              <a:rPr lang="en-US" sz="2000" b="1" dirty="0">
                <a:solidFill>
                  <a:srgbClr val="C00000"/>
                </a:solidFill>
                <a:latin typeface="ArialMT"/>
              </a:rPr>
              <a:t>://www.terraform.io/docs/cli/install/apt.html</a:t>
            </a:r>
          </a:p>
          <a:p>
            <a:endParaRPr lang="en-US" sz="2000" dirty="0" smtClean="0">
              <a:solidFill>
                <a:srgbClr val="000000"/>
              </a:solidFill>
              <a:latin typeface="ArialMT"/>
            </a:endParaRPr>
          </a:p>
          <a:p>
            <a:r>
              <a:rPr lang="en-US" sz="2000" dirty="0" smtClean="0">
                <a:solidFill>
                  <a:srgbClr val="000000"/>
                </a:solidFill>
                <a:latin typeface="ArialMT"/>
              </a:rPr>
              <a:t>On </a:t>
            </a:r>
            <a:r>
              <a:rPr lang="en-US" sz="2000" dirty="0">
                <a:solidFill>
                  <a:srgbClr val="000000"/>
                </a:solidFill>
                <a:latin typeface="ArialMT"/>
              </a:rPr>
              <a:t>RHEL/Fedora Yum Packages</a:t>
            </a:r>
          </a:p>
          <a:p>
            <a:r>
              <a:rPr lang="en-US" sz="2000" b="1" dirty="0">
                <a:solidFill>
                  <a:srgbClr val="C00000"/>
                </a:solidFill>
                <a:latin typeface="ArialMT"/>
              </a:rPr>
              <a:t>https://www.terraform.io/docs/cli/install/yum.html</a:t>
            </a:r>
            <a:endParaRPr lang="en-US" sz="2000" b="1" dirty="0">
              <a:solidFill>
                <a:srgbClr val="C00000"/>
              </a:solidFill>
            </a:endParaRPr>
          </a:p>
        </p:txBody>
      </p:sp>
      <p:pic>
        <p:nvPicPr>
          <p:cNvPr id="3" name="Picture 2"/>
          <p:cNvPicPr>
            <a:picLocks noChangeAspect="1"/>
          </p:cNvPicPr>
          <p:nvPr/>
        </p:nvPicPr>
        <p:blipFill>
          <a:blip r:embed="rId3"/>
          <a:stretch>
            <a:fillRect/>
          </a:stretch>
        </p:blipFill>
        <p:spPr>
          <a:xfrm>
            <a:off x="6368610" y="0"/>
            <a:ext cx="5823390" cy="6858000"/>
          </a:xfrm>
          <a:prstGeom prst="rect">
            <a:avLst/>
          </a:prstGeom>
        </p:spPr>
      </p:pic>
    </p:spTree>
    <p:extLst>
      <p:ext uri="{BB962C8B-B14F-4D97-AF65-F5344CB8AC3E}">
        <p14:creationId xmlns:p14="http://schemas.microsoft.com/office/powerpoint/2010/main" val="40170117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45719" y="50800"/>
            <a:ext cx="12146281" cy="523220"/>
          </a:xfrm>
          <a:prstGeom prst="rect">
            <a:avLst/>
          </a:prstGeom>
          <a:noFill/>
        </p:spPr>
        <p:txBody>
          <a:bodyPr wrap="square" rtlCol="0">
            <a:spAutoFit/>
          </a:bodyPr>
          <a:lstStyle/>
          <a:p>
            <a:r>
              <a:rPr lang="en-US" sz="2800" b="1" u="sng">
                <a:solidFill>
                  <a:srgbClr val="F06C00"/>
                </a:solidFill>
                <a:latin typeface="PTSans-NarrowBold"/>
              </a:rPr>
              <a:t>Install Terraform CLI on Linux</a:t>
            </a:r>
            <a:endParaRPr lang="en-US" sz="2800" u="sng" dirty="0"/>
          </a:p>
        </p:txBody>
      </p:sp>
      <p:sp>
        <p:nvSpPr>
          <p:cNvPr id="3" name="TextBox 2"/>
          <p:cNvSpPr txBox="1"/>
          <p:nvPr/>
        </p:nvSpPr>
        <p:spPr>
          <a:xfrm flipH="1">
            <a:off x="45719" y="965200"/>
            <a:ext cx="12057381" cy="5324535"/>
          </a:xfrm>
          <a:prstGeom prst="rect">
            <a:avLst/>
          </a:prstGeom>
          <a:noFill/>
        </p:spPr>
        <p:txBody>
          <a:bodyPr wrap="square" rtlCol="0">
            <a:spAutoFit/>
          </a:bodyPr>
          <a:lstStyle/>
          <a:p>
            <a:pPr marL="342900" indent="-342900">
              <a:buFont typeface="Wingdings" panose="05000000000000000000" pitchFamily="2" charset="2"/>
              <a:buChar char="Ø"/>
            </a:pPr>
            <a:r>
              <a:rPr lang="en-US" sz="2400" dirty="0" smtClean="0">
                <a:latin typeface="Arial" panose="020B0604020202020204" pitchFamily="34" charset="0"/>
                <a:cs typeface="Arial" panose="020B0604020202020204" pitchFamily="34" charset="0"/>
              </a:rPr>
              <a:t>Below </a:t>
            </a:r>
            <a:r>
              <a:rPr lang="en-US" sz="2400" dirty="0">
                <a:latin typeface="Arial" panose="020B0604020202020204" pitchFamily="34" charset="0"/>
                <a:cs typeface="Arial" panose="020B0604020202020204" pitchFamily="34" charset="0"/>
              </a:rPr>
              <a:t>would install the terraform Version </a:t>
            </a:r>
            <a:r>
              <a:rPr lang="en-US" sz="2400" dirty="0" smtClean="0">
                <a:latin typeface="Arial" panose="020B0604020202020204" pitchFamily="34" charset="0"/>
                <a:cs typeface="Arial" panose="020B0604020202020204" pitchFamily="34" charset="0"/>
              </a:rPr>
              <a:t>1.0.1</a:t>
            </a:r>
          </a:p>
          <a:p>
            <a:pPr marL="342900" indent="-342900">
              <a:buFont typeface="Wingdings" panose="05000000000000000000" pitchFamily="2" charset="2"/>
              <a:buChar char="Ø"/>
            </a:pPr>
            <a:endParaRPr lang="en-US" sz="24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2400" dirty="0" smtClean="0">
                <a:latin typeface="Arial" panose="020B0604020202020204" pitchFamily="34" charset="0"/>
                <a:cs typeface="Arial" panose="020B0604020202020204" pitchFamily="34" charset="0"/>
              </a:rPr>
              <a:t>cd /opt </a:t>
            </a:r>
            <a:r>
              <a:rPr lang="en-US" sz="2400" dirty="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wget</a:t>
            </a:r>
            <a:r>
              <a:rPr lang="en-US" sz="2400" dirty="0">
                <a:latin typeface="Arial" panose="020B0604020202020204" pitchFamily="34" charset="0"/>
                <a:cs typeface="Arial" panose="020B0604020202020204" pitchFamily="34" charset="0"/>
              </a:rPr>
              <a:t> https://releases.hashicorp.com/terraform/1.1.9/terraform_1.1.9_linux_amd64.zip</a:t>
            </a:r>
          </a:p>
          <a:p>
            <a:pPr marL="342900" indent="-342900">
              <a:buFont typeface="Wingdings" panose="05000000000000000000" pitchFamily="2" charset="2"/>
              <a:buChar char="Ø"/>
            </a:pPr>
            <a:endParaRPr lang="en-US" sz="24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2400" dirty="0" smtClean="0">
                <a:latin typeface="Arial" panose="020B0604020202020204" pitchFamily="34" charset="0"/>
                <a:cs typeface="Arial" panose="020B0604020202020204" pitchFamily="34" charset="0"/>
              </a:rPr>
              <a:t>apt </a:t>
            </a:r>
            <a:r>
              <a:rPr lang="en-US" sz="2400" dirty="0">
                <a:latin typeface="Arial" panose="020B0604020202020204" pitchFamily="34" charset="0"/>
                <a:cs typeface="Arial" panose="020B0604020202020204" pitchFamily="34" charset="0"/>
              </a:rPr>
              <a:t>update ; apt install –y unzip </a:t>
            </a:r>
            <a:r>
              <a:rPr lang="en-US" sz="2400" dirty="0" smtClean="0">
                <a:latin typeface="Arial" panose="020B0604020202020204" pitchFamily="34" charset="0"/>
                <a:cs typeface="Arial" panose="020B0604020202020204" pitchFamily="34" charset="0"/>
              </a:rPr>
              <a:t>on </a:t>
            </a:r>
            <a:r>
              <a:rPr lang="en-US" sz="2400" dirty="0">
                <a:latin typeface="Arial" panose="020B0604020202020204" pitchFamily="34" charset="0"/>
                <a:cs typeface="Arial" panose="020B0604020202020204" pitchFamily="34" charset="0"/>
              </a:rPr>
              <a:t>Ubuntu / </a:t>
            </a:r>
            <a:r>
              <a:rPr lang="en-US" sz="2400" dirty="0" err="1">
                <a:latin typeface="Arial" panose="020B0604020202020204" pitchFamily="34" charset="0"/>
                <a:cs typeface="Arial" panose="020B0604020202020204" pitchFamily="34" charset="0"/>
              </a:rPr>
              <a:t>Debian</a:t>
            </a:r>
            <a:r>
              <a:rPr lang="en-US" sz="2400" dirty="0">
                <a:latin typeface="Arial" panose="020B0604020202020204" pitchFamily="34" charset="0"/>
                <a:cs typeface="Arial" panose="020B0604020202020204" pitchFamily="34" charset="0"/>
              </a:rPr>
              <a:t> Systems</a:t>
            </a:r>
          </a:p>
          <a:p>
            <a:pPr marL="342900" indent="-342900">
              <a:buFont typeface="Wingdings" panose="05000000000000000000" pitchFamily="2" charset="2"/>
              <a:buChar char="Ø"/>
            </a:pPr>
            <a:endParaRPr lang="en-US" sz="24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2400" dirty="0" smtClean="0">
                <a:latin typeface="Arial" panose="020B0604020202020204" pitchFamily="34" charset="0"/>
                <a:cs typeface="Arial" panose="020B0604020202020204" pitchFamily="34" charset="0"/>
              </a:rPr>
              <a:t>yum </a:t>
            </a:r>
            <a:r>
              <a:rPr lang="en-US" sz="2400" dirty="0">
                <a:latin typeface="Arial" panose="020B0604020202020204" pitchFamily="34" charset="0"/>
                <a:cs typeface="Arial" panose="020B0604020202020204" pitchFamily="34" charset="0"/>
              </a:rPr>
              <a:t>update ; yum install –y </a:t>
            </a:r>
            <a:r>
              <a:rPr lang="en-US" sz="2400" dirty="0" smtClean="0">
                <a:latin typeface="Arial" panose="020B0604020202020204" pitchFamily="34" charset="0"/>
                <a:cs typeface="Arial" panose="020B0604020202020204" pitchFamily="34" charset="0"/>
              </a:rPr>
              <a:t>unzip </a:t>
            </a:r>
            <a:r>
              <a:rPr lang="en-US" sz="2400" dirty="0">
                <a:latin typeface="Arial" panose="020B0604020202020204" pitchFamily="34" charset="0"/>
                <a:cs typeface="Arial" panose="020B0604020202020204" pitchFamily="34" charset="0"/>
              </a:rPr>
              <a:t>on RHEL/Centos/Fedora</a:t>
            </a:r>
          </a:p>
          <a:p>
            <a:pPr marL="342900" indent="-342900">
              <a:buFont typeface="Wingdings" panose="05000000000000000000" pitchFamily="2" charset="2"/>
              <a:buChar char="Ø"/>
            </a:pPr>
            <a:endParaRPr lang="en-US" sz="24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2400" dirty="0" smtClean="0">
                <a:latin typeface="Arial" panose="020B0604020202020204" pitchFamily="34" charset="0"/>
                <a:cs typeface="Arial" panose="020B0604020202020204" pitchFamily="34" charset="0"/>
              </a:rPr>
              <a:t>unzip /opt/terraform_1.1.9_linux_amd64.zip</a:t>
            </a:r>
            <a:endParaRPr lang="en-US" sz="24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endParaRPr lang="en-US" sz="24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2400" dirty="0" smtClean="0">
                <a:latin typeface="Arial" panose="020B0604020202020204" pitchFamily="34" charset="0"/>
                <a:cs typeface="Arial" panose="020B0604020202020204" pitchFamily="34" charset="0"/>
              </a:rPr>
              <a:t>mv /opt/terraform </a:t>
            </a:r>
            <a:r>
              <a:rPr lang="en-US" sz="2400" dirty="0">
                <a:latin typeface="Arial" panose="020B0604020202020204" pitchFamily="34" charset="0"/>
                <a:cs typeface="Arial" panose="020B0604020202020204" pitchFamily="34" charset="0"/>
              </a:rPr>
              <a:t>/</a:t>
            </a:r>
            <a:r>
              <a:rPr lang="en-US" sz="2400" dirty="0" err="1">
                <a:latin typeface="Arial" panose="020B0604020202020204" pitchFamily="34" charset="0"/>
                <a:cs typeface="Arial" panose="020B0604020202020204" pitchFamily="34" charset="0"/>
              </a:rPr>
              <a:t>usr</a:t>
            </a:r>
            <a:r>
              <a:rPr lang="en-US" sz="2400" dirty="0">
                <a:latin typeface="Arial" panose="020B0604020202020204" pitchFamily="34" charset="0"/>
                <a:cs typeface="Arial" panose="020B0604020202020204" pitchFamily="34" charset="0"/>
              </a:rPr>
              <a:t>/local/bin</a:t>
            </a:r>
            <a:r>
              <a:rPr lang="en-US" sz="2400" dirty="0" smtClean="0">
                <a:latin typeface="Arial" panose="020B0604020202020204" pitchFamily="34" charset="0"/>
                <a:cs typeface="Arial" panose="020B0604020202020204" pitchFamily="34" charset="0"/>
              </a:rPr>
              <a:t>/</a:t>
            </a:r>
          </a:p>
          <a:p>
            <a:endParaRPr lang="it-IT" sz="28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it-IT" sz="2400" dirty="0" smtClean="0">
                <a:latin typeface="Arial" panose="020B0604020202020204" pitchFamily="34" charset="0"/>
                <a:cs typeface="Arial" panose="020B0604020202020204" pitchFamily="34" charset="0"/>
              </a:rPr>
              <a:t>terraform </a:t>
            </a:r>
            <a:r>
              <a:rPr lang="it-IT" sz="2400" dirty="0">
                <a:latin typeface="Arial" panose="020B0604020202020204" pitchFamily="34" charset="0"/>
                <a:cs typeface="Arial" panose="020B0604020202020204" pitchFamily="34" charset="0"/>
              </a:rPr>
              <a:t>–version </a:t>
            </a:r>
            <a:r>
              <a:rPr lang="it-IT" sz="2400" dirty="0" smtClean="0">
                <a:latin typeface="Arial" panose="020B0604020202020204" pitchFamily="34" charset="0"/>
                <a:cs typeface="Arial" panose="020B0604020202020204" pitchFamily="34" charset="0"/>
              </a:rPr>
              <a:t> </a:t>
            </a:r>
            <a:r>
              <a:rPr lang="it-IT" sz="2400" dirty="0">
                <a:latin typeface="Arial" panose="020B0604020202020204" pitchFamily="34" charset="0"/>
                <a:cs typeface="Arial" panose="020B0604020202020204" pitchFamily="34" charset="0"/>
              </a:rPr>
              <a:t>validate the version</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13066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638" y="0"/>
            <a:ext cx="12175362" cy="6858000"/>
          </a:xfrm>
          <a:prstGeom prst="rect">
            <a:avLst/>
          </a:prstGeom>
        </p:spPr>
      </p:pic>
    </p:spTree>
    <p:extLst>
      <p:ext uri="{BB962C8B-B14F-4D97-AF65-F5344CB8AC3E}">
        <p14:creationId xmlns:p14="http://schemas.microsoft.com/office/powerpoint/2010/main" val="26644163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 y="0"/>
            <a:ext cx="12192000" cy="6858000"/>
          </a:xfrm>
          <a:prstGeom prst="rect">
            <a:avLst/>
          </a:prstGeom>
        </p:spPr>
      </p:pic>
      <p:pic>
        <p:nvPicPr>
          <p:cNvPr id="4" name="Picture 3"/>
          <p:cNvPicPr>
            <a:picLocks noChangeAspect="1"/>
          </p:cNvPicPr>
          <p:nvPr/>
        </p:nvPicPr>
        <p:blipFill>
          <a:blip r:embed="rId3"/>
          <a:stretch>
            <a:fillRect/>
          </a:stretch>
        </p:blipFill>
        <p:spPr>
          <a:xfrm>
            <a:off x="-409575" y="-228600"/>
            <a:ext cx="13011150" cy="7315200"/>
          </a:xfrm>
          <a:prstGeom prst="rect">
            <a:avLst/>
          </a:prstGeom>
        </p:spPr>
      </p:pic>
    </p:spTree>
    <p:extLst>
      <p:ext uri="{BB962C8B-B14F-4D97-AF65-F5344CB8AC3E}">
        <p14:creationId xmlns:p14="http://schemas.microsoft.com/office/powerpoint/2010/main" val="35910324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0"/>
            <a:ext cx="12192000" cy="6858000"/>
          </a:xfrm>
          <a:prstGeom prst="rect">
            <a:avLst/>
          </a:prstGeom>
        </p:spPr>
      </p:pic>
    </p:spTree>
    <p:extLst>
      <p:ext uri="{BB962C8B-B14F-4D97-AF65-F5344CB8AC3E}">
        <p14:creationId xmlns:p14="http://schemas.microsoft.com/office/powerpoint/2010/main" val="39391646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6914297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280900" cy="6858000"/>
          </a:xfrm>
          <a:prstGeom prst="rect">
            <a:avLst/>
          </a:prstGeom>
        </p:spPr>
      </p:pic>
    </p:spTree>
    <p:extLst>
      <p:ext uri="{BB962C8B-B14F-4D97-AF65-F5344CB8AC3E}">
        <p14:creationId xmlns:p14="http://schemas.microsoft.com/office/powerpoint/2010/main" val="9690092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8723"/>
            <a:ext cx="12192000" cy="6309420"/>
          </a:xfrm>
          <a:prstGeom prst="rect">
            <a:avLst/>
          </a:prstGeom>
        </p:spPr>
        <p:txBody>
          <a:bodyPr wrap="square">
            <a:spAutoFit/>
          </a:bodyPr>
          <a:lstStyle/>
          <a:p>
            <a:r>
              <a:rPr lang="en-US" sz="3600" b="1" u="sng" dirty="0" smtClean="0">
                <a:solidFill>
                  <a:schemeClr val="accent1"/>
                </a:solidFill>
                <a:latin typeface="Arial" panose="020B0604020202020204" pitchFamily="34" charset="0"/>
                <a:cs typeface="Arial" panose="020B0604020202020204" pitchFamily="34" charset="0"/>
              </a:rPr>
              <a:t>Provider</a:t>
            </a:r>
          </a:p>
          <a:p>
            <a:endParaRPr lang="en-US" sz="3600" b="1" dirty="0">
              <a:solidFill>
                <a:schemeClr val="accent1"/>
              </a:solidFill>
              <a:latin typeface="Arial" panose="020B0604020202020204" pitchFamily="34" charset="0"/>
              <a:cs typeface="Arial" panose="020B0604020202020204" pitchFamily="34" charset="0"/>
            </a:endParaRPr>
          </a:p>
          <a:p>
            <a:r>
              <a:rPr lang="en-US" sz="2000" dirty="0">
                <a:solidFill>
                  <a:srgbClr val="000000"/>
                </a:solidFill>
                <a:latin typeface="Arial" panose="020B0604020202020204" pitchFamily="34" charset="0"/>
                <a:cs typeface="Arial" panose="020B0604020202020204" pitchFamily="34" charset="0"/>
              </a:rPr>
              <a:t>A provider is responsible for understanding API interactions and exposing resources</a:t>
            </a:r>
            <a:r>
              <a:rPr lang="en-US" sz="2000" dirty="0" smtClean="0">
                <a:solidFill>
                  <a:srgbClr val="000000"/>
                </a:solidFill>
                <a:latin typeface="Arial" panose="020B0604020202020204" pitchFamily="34" charset="0"/>
                <a:cs typeface="Arial" panose="020B0604020202020204" pitchFamily="34" charset="0"/>
              </a:rPr>
              <a:t>.</a:t>
            </a:r>
          </a:p>
          <a:p>
            <a:endParaRPr lang="en-US" sz="2000" dirty="0">
              <a:solidFill>
                <a:srgbClr val="000000"/>
              </a:solidFill>
              <a:latin typeface="Arial" panose="020B0604020202020204" pitchFamily="34" charset="0"/>
              <a:cs typeface="Arial" panose="020B0604020202020204" pitchFamily="34" charset="0"/>
            </a:endParaRPr>
          </a:p>
          <a:p>
            <a:r>
              <a:rPr lang="en-US" sz="2000" dirty="0">
                <a:solidFill>
                  <a:srgbClr val="000000"/>
                </a:solidFill>
                <a:latin typeface="Arial" panose="020B0604020202020204" pitchFamily="34" charset="0"/>
                <a:cs typeface="Arial" panose="020B0604020202020204" pitchFamily="34" charset="0"/>
              </a:rPr>
              <a:t>Most of the available providers correspond to one cloud or on-premises infrastructure platform and offers resource types that correspond to </a:t>
            </a:r>
            <a:r>
              <a:rPr lang="en-US" sz="2000" dirty="0" smtClean="0">
                <a:solidFill>
                  <a:srgbClr val="000000"/>
                </a:solidFill>
                <a:latin typeface="Arial" panose="020B0604020202020204" pitchFamily="34" charset="0"/>
                <a:cs typeface="Arial" panose="020B0604020202020204" pitchFamily="34" charset="0"/>
              </a:rPr>
              <a:t>each of </a:t>
            </a:r>
            <a:r>
              <a:rPr lang="en-US" sz="2000" dirty="0">
                <a:solidFill>
                  <a:srgbClr val="000000"/>
                </a:solidFill>
                <a:latin typeface="Arial" panose="020B0604020202020204" pitchFamily="34" charset="0"/>
                <a:cs typeface="Arial" panose="020B0604020202020204" pitchFamily="34" charset="0"/>
              </a:rPr>
              <a:t>the features of that platform</a:t>
            </a:r>
            <a:r>
              <a:rPr lang="en-US" sz="2000" dirty="0" smtClean="0">
                <a:solidFill>
                  <a:srgbClr val="000000"/>
                </a:solidFill>
                <a:latin typeface="Arial" panose="020B0604020202020204" pitchFamily="34" charset="0"/>
                <a:cs typeface="Arial" panose="020B0604020202020204" pitchFamily="34" charset="0"/>
              </a:rPr>
              <a:t>.</a:t>
            </a:r>
          </a:p>
          <a:p>
            <a:endParaRPr lang="en-US" sz="2000" dirty="0">
              <a:solidFill>
                <a:srgbClr val="000000"/>
              </a:solidFill>
              <a:latin typeface="Arial" panose="020B0604020202020204" pitchFamily="34" charset="0"/>
              <a:cs typeface="Arial" panose="020B0604020202020204" pitchFamily="34" charset="0"/>
            </a:endParaRPr>
          </a:p>
          <a:p>
            <a:r>
              <a:rPr lang="en-US" sz="2000" dirty="0">
                <a:solidFill>
                  <a:srgbClr val="000000"/>
                </a:solidFill>
                <a:latin typeface="Arial" panose="020B0604020202020204" pitchFamily="34" charset="0"/>
                <a:cs typeface="Arial" panose="020B0604020202020204" pitchFamily="34" charset="0"/>
              </a:rPr>
              <a:t>In order to make a provider available on Terraform, we need to make a terraform </a:t>
            </a:r>
            <a:r>
              <a:rPr lang="en-US" sz="2000" dirty="0" err="1">
                <a:solidFill>
                  <a:srgbClr val="000000"/>
                </a:solidFill>
                <a:latin typeface="Arial" panose="020B0604020202020204" pitchFamily="34" charset="0"/>
                <a:cs typeface="Arial" panose="020B0604020202020204" pitchFamily="34" charset="0"/>
              </a:rPr>
              <a:t>init</a:t>
            </a:r>
            <a:r>
              <a:rPr lang="en-US" sz="2000" dirty="0">
                <a:solidFill>
                  <a:srgbClr val="000000"/>
                </a:solidFill>
                <a:latin typeface="Arial" panose="020B0604020202020204" pitchFamily="34" charset="0"/>
                <a:cs typeface="Arial" panose="020B0604020202020204" pitchFamily="34" charset="0"/>
              </a:rPr>
              <a:t>, these commands download any plugins we need </a:t>
            </a:r>
            <a:r>
              <a:rPr lang="en-US" sz="2000" dirty="0" smtClean="0">
                <a:solidFill>
                  <a:srgbClr val="000000"/>
                </a:solidFill>
                <a:latin typeface="Arial" panose="020B0604020202020204" pitchFamily="34" charset="0"/>
                <a:cs typeface="Arial" panose="020B0604020202020204" pitchFamily="34" charset="0"/>
              </a:rPr>
              <a:t>for our </a:t>
            </a:r>
            <a:r>
              <a:rPr lang="en-US" sz="2000" dirty="0">
                <a:solidFill>
                  <a:srgbClr val="000000"/>
                </a:solidFill>
                <a:latin typeface="Arial" panose="020B0604020202020204" pitchFamily="34" charset="0"/>
                <a:cs typeface="Arial" panose="020B0604020202020204" pitchFamily="34" charset="0"/>
              </a:rPr>
              <a:t>providers. If for example, we need to copy the plugin directory manually, we can do it, moving the files to .</a:t>
            </a:r>
            <a:r>
              <a:rPr lang="en-US" sz="2000" dirty="0" err="1" smtClean="0">
                <a:solidFill>
                  <a:srgbClr val="000000"/>
                </a:solidFill>
                <a:latin typeface="Arial" panose="020B0604020202020204" pitchFamily="34" charset="0"/>
                <a:cs typeface="Arial" panose="020B0604020202020204" pitchFamily="34" charset="0"/>
              </a:rPr>
              <a:t>terraform.d</a:t>
            </a:r>
            <a:r>
              <a:rPr lang="en-US" sz="2000" dirty="0" smtClean="0">
                <a:solidFill>
                  <a:srgbClr val="000000"/>
                </a:solidFill>
                <a:latin typeface="Arial" panose="020B0604020202020204" pitchFamily="34" charset="0"/>
                <a:cs typeface="Arial" panose="020B0604020202020204" pitchFamily="34" charset="0"/>
              </a:rPr>
              <a:t>/plugins</a:t>
            </a:r>
          </a:p>
          <a:p>
            <a:endParaRPr lang="en-US" sz="2000" dirty="0">
              <a:solidFill>
                <a:srgbClr val="000000"/>
              </a:solidFill>
              <a:latin typeface="Arial" panose="020B0604020202020204" pitchFamily="34" charset="0"/>
              <a:cs typeface="Arial" panose="020B0604020202020204" pitchFamily="34" charset="0"/>
            </a:endParaRPr>
          </a:p>
          <a:p>
            <a:r>
              <a:rPr lang="en-US" sz="2800" dirty="0">
                <a:solidFill>
                  <a:srgbClr val="333333"/>
                </a:solidFill>
                <a:latin typeface="Arial" panose="020B0604020202020204" pitchFamily="34" charset="0"/>
                <a:cs typeface="Arial" panose="020B0604020202020204" pitchFamily="34" charset="0"/>
              </a:rPr>
              <a:t>provider "</a:t>
            </a:r>
            <a:r>
              <a:rPr lang="en-US" sz="2800" dirty="0" err="1">
                <a:solidFill>
                  <a:srgbClr val="333333"/>
                </a:solidFill>
                <a:latin typeface="Arial" panose="020B0604020202020204" pitchFamily="34" charset="0"/>
                <a:cs typeface="Arial" panose="020B0604020202020204" pitchFamily="34" charset="0"/>
              </a:rPr>
              <a:t>aws</a:t>
            </a:r>
            <a:r>
              <a:rPr lang="en-US" sz="2800" dirty="0">
                <a:solidFill>
                  <a:srgbClr val="333333"/>
                </a:solidFill>
                <a:latin typeface="Arial" panose="020B0604020202020204" pitchFamily="34" charset="0"/>
                <a:cs typeface="Arial" panose="020B0604020202020204" pitchFamily="34" charset="0"/>
              </a:rPr>
              <a:t>" {</a:t>
            </a:r>
          </a:p>
          <a:p>
            <a:r>
              <a:rPr lang="en-US" sz="2800" dirty="0">
                <a:solidFill>
                  <a:srgbClr val="333333"/>
                </a:solidFill>
                <a:latin typeface="Arial" panose="020B0604020202020204" pitchFamily="34" charset="0"/>
                <a:cs typeface="Arial" panose="020B0604020202020204" pitchFamily="34" charset="0"/>
              </a:rPr>
              <a:t>region = "us-east-1"</a:t>
            </a:r>
          </a:p>
          <a:p>
            <a:r>
              <a:rPr lang="en-US" sz="2800" dirty="0" smtClean="0">
                <a:solidFill>
                  <a:srgbClr val="333333"/>
                </a:solidFill>
                <a:latin typeface="Arial" panose="020B0604020202020204" pitchFamily="34" charset="0"/>
                <a:cs typeface="Arial" panose="020B0604020202020204" pitchFamily="34" charset="0"/>
              </a:rPr>
              <a:t>}</a:t>
            </a:r>
          </a:p>
          <a:p>
            <a:endParaRPr lang="en-US" sz="2800" dirty="0">
              <a:solidFill>
                <a:srgbClr val="333333"/>
              </a:solidFill>
              <a:latin typeface="Arial" panose="020B0604020202020204" pitchFamily="34" charset="0"/>
              <a:cs typeface="Arial" panose="020B0604020202020204" pitchFamily="34" charset="0"/>
            </a:endParaRPr>
          </a:p>
          <a:p>
            <a:r>
              <a:rPr lang="en-US" sz="2000" dirty="0">
                <a:solidFill>
                  <a:srgbClr val="000000"/>
                </a:solidFill>
                <a:latin typeface="Arial" panose="020B0604020202020204" pitchFamily="34" charset="0"/>
                <a:cs typeface="Arial" panose="020B0604020202020204" pitchFamily="34" charset="0"/>
              </a:rPr>
              <a:t>If the plugin is already installed, terraform </a:t>
            </a:r>
            <a:r>
              <a:rPr lang="en-US" sz="2000" dirty="0" err="1">
                <a:solidFill>
                  <a:srgbClr val="000000"/>
                </a:solidFill>
                <a:latin typeface="Arial" panose="020B0604020202020204" pitchFamily="34" charset="0"/>
                <a:cs typeface="Arial" panose="020B0604020202020204" pitchFamily="34" charset="0"/>
              </a:rPr>
              <a:t>init</a:t>
            </a:r>
            <a:r>
              <a:rPr lang="en-US" sz="2000" dirty="0">
                <a:solidFill>
                  <a:srgbClr val="000000"/>
                </a:solidFill>
                <a:latin typeface="Arial" panose="020B0604020202020204" pitchFamily="34" charset="0"/>
                <a:cs typeface="Arial" panose="020B0604020202020204" pitchFamily="34" charset="0"/>
              </a:rPr>
              <a:t> will not download again unless to upgrade the version, run terraform </a:t>
            </a:r>
            <a:r>
              <a:rPr lang="en-US" sz="2000" dirty="0" err="1">
                <a:solidFill>
                  <a:srgbClr val="000000"/>
                </a:solidFill>
                <a:latin typeface="Arial" panose="020B0604020202020204" pitchFamily="34" charset="0"/>
                <a:cs typeface="Arial" panose="020B0604020202020204" pitchFamily="34" charset="0"/>
              </a:rPr>
              <a:t>init</a:t>
            </a:r>
            <a:r>
              <a:rPr lang="en-US" sz="2000" dirty="0">
                <a:solidFill>
                  <a:srgbClr val="000000"/>
                </a:solidFill>
                <a:latin typeface="Arial" panose="020B0604020202020204" pitchFamily="34" charset="0"/>
                <a:cs typeface="Arial" panose="020B0604020202020204" pitchFamily="34" charset="0"/>
              </a:rPr>
              <a:t> -upgrade.</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182441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50800" y="12700"/>
            <a:ext cx="11950700" cy="1225729"/>
          </a:xfrm>
          <a:prstGeom prst="rect">
            <a:avLst/>
          </a:prstGeom>
          <a:noFill/>
        </p:spPr>
        <p:txBody>
          <a:bodyPr wrap="square" rtlCol="0">
            <a:spAutoFit/>
          </a:bodyPr>
          <a:lstStyle/>
          <a:p>
            <a:r>
              <a:rPr lang="en-US" sz="2400" b="1" u="sng" dirty="0">
                <a:solidFill>
                  <a:schemeClr val="accent2"/>
                </a:solidFill>
                <a:latin typeface="Primary"/>
              </a:rPr>
              <a:t>Terraform </a:t>
            </a:r>
            <a:r>
              <a:rPr lang="en-US" sz="2400" b="1" u="sng" dirty="0" smtClean="0">
                <a:solidFill>
                  <a:schemeClr val="accent2"/>
                </a:solidFill>
                <a:latin typeface="Primary"/>
              </a:rPr>
              <a:t>Lifecycle</a:t>
            </a:r>
          </a:p>
          <a:p>
            <a:endParaRPr lang="en-US" sz="2400" b="1" u="sng" dirty="0">
              <a:solidFill>
                <a:schemeClr val="accent2"/>
              </a:solidFill>
              <a:latin typeface="Primary"/>
            </a:endParaRPr>
          </a:p>
          <a:p>
            <a:r>
              <a:rPr lang="en-US" sz="2400" dirty="0">
                <a:solidFill>
                  <a:srgbClr val="262524"/>
                </a:solidFill>
                <a:latin typeface="Primary"/>
              </a:rPr>
              <a:t>Terraform lifecycle consists of – </a:t>
            </a:r>
            <a:r>
              <a:rPr lang="en-US" sz="2400" b="1" dirty="0" err="1">
                <a:solidFill>
                  <a:srgbClr val="262524"/>
                </a:solidFill>
                <a:latin typeface="Primary"/>
              </a:rPr>
              <a:t>init</a:t>
            </a:r>
            <a:r>
              <a:rPr lang="en-US" sz="2400" dirty="0">
                <a:solidFill>
                  <a:srgbClr val="262524"/>
                </a:solidFill>
                <a:latin typeface="Primary"/>
              </a:rPr>
              <a:t>, </a:t>
            </a:r>
            <a:r>
              <a:rPr lang="en-US" sz="2400" b="1" dirty="0">
                <a:solidFill>
                  <a:srgbClr val="262524"/>
                </a:solidFill>
                <a:latin typeface="Primary"/>
              </a:rPr>
              <a:t>plan</a:t>
            </a:r>
            <a:r>
              <a:rPr lang="en-US" sz="2400" dirty="0">
                <a:solidFill>
                  <a:srgbClr val="262524"/>
                </a:solidFill>
                <a:latin typeface="Primary"/>
              </a:rPr>
              <a:t>, </a:t>
            </a:r>
            <a:r>
              <a:rPr lang="en-US" sz="2400" b="1" dirty="0">
                <a:solidFill>
                  <a:srgbClr val="262524"/>
                </a:solidFill>
                <a:latin typeface="Primary"/>
              </a:rPr>
              <a:t>apply</a:t>
            </a:r>
            <a:r>
              <a:rPr lang="en-US" sz="2400" dirty="0">
                <a:solidFill>
                  <a:srgbClr val="262524"/>
                </a:solidFill>
                <a:latin typeface="Primary"/>
              </a:rPr>
              <a:t>, and </a:t>
            </a:r>
            <a:r>
              <a:rPr lang="en-US" sz="2400" b="1" dirty="0">
                <a:solidFill>
                  <a:srgbClr val="262524"/>
                </a:solidFill>
                <a:latin typeface="Primary"/>
              </a:rPr>
              <a:t>destroy</a:t>
            </a:r>
            <a:r>
              <a:rPr lang="en-US" sz="2400" dirty="0">
                <a:solidFill>
                  <a:srgbClr val="262524"/>
                </a:solidFill>
                <a:latin typeface="Primary"/>
              </a:rPr>
              <a:t>.</a:t>
            </a:r>
            <a:endParaRPr lang="en-US" sz="2400" b="0" i="0" dirty="0">
              <a:solidFill>
                <a:srgbClr val="262524"/>
              </a:solidFill>
              <a:effectLst/>
              <a:latin typeface="Primary"/>
            </a:endParaRPr>
          </a:p>
        </p:txBody>
      </p:sp>
      <p:pic>
        <p:nvPicPr>
          <p:cNvPr id="3" name="Picture 2"/>
          <p:cNvPicPr>
            <a:picLocks noChangeAspect="1"/>
          </p:cNvPicPr>
          <p:nvPr/>
        </p:nvPicPr>
        <p:blipFill>
          <a:blip r:embed="rId2"/>
          <a:stretch>
            <a:fillRect/>
          </a:stretch>
        </p:blipFill>
        <p:spPr>
          <a:xfrm>
            <a:off x="0" y="1251129"/>
            <a:ext cx="11950700" cy="1326971"/>
          </a:xfrm>
          <a:prstGeom prst="rect">
            <a:avLst/>
          </a:prstGeom>
        </p:spPr>
      </p:pic>
      <p:sp>
        <p:nvSpPr>
          <p:cNvPr id="4" name="TextBox 3"/>
          <p:cNvSpPr txBox="1"/>
          <p:nvPr/>
        </p:nvSpPr>
        <p:spPr>
          <a:xfrm flipH="1">
            <a:off x="50800" y="2705100"/>
            <a:ext cx="11950700" cy="4154984"/>
          </a:xfrm>
          <a:prstGeom prst="rect">
            <a:avLst/>
          </a:prstGeom>
          <a:noFill/>
        </p:spPr>
        <p:txBody>
          <a:bodyPr wrap="square" rtlCol="0">
            <a:spAutoFit/>
          </a:bodyPr>
          <a:lstStyle/>
          <a:p>
            <a:r>
              <a:rPr lang="en-US" sz="2400" b="1" u="sng" dirty="0">
                <a:solidFill>
                  <a:srgbClr val="172B4D"/>
                </a:solidFill>
                <a:latin typeface="Arial" panose="020B0604020202020204" pitchFamily="34" charset="0"/>
              </a:rPr>
              <a:t>Terraform </a:t>
            </a:r>
            <a:r>
              <a:rPr lang="en-US" sz="2400" b="1" u="sng" dirty="0" err="1" smtClean="0">
                <a:solidFill>
                  <a:srgbClr val="172B4D"/>
                </a:solidFill>
                <a:latin typeface="Arial" panose="020B0604020202020204" pitchFamily="34" charset="0"/>
              </a:rPr>
              <a:t>Init</a:t>
            </a:r>
            <a:endParaRPr lang="en-US" sz="2400" b="1" u="sng" dirty="0" smtClean="0">
              <a:solidFill>
                <a:srgbClr val="172B4D"/>
              </a:solidFill>
              <a:latin typeface="Arial" panose="020B0604020202020204" pitchFamily="34" charset="0"/>
            </a:endParaRPr>
          </a:p>
          <a:p>
            <a:endParaRPr lang="en-US" sz="2000" dirty="0">
              <a:solidFill>
                <a:srgbClr val="172B4D"/>
              </a:solidFill>
              <a:latin typeface="Arial" panose="020B0604020202020204" pitchFamily="34" charset="0"/>
            </a:endParaRPr>
          </a:p>
          <a:p>
            <a:r>
              <a:rPr lang="en-US" sz="2000" dirty="0">
                <a:solidFill>
                  <a:srgbClr val="000000"/>
                </a:solidFill>
                <a:latin typeface="Arial" panose="020B0604020202020204" pitchFamily="34" charset="0"/>
                <a:cs typeface="Arial" panose="020B0604020202020204" pitchFamily="34" charset="0"/>
              </a:rPr>
              <a:t>The </a:t>
            </a:r>
            <a:r>
              <a:rPr lang="en-US" sz="2000" b="1" dirty="0">
                <a:solidFill>
                  <a:srgbClr val="FF0000"/>
                </a:solidFill>
                <a:latin typeface="Arial" panose="020B0604020202020204" pitchFamily="34" charset="0"/>
                <a:cs typeface="Arial" panose="020B0604020202020204" pitchFamily="34" charset="0"/>
              </a:rPr>
              <a:t>terraform </a:t>
            </a:r>
            <a:r>
              <a:rPr lang="en-US" sz="2000" b="1" dirty="0" err="1">
                <a:solidFill>
                  <a:srgbClr val="FF0000"/>
                </a:solidFill>
                <a:latin typeface="Arial" panose="020B0604020202020204" pitchFamily="34" charset="0"/>
                <a:cs typeface="Arial" panose="020B0604020202020204" pitchFamily="34" charset="0"/>
              </a:rPr>
              <a:t>init</a:t>
            </a:r>
            <a:r>
              <a:rPr lang="en-US" sz="2000" b="1" dirty="0">
                <a:solidFill>
                  <a:srgbClr val="FF0000"/>
                </a:solidFill>
                <a:latin typeface="Arial" panose="020B0604020202020204" pitchFamily="34" charset="0"/>
                <a:cs typeface="Arial" panose="020B0604020202020204" pitchFamily="34" charset="0"/>
              </a:rPr>
              <a:t> </a:t>
            </a:r>
            <a:r>
              <a:rPr lang="en-US" sz="2000" dirty="0">
                <a:solidFill>
                  <a:srgbClr val="000000"/>
                </a:solidFill>
                <a:latin typeface="Arial" panose="020B0604020202020204" pitchFamily="34" charset="0"/>
                <a:cs typeface="Arial" panose="020B0604020202020204" pitchFamily="34" charset="0"/>
              </a:rPr>
              <a:t>command is used to </a:t>
            </a:r>
            <a:r>
              <a:rPr lang="en-US" sz="2000" b="1" dirty="0" err="1">
                <a:solidFill>
                  <a:srgbClr val="000000"/>
                </a:solidFill>
                <a:latin typeface="Arial" panose="020B0604020202020204" pitchFamily="34" charset="0"/>
                <a:cs typeface="Arial" panose="020B0604020202020204" pitchFamily="34" charset="0"/>
              </a:rPr>
              <a:t>initialise</a:t>
            </a:r>
            <a:r>
              <a:rPr lang="en-US" sz="2000" dirty="0">
                <a:solidFill>
                  <a:srgbClr val="000000"/>
                </a:solidFill>
                <a:latin typeface="Arial" panose="020B0604020202020204" pitchFamily="34" charset="0"/>
                <a:cs typeface="Arial" panose="020B0604020202020204" pitchFamily="34" charset="0"/>
              </a:rPr>
              <a:t> a working directory containing Terraform configuration files</a:t>
            </a:r>
            <a:r>
              <a:rPr lang="en-US" sz="2000" dirty="0" smtClean="0">
                <a:solidFill>
                  <a:srgbClr val="000000"/>
                </a:solidFill>
                <a:latin typeface="Arial" panose="020B0604020202020204" pitchFamily="34" charset="0"/>
                <a:cs typeface="Arial" panose="020B0604020202020204" pitchFamily="34" charset="0"/>
              </a:rPr>
              <a:t>.</a:t>
            </a:r>
          </a:p>
          <a:p>
            <a:endParaRPr lang="en-US" sz="2000" dirty="0">
              <a:solidFill>
                <a:srgbClr val="000000"/>
              </a:solidFill>
              <a:latin typeface="Arial" panose="020B0604020202020204" pitchFamily="34" charset="0"/>
              <a:cs typeface="Arial" panose="020B0604020202020204" pitchFamily="34" charset="0"/>
            </a:endParaRPr>
          </a:p>
          <a:p>
            <a:r>
              <a:rPr lang="en-US" sz="2000" dirty="0">
                <a:solidFill>
                  <a:srgbClr val="000000"/>
                </a:solidFill>
                <a:latin typeface="Arial" panose="020B0604020202020204" pitchFamily="34" charset="0"/>
                <a:cs typeface="Arial" panose="020B0604020202020204" pitchFamily="34" charset="0"/>
              </a:rPr>
              <a:t>During </a:t>
            </a:r>
            <a:r>
              <a:rPr lang="en-US" sz="2000" dirty="0" err="1">
                <a:solidFill>
                  <a:srgbClr val="000000"/>
                </a:solidFill>
                <a:latin typeface="Arial" panose="020B0604020202020204" pitchFamily="34" charset="0"/>
                <a:cs typeface="Arial" panose="020B0604020202020204" pitchFamily="34" charset="0"/>
              </a:rPr>
              <a:t>init</a:t>
            </a:r>
            <a:r>
              <a:rPr lang="en-US" sz="2000" dirty="0">
                <a:solidFill>
                  <a:srgbClr val="000000"/>
                </a:solidFill>
                <a:latin typeface="Arial" panose="020B0604020202020204" pitchFamily="34" charset="0"/>
                <a:cs typeface="Arial" panose="020B0604020202020204" pitchFamily="34" charset="0"/>
              </a:rPr>
              <a:t>, the configuration is searched for module blocks, and the source code for referenced modules is retrieved from the locations given </a:t>
            </a:r>
            <a:r>
              <a:rPr lang="en-US" sz="2000" dirty="0" smtClean="0">
                <a:solidFill>
                  <a:srgbClr val="000000"/>
                </a:solidFill>
                <a:latin typeface="Arial" panose="020B0604020202020204" pitchFamily="34" charset="0"/>
                <a:cs typeface="Arial" panose="020B0604020202020204" pitchFamily="34" charset="0"/>
              </a:rPr>
              <a:t>in their </a:t>
            </a:r>
            <a:r>
              <a:rPr lang="en-US" sz="2000" dirty="0">
                <a:solidFill>
                  <a:srgbClr val="000000"/>
                </a:solidFill>
                <a:latin typeface="Arial" panose="020B0604020202020204" pitchFamily="34" charset="0"/>
                <a:cs typeface="Arial" panose="020B0604020202020204" pitchFamily="34" charset="0"/>
              </a:rPr>
              <a:t>source arguments</a:t>
            </a:r>
            <a:r>
              <a:rPr lang="en-US" sz="2000" dirty="0" smtClean="0">
                <a:solidFill>
                  <a:srgbClr val="000000"/>
                </a:solidFill>
                <a:latin typeface="Arial" panose="020B0604020202020204" pitchFamily="34" charset="0"/>
                <a:cs typeface="Arial" panose="020B0604020202020204" pitchFamily="34" charset="0"/>
              </a:rPr>
              <a:t>.</a:t>
            </a:r>
          </a:p>
          <a:p>
            <a:endParaRPr lang="en-US" sz="2000" dirty="0">
              <a:solidFill>
                <a:srgbClr val="000000"/>
              </a:solidFill>
              <a:latin typeface="Arial" panose="020B0604020202020204" pitchFamily="34" charset="0"/>
              <a:cs typeface="Arial" panose="020B0604020202020204" pitchFamily="34" charset="0"/>
            </a:endParaRPr>
          </a:p>
          <a:p>
            <a:r>
              <a:rPr lang="en-US" sz="2000" dirty="0">
                <a:solidFill>
                  <a:srgbClr val="000000"/>
                </a:solidFill>
                <a:latin typeface="Arial" panose="020B0604020202020204" pitchFamily="34" charset="0"/>
                <a:cs typeface="Arial" panose="020B0604020202020204" pitchFamily="34" charset="0"/>
              </a:rPr>
              <a:t>Terraform must initialize the provider before it can be used.</a:t>
            </a:r>
          </a:p>
          <a:p>
            <a:endParaRPr lang="en-US" sz="2000" dirty="0" smtClean="0">
              <a:solidFill>
                <a:srgbClr val="000000"/>
              </a:solidFill>
              <a:latin typeface="Arial" panose="020B0604020202020204" pitchFamily="34" charset="0"/>
              <a:cs typeface="Arial" panose="020B0604020202020204" pitchFamily="34" charset="0"/>
            </a:endParaRPr>
          </a:p>
          <a:p>
            <a:r>
              <a:rPr lang="en-US" sz="2000" dirty="0" smtClean="0">
                <a:solidFill>
                  <a:srgbClr val="000000"/>
                </a:solidFill>
                <a:latin typeface="Arial" panose="020B0604020202020204" pitchFamily="34" charset="0"/>
                <a:cs typeface="Arial" panose="020B0604020202020204" pitchFamily="34" charset="0"/>
              </a:rPr>
              <a:t>Initialization </a:t>
            </a:r>
            <a:r>
              <a:rPr lang="en-US" sz="2000" dirty="0">
                <a:solidFill>
                  <a:srgbClr val="000000"/>
                </a:solidFill>
                <a:latin typeface="Arial" panose="020B0604020202020204" pitchFamily="34" charset="0"/>
                <a:cs typeface="Arial" panose="020B0604020202020204" pitchFamily="34" charset="0"/>
              </a:rPr>
              <a:t>downloads and installs the provider’s plugin so that it can later be executed.</a:t>
            </a:r>
          </a:p>
          <a:p>
            <a:endParaRPr lang="en-US" sz="2000" dirty="0" smtClean="0">
              <a:solidFill>
                <a:srgbClr val="000000"/>
              </a:solidFill>
              <a:latin typeface="Arial" panose="020B0604020202020204" pitchFamily="34" charset="0"/>
              <a:cs typeface="Arial" panose="020B0604020202020204" pitchFamily="34" charset="0"/>
            </a:endParaRPr>
          </a:p>
          <a:p>
            <a:r>
              <a:rPr lang="en-US" sz="2000" dirty="0" smtClean="0">
                <a:solidFill>
                  <a:srgbClr val="000000"/>
                </a:solidFill>
                <a:latin typeface="Arial" panose="020B0604020202020204" pitchFamily="34" charset="0"/>
                <a:cs typeface="Arial" panose="020B0604020202020204" pitchFamily="34" charset="0"/>
              </a:rPr>
              <a:t>Initializes </a:t>
            </a:r>
            <a:r>
              <a:rPr lang="en-US" sz="2000" dirty="0">
                <a:solidFill>
                  <a:srgbClr val="000000"/>
                </a:solidFill>
                <a:latin typeface="Arial" panose="020B0604020202020204" pitchFamily="34" charset="0"/>
                <a:cs typeface="Arial" panose="020B0604020202020204" pitchFamily="34" charset="0"/>
              </a:rPr>
              <a:t>the backend configuration.</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5961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526" y="0"/>
            <a:ext cx="12182474" cy="6858000"/>
          </a:xfrm>
          <a:prstGeom prst="rect">
            <a:avLst/>
          </a:prstGeom>
        </p:spPr>
      </p:pic>
    </p:spTree>
    <p:extLst>
      <p:ext uri="{BB962C8B-B14F-4D97-AF65-F5344CB8AC3E}">
        <p14:creationId xmlns:p14="http://schemas.microsoft.com/office/powerpoint/2010/main" val="36041760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1671319" y="25400"/>
            <a:ext cx="10139681" cy="830997"/>
          </a:xfrm>
          <a:prstGeom prst="rect">
            <a:avLst/>
          </a:prstGeom>
          <a:noFill/>
        </p:spPr>
        <p:txBody>
          <a:bodyPr wrap="square" rtlCol="0">
            <a:spAutoFit/>
          </a:bodyPr>
          <a:lstStyle/>
          <a:p>
            <a:r>
              <a:rPr lang="en-US" sz="4800" dirty="0">
                <a:solidFill>
                  <a:schemeClr val="accent1">
                    <a:lumMod val="75000"/>
                  </a:schemeClr>
                </a:solidFill>
                <a:latin typeface="DejaVu Serif" panose="02060603050605020204" pitchFamily="18" charset="0"/>
                <a:ea typeface="DejaVu Serif" panose="02060603050605020204" pitchFamily="18" charset="0"/>
                <a:cs typeface="DejaVu Serif" panose="02060603050605020204" pitchFamily="18" charset="0"/>
              </a:rPr>
              <a:t>Infrastructure as Code</a:t>
            </a:r>
            <a:endParaRPr lang="en-US" sz="4800" b="0" i="0" dirty="0">
              <a:solidFill>
                <a:schemeClr val="accent1">
                  <a:lumMod val="75000"/>
                </a:schemeClr>
              </a:solidFill>
              <a:effectLst/>
              <a:latin typeface="DejaVu Serif" panose="02060603050605020204" pitchFamily="18" charset="0"/>
              <a:ea typeface="DejaVu Serif" panose="02060603050605020204" pitchFamily="18" charset="0"/>
              <a:cs typeface="DejaVu Serif" panose="02060603050605020204" pitchFamily="18" charset="0"/>
            </a:endParaRPr>
          </a:p>
        </p:txBody>
      </p:sp>
      <p:sp>
        <p:nvSpPr>
          <p:cNvPr id="3" name="TextBox 2"/>
          <p:cNvSpPr txBox="1"/>
          <p:nvPr/>
        </p:nvSpPr>
        <p:spPr>
          <a:xfrm flipH="1">
            <a:off x="45719" y="876300"/>
            <a:ext cx="12057381" cy="6001643"/>
          </a:xfrm>
          <a:prstGeom prst="rect">
            <a:avLst/>
          </a:prstGeom>
          <a:noFill/>
        </p:spPr>
        <p:txBody>
          <a:bodyPr wrap="square" rtlCol="0">
            <a:spAutoFit/>
          </a:bodyPr>
          <a:lstStyle/>
          <a:p>
            <a:r>
              <a:rPr lang="en-US" sz="2400" dirty="0">
                <a:solidFill>
                  <a:srgbClr val="000000"/>
                </a:solidFill>
                <a:latin typeface="Arial" panose="020B0604020202020204" pitchFamily="34" charset="0"/>
                <a:cs typeface="Arial" panose="020B0604020202020204" pitchFamily="34" charset="0"/>
              </a:rPr>
              <a:t>In the past, managing IT infrastructure was a hard job. System administrators had to manually manage and configure all of the hardware and software that was needed for the applications to run</a:t>
            </a:r>
            <a:r>
              <a:rPr lang="en-US" sz="2400" dirty="0" smtClean="0">
                <a:solidFill>
                  <a:srgbClr val="000000"/>
                </a:solidFill>
                <a:latin typeface="Arial" panose="020B0604020202020204" pitchFamily="34" charset="0"/>
                <a:cs typeface="Arial" panose="020B0604020202020204" pitchFamily="34" charset="0"/>
              </a:rPr>
              <a:t>.</a:t>
            </a:r>
          </a:p>
          <a:p>
            <a:endParaRPr lang="en-US" sz="2400" dirty="0" smtClean="0">
              <a:solidFill>
                <a:srgbClr val="000000"/>
              </a:solidFill>
              <a:latin typeface="Arial" panose="020B0604020202020204" pitchFamily="34" charset="0"/>
              <a:cs typeface="Arial" panose="020B0604020202020204" pitchFamily="34" charset="0"/>
            </a:endParaRPr>
          </a:p>
          <a:p>
            <a:r>
              <a:rPr lang="en-US" sz="2400" dirty="0" smtClean="0">
                <a:solidFill>
                  <a:srgbClr val="000000"/>
                </a:solidFill>
                <a:latin typeface="Arial" panose="020B0604020202020204" pitchFamily="34" charset="0"/>
                <a:cs typeface="Arial" panose="020B0604020202020204" pitchFamily="34" charset="0"/>
              </a:rPr>
              <a:t>However</a:t>
            </a:r>
            <a:r>
              <a:rPr lang="en-US" sz="2400" dirty="0">
                <a:solidFill>
                  <a:srgbClr val="000000"/>
                </a:solidFill>
                <a:latin typeface="Arial" panose="020B0604020202020204" pitchFamily="34" charset="0"/>
                <a:cs typeface="Arial" panose="020B0604020202020204" pitchFamily="34" charset="0"/>
              </a:rPr>
              <a:t>, in recent years, things have changed dramatically. Trends like </a:t>
            </a:r>
            <a:r>
              <a:rPr lang="en-US" sz="2400" dirty="0">
                <a:solidFill>
                  <a:srgbClr val="60C322"/>
                </a:solidFill>
                <a:latin typeface="Arial" panose="020B0604020202020204" pitchFamily="34" charset="0"/>
                <a:cs typeface="Arial" panose="020B0604020202020204" pitchFamily="34" charset="0"/>
                <a:hlinkClick r:id="rId2"/>
              </a:rPr>
              <a:t>cloud computing</a:t>
            </a:r>
            <a:r>
              <a:rPr lang="en-US" sz="2400" dirty="0">
                <a:solidFill>
                  <a:srgbClr val="000000"/>
                </a:solidFill>
                <a:latin typeface="Arial" panose="020B0604020202020204" pitchFamily="34" charset="0"/>
                <a:cs typeface="Arial" panose="020B0604020202020204" pitchFamily="34" charset="0"/>
              </a:rPr>
              <a:t> revolutionized—and improved—the way organizations design, develop, and maintain their IT infrastructure</a:t>
            </a:r>
            <a:r>
              <a:rPr lang="en-US" sz="2400" dirty="0" smtClean="0">
                <a:solidFill>
                  <a:srgbClr val="000000"/>
                </a:solidFill>
                <a:latin typeface="Arial" panose="020B0604020202020204" pitchFamily="34" charset="0"/>
                <a:cs typeface="Arial" panose="020B0604020202020204" pitchFamily="34" charset="0"/>
              </a:rPr>
              <a:t>.</a:t>
            </a:r>
          </a:p>
          <a:p>
            <a:r>
              <a:rPr lang="en-US" sz="2400" dirty="0" smtClean="0">
                <a:solidFill>
                  <a:srgbClr val="000000"/>
                </a:solidFill>
                <a:latin typeface="Arial" panose="020B0604020202020204" pitchFamily="34" charset="0"/>
                <a:cs typeface="Arial" panose="020B0604020202020204" pitchFamily="34" charset="0"/>
              </a:rPr>
              <a:t>One </a:t>
            </a:r>
            <a:r>
              <a:rPr lang="en-US" sz="2400" dirty="0">
                <a:solidFill>
                  <a:srgbClr val="000000"/>
                </a:solidFill>
                <a:latin typeface="Arial" panose="020B0604020202020204" pitchFamily="34" charset="0"/>
                <a:cs typeface="Arial" panose="020B0604020202020204" pitchFamily="34" charset="0"/>
              </a:rPr>
              <a:t>of the critical components of this trend is called “infrastructure as code</a:t>
            </a:r>
            <a:r>
              <a:rPr lang="en-US" sz="2400" dirty="0" smtClean="0">
                <a:solidFill>
                  <a:srgbClr val="000000"/>
                </a:solidFill>
                <a:latin typeface="Arial" panose="020B0604020202020204" pitchFamily="34" charset="0"/>
                <a:cs typeface="Arial" panose="020B0604020202020204" pitchFamily="34" charset="0"/>
              </a:rPr>
              <a:t>,”</a:t>
            </a:r>
          </a:p>
          <a:p>
            <a:endParaRPr lang="en-US" sz="2400" b="0" i="0" dirty="0">
              <a:solidFill>
                <a:srgbClr val="000000"/>
              </a:solidFill>
              <a:effectLst/>
              <a:latin typeface="Arial" panose="020B0604020202020204" pitchFamily="34" charset="0"/>
              <a:cs typeface="Arial" panose="020B0604020202020204" pitchFamily="34" charset="0"/>
            </a:endParaRPr>
          </a:p>
          <a:p>
            <a:r>
              <a:rPr lang="en-US" sz="2400" dirty="0">
                <a:solidFill>
                  <a:srgbClr val="000000"/>
                </a:solidFill>
                <a:latin typeface="Arial" panose="020B0604020202020204" pitchFamily="34" charset="0"/>
                <a:cs typeface="Arial" panose="020B0604020202020204" pitchFamily="34" charset="0"/>
              </a:rPr>
              <a:t>Infrastructure as code is the process of managing and provisioning computer data centers through machine-readable definition files, rather than physical hardware configuration or interactive configuration tools</a:t>
            </a:r>
            <a:r>
              <a:rPr lang="en-US" sz="2400" dirty="0" smtClean="0">
                <a:solidFill>
                  <a:srgbClr val="000000"/>
                </a:solidFill>
                <a:latin typeface="Arial" panose="020B0604020202020204" pitchFamily="34" charset="0"/>
                <a:cs typeface="Arial" panose="020B0604020202020204" pitchFamily="34" charset="0"/>
              </a:rPr>
              <a:t>.</a:t>
            </a:r>
          </a:p>
          <a:p>
            <a:endParaRPr lang="en-US" sz="2400" dirty="0" smtClean="0">
              <a:solidFill>
                <a:srgbClr val="000000"/>
              </a:solidFill>
              <a:latin typeface="Arial" panose="020B0604020202020204" pitchFamily="34" charset="0"/>
              <a:cs typeface="Arial" panose="020B0604020202020204" pitchFamily="34" charset="0"/>
            </a:endParaRPr>
          </a:p>
          <a:p>
            <a:r>
              <a:rPr lang="en-US" sz="2400" dirty="0" smtClean="0">
                <a:solidFill>
                  <a:srgbClr val="000000"/>
                </a:solidFill>
                <a:latin typeface="Arial" panose="020B0604020202020204" pitchFamily="34" charset="0"/>
                <a:cs typeface="Arial" panose="020B0604020202020204" pitchFamily="34" charset="0"/>
              </a:rPr>
              <a:t>Infrastructure </a:t>
            </a:r>
            <a:r>
              <a:rPr lang="en-US" sz="2400" dirty="0">
                <a:solidFill>
                  <a:srgbClr val="000000"/>
                </a:solidFill>
                <a:latin typeface="Arial" panose="020B0604020202020204" pitchFamily="34" charset="0"/>
                <a:cs typeface="Arial" panose="020B0604020202020204" pitchFamily="34" charset="0"/>
              </a:rPr>
              <a:t>as code (</a:t>
            </a:r>
            <a:r>
              <a:rPr lang="en-US" sz="2400" dirty="0" err="1">
                <a:solidFill>
                  <a:srgbClr val="000000"/>
                </a:solidFill>
                <a:latin typeface="Arial" panose="020B0604020202020204" pitchFamily="34" charset="0"/>
                <a:cs typeface="Arial" panose="020B0604020202020204" pitchFamily="34" charset="0"/>
              </a:rPr>
              <a:t>IaC</a:t>
            </a:r>
            <a:r>
              <a:rPr lang="en-US" sz="2400" dirty="0">
                <a:solidFill>
                  <a:srgbClr val="000000"/>
                </a:solidFill>
                <a:latin typeface="Arial" panose="020B0604020202020204" pitchFamily="34" charset="0"/>
                <a:cs typeface="Arial" panose="020B0604020202020204" pitchFamily="34" charset="0"/>
              </a:rPr>
              <a:t>) means to manage your IT infrastructure using configuration files.</a:t>
            </a:r>
          </a:p>
          <a:p>
            <a:endParaRPr lang="en-US" sz="2400" b="0" i="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005191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45719" y="558800"/>
            <a:ext cx="12146281" cy="5693866"/>
          </a:xfrm>
          <a:prstGeom prst="rect">
            <a:avLst/>
          </a:prstGeom>
          <a:noFill/>
        </p:spPr>
        <p:txBody>
          <a:bodyPr wrap="square" rtlCol="0">
            <a:spAutoFit/>
          </a:bodyPr>
          <a:lstStyle/>
          <a:p>
            <a:r>
              <a:rPr lang="en-US" sz="2800" b="1" u="sng" dirty="0">
                <a:solidFill>
                  <a:srgbClr val="0070C0"/>
                </a:solidFill>
                <a:latin typeface="Arial" panose="020B0604020202020204" pitchFamily="34" charset="0"/>
              </a:rPr>
              <a:t>Terraform </a:t>
            </a:r>
            <a:r>
              <a:rPr lang="en-US" sz="2800" b="1" u="sng" dirty="0" smtClean="0">
                <a:solidFill>
                  <a:srgbClr val="0070C0"/>
                </a:solidFill>
                <a:latin typeface="Arial" panose="020B0604020202020204" pitchFamily="34" charset="0"/>
              </a:rPr>
              <a:t>plan</a:t>
            </a:r>
          </a:p>
          <a:p>
            <a:endParaRPr lang="en-US" sz="2800" b="1" u="sng" dirty="0">
              <a:solidFill>
                <a:srgbClr val="0070C0"/>
              </a:solidFill>
              <a:latin typeface="Arial" panose="020B0604020202020204" pitchFamily="34" charset="0"/>
            </a:endParaRPr>
          </a:p>
          <a:p>
            <a:r>
              <a:rPr lang="en-US" sz="2800" dirty="0">
                <a:solidFill>
                  <a:srgbClr val="000000"/>
                </a:solidFill>
                <a:latin typeface="Arial" panose="020B0604020202020204" pitchFamily="34" charset="0"/>
                <a:cs typeface="Arial" panose="020B0604020202020204" pitchFamily="34" charset="0"/>
              </a:rPr>
              <a:t>The </a:t>
            </a:r>
            <a:r>
              <a:rPr lang="en-US" sz="2800" b="1" dirty="0">
                <a:solidFill>
                  <a:srgbClr val="FF0000"/>
                </a:solidFill>
                <a:latin typeface="Arial" panose="020B0604020202020204" pitchFamily="34" charset="0"/>
                <a:cs typeface="Arial" panose="020B0604020202020204" pitchFamily="34" charset="0"/>
              </a:rPr>
              <a:t>terraform plan </a:t>
            </a:r>
            <a:r>
              <a:rPr lang="en-US" sz="2800" dirty="0">
                <a:solidFill>
                  <a:srgbClr val="000000"/>
                </a:solidFill>
                <a:latin typeface="Arial" panose="020B0604020202020204" pitchFamily="34" charset="0"/>
                <a:cs typeface="Arial" panose="020B0604020202020204" pitchFamily="34" charset="0"/>
              </a:rPr>
              <a:t>command is used to create an execution plan</a:t>
            </a:r>
            <a:r>
              <a:rPr lang="en-US" sz="2800" dirty="0" smtClean="0">
                <a:solidFill>
                  <a:srgbClr val="000000"/>
                </a:solidFill>
                <a:latin typeface="Arial" panose="020B0604020202020204" pitchFamily="34" charset="0"/>
                <a:cs typeface="Arial" panose="020B0604020202020204" pitchFamily="34" charset="0"/>
              </a:rPr>
              <a:t>.</a:t>
            </a:r>
          </a:p>
          <a:p>
            <a:endParaRPr lang="en-US" sz="2800" dirty="0">
              <a:solidFill>
                <a:srgbClr val="000000"/>
              </a:solidFill>
              <a:latin typeface="Arial" panose="020B0604020202020204" pitchFamily="34" charset="0"/>
              <a:cs typeface="Arial" panose="020B0604020202020204" pitchFamily="34" charset="0"/>
            </a:endParaRPr>
          </a:p>
          <a:p>
            <a:r>
              <a:rPr lang="en-US" sz="2800" dirty="0">
                <a:solidFill>
                  <a:srgbClr val="000000"/>
                </a:solidFill>
                <a:latin typeface="Arial" panose="020B0604020202020204" pitchFamily="34" charset="0"/>
                <a:cs typeface="Arial" panose="020B0604020202020204" pitchFamily="34" charset="0"/>
              </a:rPr>
              <a:t>It will not modify things in infrastructure</a:t>
            </a:r>
            <a:r>
              <a:rPr lang="en-US" sz="2800" dirty="0" smtClean="0">
                <a:solidFill>
                  <a:srgbClr val="000000"/>
                </a:solidFill>
                <a:latin typeface="Arial" panose="020B0604020202020204" pitchFamily="34" charset="0"/>
                <a:cs typeface="Arial" panose="020B0604020202020204" pitchFamily="34" charset="0"/>
              </a:rPr>
              <a:t>.</a:t>
            </a:r>
          </a:p>
          <a:p>
            <a:endParaRPr lang="en-US" sz="2800" dirty="0">
              <a:solidFill>
                <a:srgbClr val="000000"/>
              </a:solidFill>
              <a:latin typeface="Arial" panose="020B0604020202020204" pitchFamily="34" charset="0"/>
              <a:cs typeface="Arial" panose="020B0604020202020204" pitchFamily="34" charset="0"/>
            </a:endParaRPr>
          </a:p>
          <a:p>
            <a:r>
              <a:rPr lang="en-US" sz="2800" dirty="0">
                <a:solidFill>
                  <a:srgbClr val="000000"/>
                </a:solidFill>
                <a:latin typeface="Arial" panose="020B0604020202020204" pitchFamily="34" charset="0"/>
                <a:cs typeface="Arial" panose="020B0604020202020204" pitchFamily="34" charset="0"/>
              </a:rPr>
              <a:t>Terraform performs a refresh, unless explicitly disabled, and then determines what actions are necessary to achieve the desired state specified </a:t>
            </a:r>
            <a:r>
              <a:rPr lang="en-US" sz="2800" dirty="0" smtClean="0">
                <a:solidFill>
                  <a:srgbClr val="000000"/>
                </a:solidFill>
                <a:latin typeface="Arial" panose="020B0604020202020204" pitchFamily="34" charset="0"/>
                <a:cs typeface="Arial" panose="020B0604020202020204" pitchFamily="34" charset="0"/>
              </a:rPr>
              <a:t>in the </a:t>
            </a:r>
            <a:r>
              <a:rPr lang="en-US" sz="2800" dirty="0">
                <a:solidFill>
                  <a:srgbClr val="000000"/>
                </a:solidFill>
                <a:latin typeface="Arial" panose="020B0604020202020204" pitchFamily="34" charset="0"/>
                <a:cs typeface="Arial" panose="020B0604020202020204" pitchFamily="34" charset="0"/>
              </a:rPr>
              <a:t>configuration files</a:t>
            </a:r>
            <a:r>
              <a:rPr lang="en-US" sz="2800" dirty="0" smtClean="0">
                <a:solidFill>
                  <a:srgbClr val="000000"/>
                </a:solidFill>
                <a:latin typeface="Arial" panose="020B0604020202020204" pitchFamily="34" charset="0"/>
                <a:cs typeface="Arial" panose="020B0604020202020204" pitchFamily="34" charset="0"/>
              </a:rPr>
              <a:t>.</a:t>
            </a:r>
          </a:p>
          <a:p>
            <a:endParaRPr lang="en-US" sz="2800" dirty="0">
              <a:solidFill>
                <a:srgbClr val="000000"/>
              </a:solidFill>
              <a:latin typeface="Arial" panose="020B0604020202020204" pitchFamily="34" charset="0"/>
              <a:cs typeface="Arial" panose="020B0604020202020204" pitchFamily="34" charset="0"/>
            </a:endParaRPr>
          </a:p>
          <a:p>
            <a:r>
              <a:rPr lang="en-US" sz="2800" dirty="0">
                <a:solidFill>
                  <a:srgbClr val="000000"/>
                </a:solidFill>
                <a:latin typeface="Arial" panose="020B0604020202020204" pitchFamily="34" charset="0"/>
                <a:cs typeface="Arial" panose="020B0604020202020204" pitchFamily="34" charset="0"/>
              </a:rPr>
              <a:t>This command is a convenient way to check whether the execution plan for a set of changes matches your expectations without making </a:t>
            </a:r>
            <a:r>
              <a:rPr lang="en-US" sz="2800" dirty="0" smtClean="0">
                <a:solidFill>
                  <a:srgbClr val="000000"/>
                </a:solidFill>
                <a:latin typeface="Arial" panose="020B0604020202020204" pitchFamily="34" charset="0"/>
                <a:cs typeface="Arial" panose="020B0604020202020204" pitchFamily="34" charset="0"/>
              </a:rPr>
              <a:t>any changes </a:t>
            </a:r>
            <a:r>
              <a:rPr lang="en-US" sz="2800" dirty="0">
                <a:solidFill>
                  <a:srgbClr val="000000"/>
                </a:solidFill>
                <a:latin typeface="Arial" panose="020B0604020202020204" pitchFamily="34" charset="0"/>
                <a:cs typeface="Arial" panose="020B0604020202020204" pitchFamily="34" charset="0"/>
              </a:rPr>
              <a:t>to real resources or to the state.</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93308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7403260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172719" y="1155700"/>
            <a:ext cx="12019281" cy="3046988"/>
          </a:xfrm>
          <a:prstGeom prst="rect">
            <a:avLst/>
          </a:prstGeom>
          <a:noFill/>
        </p:spPr>
        <p:txBody>
          <a:bodyPr wrap="square" rtlCol="0">
            <a:spAutoFit/>
          </a:bodyPr>
          <a:lstStyle/>
          <a:p>
            <a:r>
              <a:rPr lang="en-US" sz="2400" b="1" u="sng" dirty="0">
                <a:solidFill>
                  <a:srgbClr val="0070C0"/>
                </a:solidFill>
                <a:latin typeface="Arial" panose="020B0604020202020204" pitchFamily="34" charset="0"/>
              </a:rPr>
              <a:t>Terraform </a:t>
            </a:r>
            <a:r>
              <a:rPr lang="en-US" sz="2400" b="1" u="sng" dirty="0" smtClean="0">
                <a:solidFill>
                  <a:srgbClr val="0070C0"/>
                </a:solidFill>
                <a:latin typeface="Arial" panose="020B0604020202020204" pitchFamily="34" charset="0"/>
              </a:rPr>
              <a:t>Apply</a:t>
            </a:r>
          </a:p>
          <a:p>
            <a:endParaRPr lang="en-US" sz="2400" b="1" u="sng" dirty="0">
              <a:solidFill>
                <a:srgbClr val="0070C0"/>
              </a:solidFill>
              <a:latin typeface="Arial" panose="020B0604020202020204" pitchFamily="34" charset="0"/>
            </a:endParaRPr>
          </a:p>
          <a:p>
            <a:r>
              <a:rPr lang="en-US" sz="2400" dirty="0">
                <a:solidFill>
                  <a:srgbClr val="000000"/>
                </a:solidFill>
                <a:latin typeface="Arial" panose="020B0604020202020204" pitchFamily="34" charset="0"/>
                <a:cs typeface="Arial" panose="020B0604020202020204" pitchFamily="34" charset="0"/>
              </a:rPr>
              <a:t>The </a:t>
            </a:r>
            <a:r>
              <a:rPr lang="en-US" sz="2400" b="1" dirty="0">
                <a:solidFill>
                  <a:srgbClr val="FF0000"/>
                </a:solidFill>
                <a:latin typeface="Arial" panose="020B0604020202020204" pitchFamily="34" charset="0"/>
                <a:cs typeface="Arial" panose="020B0604020202020204" pitchFamily="34" charset="0"/>
              </a:rPr>
              <a:t>terraform apply </a:t>
            </a:r>
            <a:r>
              <a:rPr lang="en-US" sz="2400" dirty="0">
                <a:solidFill>
                  <a:srgbClr val="000000"/>
                </a:solidFill>
                <a:latin typeface="Arial" panose="020B0604020202020204" pitchFamily="34" charset="0"/>
                <a:cs typeface="Arial" panose="020B0604020202020204" pitchFamily="34" charset="0"/>
              </a:rPr>
              <a:t>command is used to apply the changes required to reach the desired state of the configuration</a:t>
            </a:r>
            <a:r>
              <a:rPr lang="en-US" sz="2400" dirty="0" smtClean="0">
                <a:solidFill>
                  <a:srgbClr val="000000"/>
                </a:solidFill>
                <a:latin typeface="Arial" panose="020B0604020202020204" pitchFamily="34" charset="0"/>
                <a:cs typeface="Arial" panose="020B0604020202020204" pitchFamily="34" charset="0"/>
              </a:rPr>
              <a:t>.</a:t>
            </a:r>
          </a:p>
          <a:p>
            <a:endParaRPr lang="en-US" sz="2400" dirty="0">
              <a:solidFill>
                <a:srgbClr val="000000"/>
              </a:solidFill>
              <a:latin typeface="Arial" panose="020B0604020202020204" pitchFamily="34" charset="0"/>
              <a:cs typeface="Arial" panose="020B0604020202020204" pitchFamily="34" charset="0"/>
            </a:endParaRPr>
          </a:p>
          <a:p>
            <a:r>
              <a:rPr lang="en-US" sz="2400" dirty="0">
                <a:solidFill>
                  <a:srgbClr val="000000"/>
                </a:solidFill>
                <a:latin typeface="Arial" panose="020B0604020202020204" pitchFamily="34" charset="0"/>
                <a:cs typeface="Arial" panose="020B0604020202020204" pitchFamily="34" charset="0"/>
              </a:rPr>
              <a:t>Terraform apply will also write data to the </a:t>
            </a:r>
            <a:r>
              <a:rPr lang="en-US" sz="2400" dirty="0" smtClean="0">
                <a:solidFill>
                  <a:srgbClr val="000000"/>
                </a:solidFill>
                <a:latin typeface="Arial" panose="020B0604020202020204" pitchFamily="34" charset="0"/>
                <a:cs typeface="Arial" panose="020B0604020202020204" pitchFamily="34" charset="0"/>
              </a:rPr>
              <a:t>terraform.tf state </a:t>
            </a:r>
            <a:r>
              <a:rPr lang="en-US" sz="2400" dirty="0">
                <a:solidFill>
                  <a:srgbClr val="000000"/>
                </a:solidFill>
                <a:latin typeface="Arial" panose="020B0604020202020204" pitchFamily="34" charset="0"/>
                <a:cs typeface="Arial" panose="020B0604020202020204" pitchFamily="34" charset="0"/>
              </a:rPr>
              <a:t>file</a:t>
            </a:r>
            <a:r>
              <a:rPr lang="en-US" sz="2400" dirty="0" smtClean="0">
                <a:solidFill>
                  <a:srgbClr val="000000"/>
                </a:solidFill>
                <a:latin typeface="Arial" panose="020B0604020202020204" pitchFamily="34" charset="0"/>
                <a:cs typeface="Arial" panose="020B0604020202020204" pitchFamily="34" charset="0"/>
              </a:rPr>
              <a:t>.</a:t>
            </a:r>
          </a:p>
          <a:p>
            <a:endParaRPr lang="en-US" sz="2400" dirty="0">
              <a:solidFill>
                <a:srgbClr val="000000"/>
              </a:solidFill>
              <a:latin typeface="Arial" panose="020B0604020202020204" pitchFamily="34" charset="0"/>
              <a:cs typeface="Arial" panose="020B0604020202020204" pitchFamily="34" charset="0"/>
            </a:endParaRPr>
          </a:p>
          <a:p>
            <a:r>
              <a:rPr lang="en-US" sz="2400" dirty="0">
                <a:solidFill>
                  <a:srgbClr val="000000"/>
                </a:solidFill>
                <a:latin typeface="Arial" panose="020B0604020202020204" pitchFamily="34" charset="0"/>
                <a:cs typeface="Arial" panose="020B0604020202020204" pitchFamily="34" charset="0"/>
              </a:rPr>
              <a:t>Once the application is completed, resources are immediately available.</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04978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0"/>
            <a:ext cx="12192000" cy="6858000"/>
          </a:xfrm>
          <a:prstGeom prst="rect">
            <a:avLst/>
          </a:prstGeom>
        </p:spPr>
      </p:pic>
    </p:spTree>
    <p:extLst>
      <p:ext uri="{BB962C8B-B14F-4D97-AF65-F5344CB8AC3E}">
        <p14:creationId xmlns:p14="http://schemas.microsoft.com/office/powerpoint/2010/main" val="32297298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0"/>
            <a:ext cx="12192000" cy="6858000"/>
          </a:xfrm>
          <a:prstGeom prst="rect">
            <a:avLst/>
          </a:prstGeom>
        </p:spPr>
      </p:pic>
    </p:spTree>
    <p:extLst>
      <p:ext uri="{BB962C8B-B14F-4D97-AF65-F5344CB8AC3E}">
        <p14:creationId xmlns:p14="http://schemas.microsoft.com/office/powerpoint/2010/main" val="19008904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
            <a:ext cx="12192000" cy="6858000"/>
          </a:xfrm>
          <a:prstGeom prst="rect">
            <a:avLst/>
          </a:prstGeom>
        </p:spPr>
      </p:pic>
    </p:spTree>
    <p:extLst>
      <p:ext uri="{BB962C8B-B14F-4D97-AF65-F5344CB8AC3E}">
        <p14:creationId xmlns:p14="http://schemas.microsoft.com/office/powerpoint/2010/main" val="17408335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9565"/>
            <a:ext cx="12192000" cy="6678751"/>
          </a:xfrm>
          <a:prstGeom prst="rect">
            <a:avLst/>
          </a:prstGeom>
        </p:spPr>
        <p:txBody>
          <a:bodyPr wrap="square">
            <a:spAutoFit/>
          </a:bodyPr>
          <a:lstStyle/>
          <a:p>
            <a:r>
              <a:rPr lang="en-US" sz="2800" b="1" u="sng" dirty="0">
                <a:solidFill>
                  <a:srgbClr val="0070C0"/>
                </a:solidFill>
                <a:latin typeface="Arial" panose="020B0604020202020204" pitchFamily="34" charset="0"/>
                <a:cs typeface="Arial" panose="020B0604020202020204" pitchFamily="34" charset="0"/>
              </a:rPr>
              <a:t>Terraform </a:t>
            </a:r>
            <a:r>
              <a:rPr lang="en-US" sz="2800" b="1" u="sng" dirty="0" smtClean="0">
                <a:solidFill>
                  <a:srgbClr val="0070C0"/>
                </a:solidFill>
                <a:latin typeface="Arial" panose="020B0604020202020204" pitchFamily="34" charset="0"/>
                <a:cs typeface="Arial" panose="020B0604020202020204" pitchFamily="34" charset="0"/>
              </a:rPr>
              <a:t>Refresh</a:t>
            </a:r>
          </a:p>
          <a:p>
            <a:endParaRPr lang="en-US" sz="2800" dirty="0">
              <a:solidFill>
                <a:srgbClr val="172B4D"/>
              </a:solidFill>
              <a:latin typeface="Arial" panose="020B0604020202020204" pitchFamily="34" charset="0"/>
              <a:cs typeface="Arial" panose="020B0604020202020204" pitchFamily="34" charset="0"/>
            </a:endParaRPr>
          </a:p>
          <a:p>
            <a:r>
              <a:rPr lang="en-US" sz="2400" dirty="0">
                <a:solidFill>
                  <a:srgbClr val="000000"/>
                </a:solidFill>
                <a:latin typeface="Arial" panose="020B0604020202020204" pitchFamily="34" charset="0"/>
                <a:cs typeface="Arial" panose="020B0604020202020204" pitchFamily="34" charset="0"/>
              </a:rPr>
              <a:t>The </a:t>
            </a:r>
            <a:r>
              <a:rPr lang="en-US" sz="2400" b="1" dirty="0">
                <a:solidFill>
                  <a:srgbClr val="FF0000"/>
                </a:solidFill>
                <a:latin typeface="Arial" panose="020B0604020202020204" pitchFamily="34" charset="0"/>
                <a:cs typeface="Arial" panose="020B0604020202020204" pitchFamily="34" charset="0"/>
              </a:rPr>
              <a:t>terraform refresh </a:t>
            </a:r>
            <a:r>
              <a:rPr lang="en-US" sz="2400" dirty="0">
                <a:solidFill>
                  <a:srgbClr val="000000"/>
                </a:solidFill>
                <a:latin typeface="Arial" panose="020B0604020202020204" pitchFamily="34" charset="0"/>
                <a:cs typeface="Arial" panose="020B0604020202020204" pitchFamily="34" charset="0"/>
              </a:rPr>
              <a:t>command is used to reconcile the state Terraform knows about (via its state file) with the real-world infrastructure</a:t>
            </a:r>
            <a:r>
              <a:rPr lang="en-US" sz="2400" dirty="0" smtClean="0">
                <a:solidFill>
                  <a:srgbClr val="000000"/>
                </a:solidFill>
                <a:latin typeface="Arial" panose="020B0604020202020204" pitchFamily="34" charset="0"/>
                <a:cs typeface="Arial" panose="020B0604020202020204" pitchFamily="34" charset="0"/>
              </a:rPr>
              <a:t>.</a:t>
            </a:r>
          </a:p>
          <a:p>
            <a:endParaRPr lang="en-US" sz="2400" dirty="0">
              <a:solidFill>
                <a:srgbClr val="000000"/>
              </a:solidFill>
              <a:latin typeface="Arial" panose="020B0604020202020204" pitchFamily="34" charset="0"/>
              <a:cs typeface="Arial" panose="020B0604020202020204" pitchFamily="34" charset="0"/>
            </a:endParaRPr>
          </a:p>
          <a:p>
            <a:r>
              <a:rPr lang="en-US" sz="2400" dirty="0">
                <a:solidFill>
                  <a:srgbClr val="000000"/>
                </a:solidFill>
                <a:latin typeface="Arial" panose="020B0604020202020204" pitchFamily="34" charset="0"/>
                <a:cs typeface="Arial" panose="020B0604020202020204" pitchFamily="34" charset="0"/>
              </a:rPr>
              <a:t>This does not modify infrastructure but does modify the state file.</a:t>
            </a:r>
          </a:p>
          <a:p>
            <a:endParaRPr lang="en-US" sz="2800" dirty="0" smtClean="0">
              <a:solidFill>
                <a:srgbClr val="172B4D"/>
              </a:solidFill>
              <a:latin typeface="Arial" panose="020B0604020202020204" pitchFamily="34" charset="0"/>
              <a:cs typeface="Arial" panose="020B0604020202020204" pitchFamily="34" charset="0"/>
            </a:endParaRPr>
          </a:p>
          <a:p>
            <a:r>
              <a:rPr lang="en-US" sz="2800" b="1" u="sng" dirty="0" smtClean="0">
                <a:solidFill>
                  <a:srgbClr val="0070C0"/>
                </a:solidFill>
                <a:latin typeface="Arial" panose="020B0604020202020204" pitchFamily="34" charset="0"/>
                <a:cs typeface="Arial" panose="020B0604020202020204" pitchFamily="34" charset="0"/>
              </a:rPr>
              <a:t>Terraform Destroy</a:t>
            </a:r>
          </a:p>
          <a:p>
            <a:endParaRPr lang="en-US" sz="2800" dirty="0">
              <a:solidFill>
                <a:srgbClr val="172B4D"/>
              </a:solidFill>
              <a:latin typeface="Arial" panose="020B0604020202020204" pitchFamily="34" charset="0"/>
              <a:cs typeface="Arial" panose="020B0604020202020204" pitchFamily="34" charset="0"/>
            </a:endParaRPr>
          </a:p>
          <a:p>
            <a:r>
              <a:rPr lang="en-US" sz="2400" dirty="0">
                <a:solidFill>
                  <a:srgbClr val="000000"/>
                </a:solidFill>
                <a:latin typeface="Arial" panose="020B0604020202020204" pitchFamily="34" charset="0"/>
                <a:cs typeface="Arial" panose="020B0604020202020204" pitchFamily="34" charset="0"/>
              </a:rPr>
              <a:t>The </a:t>
            </a:r>
            <a:r>
              <a:rPr lang="en-US" sz="2400" b="1" dirty="0">
                <a:solidFill>
                  <a:srgbClr val="FF0000"/>
                </a:solidFill>
                <a:latin typeface="Arial" panose="020B0604020202020204" pitchFamily="34" charset="0"/>
                <a:cs typeface="Arial" panose="020B0604020202020204" pitchFamily="34" charset="0"/>
              </a:rPr>
              <a:t>terraform destroy </a:t>
            </a:r>
            <a:r>
              <a:rPr lang="en-US" sz="2400" dirty="0">
                <a:solidFill>
                  <a:srgbClr val="000000"/>
                </a:solidFill>
                <a:latin typeface="Arial" panose="020B0604020202020204" pitchFamily="34" charset="0"/>
                <a:cs typeface="Arial" panose="020B0604020202020204" pitchFamily="34" charset="0"/>
              </a:rPr>
              <a:t>command is used to destroy the Terraform-managed infrastructure.</a:t>
            </a:r>
          </a:p>
          <a:p>
            <a:endParaRPr lang="en-US" sz="2400" dirty="0" smtClean="0">
              <a:solidFill>
                <a:srgbClr val="000000"/>
              </a:solidFill>
              <a:latin typeface="Arial" panose="020B0604020202020204" pitchFamily="34" charset="0"/>
              <a:cs typeface="Arial" panose="020B0604020202020204" pitchFamily="34" charset="0"/>
            </a:endParaRPr>
          </a:p>
          <a:p>
            <a:r>
              <a:rPr lang="en-US" sz="2400" dirty="0" smtClean="0">
                <a:solidFill>
                  <a:srgbClr val="000000"/>
                </a:solidFill>
                <a:latin typeface="Arial" panose="020B0604020202020204" pitchFamily="34" charset="0"/>
                <a:cs typeface="Arial" panose="020B0604020202020204" pitchFamily="34" charset="0"/>
              </a:rPr>
              <a:t>terraform </a:t>
            </a:r>
            <a:r>
              <a:rPr lang="en-US" sz="2400" dirty="0">
                <a:solidFill>
                  <a:srgbClr val="000000"/>
                </a:solidFill>
                <a:latin typeface="Arial" panose="020B0604020202020204" pitchFamily="34" charset="0"/>
                <a:cs typeface="Arial" panose="020B0604020202020204" pitchFamily="34" charset="0"/>
              </a:rPr>
              <a:t>destroy command is not the only command through which infrastructure can be destroyed.</a:t>
            </a:r>
          </a:p>
          <a:p>
            <a:endParaRPr lang="en-US" sz="2400" dirty="0" smtClean="0">
              <a:solidFill>
                <a:srgbClr val="000000"/>
              </a:solidFill>
              <a:latin typeface="Arial" panose="020B0604020202020204" pitchFamily="34" charset="0"/>
              <a:cs typeface="Arial" panose="020B0604020202020204" pitchFamily="34" charset="0"/>
            </a:endParaRPr>
          </a:p>
          <a:p>
            <a:r>
              <a:rPr lang="en-US" sz="2400" dirty="0" smtClean="0">
                <a:solidFill>
                  <a:srgbClr val="000000"/>
                </a:solidFill>
                <a:latin typeface="Arial" panose="020B0604020202020204" pitchFamily="34" charset="0"/>
                <a:cs typeface="Arial" panose="020B0604020202020204" pitchFamily="34" charset="0"/>
              </a:rPr>
              <a:t>You </a:t>
            </a:r>
            <a:r>
              <a:rPr lang="en-US" sz="2400" dirty="0">
                <a:solidFill>
                  <a:srgbClr val="000000"/>
                </a:solidFill>
                <a:latin typeface="Arial" panose="020B0604020202020204" pitchFamily="34" charset="0"/>
                <a:cs typeface="Arial" panose="020B0604020202020204" pitchFamily="34" charset="0"/>
              </a:rPr>
              <a:t>can remove the resource block from the configuration and run terraform apply this way you can destroy the infrastructure.</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683614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1615505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7623997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41996917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45719" y="-12700"/>
            <a:ext cx="11943081" cy="523220"/>
          </a:xfrm>
          <a:prstGeom prst="rect">
            <a:avLst/>
          </a:prstGeom>
          <a:noFill/>
        </p:spPr>
        <p:txBody>
          <a:bodyPr wrap="square" rtlCol="0">
            <a:spAutoFit/>
          </a:bodyPr>
          <a:lstStyle/>
          <a:p>
            <a:r>
              <a:rPr lang="en-US" sz="2800" b="1" dirty="0">
                <a:solidFill>
                  <a:srgbClr val="FF0000"/>
                </a:solidFill>
                <a:latin typeface="Arial" panose="020B0604020202020204" pitchFamily="34" charset="0"/>
              </a:rPr>
              <a:t>What Problem Does </a:t>
            </a:r>
            <a:r>
              <a:rPr lang="en-US" sz="2800" b="1" dirty="0" err="1">
                <a:solidFill>
                  <a:srgbClr val="FF0000"/>
                </a:solidFill>
                <a:latin typeface="Arial" panose="020B0604020202020204" pitchFamily="34" charset="0"/>
              </a:rPr>
              <a:t>IaC</a:t>
            </a:r>
            <a:r>
              <a:rPr lang="en-US" sz="2800" b="1" dirty="0">
                <a:solidFill>
                  <a:srgbClr val="FF0000"/>
                </a:solidFill>
                <a:latin typeface="Arial" panose="020B0604020202020204" pitchFamily="34" charset="0"/>
              </a:rPr>
              <a:t> Solve?</a:t>
            </a:r>
            <a:endParaRPr lang="en-US" sz="2800" b="0" i="0" dirty="0">
              <a:solidFill>
                <a:srgbClr val="FF0000"/>
              </a:solidFill>
              <a:effectLst/>
              <a:latin typeface="Arial" panose="020B0604020202020204" pitchFamily="34" charset="0"/>
            </a:endParaRPr>
          </a:p>
        </p:txBody>
      </p:sp>
      <p:sp>
        <p:nvSpPr>
          <p:cNvPr id="3" name="TextBox 2"/>
          <p:cNvSpPr txBox="1"/>
          <p:nvPr/>
        </p:nvSpPr>
        <p:spPr>
          <a:xfrm flipH="1">
            <a:off x="91438" y="749300"/>
            <a:ext cx="11897362" cy="5324535"/>
          </a:xfrm>
          <a:prstGeom prst="rect">
            <a:avLst/>
          </a:prstGeom>
          <a:noFill/>
        </p:spPr>
        <p:txBody>
          <a:bodyPr wrap="square" rtlCol="0">
            <a:spAutoFit/>
          </a:bodyPr>
          <a:lstStyle/>
          <a:p>
            <a:r>
              <a:rPr lang="en-US" sz="2400" b="1" u="sng" dirty="0">
                <a:solidFill>
                  <a:srgbClr val="000000"/>
                </a:solidFill>
                <a:latin typeface="Arial" panose="020B0604020202020204" pitchFamily="34" charset="0"/>
              </a:rPr>
              <a:t>The Pain of Managing IT </a:t>
            </a:r>
            <a:r>
              <a:rPr lang="en-US" sz="2400" b="1" u="sng" dirty="0" smtClean="0">
                <a:solidFill>
                  <a:srgbClr val="000000"/>
                </a:solidFill>
                <a:latin typeface="Arial" panose="020B0604020202020204" pitchFamily="34" charset="0"/>
              </a:rPr>
              <a:t>Infrastructure</a:t>
            </a:r>
          </a:p>
          <a:p>
            <a:endParaRPr lang="en-US" sz="2800" u="sng" dirty="0">
              <a:solidFill>
                <a:srgbClr val="000000"/>
              </a:solidFill>
              <a:latin typeface="Arial" panose="020B0604020202020204" pitchFamily="34" charset="0"/>
            </a:endParaRPr>
          </a:p>
          <a:p>
            <a:r>
              <a:rPr lang="en-US" sz="2400" dirty="0">
                <a:latin typeface="ForoSans-Light"/>
              </a:rPr>
              <a:t>Historically, managing IT infrastructure was a manual process. People would physically put servers in place and configure them. Only after the machines were configured to the correct setting required by the OS and applications would those people deploy the application. Unsurprisingly, this manual process would often result in several problems</a:t>
            </a:r>
            <a:r>
              <a:rPr lang="en-US" sz="2400" dirty="0" smtClean="0">
                <a:latin typeface="ForoSans-Light"/>
              </a:rPr>
              <a:t>.</a:t>
            </a:r>
          </a:p>
          <a:p>
            <a:endParaRPr lang="en-US" sz="2400" dirty="0" smtClean="0">
              <a:latin typeface="ForoSans-Light"/>
            </a:endParaRPr>
          </a:p>
          <a:p>
            <a:pPr marL="342900" indent="-342900">
              <a:buFont typeface="Arial" panose="020B0604020202020204" pitchFamily="34" charset="0"/>
              <a:buChar char="•"/>
            </a:pPr>
            <a:r>
              <a:rPr lang="en-US" sz="2400" dirty="0" smtClean="0">
                <a:latin typeface="ForoSans-Light"/>
              </a:rPr>
              <a:t>The </a:t>
            </a:r>
            <a:r>
              <a:rPr lang="en-US" sz="2400" dirty="0">
                <a:latin typeface="ForoSans-Light"/>
              </a:rPr>
              <a:t>first big problem is </a:t>
            </a:r>
            <a:r>
              <a:rPr lang="en-US" sz="2400" b="1" dirty="0">
                <a:latin typeface="ForoSans-Light"/>
              </a:rPr>
              <a:t>cost</a:t>
            </a:r>
            <a:r>
              <a:rPr lang="en-US" sz="2400" dirty="0">
                <a:latin typeface="ForoSans-Light"/>
              </a:rPr>
              <a:t>. You’d have to hire many professionals to perform the necessary tasks at each step of the process, from network engineers to hardware maintenance technicians. All of those people need to be paid, obviously, but they also need to be managed. That leads to more management overhead and adds more complexity to communication inside the organization. The result? Dollars go away. And we didn’t even mention building and maintaining your own data centers, which would increase the costs by orders of magnitude.</a:t>
            </a:r>
            <a:endParaRPr lang="en-US" sz="2400" b="0" i="0" dirty="0">
              <a:effectLst/>
              <a:latin typeface="ForoSans-Light"/>
            </a:endParaRPr>
          </a:p>
        </p:txBody>
      </p:sp>
    </p:spTree>
    <p:extLst>
      <p:ext uri="{BB962C8B-B14F-4D97-AF65-F5344CB8AC3E}">
        <p14:creationId xmlns:p14="http://schemas.microsoft.com/office/powerpoint/2010/main" val="6356521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flipH="1">
            <a:off x="134619" y="381000"/>
            <a:ext cx="12171681" cy="5386090"/>
          </a:xfrm>
          <a:prstGeom prst="rect">
            <a:avLst/>
          </a:prstGeom>
          <a:noFill/>
        </p:spPr>
        <p:txBody>
          <a:bodyPr wrap="square" rtlCol="0">
            <a:spAutoFit/>
          </a:bodyPr>
          <a:lstStyle/>
          <a:p>
            <a:r>
              <a:rPr lang="en-US" sz="2000" b="1" u="sng" dirty="0" smtClean="0">
                <a:solidFill>
                  <a:srgbClr val="00B050"/>
                </a:solidFill>
                <a:latin typeface="Arial" panose="020B0604020202020204" pitchFamily="34" charset="0"/>
              </a:rPr>
              <a:t>Some </a:t>
            </a:r>
            <a:r>
              <a:rPr lang="en-US" sz="2000" b="1" u="sng" dirty="0">
                <a:solidFill>
                  <a:srgbClr val="00B050"/>
                </a:solidFill>
                <a:latin typeface="Arial" panose="020B0604020202020204" pitchFamily="34" charset="0"/>
              </a:rPr>
              <a:t>Best </a:t>
            </a:r>
            <a:r>
              <a:rPr lang="en-US" sz="2000" b="1" u="sng" dirty="0" smtClean="0">
                <a:solidFill>
                  <a:srgbClr val="00B050"/>
                </a:solidFill>
                <a:latin typeface="Arial" panose="020B0604020202020204" pitchFamily="34" charset="0"/>
              </a:rPr>
              <a:t>Practices of </a:t>
            </a:r>
            <a:r>
              <a:rPr lang="en-US" sz="2000" b="1" u="sng" dirty="0" err="1" smtClean="0">
                <a:solidFill>
                  <a:srgbClr val="00B050"/>
                </a:solidFill>
                <a:latin typeface="Arial" panose="020B0604020202020204" pitchFamily="34" charset="0"/>
              </a:rPr>
              <a:t>IaC</a:t>
            </a:r>
            <a:r>
              <a:rPr lang="en-US" sz="2000" b="1" u="sng" dirty="0" smtClean="0">
                <a:solidFill>
                  <a:srgbClr val="00B050"/>
                </a:solidFill>
                <a:latin typeface="Arial" panose="020B0604020202020204" pitchFamily="34" charset="0"/>
              </a:rPr>
              <a:t>:-</a:t>
            </a:r>
          </a:p>
          <a:p>
            <a:endParaRPr lang="en-US" sz="2400" dirty="0">
              <a:solidFill>
                <a:srgbClr val="00B050"/>
              </a:solidFill>
              <a:latin typeface="Arial" panose="020B0604020202020204" pitchFamily="34" charset="0"/>
            </a:endParaRPr>
          </a:p>
          <a:p>
            <a:pPr marL="342900" indent="-342900">
              <a:buFont typeface="Arial" panose="020B0604020202020204" pitchFamily="34" charset="0"/>
              <a:buChar char="•"/>
            </a:pPr>
            <a:r>
              <a:rPr lang="en-US" sz="2000" b="1" u="sng" dirty="0" smtClean="0">
                <a:solidFill>
                  <a:schemeClr val="accent2"/>
                </a:solidFill>
                <a:latin typeface="ForoSans-Light"/>
              </a:rPr>
              <a:t>Make </a:t>
            </a:r>
            <a:r>
              <a:rPr lang="en-US" sz="2000" b="1" u="sng" dirty="0">
                <a:solidFill>
                  <a:schemeClr val="accent2"/>
                </a:solidFill>
                <a:latin typeface="ForoSans-Light"/>
              </a:rPr>
              <a:t>code your single source of </a:t>
            </a:r>
            <a:r>
              <a:rPr lang="en-US" sz="2000" b="1" u="sng" dirty="0" smtClean="0">
                <a:solidFill>
                  <a:schemeClr val="accent2"/>
                </a:solidFill>
                <a:latin typeface="ForoSans-Light"/>
              </a:rPr>
              <a:t>truth.</a:t>
            </a:r>
            <a:r>
              <a:rPr lang="en-US" sz="2000" dirty="0">
                <a:solidFill>
                  <a:srgbClr val="000000"/>
                </a:solidFill>
                <a:latin typeface="ForoSans-Light"/>
              </a:rPr>
              <a:t> You should explicitly code all the infrastructure specifications in configuration files. Your configuration files should be the single source of truth for all your infrastructure management concerns</a:t>
            </a:r>
            <a:r>
              <a:rPr lang="en-US" sz="2000" dirty="0" smtClean="0">
                <a:solidFill>
                  <a:srgbClr val="000000"/>
                </a:solidFill>
                <a:latin typeface="ForoSans-Light"/>
              </a:rPr>
              <a:t>.</a:t>
            </a:r>
          </a:p>
          <a:p>
            <a:pPr marL="342900" indent="-342900">
              <a:buFont typeface="Arial" panose="020B0604020202020204" pitchFamily="34" charset="0"/>
              <a:buChar char="•"/>
            </a:pPr>
            <a:endParaRPr lang="en-US" sz="2000" dirty="0">
              <a:solidFill>
                <a:srgbClr val="000000"/>
              </a:solidFill>
              <a:latin typeface="ForoSans-Light"/>
            </a:endParaRPr>
          </a:p>
          <a:p>
            <a:pPr marL="342900" indent="-342900">
              <a:buFont typeface="Arial" panose="020B0604020202020204" pitchFamily="34" charset="0"/>
              <a:buChar char="•"/>
            </a:pPr>
            <a:r>
              <a:rPr lang="en-US" sz="2000" b="1" u="sng" dirty="0">
                <a:solidFill>
                  <a:schemeClr val="accent2"/>
                </a:solidFill>
                <a:latin typeface="ForoSans-Light"/>
              </a:rPr>
              <a:t>Version control all of your configuration files.</a:t>
            </a:r>
            <a:r>
              <a:rPr lang="en-US" sz="2000" dirty="0">
                <a:solidFill>
                  <a:srgbClr val="000000"/>
                </a:solidFill>
                <a:latin typeface="ForoSans-Light"/>
              </a:rPr>
              <a:t> This probably should go without saying, but put all of your </a:t>
            </a:r>
            <a:r>
              <a:rPr lang="en-US" sz="2000" dirty="0" err="1">
                <a:solidFill>
                  <a:srgbClr val="000000"/>
                </a:solidFill>
                <a:latin typeface="ForoSans-Light"/>
              </a:rPr>
              <a:t>config</a:t>
            </a:r>
            <a:r>
              <a:rPr lang="en-US" sz="2000" dirty="0">
                <a:solidFill>
                  <a:srgbClr val="000000"/>
                </a:solidFill>
                <a:latin typeface="ForoSans-Light"/>
              </a:rPr>
              <a:t> files under source control</a:t>
            </a:r>
            <a:r>
              <a:rPr lang="en-US" sz="2000" dirty="0" smtClean="0">
                <a:solidFill>
                  <a:srgbClr val="000000"/>
                </a:solidFill>
                <a:latin typeface="ForoSans-Light"/>
              </a:rPr>
              <a:t>.</a:t>
            </a:r>
          </a:p>
          <a:p>
            <a:pPr marL="342900" indent="-342900">
              <a:buFont typeface="Arial" panose="020B0604020202020204" pitchFamily="34" charset="0"/>
              <a:buChar char="•"/>
            </a:pPr>
            <a:endParaRPr lang="en-US" sz="2000" dirty="0">
              <a:solidFill>
                <a:srgbClr val="000000"/>
              </a:solidFill>
              <a:latin typeface="ForoSans-Light"/>
            </a:endParaRPr>
          </a:p>
          <a:p>
            <a:pPr marL="342900" indent="-342900">
              <a:buFont typeface="Arial" panose="020B0604020202020204" pitchFamily="34" charset="0"/>
              <a:buChar char="•"/>
            </a:pPr>
            <a:r>
              <a:rPr lang="en-US" sz="2000" b="1" u="sng" dirty="0">
                <a:solidFill>
                  <a:schemeClr val="accent2"/>
                </a:solidFill>
                <a:latin typeface="ForoSans-Light"/>
              </a:rPr>
              <a:t>Use little documentation (or none at all) for your infrastructure specifications</a:t>
            </a:r>
            <a:r>
              <a:rPr lang="en-US" sz="2000" u="sng" dirty="0">
                <a:solidFill>
                  <a:schemeClr val="accent2"/>
                </a:solidFill>
                <a:latin typeface="ForoSans-Light"/>
              </a:rPr>
              <a:t>. </a:t>
            </a:r>
            <a:r>
              <a:rPr lang="en-US" sz="2000" dirty="0">
                <a:solidFill>
                  <a:srgbClr val="000000"/>
                </a:solidFill>
                <a:latin typeface="ForoSans-Light"/>
              </a:rPr>
              <a:t>This point is the logical consequence of the first one. Since your </a:t>
            </a:r>
            <a:r>
              <a:rPr lang="en-US" sz="2000" dirty="0" err="1">
                <a:solidFill>
                  <a:srgbClr val="000000"/>
                </a:solidFill>
                <a:latin typeface="ForoSans-Light"/>
              </a:rPr>
              <a:t>config</a:t>
            </a:r>
            <a:r>
              <a:rPr lang="en-US" sz="2000" dirty="0">
                <a:solidFill>
                  <a:srgbClr val="000000"/>
                </a:solidFill>
                <a:latin typeface="ForoSans-Light"/>
              </a:rPr>
              <a:t> files should be your single source of truth, there should be no need for more documentation. External documentation can easily get out of sync with the real configurations, but that won’t happen with the </a:t>
            </a:r>
            <a:r>
              <a:rPr lang="en-US" sz="2000" dirty="0" err="1">
                <a:solidFill>
                  <a:srgbClr val="000000"/>
                </a:solidFill>
                <a:latin typeface="ForoSans-Light"/>
              </a:rPr>
              <a:t>config</a:t>
            </a:r>
            <a:r>
              <a:rPr lang="en-US" sz="2000" dirty="0">
                <a:solidFill>
                  <a:srgbClr val="000000"/>
                </a:solidFill>
                <a:latin typeface="ForoSans-Light"/>
              </a:rPr>
              <a:t> files</a:t>
            </a:r>
            <a:r>
              <a:rPr lang="en-US" sz="2000" dirty="0" smtClean="0">
                <a:solidFill>
                  <a:srgbClr val="000000"/>
                </a:solidFill>
                <a:latin typeface="ForoSans-Light"/>
              </a:rPr>
              <a:t>.</a:t>
            </a:r>
          </a:p>
          <a:p>
            <a:pPr marL="342900" indent="-342900">
              <a:buFont typeface="Arial" panose="020B0604020202020204" pitchFamily="34" charset="0"/>
              <a:buChar char="•"/>
            </a:pPr>
            <a:endParaRPr lang="en-US" sz="2000" dirty="0">
              <a:solidFill>
                <a:srgbClr val="000000"/>
              </a:solidFill>
              <a:latin typeface="ForoSans-Light"/>
            </a:endParaRPr>
          </a:p>
          <a:p>
            <a:pPr marL="342900" indent="-342900">
              <a:buFont typeface="Arial" panose="020B0604020202020204" pitchFamily="34" charset="0"/>
              <a:buChar char="•"/>
            </a:pPr>
            <a:r>
              <a:rPr lang="en-US" sz="2000" b="1" u="sng" dirty="0">
                <a:solidFill>
                  <a:schemeClr val="accent2"/>
                </a:solidFill>
                <a:latin typeface="ForoSans-Light"/>
              </a:rPr>
              <a:t>Test and Monitor Your </a:t>
            </a:r>
            <a:r>
              <a:rPr lang="en-US" sz="2000" b="1" u="sng" dirty="0" smtClean="0">
                <a:solidFill>
                  <a:schemeClr val="accent2"/>
                </a:solidFill>
                <a:latin typeface="ForoSans-Light"/>
              </a:rPr>
              <a:t>Configurations.</a:t>
            </a:r>
            <a:r>
              <a:rPr lang="en-US" sz="2000" dirty="0">
                <a:solidFill>
                  <a:srgbClr val="000000"/>
                </a:solidFill>
                <a:latin typeface="ForoSans-Light"/>
              </a:rPr>
              <a:t> </a:t>
            </a:r>
            <a:r>
              <a:rPr lang="en-US" sz="2000" dirty="0" err="1">
                <a:solidFill>
                  <a:srgbClr val="000000"/>
                </a:solidFill>
                <a:latin typeface="ForoSans-Light"/>
              </a:rPr>
              <a:t>IaC</a:t>
            </a:r>
            <a:r>
              <a:rPr lang="en-US" sz="2000" dirty="0">
                <a:solidFill>
                  <a:srgbClr val="000000"/>
                </a:solidFill>
                <a:latin typeface="ForoSans-Light"/>
              </a:rPr>
              <a:t> is code, and like all code, it can be tested. So test it you should! By employing testing and monitoring tools for </a:t>
            </a:r>
            <a:r>
              <a:rPr lang="en-US" sz="2000" dirty="0" err="1">
                <a:solidFill>
                  <a:srgbClr val="000000"/>
                </a:solidFill>
                <a:latin typeface="ForoSans-Light"/>
              </a:rPr>
              <a:t>IaC</a:t>
            </a:r>
            <a:r>
              <a:rPr lang="en-US" sz="2000" dirty="0">
                <a:solidFill>
                  <a:srgbClr val="000000"/>
                </a:solidFill>
                <a:latin typeface="ForoSans-Light"/>
              </a:rPr>
              <a:t>, you can check for errors and inconsistencies in your servers before you deploy them to production.</a:t>
            </a:r>
            <a:endParaRPr lang="en-US" sz="2000" b="0" i="0" dirty="0">
              <a:solidFill>
                <a:srgbClr val="000000"/>
              </a:solidFill>
              <a:effectLst/>
              <a:latin typeface="ForoSans-Light"/>
            </a:endParaRPr>
          </a:p>
        </p:txBody>
      </p:sp>
    </p:spTree>
    <p:extLst>
      <p:ext uri="{BB962C8B-B14F-4D97-AF65-F5344CB8AC3E}">
        <p14:creationId xmlns:p14="http://schemas.microsoft.com/office/powerpoint/2010/main" val="41452016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rot="20069862">
            <a:off x="502124" y="1358346"/>
            <a:ext cx="12283109" cy="2646878"/>
          </a:xfrm>
          <a:prstGeom prst="rect">
            <a:avLst/>
          </a:prstGeom>
          <a:noFill/>
        </p:spPr>
        <p:txBody>
          <a:bodyPr wrap="square" rtlCol="0">
            <a:spAutoFit/>
          </a:bodyPr>
          <a:lstStyle/>
          <a:p>
            <a:r>
              <a:rPr lang="en-US" sz="16600" u="sng" dirty="0" smtClean="0">
                <a:latin typeface="Brush Script MT" panose="03060802040406070304" pitchFamily="66" charset="0"/>
              </a:rPr>
              <a:t>ThankYou …</a:t>
            </a:r>
            <a:endParaRPr lang="en-US" sz="16600" u="sng" dirty="0">
              <a:latin typeface="Brush Script MT" panose="03060802040406070304" pitchFamily="66" charset="0"/>
            </a:endParaRPr>
          </a:p>
        </p:txBody>
      </p:sp>
    </p:spTree>
    <p:extLst>
      <p:ext uri="{BB962C8B-B14F-4D97-AF65-F5344CB8AC3E}">
        <p14:creationId xmlns:p14="http://schemas.microsoft.com/office/powerpoint/2010/main" val="25170702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901700"/>
            <a:ext cx="12014200" cy="4524315"/>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rgbClr val="000000"/>
                </a:solidFill>
                <a:latin typeface="ForoSans-Light"/>
              </a:rPr>
              <a:t>The next big problems are </a:t>
            </a:r>
            <a:r>
              <a:rPr lang="en-US" sz="2400" b="1" dirty="0">
                <a:solidFill>
                  <a:srgbClr val="000000"/>
                </a:solidFill>
                <a:latin typeface="ForoSans-Light"/>
              </a:rPr>
              <a:t>scalability and availability</a:t>
            </a:r>
            <a:r>
              <a:rPr lang="en-US" sz="2400" dirty="0">
                <a:solidFill>
                  <a:srgbClr val="000000"/>
                </a:solidFill>
                <a:latin typeface="ForoSans-Light"/>
              </a:rPr>
              <a:t>. But in the end, it all comes down to speed. Since manual configuration is so slow, applications would often struggle with spikes in access, while the system administrators would be desperately trying to set up servers to manage the load. This necessarily impacts availability. If the organization didn’t have backup servers or even data centers, then the application could be unavailable for long periods</a:t>
            </a:r>
            <a:r>
              <a:rPr lang="en-US" sz="2400" dirty="0" smtClean="0">
                <a:solidFill>
                  <a:srgbClr val="000000"/>
                </a:solidFill>
                <a:latin typeface="ForoSans-Light"/>
              </a:rPr>
              <a:t>.</a:t>
            </a:r>
          </a:p>
          <a:p>
            <a:pPr marL="342900" indent="-342900">
              <a:buFont typeface="Arial" panose="020B0604020202020204" pitchFamily="34" charset="0"/>
              <a:buChar char="•"/>
            </a:pPr>
            <a:endParaRPr lang="en-US" sz="2400" dirty="0">
              <a:solidFill>
                <a:srgbClr val="000000"/>
              </a:solidFill>
              <a:latin typeface="ForoSans-Light"/>
            </a:endParaRPr>
          </a:p>
          <a:p>
            <a:pPr marL="342900" indent="-342900">
              <a:buFont typeface="Arial" panose="020B0604020202020204" pitchFamily="34" charset="0"/>
              <a:buChar char="•"/>
            </a:pPr>
            <a:r>
              <a:rPr lang="en-US" sz="2400" dirty="0">
                <a:solidFill>
                  <a:srgbClr val="000000"/>
                </a:solidFill>
                <a:latin typeface="ForoSans-Light"/>
              </a:rPr>
              <a:t>A third major problem is </a:t>
            </a:r>
            <a:r>
              <a:rPr lang="en-US" sz="2400" b="1" dirty="0">
                <a:solidFill>
                  <a:srgbClr val="000000"/>
                </a:solidFill>
                <a:latin typeface="ForoSans-Light"/>
              </a:rPr>
              <a:t>monitoring and performance visibility</a:t>
            </a:r>
            <a:r>
              <a:rPr lang="en-US" sz="2400" dirty="0">
                <a:solidFill>
                  <a:srgbClr val="000000"/>
                </a:solidFill>
                <a:latin typeface="ForoSans-Light"/>
              </a:rPr>
              <a:t>. Now that you have all of the infrastructure in place, how do you keep an eye on it to ensure it’s performing optimally? When you have an issue, how do you pinpoint exactly where in the infrastructure the issue is coming from? Is it the network, the server, or the </a:t>
            </a:r>
            <a:r>
              <a:rPr lang="en-US" sz="2400" dirty="0" smtClean="0">
                <a:solidFill>
                  <a:srgbClr val="000000"/>
                </a:solidFill>
                <a:latin typeface="ForoSans-Light"/>
              </a:rPr>
              <a:t>application.</a:t>
            </a:r>
            <a:endParaRPr lang="en-US" sz="2400" dirty="0"/>
          </a:p>
        </p:txBody>
      </p:sp>
    </p:spTree>
    <p:extLst>
      <p:ext uri="{BB962C8B-B14F-4D97-AF65-F5344CB8AC3E}">
        <p14:creationId xmlns:p14="http://schemas.microsoft.com/office/powerpoint/2010/main" val="1271796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38100" y="38100"/>
            <a:ext cx="11963400" cy="523220"/>
          </a:xfrm>
          <a:prstGeom prst="rect">
            <a:avLst/>
          </a:prstGeom>
          <a:noFill/>
        </p:spPr>
        <p:txBody>
          <a:bodyPr wrap="square" rtlCol="0">
            <a:spAutoFit/>
          </a:bodyPr>
          <a:lstStyle/>
          <a:p>
            <a:r>
              <a:rPr lang="en-US" sz="2800" b="1" dirty="0">
                <a:solidFill>
                  <a:srgbClr val="FF0000"/>
                </a:solidFill>
                <a:latin typeface="Arial" panose="020B0604020202020204" pitchFamily="34" charset="0"/>
              </a:rPr>
              <a:t>Infrastructure as Code Benefits</a:t>
            </a:r>
            <a:endParaRPr lang="en-US" sz="2800" b="0" i="0" dirty="0">
              <a:solidFill>
                <a:srgbClr val="FF0000"/>
              </a:solidFill>
              <a:effectLst/>
              <a:latin typeface="Arial" panose="020B0604020202020204" pitchFamily="34" charset="0"/>
            </a:endParaRPr>
          </a:p>
        </p:txBody>
      </p:sp>
      <p:sp>
        <p:nvSpPr>
          <p:cNvPr id="4" name="TextBox 3"/>
          <p:cNvSpPr txBox="1"/>
          <p:nvPr/>
        </p:nvSpPr>
        <p:spPr>
          <a:xfrm flipH="1">
            <a:off x="76200" y="508000"/>
            <a:ext cx="11925300" cy="6124754"/>
          </a:xfrm>
          <a:prstGeom prst="rect">
            <a:avLst/>
          </a:prstGeom>
          <a:noFill/>
        </p:spPr>
        <p:txBody>
          <a:bodyPr wrap="square" rtlCol="0">
            <a:spAutoFit/>
          </a:bodyPr>
          <a:lstStyle/>
          <a:p>
            <a:pPr lvl="0"/>
            <a:r>
              <a:rPr lang="en-US" sz="2400" b="1" u="sng" dirty="0" smtClean="0">
                <a:solidFill>
                  <a:srgbClr val="0070C0"/>
                </a:solidFill>
              </a:rPr>
              <a:t>Speed</a:t>
            </a:r>
          </a:p>
          <a:p>
            <a:pPr lvl="0"/>
            <a:r>
              <a:rPr lang="en-US" sz="2000" dirty="0" err="1" smtClean="0">
                <a:solidFill>
                  <a:prstClr val="black"/>
                </a:solidFill>
                <a:latin typeface="Arial" panose="020B0604020202020204" pitchFamily="34" charset="0"/>
                <a:cs typeface="Arial" panose="020B0604020202020204" pitchFamily="34" charset="0"/>
              </a:rPr>
              <a:t>IaC</a:t>
            </a:r>
            <a:r>
              <a:rPr lang="en-US" sz="2000" dirty="0" smtClean="0">
                <a:solidFill>
                  <a:prstClr val="black"/>
                </a:solidFill>
                <a:latin typeface="Arial" panose="020B0604020202020204" pitchFamily="34" charset="0"/>
                <a:cs typeface="Arial" panose="020B0604020202020204" pitchFamily="34" charset="0"/>
              </a:rPr>
              <a:t> </a:t>
            </a:r>
            <a:r>
              <a:rPr lang="en-US" sz="2000" dirty="0">
                <a:solidFill>
                  <a:prstClr val="black"/>
                </a:solidFill>
                <a:latin typeface="Arial" panose="020B0604020202020204" pitchFamily="34" charset="0"/>
                <a:cs typeface="Arial" panose="020B0604020202020204" pitchFamily="34" charset="0"/>
              </a:rPr>
              <a:t>benefits a company’s IT architecture and workflow as it uses automation to substantially increase the provisioning speed of the infrastructure’</a:t>
            </a:r>
          </a:p>
          <a:p>
            <a:pPr lvl="0"/>
            <a:r>
              <a:rPr lang="en-US" sz="2000" dirty="0">
                <a:solidFill>
                  <a:prstClr val="black"/>
                </a:solidFill>
                <a:latin typeface="Arial" panose="020B0604020202020204" pitchFamily="34" charset="0"/>
                <a:cs typeface="Arial" panose="020B0604020202020204" pitchFamily="34" charset="0"/>
              </a:rPr>
              <a:t>s development, testing, and production</a:t>
            </a:r>
            <a:r>
              <a:rPr lang="en-US" sz="2000" dirty="0" smtClean="0">
                <a:solidFill>
                  <a:prstClr val="black"/>
                </a:solidFill>
                <a:latin typeface="Arial" panose="020B0604020202020204" pitchFamily="34" charset="0"/>
                <a:cs typeface="Arial" panose="020B0604020202020204" pitchFamily="34" charset="0"/>
              </a:rPr>
              <a:t>.</a:t>
            </a:r>
          </a:p>
          <a:p>
            <a:pPr lvl="0"/>
            <a:endParaRPr lang="en-US" sz="2000" dirty="0">
              <a:solidFill>
                <a:prstClr val="black"/>
              </a:solidFill>
              <a:latin typeface="Arial" panose="020B0604020202020204" pitchFamily="34" charset="0"/>
              <a:cs typeface="Arial" panose="020B0604020202020204" pitchFamily="34" charset="0"/>
            </a:endParaRPr>
          </a:p>
          <a:p>
            <a:pPr lvl="0"/>
            <a:r>
              <a:rPr lang="en-US" sz="2400" b="1" u="sng" dirty="0" smtClean="0">
                <a:solidFill>
                  <a:srgbClr val="0070C0"/>
                </a:solidFill>
              </a:rPr>
              <a:t>Consistency</a:t>
            </a:r>
          </a:p>
          <a:p>
            <a:pPr lvl="0"/>
            <a:r>
              <a:rPr lang="en-US" sz="2000" dirty="0" smtClean="0">
                <a:solidFill>
                  <a:prstClr val="black"/>
                </a:solidFill>
                <a:latin typeface="Arial" panose="020B0604020202020204" pitchFamily="34" charset="0"/>
                <a:cs typeface="Arial" panose="020B0604020202020204" pitchFamily="34" charset="0"/>
              </a:rPr>
              <a:t>Since </a:t>
            </a:r>
            <a:r>
              <a:rPr lang="en-US" sz="2000" dirty="0">
                <a:solidFill>
                  <a:prstClr val="black"/>
                </a:solidFill>
                <a:latin typeface="Arial" panose="020B0604020202020204" pitchFamily="34" charset="0"/>
                <a:cs typeface="Arial" panose="020B0604020202020204" pitchFamily="34" charset="0"/>
              </a:rPr>
              <a:t>it is code, it generates the same result every time. It provisioned the same environment every time, enabling improved infrastructure</a:t>
            </a:r>
          </a:p>
          <a:p>
            <a:pPr lvl="0"/>
            <a:r>
              <a:rPr lang="en-US" sz="2000" dirty="0">
                <a:solidFill>
                  <a:prstClr val="black"/>
                </a:solidFill>
                <a:latin typeface="Arial" panose="020B0604020202020204" pitchFamily="34" charset="0"/>
                <a:cs typeface="Arial" panose="020B0604020202020204" pitchFamily="34" charset="0"/>
              </a:rPr>
              <a:t>consistency at all times.</a:t>
            </a:r>
          </a:p>
          <a:p>
            <a:pPr lvl="0"/>
            <a:endParaRPr lang="en-US" b="1" dirty="0" smtClean="0">
              <a:solidFill>
                <a:prstClr val="black"/>
              </a:solidFill>
            </a:endParaRPr>
          </a:p>
          <a:p>
            <a:pPr lvl="0"/>
            <a:r>
              <a:rPr lang="en-US" sz="2400" b="1" u="sng" dirty="0" smtClean="0">
                <a:solidFill>
                  <a:srgbClr val="0070C0"/>
                </a:solidFill>
              </a:rPr>
              <a:t>Cost</a:t>
            </a:r>
            <a:endParaRPr lang="en-US" sz="2400" b="1" u="sng" dirty="0">
              <a:solidFill>
                <a:srgbClr val="0070C0"/>
              </a:solidFill>
            </a:endParaRPr>
          </a:p>
          <a:p>
            <a:pPr lvl="0"/>
            <a:r>
              <a:rPr lang="en-US" sz="2000" dirty="0">
                <a:solidFill>
                  <a:prstClr val="black"/>
                </a:solidFill>
                <a:latin typeface="Arial" panose="020B0604020202020204" pitchFamily="34" charset="0"/>
                <a:cs typeface="Arial" panose="020B0604020202020204" pitchFamily="34" charset="0"/>
              </a:rPr>
              <a:t>One of the main benefits of </a:t>
            </a:r>
            <a:r>
              <a:rPr lang="en-US" sz="2000" dirty="0" err="1">
                <a:solidFill>
                  <a:prstClr val="black"/>
                </a:solidFill>
                <a:latin typeface="Arial" panose="020B0604020202020204" pitchFamily="34" charset="0"/>
                <a:cs typeface="Arial" panose="020B0604020202020204" pitchFamily="34" charset="0"/>
              </a:rPr>
              <a:t>IaC</a:t>
            </a:r>
            <a:r>
              <a:rPr lang="en-US" sz="2000" dirty="0">
                <a:solidFill>
                  <a:prstClr val="black"/>
                </a:solidFill>
                <a:latin typeface="Arial" panose="020B0604020202020204" pitchFamily="34" charset="0"/>
                <a:cs typeface="Arial" panose="020B0604020202020204" pitchFamily="34" charset="0"/>
              </a:rPr>
              <a:t> is, without a doubt, lowering the costs of infrastructure management. With everything automated and organized,</a:t>
            </a:r>
          </a:p>
          <a:p>
            <a:pPr lvl="0"/>
            <a:r>
              <a:rPr lang="en-US" sz="2000" dirty="0">
                <a:solidFill>
                  <a:prstClr val="black"/>
                </a:solidFill>
                <a:latin typeface="Arial" panose="020B0604020202020204" pitchFamily="34" charset="0"/>
                <a:cs typeface="Arial" panose="020B0604020202020204" pitchFamily="34" charset="0"/>
              </a:rPr>
              <a:t>engineers save up on time and cost which can be wisely invested in performing other manual tasks and higher-value jobs.</a:t>
            </a:r>
          </a:p>
          <a:p>
            <a:pPr lvl="0"/>
            <a:endParaRPr lang="en-US" b="1" dirty="0" smtClean="0">
              <a:solidFill>
                <a:prstClr val="black"/>
              </a:solidFill>
            </a:endParaRPr>
          </a:p>
          <a:p>
            <a:pPr lvl="0"/>
            <a:r>
              <a:rPr lang="en-US" sz="2400" b="1" u="sng" dirty="0" smtClean="0">
                <a:solidFill>
                  <a:srgbClr val="0070C0"/>
                </a:solidFill>
              </a:rPr>
              <a:t>Minimum </a:t>
            </a:r>
            <a:r>
              <a:rPr lang="en-US" sz="2400" b="1" u="sng" dirty="0">
                <a:solidFill>
                  <a:srgbClr val="0070C0"/>
                </a:solidFill>
              </a:rPr>
              <a:t>Risk</a:t>
            </a:r>
          </a:p>
          <a:p>
            <a:pPr lvl="0"/>
            <a:r>
              <a:rPr lang="en-US" sz="2000" dirty="0" err="1">
                <a:solidFill>
                  <a:prstClr val="black"/>
                </a:solidFill>
                <a:latin typeface="Arial" panose="020B0604020202020204" pitchFamily="34" charset="0"/>
                <a:cs typeface="Arial" panose="020B0604020202020204" pitchFamily="34" charset="0"/>
              </a:rPr>
              <a:t>IaC</a:t>
            </a:r>
            <a:r>
              <a:rPr lang="en-US" sz="2000" dirty="0">
                <a:solidFill>
                  <a:prstClr val="black"/>
                </a:solidFill>
                <a:latin typeface="Arial" panose="020B0604020202020204" pitchFamily="34" charset="0"/>
                <a:cs typeface="Arial" panose="020B0604020202020204" pitchFamily="34" charset="0"/>
              </a:rPr>
              <a:t> allows server configuration that can be documented, logged, and tracked later for reference. Configuration files will be reviewed by a </a:t>
            </a:r>
            <a:r>
              <a:rPr lang="en-US" sz="2000" dirty="0" smtClean="0">
                <a:solidFill>
                  <a:prstClr val="black"/>
                </a:solidFill>
                <a:latin typeface="Arial" panose="020B0604020202020204" pitchFamily="34" charset="0"/>
                <a:cs typeface="Arial" panose="020B0604020202020204" pitchFamily="34" charset="0"/>
              </a:rPr>
              <a:t>person or </a:t>
            </a:r>
            <a:r>
              <a:rPr lang="en-US" sz="2000" dirty="0">
                <a:solidFill>
                  <a:prstClr val="black"/>
                </a:solidFill>
                <a:latin typeface="Arial" panose="020B0604020202020204" pitchFamily="34" charset="0"/>
                <a:cs typeface="Arial" panose="020B0604020202020204" pitchFamily="34" charset="0"/>
              </a:rPr>
              <a:t>policy as a code (sentinel) for security leakages.</a:t>
            </a:r>
          </a:p>
        </p:txBody>
      </p:sp>
    </p:spTree>
    <p:extLst>
      <p:ext uri="{BB962C8B-B14F-4D97-AF65-F5344CB8AC3E}">
        <p14:creationId xmlns:p14="http://schemas.microsoft.com/office/powerpoint/2010/main" val="25154670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172719" y="723900"/>
            <a:ext cx="11879581" cy="4154984"/>
          </a:xfrm>
          <a:prstGeom prst="rect">
            <a:avLst/>
          </a:prstGeom>
          <a:noFill/>
        </p:spPr>
        <p:txBody>
          <a:bodyPr wrap="square" rtlCol="0">
            <a:spAutoFit/>
          </a:bodyPr>
          <a:lstStyle/>
          <a:p>
            <a:r>
              <a:rPr lang="en-US" sz="2400" b="1" u="sng" dirty="0" smtClean="0">
                <a:solidFill>
                  <a:srgbClr val="0070C0"/>
                </a:solidFill>
              </a:rPr>
              <a:t>Everything Codified</a:t>
            </a:r>
          </a:p>
          <a:p>
            <a:r>
              <a:rPr lang="en-US" sz="2400" dirty="0" smtClean="0">
                <a:latin typeface="Arial" panose="020B0604020202020204" pitchFamily="34" charset="0"/>
                <a:cs typeface="Arial" panose="020B0604020202020204" pitchFamily="34" charset="0"/>
              </a:rPr>
              <a:t>The </a:t>
            </a:r>
            <a:r>
              <a:rPr lang="en-US" sz="2400" dirty="0">
                <a:latin typeface="Arial" panose="020B0604020202020204" pitchFamily="34" charset="0"/>
                <a:cs typeface="Arial" panose="020B0604020202020204" pitchFamily="34" charset="0"/>
              </a:rPr>
              <a:t>main benefit of </a:t>
            </a:r>
            <a:r>
              <a:rPr lang="en-US" sz="2400" dirty="0" err="1">
                <a:latin typeface="Arial" panose="020B0604020202020204" pitchFamily="34" charset="0"/>
                <a:cs typeface="Arial" panose="020B0604020202020204" pitchFamily="34" charset="0"/>
              </a:rPr>
              <a:t>IaC</a:t>
            </a:r>
            <a:r>
              <a:rPr lang="en-US" sz="2400" dirty="0">
                <a:latin typeface="Arial" panose="020B0604020202020204" pitchFamily="34" charset="0"/>
                <a:cs typeface="Arial" panose="020B0604020202020204" pitchFamily="34" charset="0"/>
              </a:rPr>
              <a:t> is explicit coding to configure files in use. You can share codes with the team, test them to ensure accuracy, maintain</a:t>
            </a:r>
          </a:p>
          <a:p>
            <a:r>
              <a:rPr lang="en-US" sz="2400" dirty="0">
                <a:latin typeface="Arial" panose="020B0604020202020204" pitchFamily="34" charset="0"/>
                <a:cs typeface="Arial" panose="020B0604020202020204" pitchFamily="34" charset="0"/>
              </a:rPr>
              <a:t>uniformity and update your infrastructure into the same flow of </a:t>
            </a:r>
            <a:r>
              <a:rPr lang="en-US" sz="2400" dirty="0" err="1">
                <a:latin typeface="Arial" panose="020B0604020202020204" pitchFamily="34" charset="0"/>
                <a:cs typeface="Arial" panose="020B0604020202020204" pitchFamily="34" charset="0"/>
              </a:rPr>
              <a:t>IaC</a:t>
            </a:r>
            <a:r>
              <a:rPr lang="en-US" sz="2400" dirty="0" smtClean="0">
                <a:latin typeface="Arial" panose="020B0604020202020204" pitchFamily="34" charset="0"/>
                <a:cs typeface="Arial" panose="020B0604020202020204" pitchFamily="34" charset="0"/>
              </a:rPr>
              <a:t>.</a:t>
            </a:r>
          </a:p>
          <a:p>
            <a:endParaRPr lang="en-US" sz="2400" dirty="0">
              <a:latin typeface="Arial" panose="020B0604020202020204" pitchFamily="34" charset="0"/>
              <a:cs typeface="Arial" panose="020B0604020202020204" pitchFamily="34" charset="0"/>
            </a:endParaRPr>
          </a:p>
          <a:p>
            <a:r>
              <a:rPr lang="en-US" sz="2400" b="1" u="sng" dirty="0">
                <a:solidFill>
                  <a:srgbClr val="0070C0"/>
                </a:solidFill>
              </a:rPr>
              <a:t>Version Controlled, </a:t>
            </a:r>
            <a:r>
              <a:rPr lang="en-US" sz="2400" b="1" u="sng" dirty="0" smtClean="0">
                <a:solidFill>
                  <a:srgbClr val="0070C0"/>
                </a:solidFill>
              </a:rPr>
              <a:t>Integrated</a:t>
            </a:r>
          </a:p>
          <a:p>
            <a:r>
              <a:rPr lang="en-US" sz="2400" dirty="0" smtClean="0">
                <a:latin typeface="Arial" panose="020B0604020202020204" pitchFamily="34" charset="0"/>
                <a:cs typeface="Arial" panose="020B0604020202020204" pitchFamily="34" charset="0"/>
              </a:rPr>
              <a:t>Since </a:t>
            </a:r>
            <a:r>
              <a:rPr lang="en-US" sz="2400" dirty="0">
                <a:latin typeface="Arial" panose="020B0604020202020204" pitchFamily="34" charset="0"/>
                <a:cs typeface="Arial" panose="020B0604020202020204" pitchFamily="34" charset="0"/>
              </a:rPr>
              <a:t>the infrastructure configurations are codified, we can check-in into version control like GitHub and start versioning it.</a:t>
            </a:r>
          </a:p>
          <a:p>
            <a:r>
              <a:rPr lang="en-US" sz="2400" dirty="0" err="1">
                <a:latin typeface="Arial" panose="020B0604020202020204" pitchFamily="34" charset="0"/>
                <a:cs typeface="Arial" panose="020B0604020202020204" pitchFamily="34" charset="0"/>
              </a:rPr>
              <a:t>IaC</a:t>
            </a:r>
            <a:r>
              <a:rPr lang="en-US" sz="2400" dirty="0">
                <a:latin typeface="Arial" panose="020B0604020202020204" pitchFamily="34" charset="0"/>
                <a:cs typeface="Arial" panose="020B0604020202020204" pitchFamily="34" charset="0"/>
              </a:rPr>
              <a:t> allows you to track and give insight on what, who, when, and why anything changed in the process of deployment. This has more</a:t>
            </a:r>
          </a:p>
          <a:p>
            <a:r>
              <a:rPr lang="en-US" sz="2400" dirty="0">
                <a:latin typeface="Arial" panose="020B0604020202020204" pitchFamily="34" charset="0"/>
                <a:cs typeface="Arial" panose="020B0604020202020204" pitchFamily="34" charset="0"/>
              </a:rPr>
              <a:t>transparency which we lack in traditional infrastructure management</a:t>
            </a:r>
            <a:r>
              <a:rPr lang="en-US" sz="2400" dirty="0" smtClean="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097746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45718" y="88901"/>
            <a:ext cx="11943081" cy="1200329"/>
          </a:xfrm>
          <a:prstGeom prst="rect">
            <a:avLst/>
          </a:prstGeom>
          <a:noFill/>
        </p:spPr>
        <p:txBody>
          <a:bodyPr wrap="square" rtlCol="0">
            <a:spAutoFit/>
          </a:bodyPr>
          <a:lstStyle/>
          <a:p>
            <a:r>
              <a:rPr lang="en-US" sz="3600" u="sng" dirty="0">
                <a:solidFill>
                  <a:srgbClr val="F06C00"/>
                </a:solidFill>
                <a:latin typeface="PTSans-NarrowBold"/>
              </a:rPr>
              <a:t>More </a:t>
            </a:r>
            <a:r>
              <a:rPr lang="en-US" sz="3600" u="sng" dirty="0" err="1">
                <a:solidFill>
                  <a:srgbClr val="F06C00"/>
                </a:solidFill>
                <a:latin typeface="PTSans-NarrowBold"/>
              </a:rPr>
              <a:t>IaC</a:t>
            </a:r>
            <a:r>
              <a:rPr lang="en-US" sz="3600" u="sng" dirty="0">
                <a:solidFill>
                  <a:srgbClr val="F06C00"/>
                </a:solidFill>
                <a:latin typeface="PTSans-NarrowBold"/>
              </a:rPr>
              <a:t> </a:t>
            </a:r>
            <a:r>
              <a:rPr lang="en-US" sz="3600" u="sng" dirty="0" smtClean="0">
                <a:solidFill>
                  <a:srgbClr val="F06C00"/>
                </a:solidFill>
                <a:latin typeface="PTSans-NarrowBold"/>
              </a:rPr>
              <a:t>Tools</a:t>
            </a:r>
          </a:p>
          <a:p>
            <a:endParaRPr lang="en-US" sz="3600" u="sng" dirty="0" smtClean="0">
              <a:solidFill>
                <a:srgbClr val="F06C00"/>
              </a:solidFill>
              <a:latin typeface="PTSans-NarrowBold"/>
            </a:endParaRPr>
          </a:p>
        </p:txBody>
      </p:sp>
      <p:sp>
        <p:nvSpPr>
          <p:cNvPr id="3" name="TextBox 2"/>
          <p:cNvSpPr txBox="1"/>
          <p:nvPr/>
        </p:nvSpPr>
        <p:spPr>
          <a:xfrm flipH="1">
            <a:off x="91437" y="882830"/>
            <a:ext cx="11897362" cy="1200329"/>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Every Cloud providers have their own native infrastructure as code solution.</a:t>
            </a:r>
          </a:p>
          <a:p>
            <a:pPr marL="342900" indent="-342900">
              <a:buFont typeface="Wingdings" panose="05000000000000000000" pitchFamily="2" charset="2"/>
              <a:buChar char="q"/>
            </a:pPr>
            <a:endParaRPr lang="en-US" sz="2400" dirty="0"/>
          </a:p>
          <a:p>
            <a:pPr marL="342900" indent="-342900">
              <a:buFont typeface="Wingdings" panose="05000000000000000000" pitchFamily="2" charset="2"/>
              <a:buChar char="q"/>
            </a:pPr>
            <a:r>
              <a:rPr lang="en-US" sz="2400" dirty="0"/>
              <a:t>Each comes with their own unique way of describing infrastructure in code.</a:t>
            </a:r>
          </a:p>
        </p:txBody>
      </p:sp>
      <p:pic>
        <p:nvPicPr>
          <p:cNvPr id="5" name="Picture 4"/>
          <p:cNvPicPr>
            <a:picLocks noChangeAspect="1"/>
          </p:cNvPicPr>
          <p:nvPr/>
        </p:nvPicPr>
        <p:blipFill>
          <a:blip r:embed="rId2"/>
          <a:stretch>
            <a:fillRect/>
          </a:stretch>
        </p:blipFill>
        <p:spPr>
          <a:xfrm>
            <a:off x="332736" y="2083159"/>
            <a:ext cx="4442463" cy="2595139"/>
          </a:xfrm>
          <a:prstGeom prst="rect">
            <a:avLst/>
          </a:prstGeom>
        </p:spPr>
      </p:pic>
      <p:pic>
        <p:nvPicPr>
          <p:cNvPr id="6" name="Picture 5"/>
          <p:cNvPicPr>
            <a:picLocks noChangeAspect="1"/>
          </p:cNvPicPr>
          <p:nvPr/>
        </p:nvPicPr>
        <p:blipFill>
          <a:blip r:embed="rId3"/>
          <a:stretch>
            <a:fillRect/>
          </a:stretch>
        </p:blipFill>
        <p:spPr>
          <a:xfrm>
            <a:off x="6425519" y="2095859"/>
            <a:ext cx="4427899" cy="2595139"/>
          </a:xfrm>
          <a:prstGeom prst="rect">
            <a:avLst/>
          </a:prstGeom>
        </p:spPr>
      </p:pic>
      <p:pic>
        <p:nvPicPr>
          <p:cNvPr id="7" name="Picture 6"/>
          <p:cNvPicPr>
            <a:picLocks noChangeAspect="1"/>
          </p:cNvPicPr>
          <p:nvPr/>
        </p:nvPicPr>
        <p:blipFill>
          <a:blip r:embed="rId4"/>
          <a:stretch>
            <a:fillRect/>
          </a:stretch>
        </p:blipFill>
        <p:spPr>
          <a:xfrm>
            <a:off x="3594100" y="4690998"/>
            <a:ext cx="5422900" cy="2036643"/>
          </a:xfrm>
          <a:prstGeom prst="rect">
            <a:avLst/>
          </a:prstGeom>
        </p:spPr>
      </p:pic>
    </p:spTree>
    <p:extLst>
      <p:ext uri="{BB962C8B-B14F-4D97-AF65-F5344CB8AC3E}">
        <p14:creationId xmlns:p14="http://schemas.microsoft.com/office/powerpoint/2010/main" val="23179166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flipH="1">
            <a:off x="45719" y="152400"/>
            <a:ext cx="12006581" cy="5755422"/>
          </a:xfrm>
          <a:prstGeom prst="rect">
            <a:avLst/>
          </a:prstGeom>
          <a:noFill/>
        </p:spPr>
        <p:txBody>
          <a:bodyPr wrap="square" rtlCol="0">
            <a:spAutoFit/>
          </a:bodyPr>
          <a:lstStyle/>
          <a:p>
            <a:r>
              <a:rPr lang="en-US" sz="2800" b="1" u="sng" dirty="0">
                <a:solidFill>
                  <a:schemeClr val="accent2"/>
                </a:solidFill>
                <a:latin typeface="Primary"/>
              </a:rPr>
              <a:t>What is Terraform</a:t>
            </a:r>
            <a:r>
              <a:rPr lang="en-US" sz="2800" b="1" u="sng" dirty="0" smtClean="0">
                <a:solidFill>
                  <a:schemeClr val="accent2"/>
                </a:solidFill>
                <a:latin typeface="Primary"/>
              </a:rPr>
              <a:t>?</a:t>
            </a:r>
          </a:p>
          <a:p>
            <a:endParaRPr lang="en-US" sz="2800" b="1" dirty="0">
              <a:solidFill>
                <a:srgbClr val="262524"/>
              </a:solidFill>
              <a:latin typeface="Primary"/>
              <a:hlinkClick r:id="rId2"/>
            </a:endParaRPr>
          </a:p>
          <a:p>
            <a:r>
              <a:rPr lang="en-US" sz="2400" dirty="0" smtClean="0">
                <a:solidFill>
                  <a:srgbClr val="EF5123"/>
                </a:solidFill>
                <a:latin typeface="Primary"/>
                <a:hlinkClick r:id="rId2"/>
              </a:rPr>
              <a:t>Terraform</a:t>
            </a:r>
            <a:r>
              <a:rPr lang="en-US" sz="2400" dirty="0">
                <a:solidFill>
                  <a:srgbClr val="262524"/>
                </a:solidFill>
                <a:latin typeface="Primary"/>
              </a:rPr>
              <a:t> is an open-source infrastructure as Code tool developed by </a:t>
            </a:r>
            <a:r>
              <a:rPr lang="en-US" sz="2400" dirty="0" err="1">
                <a:solidFill>
                  <a:srgbClr val="262524"/>
                </a:solidFill>
                <a:latin typeface="Primary"/>
              </a:rPr>
              <a:t>HashiCorp</a:t>
            </a:r>
            <a:r>
              <a:rPr lang="en-US" sz="2400" dirty="0">
                <a:solidFill>
                  <a:srgbClr val="262524"/>
                </a:solidFill>
                <a:latin typeface="Primary"/>
              </a:rPr>
              <a:t>. It is used to define and provision the complete infrastructure using an easy-to-learn declarative language.</a:t>
            </a:r>
            <a:br>
              <a:rPr lang="en-US" sz="2400" dirty="0">
                <a:solidFill>
                  <a:srgbClr val="262524"/>
                </a:solidFill>
                <a:latin typeface="Primary"/>
              </a:rPr>
            </a:br>
            <a:r>
              <a:rPr lang="en-US" sz="2400" dirty="0">
                <a:solidFill>
                  <a:srgbClr val="262524"/>
                </a:solidFill>
                <a:latin typeface="Primary"/>
              </a:rPr>
              <a:t/>
            </a:r>
            <a:br>
              <a:rPr lang="en-US" sz="2400" dirty="0">
                <a:solidFill>
                  <a:srgbClr val="262524"/>
                </a:solidFill>
                <a:latin typeface="Primary"/>
              </a:rPr>
            </a:br>
            <a:r>
              <a:rPr lang="en-US" sz="2400" dirty="0">
                <a:solidFill>
                  <a:srgbClr val="262524"/>
                </a:solidFill>
                <a:latin typeface="Primary"/>
              </a:rPr>
              <a:t>It is an infrastructure provisioning tool where you can store your cloud infrastructure setup as codes. It’s very similar to tools such as </a:t>
            </a:r>
            <a:r>
              <a:rPr lang="en-US" sz="2400" dirty="0" err="1">
                <a:solidFill>
                  <a:srgbClr val="EF5123"/>
                </a:solidFill>
                <a:latin typeface="Primary"/>
                <a:hlinkClick r:id="rId3"/>
              </a:rPr>
              <a:t>CloudFormation</a:t>
            </a:r>
            <a:r>
              <a:rPr lang="en-US" sz="2400" dirty="0">
                <a:solidFill>
                  <a:srgbClr val="262524"/>
                </a:solidFill>
                <a:latin typeface="Primary"/>
              </a:rPr>
              <a:t>, which you would use to automate your AWS infrastructure, but you can only use that on AWS. With Terraform, you can use it on other </a:t>
            </a:r>
            <a:r>
              <a:rPr lang="en-US" sz="2400" dirty="0">
                <a:solidFill>
                  <a:srgbClr val="EF5123"/>
                </a:solidFill>
                <a:latin typeface="Primary"/>
                <a:hlinkClick r:id="rId4"/>
              </a:rPr>
              <a:t>cloud platforms</a:t>
            </a:r>
            <a:r>
              <a:rPr lang="en-US" sz="2400" dirty="0">
                <a:solidFill>
                  <a:srgbClr val="262524"/>
                </a:solidFill>
                <a:latin typeface="Primary"/>
              </a:rPr>
              <a:t> as well</a:t>
            </a:r>
            <a:r>
              <a:rPr lang="en-US" sz="2400" dirty="0" smtClean="0">
                <a:solidFill>
                  <a:srgbClr val="262524"/>
                </a:solidFill>
                <a:latin typeface="Primary"/>
              </a:rPr>
              <a:t>.</a:t>
            </a:r>
          </a:p>
          <a:p>
            <a:endParaRPr lang="en-US" sz="2400" dirty="0" smtClean="0">
              <a:solidFill>
                <a:srgbClr val="262524"/>
              </a:solidFill>
              <a:latin typeface="Primary"/>
            </a:endParaRPr>
          </a:p>
          <a:p>
            <a:r>
              <a:rPr lang="en-US" sz="2400" dirty="0">
                <a:solidFill>
                  <a:srgbClr val="000000"/>
                </a:solidFill>
                <a:latin typeface="ArialMT"/>
              </a:rPr>
              <a:t>Terraform is a tool for </a:t>
            </a:r>
            <a:r>
              <a:rPr lang="en-US" sz="2400" b="1" dirty="0">
                <a:solidFill>
                  <a:srgbClr val="0070C1"/>
                </a:solidFill>
                <a:latin typeface="Arial-BoldMT"/>
              </a:rPr>
              <a:t>building, changing, and versioning infrastructure </a:t>
            </a:r>
            <a:r>
              <a:rPr lang="en-US" sz="2400" dirty="0">
                <a:solidFill>
                  <a:srgbClr val="000000"/>
                </a:solidFill>
                <a:latin typeface="ArialMT"/>
              </a:rPr>
              <a:t>safely and</a:t>
            </a:r>
          </a:p>
          <a:p>
            <a:r>
              <a:rPr lang="en-US" sz="2400" dirty="0">
                <a:solidFill>
                  <a:srgbClr val="000000"/>
                </a:solidFill>
                <a:latin typeface="ArialMT"/>
              </a:rPr>
              <a:t>efficiently</a:t>
            </a:r>
            <a:r>
              <a:rPr lang="en-US" sz="2400" dirty="0" smtClean="0">
                <a:solidFill>
                  <a:srgbClr val="000000"/>
                </a:solidFill>
                <a:latin typeface="ArialMT"/>
              </a:rPr>
              <a:t>.</a:t>
            </a:r>
          </a:p>
          <a:p>
            <a:endParaRPr lang="en-US" sz="2400" dirty="0">
              <a:solidFill>
                <a:srgbClr val="000000"/>
              </a:solidFill>
              <a:latin typeface="ArialMT"/>
            </a:endParaRPr>
          </a:p>
          <a:p>
            <a:r>
              <a:rPr lang="en-US" sz="2400" dirty="0" smtClean="0">
                <a:solidFill>
                  <a:srgbClr val="000000"/>
                </a:solidFill>
                <a:latin typeface="ArialMT"/>
              </a:rPr>
              <a:t> It </a:t>
            </a:r>
            <a:r>
              <a:rPr lang="en-US" sz="2400" dirty="0">
                <a:solidFill>
                  <a:srgbClr val="000000"/>
                </a:solidFill>
                <a:latin typeface="ArialMT"/>
              </a:rPr>
              <a:t>is developed by </a:t>
            </a:r>
            <a:r>
              <a:rPr lang="en-US" sz="2400" dirty="0" err="1">
                <a:solidFill>
                  <a:srgbClr val="000000"/>
                </a:solidFill>
                <a:latin typeface="ArialMT"/>
              </a:rPr>
              <a:t>Hashicorp</a:t>
            </a:r>
            <a:r>
              <a:rPr lang="en-US" sz="2400" dirty="0">
                <a:solidFill>
                  <a:srgbClr val="000000"/>
                </a:solidFill>
                <a:latin typeface="ArialMT"/>
              </a:rPr>
              <a:t> &amp; written in </a:t>
            </a:r>
            <a:r>
              <a:rPr lang="en-US" sz="2400" dirty="0" err="1" smtClean="0">
                <a:solidFill>
                  <a:srgbClr val="000000"/>
                </a:solidFill>
                <a:latin typeface="ArialMT"/>
              </a:rPr>
              <a:t>GoLang</a:t>
            </a:r>
            <a:r>
              <a:rPr lang="en-US" sz="2400" dirty="0" smtClean="0">
                <a:solidFill>
                  <a:srgbClr val="000000"/>
                </a:solidFill>
                <a:latin typeface="ArialMT"/>
              </a:rPr>
              <a:t>.</a:t>
            </a:r>
            <a:endParaRPr lang="en-US" sz="2800" b="0" i="0" dirty="0">
              <a:solidFill>
                <a:srgbClr val="262524"/>
              </a:solidFill>
              <a:effectLst/>
              <a:latin typeface="Primary"/>
            </a:endParaRPr>
          </a:p>
        </p:txBody>
      </p:sp>
    </p:spTree>
    <p:extLst>
      <p:ext uri="{BB962C8B-B14F-4D97-AF65-F5344CB8AC3E}">
        <p14:creationId xmlns:p14="http://schemas.microsoft.com/office/powerpoint/2010/main" val="38956204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50800" y="241300"/>
            <a:ext cx="12026900" cy="5632311"/>
          </a:xfrm>
          <a:prstGeom prst="rect">
            <a:avLst/>
          </a:prstGeom>
          <a:noFill/>
        </p:spPr>
        <p:txBody>
          <a:bodyPr wrap="square" rtlCol="0">
            <a:spAutoFit/>
          </a:bodyPr>
          <a:lstStyle/>
          <a:p>
            <a:r>
              <a:rPr lang="en-US" sz="2400" b="1" u="sng" dirty="0">
                <a:solidFill>
                  <a:schemeClr val="accent2"/>
                </a:solidFill>
                <a:latin typeface="Primary"/>
              </a:rPr>
              <a:t>T</a:t>
            </a:r>
            <a:r>
              <a:rPr lang="en-US" sz="2400" b="1" u="sng" dirty="0" smtClean="0">
                <a:solidFill>
                  <a:schemeClr val="accent2"/>
                </a:solidFill>
                <a:latin typeface="Primary"/>
              </a:rPr>
              <a:t>he </a:t>
            </a:r>
            <a:r>
              <a:rPr lang="en-US" sz="2400" b="1" u="sng" dirty="0">
                <a:solidFill>
                  <a:schemeClr val="accent2"/>
                </a:solidFill>
                <a:latin typeface="Primary"/>
              </a:rPr>
              <a:t>benefits of using </a:t>
            </a:r>
            <a:r>
              <a:rPr lang="en-US" sz="2400" b="1" u="sng" dirty="0" smtClean="0">
                <a:solidFill>
                  <a:schemeClr val="accent2"/>
                </a:solidFill>
                <a:latin typeface="Primary"/>
              </a:rPr>
              <a:t>Terraform:-</a:t>
            </a:r>
          </a:p>
          <a:p>
            <a:endParaRPr lang="en-US" sz="2400" u="sng" dirty="0">
              <a:solidFill>
                <a:schemeClr val="accent2"/>
              </a:solidFill>
              <a:latin typeface="Primary"/>
            </a:endParaRPr>
          </a:p>
          <a:p>
            <a:pPr marL="342900" indent="-342900">
              <a:buFont typeface="Wingdings" panose="05000000000000000000" pitchFamily="2" charset="2"/>
              <a:buChar char="ü"/>
            </a:pPr>
            <a:r>
              <a:rPr lang="en-US" sz="2400" dirty="0">
                <a:solidFill>
                  <a:srgbClr val="262524"/>
                </a:solidFill>
                <a:latin typeface="Primary"/>
              </a:rPr>
              <a:t>Does orchestration, not just configuration </a:t>
            </a:r>
            <a:r>
              <a:rPr lang="en-US" sz="2400" dirty="0" smtClean="0">
                <a:solidFill>
                  <a:srgbClr val="262524"/>
                </a:solidFill>
                <a:latin typeface="Primary"/>
              </a:rPr>
              <a:t>management.</a:t>
            </a:r>
          </a:p>
          <a:p>
            <a:pPr marL="342900" indent="-342900">
              <a:buFont typeface="Wingdings" panose="05000000000000000000" pitchFamily="2" charset="2"/>
              <a:buChar char="ü"/>
            </a:pPr>
            <a:endParaRPr lang="en-US" sz="2400" dirty="0">
              <a:solidFill>
                <a:srgbClr val="262524"/>
              </a:solidFill>
              <a:latin typeface="Primary"/>
            </a:endParaRPr>
          </a:p>
          <a:p>
            <a:pPr marL="342900" indent="-342900">
              <a:buFont typeface="Wingdings" panose="05000000000000000000" pitchFamily="2" charset="2"/>
              <a:buChar char="ü"/>
            </a:pPr>
            <a:r>
              <a:rPr lang="en-US" sz="2400" dirty="0">
                <a:solidFill>
                  <a:srgbClr val="262524"/>
                </a:solidFill>
                <a:latin typeface="Primary"/>
              </a:rPr>
              <a:t>Supports multiple providers such as AWS, Azure, GCP, </a:t>
            </a:r>
            <a:r>
              <a:rPr lang="en-US" sz="2400" dirty="0" err="1">
                <a:solidFill>
                  <a:srgbClr val="EF5123"/>
                </a:solidFill>
                <a:latin typeface="Primary"/>
                <a:hlinkClick r:id="rId2" tooltip="DigitalOcean"/>
              </a:rPr>
              <a:t>DigitalOcean</a:t>
            </a:r>
            <a:r>
              <a:rPr lang="en-US" sz="2400" dirty="0">
                <a:solidFill>
                  <a:srgbClr val="262524"/>
                </a:solidFill>
                <a:latin typeface="Primary"/>
              </a:rPr>
              <a:t> and many </a:t>
            </a:r>
            <a:r>
              <a:rPr lang="en-US" sz="2400" dirty="0" smtClean="0">
                <a:solidFill>
                  <a:srgbClr val="262524"/>
                </a:solidFill>
                <a:latin typeface="Primary"/>
              </a:rPr>
              <a:t>more.</a:t>
            </a:r>
          </a:p>
          <a:p>
            <a:pPr marL="342900" indent="-342900">
              <a:buFont typeface="Wingdings" panose="05000000000000000000" pitchFamily="2" charset="2"/>
              <a:buChar char="ü"/>
            </a:pPr>
            <a:endParaRPr lang="en-US" sz="2400" dirty="0">
              <a:solidFill>
                <a:srgbClr val="262524"/>
              </a:solidFill>
              <a:latin typeface="Primary"/>
            </a:endParaRPr>
          </a:p>
          <a:p>
            <a:pPr marL="342900" indent="-342900">
              <a:buFont typeface="Wingdings" panose="05000000000000000000" pitchFamily="2" charset="2"/>
              <a:buChar char="ü"/>
            </a:pPr>
            <a:r>
              <a:rPr lang="en-US" sz="2400" dirty="0">
                <a:solidFill>
                  <a:srgbClr val="262524"/>
                </a:solidFill>
                <a:latin typeface="Primary"/>
              </a:rPr>
              <a:t>Provide immutable infrastructure where configuration changes </a:t>
            </a:r>
            <a:r>
              <a:rPr lang="en-US" sz="2400" dirty="0" smtClean="0">
                <a:solidFill>
                  <a:srgbClr val="262524"/>
                </a:solidFill>
                <a:latin typeface="Primary"/>
              </a:rPr>
              <a:t>smoothly.</a:t>
            </a:r>
          </a:p>
          <a:p>
            <a:pPr marL="342900" indent="-342900">
              <a:buFont typeface="Wingdings" panose="05000000000000000000" pitchFamily="2" charset="2"/>
              <a:buChar char="ü"/>
            </a:pPr>
            <a:endParaRPr lang="en-US" sz="2400" dirty="0">
              <a:solidFill>
                <a:srgbClr val="262524"/>
              </a:solidFill>
              <a:latin typeface="Primary"/>
            </a:endParaRPr>
          </a:p>
          <a:p>
            <a:pPr marL="342900" indent="-342900">
              <a:buFont typeface="Wingdings" panose="05000000000000000000" pitchFamily="2" charset="2"/>
              <a:buChar char="ü"/>
            </a:pPr>
            <a:r>
              <a:rPr lang="en-US" sz="2400" dirty="0">
                <a:solidFill>
                  <a:srgbClr val="262524"/>
                </a:solidFill>
                <a:latin typeface="Primary"/>
              </a:rPr>
              <a:t>Uses easy to understand language, HCL (</a:t>
            </a:r>
            <a:r>
              <a:rPr lang="en-US" sz="2400" dirty="0" err="1">
                <a:solidFill>
                  <a:srgbClr val="262524"/>
                </a:solidFill>
                <a:latin typeface="Primary"/>
              </a:rPr>
              <a:t>HashiCorp</a:t>
            </a:r>
            <a:r>
              <a:rPr lang="en-US" sz="2400" dirty="0">
                <a:solidFill>
                  <a:srgbClr val="262524"/>
                </a:solidFill>
                <a:latin typeface="Primary"/>
              </a:rPr>
              <a:t> configuration language</a:t>
            </a:r>
            <a:r>
              <a:rPr lang="en-US" sz="2400" dirty="0" smtClean="0">
                <a:solidFill>
                  <a:srgbClr val="262524"/>
                </a:solidFill>
                <a:latin typeface="Primary"/>
              </a:rPr>
              <a:t>).</a:t>
            </a:r>
          </a:p>
          <a:p>
            <a:pPr marL="342900" indent="-342900">
              <a:buFont typeface="Wingdings" panose="05000000000000000000" pitchFamily="2" charset="2"/>
              <a:buChar char="ü"/>
            </a:pPr>
            <a:endParaRPr lang="en-US" sz="2400" dirty="0">
              <a:solidFill>
                <a:srgbClr val="262524"/>
              </a:solidFill>
              <a:latin typeface="Primary"/>
            </a:endParaRPr>
          </a:p>
          <a:p>
            <a:pPr marL="342900" indent="-342900">
              <a:buFont typeface="Wingdings" panose="05000000000000000000" pitchFamily="2" charset="2"/>
              <a:buChar char="ü"/>
            </a:pPr>
            <a:r>
              <a:rPr lang="en-US" sz="2400" dirty="0">
                <a:solidFill>
                  <a:srgbClr val="262524"/>
                </a:solidFill>
                <a:latin typeface="Primary"/>
              </a:rPr>
              <a:t>Easily portable to any other </a:t>
            </a:r>
            <a:r>
              <a:rPr lang="en-US" sz="2400" dirty="0" smtClean="0">
                <a:solidFill>
                  <a:srgbClr val="262524"/>
                </a:solidFill>
                <a:latin typeface="Primary"/>
              </a:rPr>
              <a:t>provider.</a:t>
            </a:r>
          </a:p>
          <a:p>
            <a:pPr marL="342900" indent="-342900">
              <a:buFont typeface="Wingdings" panose="05000000000000000000" pitchFamily="2" charset="2"/>
              <a:buChar char="ü"/>
            </a:pPr>
            <a:endParaRPr lang="en-US" sz="2400" dirty="0">
              <a:solidFill>
                <a:srgbClr val="262524"/>
              </a:solidFill>
              <a:latin typeface="Primary"/>
            </a:endParaRPr>
          </a:p>
          <a:p>
            <a:pPr marL="342900" indent="-342900">
              <a:buFont typeface="Wingdings" panose="05000000000000000000" pitchFamily="2" charset="2"/>
              <a:buChar char="ü"/>
            </a:pPr>
            <a:r>
              <a:rPr lang="en-US" sz="2400" dirty="0">
                <a:solidFill>
                  <a:srgbClr val="262524"/>
                </a:solidFill>
                <a:latin typeface="Primary"/>
              </a:rPr>
              <a:t>Supports Client only architecture, so no need for additional configuration management on a </a:t>
            </a:r>
            <a:r>
              <a:rPr lang="en-US" sz="2400" dirty="0" smtClean="0">
                <a:solidFill>
                  <a:srgbClr val="262524"/>
                </a:solidFill>
                <a:latin typeface="Primary"/>
              </a:rPr>
              <a:t>server.</a:t>
            </a:r>
            <a:endParaRPr lang="en-US" sz="2400" b="0" i="0" dirty="0">
              <a:solidFill>
                <a:srgbClr val="262524"/>
              </a:solidFill>
              <a:effectLst/>
              <a:latin typeface="Primary"/>
            </a:endParaRPr>
          </a:p>
        </p:txBody>
      </p:sp>
    </p:spTree>
    <p:extLst>
      <p:ext uri="{BB962C8B-B14F-4D97-AF65-F5344CB8AC3E}">
        <p14:creationId xmlns:p14="http://schemas.microsoft.com/office/powerpoint/2010/main" val="11926188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6190</TotalTime>
  <Words>1677</Words>
  <Application>Microsoft Office PowerPoint</Application>
  <PresentationFormat>Widescreen</PresentationFormat>
  <Paragraphs>162</Paragraphs>
  <Slides>31</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31</vt:i4>
      </vt:variant>
    </vt:vector>
  </HeadingPairs>
  <TitlesOfParts>
    <vt:vector size="43" baseType="lpstr">
      <vt:lpstr>Arial</vt:lpstr>
      <vt:lpstr>Arial-BoldMT</vt:lpstr>
      <vt:lpstr>ArialMT</vt:lpstr>
      <vt:lpstr>Brush Script MT</vt:lpstr>
      <vt:lpstr>Calibri</vt:lpstr>
      <vt:lpstr>Calibri Light</vt:lpstr>
      <vt:lpstr>DejaVu Serif</vt:lpstr>
      <vt:lpstr>ForoSans-Light</vt:lpstr>
      <vt:lpstr>Primary</vt:lpstr>
      <vt:lpstr>PTSans-NarrowBold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anshuman hota</dc:creator>
  <cp:lastModifiedBy>anshuman hota</cp:lastModifiedBy>
  <cp:revision>51</cp:revision>
  <dcterms:created xsi:type="dcterms:W3CDTF">2022-05-02T09:37:45Z</dcterms:created>
  <dcterms:modified xsi:type="dcterms:W3CDTF">2022-08-22T14:01:26Z</dcterms:modified>
</cp:coreProperties>
</file>