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289E9-540F-4773-BDEB-EB38E569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149712-70D7-4D78-B66E-816F342C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B594D8-25A2-42BD-8B75-41389319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3B618-C3D4-47DE-9414-0507F687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94E2B-F6AF-440F-BB2C-1317C7F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8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C077B-7860-48C8-82CE-2A280DC8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070B1C-C480-4671-860C-32588FCA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27312-3A75-4DDD-AEA2-162E8FBE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FD9B4-6AB9-49B4-8BE5-6AE415A0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214A9-F91A-4C89-A953-913DC26A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68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7C2676-4896-4F2F-B1AF-6EEFA8E9B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420C29-FC68-4A29-A337-67B7ACF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F1B17-84F3-4616-9655-FCEDC1D5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12E462-8640-45D1-BE32-13D7FD40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19796-3E79-44B6-8157-9D5A50AC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F024F-1315-435F-A7D0-72E933F7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D9C1E-2112-4D94-8713-12BEDC55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C1D0DC-F0C5-4E91-A267-31B24565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9B283E-DB71-4F89-8254-92F2AAC9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1DDE5-388C-4558-B712-51CDB21E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7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DC5D9-1269-4990-A579-DB5F5043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62DF01-8F42-4AF8-AED7-677D514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40239-9BE1-4E3A-9A3E-443509B3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47834D-55E1-4617-8369-FE65E35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61BC1-2A7D-4744-B082-98E4B903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03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D3DE3-908E-4538-8798-E5B50CDD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E1CF7-4D4B-4674-95AE-5DDD9C6A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38DE54-D589-4C8D-A8AD-91D206653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4EC22-AF2B-44FB-B416-8E0DBD9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9007CC-58AC-46F4-9010-7AEE828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8BE07-FF4A-4DC9-8963-6E5EC0DC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AF333-4D0F-4467-8390-DAEF28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195B3D-F06E-4201-8CC8-777907A7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AAC466-4903-4D0E-93B9-F28553EF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F093C7-E5BE-4380-84F6-78BAE6973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E6F868-668C-4FC6-A6C7-DBCBBDBB6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903C8D-2D55-48F6-842B-833F6E40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E3A673-5C48-4D51-A806-02C929A0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52F160-5A95-4FA5-B436-A7101536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57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9B052-536C-47A3-8FDB-1B73FE3B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6D8E22-9839-4D4A-AD2C-FE140DFC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DFE199-4C25-4F8D-8641-9FE1E3AC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962A3F-F731-41E3-9D02-B54A50BA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89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6AFF34-C576-4B79-9778-A6439A34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EA5FE2-6BFC-403D-815D-A736B79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4A5CB-94AA-470D-AEAC-D194BB09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63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2EE06-019C-4230-85A1-39BB5ACB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2D5DC-0B04-4AF6-B4D5-DC11D707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CCF5E6-F7DE-4609-B606-47675FB3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65C0E-A00E-4DBD-96D7-ED89FB27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50E17-04F4-4B00-A861-BB3F57B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939356-5FFE-4471-A477-AB83A927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00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D6DD0-5597-4FF6-84A9-D0C7640B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D4A901-5F2C-4FA6-9690-CCA460E17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C4082F-FF1F-41C9-9F7B-62DB4A17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AAFA13-BDD0-431E-81A3-D0568323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892DC1-11B0-4C91-8DEE-ABAC243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CFA66-74FB-4CEE-8613-DD38129F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95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E01C86-4E69-4BFD-B666-1F9A0537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6DABD2-6765-4160-9017-598D56FA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D6C0B8-5C29-461B-9668-39A5A200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79EB8-0DC0-4DC9-9DB8-B089F5ADCAB1}" type="datetimeFigureOut">
              <a:rPr kumimoji="1" lang="ja-JP" altLang="en-US" smtClean="0"/>
              <a:t>2021/9/29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54703-1B2B-444F-9BC8-D27BC7DE2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32D7F-46F0-493D-8CFE-5DFB23D1D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5941-B6CF-4C2A-BC66-E0F8DEE2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09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78DC315-1D5F-454C-AAF4-413C3C0CBB5A}"/>
              </a:ext>
            </a:extLst>
          </p:cNvPr>
          <p:cNvCxnSpPr>
            <a:cxnSpLocks/>
            <a:stCxn id="230" idx="1"/>
            <a:endCxn id="67" idx="4"/>
          </p:cNvCxnSpPr>
          <p:nvPr/>
        </p:nvCxnSpPr>
        <p:spPr>
          <a:xfrm flipH="1">
            <a:off x="3138422" y="424634"/>
            <a:ext cx="2469860" cy="1559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2B8A4A5-C86F-4FE3-8975-E904B7963901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914014" y="4174534"/>
            <a:ext cx="381209" cy="1596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柱 13">
            <a:extLst>
              <a:ext uri="{FF2B5EF4-FFF2-40B4-BE49-F238E27FC236}">
                <a16:creationId xmlns:a16="http://schemas.microsoft.com/office/drawing/2014/main" id="{E0AC981F-8DB9-4A41-90F8-3AA0E22C9499}"/>
              </a:ext>
            </a:extLst>
          </p:cNvPr>
          <p:cNvSpPr/>
          <p:nvPr/>
        </p:nvSpPr>
        <p:spPr>
          <a:xfrm>
            <a:off x="1295223" y="2498958"/>
            <a:ext cx="3294853" cy="335115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A352393F-11B9-47F3-AAC9-5151E67B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" y="5020922"/>
            <a:ext cx="855897" cy="1500027"/>
          </a:xfrm>
          <a:prstGeom prst="rect">
            <a:avLst/>
          </a:prstGeom>
        </p:spPr>
      </p:pic>
      <p:pic>
        <p:nvPicPr>
          <p:cNvPr id="9" name="図 8" descr="図形&#10;&#10;中程度の精度で自動的に生成された説明">
            <a:extLst>
              <a:ext uri="{FF2B5EF4-FFF2-40B4-BE49-F238E27FC236}">
                <a16:creationId xmlns:a16="http://schemas.microsoft.com/office/drawing/2014/main" id="{E98E01E0-EF25-4425-B0E1-CAB1FF27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76" y="2593006"/>
            <a:ext cx="1232676" cy="2160360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C200F50C-6B43-4DBA-A16B-0D1581630221}"/>
              </a:ext>
            </a:extLst>
          </p:cNvPr>
          <p:cNvSpPr/>
          <p:nvPr/>
        </p:nvSpPr>
        <p:spPr>
          <a:xfrm>
            <a:off x="1654630" y="3812584"/>
            <a:ext cx="914112" cy="723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MySQL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01452401-1EFF-4EEB-8BC5-D3106BA6F65F}"/>
              </a:ext>
            </a:extLst>
          </p:cNvPr>
          <p:cNvSpPr/>
          <p:nvPr/>
        </p:nvSpPr>
        <p:spPr>
          <a:xfrm>
            <a:off x="5763169" y="1423344"/>
            <a:ext cx="1519027" cy="219888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DF314A-6DD9-4EF4-8646-7F4C17675591}"/>
              </a:ext>
            </a:extLst>
          </p:cNvPr>
          <p:cNvSpPr txBox="1"/>
          <p:nvPr/>
        </p:nvSpPr>
        <p:spPr>
          <a:xfrm>
            <a:off x="7046985" y="1369138"/>
            <a:ext cx="2509020" cy="70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TBT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のサーバー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(Web</a:t>
            </a:r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サーバー）</a:t>
            </a:r>
            <a:endParaRPr kumimoji="1" lang="en-US" altLang="ja-JP" sz="105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(https://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共有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SSL/tbt.bird.cx/point.csv)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468D37A7-15EB-4164-A36B-9615C71D7EFA}"/>
              </a:ext>
            </a:extLst>
          </p:cNvPr>
          <p:cNvSpPr/>
          <p:nvPr/>
        </p:nvSpPr>
        <p:spPr>
          <a:xfrm>
            <a:off x="5950417" y="2382840"/>
            <a:ext cx="1209675" cy="5619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csv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1DCA5C68-31C9-4775-BB6B-B2A3975B078E}"/>
              </a:ext>
            </a:extLst>
          </p:cNvPr>
          <p:cNvSpPr/>
          <p:nvPr/>
        </p:nvSpPr>
        <p:spPr>
          <a:xfrm>
            <a:off x="3353901" y="3327223"/>
            <a:ext cx="1184592" cy="596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sv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ポイントデータ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生成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7C6AA4-DC26-4CD4-A741-01DCCD21F617}"/>
              </a:ext>
            </a:extLst>
          </p:cNvPr>
          <p:cNvSpPr txBox="1"/>
          <p:nvPr/>
        </p:nvSpPr>
        <p:spPr>
          <a:xfrm>
            <a:off x="1909164" y="2682605"/>
            <a:ext cx="218361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自宅サーバー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(Ras Pi4)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・データ出力転送サーバー）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0AA976-A943-4BE6-A534-7B21FF5716C7}"/>
              </a:ext>
            </a:extLst>
          </p:cNvPr>
          <p:cNvSpPr txBox="1"/>
          <p:nvPr/>
        </p:nvSpPr>
        <p:spPr>
          <a:xfrm>
            <a:off x="6550874" y="1098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019E568-2268-4FFF-BD0C-AD5F79D4B2B1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>
            <a:off x="1295223" y="4174534"/>
            <a:ext cx="35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柱 37">
            <a:extLst>
              <a:ext uri="{FF2B5EF4-FFF2-40B4-BE49-F238E27FC236}">
                <a16:creationId xmlns:a16="http://schemas.microsoft.com/office/drawing/2014/main" id="{D3285594-4A32-4B9B-9E4D-08A20D6C3E6A}"/>
              </a:ext>
            </a:extLst>
          </p:cNvPr>
          <p:cNvSpPr/>
          <p:nvPr/>
        </p:nvSpPr>
        <p:spPr>
          <a:xfrm>
            <a:off x="8395677" y="3117471"/>
            <a:ext cx="726949" cy="106570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雲 38">
            <a:extLst>
              <a:ext uri="{FF2B5EF4-FFF2-40B4-BE49-F238E27FC236}">
                <a16:creationId xmlns:a16="http://schemas.microsoft.com/office/drawing/2014/main" id="{36E6AD44-5D91-4448-9747-02B4B8378EF1}"/>
              </a:ext>
            </a:extLst>
          </p:cNvPr>
          <p:cNvSpPr/>
          <p:nvPr/>
        </p:nvSpPr>
        <p:spPr>
          <a:xfrm>
            <a:off x="8159238" y="3898792"/>
            <a:ext cx="1232675" cy="5557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0400C7-8341-4A78-9B20-0CAB7D1DC7F6}"/>
              </a:ext>
            </a:extLst>
          </p:cNvPr>
          <p:cNvSpPr txBox="1"/>
          <p:nvPr/>
        </p:nvSpPr>
        <p:spPr>
          <a:xfrm>
            <a:off x="7962300" y="4382325"/>
            <a:ext cx="159370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クラウドサーバー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ArcGIS Online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もろもろの処理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4685441-464E-41E4-A794-482FB9C2602A}"/>
              </a:ext>
            </a:extLst>
          </p:cNvPr>
          <p:cNvCxnSpPr>
            <a:cxnSpLocks/>
            <a:stCxn id="16" idx="4"/>
            <a:endCxn id="38" idx="2"/>
          </p:cNvCxnSpPr>
          <p:nvPr/>
        </p:nvCxnSpPr>
        <p:spPr>
          <a:xfrm>
            <a:off x="7282196" y="2522785"/>
            <a:ext cx="1113481" cy="112753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25CB543-2E56-4ABC-8AE3-6BA4716FD2BB}"/>
              </a:ext>
            </a:extLst>
          </p:cNvPr>
          <p:cNvSpPr txBox="1"/>
          <p:nvPr/>
        </p:nvSpPr>
        <p:spPr>
          <a:xfrm>
            <a:off x="7359575" y="933583"/>
            <a:ext cx="20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1.ArcGIS Online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が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https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しか受け入れない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2.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独自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SSL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はめんどくさい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→共有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SSL</a:t>
            </a:r>
            <a:endParaRPr kumimoji="1" lang="ja-JP" altLang="en-US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A3EDE5B5-7326-4DA0-B04C-6F6A97E6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718" y="1012434"/>
            <a:ext cx="280838" cy="28391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6440FBF6-D29D-4D0A-B5B1-1EDDBA0F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19" y="5924265"/>
            <a:ext cx="322188" cy="325719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D32A221-21A9-4D21-8629-0EF649E1DAD5}"/>
              </a:ext>
            </a:extLst>
          </p:cNvPr>
          <p:cNvSpPr txBox="1"/>
          <p:nvPr/>
        </p:nvSpPr>
        <p:spPr>
          <a:xfrm>
            <a:off x="2244339" y="6000693"/>
            <a:ext cx="17940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</a:t>
            </a:r>
            <a:r>
              <a:rPr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(SSL)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建てるのはめんどくさい</a:t>
            </a:r>
            <a:endParaRPr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71C2140-337F-42CA-A3FC-20DA47A37C8B}"/>
              </a:ext>
            </a:extLst>
          </p:cNvPr>
          <p:cNvSpPr txBox="1"/>
          <p:nvPr/>
        </p:nvSpPr>
        <p:spPr>
          <a:xfrm>
            <a:off x="-40239" y="-2003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S-270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フライトディスプレイ全体構成図・ネットワーク構成図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仮</a:t>
            </a:r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F7A3001-6C66-423B-BB79-3B14F48E1917}"/>
              </a:ext>
            </a:extLst>
          </p:cNvPr>
          <p:cNvSpPr txBox="1"/>
          <p:nvPr/>
        </p:nvSpPr>
        <p:spPr>
          <a:xfrm>
            <a:off x="766695" y="274533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S-270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で進化した点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ロギングの冗長化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地上から機体情報を可視化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B8848B18-43A0-4765-9099-0C9E97B4E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7926" y="394411"/>
            <a:ext cx="731367" cy="461665"/>
          </a:xfrm>
          <a:prstGeom prst="rect">
            <a:avLst/>
          </a:prstGeom>
        </p:spPr>
      </p:pic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E2A519F-0551-41A4-9018-CF9AA7CA86D5}"/>
              </a:ext>
            </a:extLst>
          </p:cNvPr>
          <p:cNvSpPr/>
          <p:nvPr/>
        </p:nvSpPr>
        <p:spPr>
          <a:xfrm>
            <a:off x="6790511" y="933583"/>
            <a:ext cx="2436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0E1E047-8A92-4025-B3AB-9EEFDA8E7282}"/>
              </a:ext>
            </a:extLst>
          </p:cNvPr>
          <p:cNvSpPr/>
          <p:nvPr/>
        </p:nvSpPr>
        <p:spPr>
          <a:xfrm>
            <a:off x="1724446" y="5881300"/>
            <a:ext cx="24364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DE634F-5AB4-4C53-B08A-EF3CF6B0243B}"/>
              </a:ext>
            </a:extLst>
          </p:cNvPr>
          <p:cNvSpPr txBox="1"/>
          <p:nvPr/>
        </p:nvSpPr>
        <p:spPr>
          <a:xfrm>
            <a:off x="0" y="6581001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Android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機体側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E74A0BC-DC45-49E9-82F1-72235ADCB800}"/>
              </a:ext>
            </a:extLst>
          </p:cNvPr>
          <p:cNvSpPr txBox="1"/>
          <p:nvPr/>
        </p:nvSpPr>
        <p:spPr>
          <a:xfrm>
            <a:off x="30265" y="5722930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Native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DD46E3-0361-4E0F-8981-70C66A26AC3A}"/>
              </a:ext>
            </a:extLst>
          </p:cNvPr>
          <p:cNvSpPr txBox="1"/>
          <p:nvPr/>
        </p:nvSpPr>
        <p:spPr>
          <a:xfrm>
            <a:off x="10693191" y="3590944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アプリケーション</a:t>
            </a:r>
            <a:endParaRPr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(ArcGIS Dashboards)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00F135-C802-48E0-A589-8064BF4A5D3E}"/>
              </a:ext>
            </a:extLst>
          </p:cNvPr>
          <p:cNvSpPr txBox="1"/>
          <p:nvPr/>
        </p:nvSpPr>
        <p:spPr>
          <a:xfrm>
            <a:off x="10493617" y="4674043"/>
            <a:ext cx="1747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地上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側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(PC/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タブレット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AC7B8C0-2F3B-4BA6-A720-CF9219BF81D0}"/>
              </a:ext>
            </a:extLst>
          </p:cNvPr>
          <p:cNvSpPr txBox="1"/>
          <p:nvPr/>
        </p:nvSpPr>
        <p:spPr>
          <a:xfrm>
            <a:off x="7404300" y="2771719"/>
            <a:ext cx="99418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リクエスト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レスポンス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86D177D-DC1C-4253-910F-04805CB8E5E3}"/>
              </a:ext>
            </a:extLst>
          </p:cNvPr>
          <p:cNvCxnSpPr>
            <a:cxnSpLocks/>
            <a:stCxn id="38" idx="4"/>
            <a:endCxn id="9" idx="1"/>
          </p:cNvCxnSpPr>
          <p:nvPr/>
        </p:nvCxnSpPr>
        <p:spPr>
          <a:xfrm>
            <a:off x="9122626" y="3650322"/>
            <a:ext cx="1628450" cy="228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B1DE3D4-52A4-4B5A-93EB-B5A2044D37B2}"/>
              </a:ext>
            </a:extLst>
          </p:cNvPr>
          <p:cNvSpPr txBox="1"/>
          <p:nvPr/>
        </p:nvSpPr>
        <p:spPr>
          <a:xfrm>
            <a:off x="496844" y="4600721"/>
            <a:ext cx="7564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モバイルデータ通信</a:t>
            </a:r>
          </a:p>
        </p:txBody>
      </p:sp>
      <p:sp>
        <p:nvSpPr>
          <p:cNvPr id="227" name="フローチャート: 処理 226">
            <a:extLst>
              <a:ext uri="{FF2B5EF4-FFF2-40B4-BE49-F238E27FC236}">
                <a16:creationId xmlns:a16="http://schemas.microsoft.com/office/drawing/2014/main" id="{32CA0005-D518-4FAF-A2E8-F95D0C2A68C3}"/>
              </a:ext>
            </a:extLst>
          </p:cNvPr>
          <p:cNvSpPr/>
          <p:nvPr/>
        </p:nvSpPr>
        <p:spPr>
          <a:xfrm>
            <a:off x="815211" y="3934289"/>
            <a:ext cx="701308" cy="192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インポート</a:t>
            </a:r>
          </a:p>
        </p:txBody>
      </p:sp>
      <p:sp>
        <p:nvSpPr>
          <p:cNvPr id="67" name="円柱 66">
            <a:extLst>
              <a:ext uri="{FF2B5EF4-FFF2-40B4-BE49-F238E27FC236}">
                <a16:creationId xmlns:a16="http://schemas.microsoft.com/office/drawing/2014/main" id="{7CD8980F-6CBD-4B67-8B7F-B781E2AA1874}"/>
              </a:ext>
            </a:extLst>
          </p:cNvPr>
          <p:cNvSpPr/>
          <p:nvPr/>
        </p:nvSpPr>
        <p:spPr>
          <a:xfrm>
            <a:off x="2749024" y="1708851"/>
            <a:ext cx="389398" cy="549720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51C0FBD-9F2B-498C-A07F-1D27D021E8D9}"/>
              </a:ext>
            </a:extLst>
          </p:cNvPr>
          <p:cNvSpPr txBox="1"/>
          <p:nvPr/>
        </p:nvSpPr>
        <p:spPr>
          <a:xfrm>
            <a:off x="998747" y="1497676"/>
            <a:ext cx="184377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自宅サーバー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(Ras Pi3B)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VPN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77CD96F0-1B1E-4DB9-8E47-73BA5378772F}"/>
              </a:ext>
            </a:extLst>
          </p:cNvPr>
          <p:cNvSpPr/>
          <p:nvPr/>
        </p:nvSpPr>
        <p:spPr>
          <a:xfrm>
            <a:off x="3310813" y="4553050"/>
            <a:ext cx="1242477" cy="596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</a:p>
          <a:p>
            <a:pPr algn="ctr"/>
            <a:r>
              <a:rPr kumimoji="1" lang="en-US" altLang="ja-JP" sz="11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Geo</a:t>
            </a:r>
            <a:r>
              <a:rPr lang="en-US" altLang="ja-JP" sz="1100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JSON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ラインデータ）生成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405D46A-1BD2-4B0D-BD4D-8FF1D8B060B8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4538493" y="2522785"/>
            <a:ext cx="1224676" cy="1102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426E350-51EA-41EC-9E10-81B1A1B6C1ED}"/>
              </a:ext>
            </a:extLst>
          </p:cNvPr>
          <p:cNvCxnSpPr>
            <a:cxnSpLocks/>
            <a:stCxn id="71" idx="3"/>
            <a:endCxn id="38" idx="2"/>
          </p:cNvCxnSpPr>
          <p:nvPr/>
        </p:nvCxnSpPr>
        <p:spPr>
          <a:xfrm flipV="1">
            <a:off x="4553290" y="3650322"/>
            <a:ext cx="3842387" cy="1201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6DC54535-53EA-43DF-9FDE-BE5A0AACB454}"/>
              </a:ext>
            </a:extLst>
          </p:cNvPr>
          <p:cNvCxnSpPr>
            <a:cxnSpLocks/>
            <a:stCxn id="13" idx="4"/>
            <a:endCxn id="19" idx="1"/>
          </p:cNvCxnSpPr>
          <p:nvPr/>
        </p:nvCxnSpPr>
        <p:spPr>
          <a:xfrm flipV="1">
            <a:off x="2568742" y="3625572"/>
            <a:ext cx="785159" cy="54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93BEE63-9D71-4ECD-A5EC-7C87FF3593FA}"/>
              </a:ext>
            </a:extLst>
          </p:cNvPr>
          <p:cNvCxnSpPr>
            <a:cxnSpLocks/>
            <a:stCxn id="13" idx="4"/>
            <a:endCxn id="71" idx="1"/>
          </p:cNvCxnSpPr>
          <p:nvPr/>
        </p:nvCxnSpPr>
        <p:spPr>
          <a:xfrm>
            <a:off x="2568742" y="4174534"/>
            <a:ext cx="742071" cy="67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8D2C185-A3BA-4651-940B-A86B99438D7B}"/>
              </a:ext>
            </a:extLst>
          </p:cNvPr>
          <p:cNvSpPr txBox="1"/>
          <p:nvPr/>
        </p:nvSpPr>
        <p:spPr>
          <a:xfrm>
            <a:off x="2693600" y="3824590"/>
            <a:ext cx="5212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786577B-DA81-4B5B-9450-4215737845B2}"/>
              </a:ext>
            </a:extLst>
          </p:cNvPr>
          <p:cNvSpPr txBox="1"/>
          <p:nvPr/>
        </p:nvSpPr>
        <p:spPr>
          <a:xfrm>
            <a:off x="2689302" y="4350723"/>
            <a:ext cx="5212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833612F-C733-4488-AEA1-F71F14970620}"/>
              </a:ext>
            </a:extLst>
          </p:cNvPr>
          <p:cNvSpPr txBox="1"/>
          <p:nvPr/>
        </p:nvSpPr>
        <p:spPr>
          <a:xfrm>
            <a:off x="4831464" y="2995395"/>
            <a:ext cx="55175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FTP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転送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73C796C-A034-4469-A2FD-CCDD0EC430F6}"/>
              </a:ext>
            </a:extLst>
          </p:cNvPr>
          <p:cNvSpPr txBox="1"/>
          <p:nvPr/>
        </p:nvSpPr>
        <p:spPr>
          <a:xfrm>
            <a:off x="4836257" y="4414812"/>
            <a:ext cx="9941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API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コール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リクエスト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レスポンス</a:t>
            </a:r>
          </a:p>
        </p:txBody>
      </p: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A40E43B4-8F73-40B1-A24A-18D07B0C4897}"/>
              </a:ext>
            </a:extLst>
          </p:cNvPr>
          <p:cNvCxnSpPr>
            <a:cxnSpLocks/>
            <a:stCxn id="67" idx="3"/>
            <a:endCxn id="14" idx="1"/>
          </p:cNvCxnSpPr>
          <p:nvPr/>
        </p:nvCxnSpPr>
        <p:spPr>
          <a:xfrm flipH="1">
            <a:off x="2942650" y="2258571"/>
            <a:ext cx="1073" cy="240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グラフィックス 229" descr="インターネット 単色塗りつぶし">
            <a:extLst>
              <a:ext uri="{FF2B5EF4-FFF2-40B4-BE49-F238E27FC236}">
                <a16:creationId xmlns:a16="http://schemas.microsoft.com/office/drawing/2014/main" id="{A6026E09-25AD-4C38-9472-C195B5BB4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8282" y="-32566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4B007FC-02DC-41B1-8F03-11FAAA704932}"/>
              </a:ext>
            </a:extLst>
          </p:cNvPr>
          <p:cNvSpPr txBox="1"/>
          <p:nvPr/>
        </p:nvSpPr>
        <p:spPr>
          <a:xfrm rot="19664800">
            <a:off x="3319541" y="1070984"/>
            <a:ext cx="22946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トンネル</a:t>
            </a:r>
          </a:p>
        </p:txBody>
      </p:sp>
    </p:spTree>
    <p:extLst>
      <p:ext uri="{BB962C8B-B14F-4D97-AF65-F5344CB8AC3E}">
        <p14:creationId xmlns:p14="http://schemas.microsoft.com/office/powerpoint/2010/main" val="334847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4BD0917-1430-4E8F-A91A-90511689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624"/>
              </p:ext>
            </p:extLst>
          </p:nvPr>
        </p:nvGraphicFramePr>
        <p:xfrm>
          <a:off x="7415160" y="4968870"/>
          <a:ext cx="4660837" cy="17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1">
                  <a:extLst>
                    <a:ext uri="{9D8B030D-6E8A-4147-A177-3AD203B41FA5}">
                      <a16:colId xmlns:a16="http://schemas.microsoft.com/office/drawing/2014/main" val="2087412794"/>
                    </a:ext>
                  </a:extLst>
                </a:gridCol>
                <a:gridCol w="2076171">
                  <a:extLst>
                    <a:ext uri="{9D8B030D-6E8A-4147-A177-3AD203B41FA5}">
                      <a16:colId xmlns:a16="http://schemas.microsoft.com/office/drawing/2014/main" val="3715012862"/>
                    </a:ext>
                  </a:extLst>
                </a:gridCol>
                <a:gridCol w="279423">
                  <a:extLst>
                    <a:ext uri="{9D8B030D-6E8A-4147-A177-3AD203B41FA5}">
                      <a16:colId xmlns:a16="http://schemas.microsoft.com/office/drawing/2014/main" val="4221586263"/>
                    </a:ext>
                  </a:extLst>
                </a:gridCol>
                <a:gridCol w="2017422">
                  <a:extLst>
                    <a:ext uri="{9D8B030D-6E8A-4147-A177-3AD203B41FA5}">
                      <a16:colId xmlns:a16="http://schemas.microsoft.com/office/drawing/2014/main" val="1590305505"/>
                    </a:ext>
                  </a:extLst>
                </a:gridCol>
              </a:tblGrid>
              <a:tr h="267393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ja-JP" sz="1600" b="1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S-270</a:t>
                      </a:r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フライトディスプレイ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全体構成図</a:t>
                      </a:r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兼</a:t>
                      </a:r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ネットワーク構成図</a:t>
                      </a:r>
                      <a:endParaRPr kumimoji="1" lang="ja-JP" altLang="en-US" sz="1600" b="1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757687"/>
                  </a:ext>
                </a:extLst>
              </a:tr>
              <a:tr h="3039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あらじん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日付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2021.09.29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741371"/>
                  </a:ext>
                </a:extLst>
              </a:tr>
              <a:tr h="405233"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芝浦工業大学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Team Birdman Trial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3922459"/>
                  </a:ext>
                </a:extLst>
              </a:tr>
              <a:tr h="185732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0" dirty="0">
                          <a:solidFill>
                            <a:schemeClr val="tx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87804"/>
                  </a:ext>
                </a:extLst>
              </a:tr>
            </a:tbl>
          </a:graphicData>
        </a:graphic>
      </p:graphicFrame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44179BB-A9C6-4202-9DE2-A9EC79FB0D5C}"/>
              </a:ext>
            </a:extLst>
          </p:cNvPr>
          <p:cNvSpPr/>
          <p:nvPr/>
        </p:nvSpPr>
        <p:spPr>
          <a:xfrm flipH="1">
            <a:off x="2159464" y="190499"/>
            <a:ext cx="3418665" cy="5236331"/>
          </a:xfrm>
          <a:prstGeom prst="rect">
            <a:avLst/>
          </a:prstGeom>
          <a:solidFill>
            <a:srgbClr val="64C20E">
              <a:alpha val="23137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78DC315-1D5F-454C-AAF4-413C3C0CBB5A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3894757" y="5401817"/>
            <a:ext cx="1138524" cy="70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2B8A4A5-C86F-4FE3-8975-E904B7963901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1256098" y="2012973"/>
            <a:ext cx="976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柱 13">
            <a:extLst>
              <a:ext uri="{FF2B5EF4-FFF2-40B4-BE49-F238E27FC236}">
                <a16:creationId xmlns:a16="http://schemas.microsoft.com/office/drawing/2014/main" id="{E0AC981F-8DB9-4A41-90F8-3AA0E22C9499}"/>
              </a:ext>
            </a:extLst>
          </p:cNvPr>
          <p:cNvSpPr/>
          <p:nvPr/>
        </p:nvSpPr>
        <p:spPr>
          <a:xfrm>
            <a:off x="2232822" y="337397"/>
            <a:ext cx="3294853" cy="335115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A352393F-11B9-47F3-AAC9-5151E67B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1" y="1262959"/>
            <a:ext cx="855897" cy="1500027"/>
          </a:xfrm>
          <a:prstGeom prst="rect">
            <a:avLst/>
          </a:prstGeom>
        </p:spPr>
      </p:pic>
      <p:pic>
        <p:nvPicPr>
          <p:cNvPr id="9" name="図 8" descr="図形&#10;&#10;中程度の精度で自動的に生成された説明">
            <a:extLst>
              <a:ext uri="{FF2B5EF4-FFF2-40B4-BE49-F238E27FC236}">
                <a16:creationId xmlns:a16="http://schemas.microsoft.com/office/drawing/2014/main" id="{E98E01E0-EF25-4425-B0E1-CAB1FF27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789" y="855553"/>
            <a:ext cx="1232676" cy="2160360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C200F50C-6B43-4DBA-A16B-0D1581630221}"/>
              </a:ext>
            </a:extLst>
          </p:cNvPr>
          <p:cNvSpPr/>
          <p:nvPr/>
        </p:nvSpPr>
        <p:spPr>
          <a:xfrm>
            <a:off x="2222091" y="1662084"/>
            <a:ext cx="914112" cy="723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MySQL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01452401-1EFF-4EEB-8BC5-D3106BA6F65F}"/>
              </a:ext>
            </a:extLst>
          </p:cNvPr>
          <p:cNvSpPr/>
          <p:nvPr/>
        </p:nvSpPr>
        <p:spPr>
          <a:xfrm>
            <a:off x="6121153" y="400816"/>
            <a:ext cx="1102112" cy="1808646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DF314A-6DD9-4EF4-8646-7F4C17675591}"/>
              </a:ext>
            </a:extLst>
          </p:cNvPr>
          <p:cNvSpPr txBox="1"/>
          <p:nvPr/>
        </p:nvSpPr>
        <p:spPr>
          <a:xfrm>
            <a:off x="6096000" y="151466"/>
            <a:ext cx="119135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配信サーバー</a:t>
            </a:r>
            <a:endParaRPr kumimoji="1" lang="en-US" altLang="ja-JP" sz="16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(TBT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所有</a:t>
            </a:r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1" lang="en-US" altLang="ja-JP" sz="105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468D37A7-15EB-4164-A36B-9615C71D7EFA}"/>
              </a:ext>
            </a:extLst>
          </p:cNvPr>
          <p:cNvSpPr/>
          <p:nvPr/>
        </p:nvSpPr>
        <p:spPr>
          <a:xfrm>
            <a:off x="6208919" y="1117462"/>
            <a:ext cx="943678" cy="5188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KML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1DCA5C68-31C9-4775-BB6B-B2A3975B078E}"/>
              </a:ext>
            </a:extLst>
          </p:cNvPr>
          <p:cNvSpPr/>
          <p:nvPr/>
        </p:nvSpPr>
        <p:spPr>
          <a:xfrm>
            <a:off x="3913960" y="1431169"/>
            <a:ext cx="1184592" cy="596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KML(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ラインデータ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生成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7C6AA4-DC26-4CD4-A741-01DCCD21F617}"/>
              </a:ext>
            </a:extLst>
          </p:cNvPr>
          <p:cNvSpPr txBox="1"/>
          <p:nvPr/>
        </p:nvSpPr>
        <p:spPr>
          <a:xfrm>
            <a:off x="2611658" y="484165"/>
            <a:ext cx="2682145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メイン処理サーバー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(Ras Pi4)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（自宅設置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DB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・データ出力転送用）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019E568-2268-4FFF-BD0C-AD5F79D4B2B1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flipH="1">
            <a:off x="2222091" y="2012973"/>
            <a:ext cx="10731" cy="11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柱 37">
            <a:extLst>
              <a:ext uri="{FF2B5EF4-FFF2-40B4-BE49-F238E27FC236}">
                <a16:creationId xmlns:a16="http://schemas.microsoft.com/office/drawing/2014/main" id="{D3285594-4A32-4B9B-9E4D-08A20D6C3E6A}"/>
              </a:ext>
            </a:extLst>
          </p:cNvPr>
          <p:cNvSpPr/>
          <p:nvPr/>
        </p:nvSpPr>
        <p:spPr>
          <a:xfrm>
            <a:off x="8388934" y="1402883"/>
            <a:ext cx="726949" cy="106570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雲 38">
            <a:extLst>
              <a:ext uri="{FF2B5EF4-FFF2-40B4-BE49-F238E27FC236}">
                <a16:creationId xmlns:a16="http://schemas.microsoft.com/office/drawing/2014/main" id="{36E6AD44-5D91-4448-9747-02B4B8378EF1}"/>
              </a:ext>
            </a:extLst>
          </p:cNvPr>
          <p:cNvSpPr/>
          <p:nvPr/>
        </p:nvSpPr>
        <p:spPr>
          <a:xfrm>
            <a:off x="8185644" y="2186914"/>
            <a:ext cx="1232675" cy="5557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0400C7-8341-4A78-9B20-0CAB7D1DC7F6}"/>
              </a:ext>
            </a:extLst>
          </p:cNvPr>
          <p:cNvSpPr txBox="1"/>
          <p:nvPr/>
        </p:nvSpPr>
        <p:spPr>
          <a:xfrm>
            <a:off x="7480248" y="2705299"/>
            <a:ext cx="22878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クラウドサーバー</a:t>
            </a:r>
            <a:endParaRPr kumimoji="1" lang="en-US" altLang="ja-JP" sz="14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ArcGIS Online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プラットフォーム）</a:t>
            </a:r>
            <a:endParaRPr kumimoji="1"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4685441-464E-41E4-A794-482FB9C2602A}"/>
              </a:ext>
            </a:extLst>
          </p:cNvPr>
          <p:cNvCxnSpPr>
            <a:cxnSpLocks/>
            <a:stCxn id="16" idx="4"/>
            <a:endCxn id="38" idx="2"/>
          </p:cNvCxnSpPr>
          <p:nvPr/>
        </p:nvCxnSpPr>
        <p:spPr>
          <a:xfrm>
            <a:off x="7223265" y="1305139"/>
            <a:ext cx="1165669" cy="6305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>
            <a:extLst>
              <a:ext uri="{FF2B5EF4-FFF2-40B4-BE49-F238E27FC236}">
                <a16:creationId xmlns:a16="http://schemas.microsoft.com/office/drawing/2014/main" id="{B8848B18-43A0-4765-9099-0C9E97B4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24607" y="5019828"/>
            <a:ext cx="731367" cy="461665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DE634F-5AB4-4C53-B08A-EF3CF6B0243B}"/>
              </a:ext>
            </a:extLst>
          </p:cNvPr>
          <p:cNvSpPr txBox="1"/>
          <p:nvPr/>
        </p:nvSpPr>
        <p:spPr>
          <a:xfrm>
            <a:off x="279307" y="2744230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Android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機体側</a:t>
            </a:r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2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E74A0BC-DC45-49E9-82F1-72235ADCB800}"/>
              </a:ext>
            </a:extLst>
          </p:cNvPr>
          <p:cNvSpPr txBox="1"/>
          <p:nvPr/>
        </p:nvSpPr>
        <p:spPr>
          <a:xfrm>
            <a:off x="376370" y="1893229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Native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DD46E3-0361-4E0F-8981-70C66A26AC3A}"/>
              </a:ext>
            </a:extLst>
          </p:cNvPr>
          <p:cNvSpPr txBox="1"/>
          <p:nvPr/>
        </p:nvSpPr>
        <p:spPr>
          <a:xfrm>
            <a:off x="10059904" y="1751096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アプリケーション</a:t>
            </a:r>
            <a:endParaRPr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(ArcGIS Dashboards)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00F135-C802-48E0-A589-8064BF4A5D3E}"/>
              </a:ext>
            </a:extLst>
          </p:cNvPr>
          <p:cNvSpPr txBox="1"/>
          <p:nvPr/>
        </p:nvSpPr>
        <p:spPr>
          <a:xfrm>
            <a:off x="9705037" y="3006388"/>
            <a:ext cx="22076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地上</a:t>
            </a:r>
            <a:r>
              <a:rPr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ボート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側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(PC/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タブレット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AC7B8C0-2F3B-4BA6-A720-CF9219BF81D0}"/>
              </a:ext>
            </a:extLst>
          </p:cNvPr>
          <p:cNvSpPr txBox="1"/>
          <p:nvPr/>
        </p:nvSpPr>
        <p:spPr>
          <a:xfrm>
            <a:off x="7309059" y="1478524"/>
            <a:ext cx="99418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リクエスト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レスポンス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86D177D-DC1C-4253-910F-04805CB8E5E3}"/>
              </a:ext>
            </a:extLst>
          </p:cNvPr>
          <p:cNvCxnSpPr>
            <a:cxnSpLocks/>
            <a:stCxn id="38" idx="4"/>
            <a:endCxn id="9" idx="1"/>
          </p:cNvCxnSpPr>
          <p:nvPr/>
        </p:nvCxnSpPr>
        <p:spPr>
          <a:xfrm flipV="1">
            <a:off x="9115883" y="1935733"/>
            <a:ext cx="100190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B1DE3D4-52A4-4B5A-93EB-B5A2044D37B2}"/>
              </a:ext>
            </a:extLst>
          </p:cNvPr>
          <p:cNvSpPr txBox="1"/>
          <p:nvPr/>
        </p:nvSpPr>
        <p:spPr>
          <a:xfrm>
            <a:off x="1316137" y="2143679"/>
            <a:ext cx="75645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モバイルデータ通信</a:t>
            </a:r>
          </a:p>
        </p:txBody>
      </p:sp>
      <p:sp>
        <p:nvSpPr>
          <p:cNvPr id="227" name="フローチャート: 処理 226">
            <a:extLst>
              <a:ext uri="{FF2B5EF4-FFF2-40B4-BE49-F238E27FC236}">
                <a16:creationId xmlns:a16="http://schemas.microsoft.com/office/drawing/2014/main" id="{32CA0005-D518-4FAF-A2E8-F95D0C2A68C3}"/>
              </a:ext>
            </a:extLst>
          </p:cNvPr>
          <p:cNvSpPr/>
          <p:nvPr/>
        </p:nvSpPr>
        <p:spPr>
          <a:xfrm>
            <a:off x="1328536" y="1882268"/>
            <a:ext cx="701308" cy="192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インポート</a:t>
            </a:r>
          </a:p>
        </p:txBody>
      </p:sp>
      <p:sp>
        <p:nvSpPr>
          <p:cNvPr id="67" name="円柱 66">
            <a:extLst>
              <a:ext uri="{FF2B5EF4-FFF2-40B4-BE49-F238E27FC236}">
                <a16:creationId xmlns:a16="http://schemas.microsoft.com/office/drawing/2014/main" id="{7CD8980F-6CBD-4B67-8B7F-B781E2AA1874}"/>
              </a:ext>
            </a:extLst>
          </p:cNvPr>
          <p:cNvSpPr/>
          <p:nvPr/>
        </p:nvSpPr>
        <p:spPr>
          <a:xfrm>
            <a:off x="3700058" y="4859246"/>
            <a:ext cx="389398" cy="54257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51C0FBD-9F2B-498C-A07F-1D27D021E8D9}"/>
              </a:ext>
            </a:extLst>
          </p:cNvPr>
          <p:cNvSpPr txBox="1"/>
          <p:nvPr/>
        </p:nvSpPr>
        <p:spPr>
          <a:xfrm>
            <a:off x="3823533" y="4568507"/>
            <a:ext cx="1843774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接続サーバー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(Ras Pi3B)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（自宅設置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, VPN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用）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1" name="フローチャート: 処理 70">
            <a:extLst>
              <a:ext uri="{FF2B5EF4-FFF2-40B4-BE49-F238E27FC236}">
                <a16:creationId xmlns:a16="http://schemas.microsoft.com/office/drawing/2014/main" id="{77CD96F0-1B1E-4DB9-8E47-73BA5378772F}"/>
              </a:ext>
            </a:extLst>
          </p:cNvPr>
          <p:cNvSpPr/>
          <p:nvPr/>
        </p:nvSpPr>
        <p:spPr>
          <a:xfrm>
            <a:off x="3823533" y="2419518"/>
            <a:ext cx="1323389" cy="596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Python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csv(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ポイントデータ）生成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405D46A-1BD2-4B0D-BD4D-8FF1D8B060B8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5098552" y="1305139"/>
            <a:ext cx="1022601" cy="424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426E350-51EA-41EC-9E10-81B1A1B6C1ED}"/>
              </a:ext>
            </a:extLst>
          </p:cNvPr>
          <p:cNvCxnSpPr>
            <a:cxnSpLocks/>
            <a:stCxn id="71" idx="3"/>
            <a:endCxn id="38" idx="2"/>
          </p:cNvCxnSpPr>
          <p:nvPr/>
        </p:nvCxnSpPr>
        <p:spPr>
          <a:xfrm flipV="1">
            <a:off x="5146922" y="1935734"/>
            <a:ext cx="3242012" cy="78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6DC54535-53EA-43DF-9FDE-BE5A0AACB454}"/>
              </a:ext>
            </a:extLst>
          </p:cNvPr>
          <p:cNvCxnSpPr>
            <a:cxnSpLocks/>
            <a:stCxn id="13" idx="4"/>
            <a:endCxn id="19" idx="1"/>
          </p:cNvCxnSpPr>
          <p:nvPr/>
        </p:nvCxnSpPr>
        <p:spPr>
          <a:xfrm flipV="1">
            <a:off x="3136203" y="1729518"/>
            <a:ext cx="777757" cy="29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93BEE63-9D71-4ECD-A5EC-7C87FF3593FA}"/>
              </a:ext>
            </a:extLst>
          </p:cNvPr>
          <p:cNvCxnSpPr>
            <a:cxnSpLocks/>
            <a:stCxn id="13" idx="4"/>
            <a:endCxn id="71" idx="1"/>
          </p:cNvCxnSpPr>
          <p:nvPr/>
        </p:nvCxnSpPr>
        <p:spPr>
          <a:xfrm>
            <a:off x="3136203" y="2024034"/>
            <a:ext cx="687330" cy="69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8D2C185-A3BA-4651-940B-A86B99438D7B}"/>
              </a:ext>
            </a:extLst>
          </p:cNvPr>
          <p:cNvSpPr txBox="1"/>
          <p:nvPr/>
        </p:nvSpPr>
        <p:spPr>
          <a:xfrm>
            <a:off x="3216949" y="1775801"/>
            <a:ext cx="5212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786577B-DA81-4B5B-9450-4215737845B2}"/>
              </a:ext>
            </a:extLst>
          </p:cNvPr>
          <p:cNvSpPr txBox="1"/>
          <p:nvPr/>
        </p:nvSpPr>
        <p:spPr>
          <a:xfrm>
            <a:off x="3233760" y="2239478"/>
            <a:ext cx="5212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8833612F-C733-4488-AEA1-F71F14970620}"/>
              </a:ext>
            </a:extLst>
          </p:cNvPr>
          <p:cNvSpPr txBox="1"/>
          <p:nvPr/>
        </p:nvSpPr>
        <p:spPr>
          <a:xfrm>
            <a:off x="5464258" y="1353893"/>
            <a:ext cx="55175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FTP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転送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73C796C-A034-4469-A2FD-CCDD0EC430F6}"/>
              </a:ext>
            </a:extLst>
          </p:cNvPr>
          <p:cNvSpPr txBox="1"/>
          <p:nvPr/>
        </p:nvSpPr>
        <p:spPr>
          <a:xfrm>
            <a:off x="5665896" y="2385984"/>
            <a:ext cx="9941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API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コール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リクエスト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レスポンス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4B007FC-02DC-41B1-8F03-11FAAA704932}"/>
              </a:ext>
            </a:extLst>
          </p:cNvPr>
          <p:cNvSpPr txBox="1"/>
          <p:nvPr/>
        </p:nvSpPr>
        <p:spPr>
          <a:xfrm rot="1900123">
            <a:off x="4027694" y="5656327"/>
            <a:ext cx="914400" cy="223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トンネル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D8B17CD-E85D-40D3-B3AF-C89970EE9230}"/>
              </a:ext>
            </a:extLst>
          </p:cNvPr>
          <p:cNvCxnSpPr>
            <a:cxnSpLocks/>
            <a:stCxn id="67" idx="1"/>
            <a:endCxn id="14" idx="3"/>
          </p:cNvCxnSpPr>
          <p:nvPr/>
        </p:nvCxnSpPr>
        <p:spPr>
          <a:xfrm flipH="1" flipV="1">
            <a:off x="3880249" y="3688548"/>
            <a:ext cx="14508" cy="1170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AFBDFCB-244B-4205-8F5D-08274CBBD948}"/>
              </a:ext>
            </a:extLst>
          </p:cNvPr>
          <p:cNvSpPr txBox="1"/>
          <p:nvPr/>
        </p:nvSpPr>
        <p:spPr>
          <a:xfrm>
            <a:off x="2101403" y="5074843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6">
                    <a:lumMod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宅内</a:t>
            </a:r>
            <a:r>
              <a:rPr kumimoji="1" lang="en-US" altLang="ja-JP" sz="1400" b="1" dirty="0">
                <a:solidFill>
                  <a:schemeClr val="accent6">
                    <a:lumMod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LAN</a:t>
            </a:r>
            <a:endParaRPr lang="en-US" altLang="ja-JP" b="1" dirty="0">
              <a:solidFill>
                <a:schemeClr val="accent6">
                  <a:lumMod val="75000"/>
                </a:scheme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3414006-DC67-42DE-8185-FF1A7BC38054}"/>
              </a:ext>
            </a:extLst>
          </p:cNvPr>
          <p:cNvCxnSpPr>
            <a:cxnSpLocks/>
          </p:cNvCxnSpPr>
          <p:nvPr/>
        </p:nvCxnSpPr>
        <p:spPr>
          <a:xfrm flipV="1">
            <a:off x="3074228" y="3641374"/>
            <a:ext cx="519019" cy="5972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グラフィックス 112" descr="プログラマー男性 単色塗りつぶし">
            <a:extLst>
              <a:ext uri="{FF2B5EF4-FFF2-40B4-BE49-F238E27FC236}">
                <a16:creationId xmlns:a16="http://schemas.microsoft.com/office/drawing/2014/main" id="{73CA58DE-BADC-4E8C-B5A6-AB20481F5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439" y="5610113"/>
            <a:ext cx="752031" cy="752031"/>
          </a:xfrm>
          <a:prstGeom prst="rect">
            <a:avLst/>
          </a:prstGeom>
        </p:spPr>
      </p:pic>
      <p:pic>
        <p:nvPicPr>
          <p:cNvPr id="115" name="グラフィックス 114" descr="コンピューター 単色塗りつぶし">
            <a:extLst>
              <a:ext uri="{FF2B5EF4-FFF2-40B4-BE49-F238E27FC236}">
                <a16:creationId xmlns:a16="http://schemas.microsoft.com/office/drawing/2014/main" id="{B00471E6-1666-42DF-B958-AD8122231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0363" y="4020279"/>
            <a:ext cx="914400" cy="9144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3C101E9-DE86-4258-B9F8-2352878BB934}"/>
              </a:ext>
            </a:extLst>
          </p:cNvPr>
          <p:cNvSpPr/>
          <p:nvPr/>
        </p:nvSpPr>
        <p:spPr>
          <a:xfrm>
            <a:off x="75501" y="50333"/>
            <a:ext cx="12054980" cy="67447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3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2B8A4A5-C86F-4FE3-8975-E904B7963901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1179296" y="2891822"/>
            <a:ext cx="1405879" cy="1294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柱 13">
            <a:extLst>
              <a:ext uri="{FF2B5EF4-FFF2-40B4-BE49-F238E27FC236}">
                <a16:creationId xmlns:a16="http://schemas.microsoft.com/office/drawing/2014/main" id="{E0AC981F-8DB9-4A41-90F8-3AA0E22C9499}"/>
              </a:ext>
            </a:extLst>
          </p:cNvPr>
          <p:cNvSpPr/>
          <p:nvPr/>
        </p:nvSpPr>
        <p:spPr>
          <a:xfrm>
            <a:off x="2585175" y="1520961"/>
            <a:ext cx="1968752" cy="274172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A352393F-11B9-47F3-AAC9-5151E67B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" y="3224492"/>
            <a:ext cx="1098023" cy="1924372"/>
          </a:xfrm>
          <a:prstGeom prst="rect">
            <a:avLst/>
          </a:prstGeom>
        </p:spPr>
      </p:pic>
      <p:pic>
        <p:nvPicPr>
          <p:cNvPr id="9" name="図 8" descr="図形&#10;&#10;中程度の精度で自動的に生成された説明">
            <a:extLst>
              <a:ext uri="{FF2B5EF4-FFF2-40B4-BE49-F238E27FC236}">
                <a16:creationId xmlns:a16="http://schemas.microsoft.com/office/drawing/2014/main" id="{E98E01E0-EF25-4425-B0E1-CAB1FF27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3" y="3224492"/>
            <a:ext cx="1098024" cy="1924372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C200F50C-6B43-4DBA-A16B-0D1581630221}"/>
              </a:ext>
            </a:extLst>
          </p:cNvPr>
          <p:cNvSpPr/>
          <p:nvPr/>
        </p:nvSpPr>
        <p:spPr>
          <a:xfrm>
            <a:off x="2937059" y="3426476"/>
            <a:ext cx="1314450" cy="723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MySQL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01452401-1EFF-4EEB-8BC5-D3106BA6F65F}"/>
              </a:ext>
            </a:extLst>
          </p:cNvPr>
          <p:cNvSpPr/>
          <p:nvPr/>
        </p:nvSpPr>
        <p:spPr>
          <a:xfrm>
            <a:off x="5832133" y="1529614"/>
            <a:ext cx="1969373" cy="2733069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DF314A-6DD9-4EF4-8646-7F4C17675591}"/>
              </a:ext>
            </a:extLst>
          </p:cNvPr>
          <p:cNvSpPr txBox="1"/>
          <p:nvPr/>
        </p:nvSpPr>
        <p:spPr>
          <a:xfrm>
            <a:off x="5765439" y="4309584"/>
            <a:ext cx="2392000" cy="70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TBT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のサーバー</a:t>
            </a:r>
            <a:endParaRPr kumimoji="1"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(Web</a:t>
            </a:r>
            <a:r>
              <a:rPr kumimoji="1"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サーバー）</a:t>
            </a:r>
            <a:endParaRPr kumimoji="1" lang="en-US" altLang="ja-JP" sz="105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(https://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共有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SSL/tbt.bird.cx/foo.csv)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468D37A7-15EB-4164-A36B-9615C71D7EFA}"/>
              </a:ext>
            </a:extLst>
          </p:cNvPr>
          <p:cNvSpPr/>
          <p:nvPr/>
        </p:nvSpPr>
        <p:spPr>
          <a:xfrm>
            <a:off x="6253066" y="3560612"/>
            <a:ext cx="1209675" cy="5619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csv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1DCA5C68-31C9-4775-BB6B-B2A3975B078E}"/>
              </a:ext>
            </a:extLst>
          </p:cNvPr>
          <p:cNvSpPr/>
          <p:nvPr/>
        </p:nvSpPr>
        <p:spPr>
          <a:xfrm>
            <a:off x="6185392" y="2202448"/>
            <a:ext cx="1262854" cy="646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PHP/JS/Python?</a:t>
            </a:r>
          </a:p>
          <a:p>
            <a:pPr algn="ctr"/>
            <a:r>
              <a:rPr kumimoji="1" lang="en-US" altLang="ja-JP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csv</a:t>
            </a:r>
            <a:r>
              <a:rPr kumimoji="1"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生成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7C6AA4-DC26-4CD4-A741-01DCCD21F617}"/>
              </a:ext>
            </a:extLst>
          </p:cNvPr>
          <p:cNvSpPr txBox="1"/>
          <p:nvPr/>
        </p:nvSpPr>
        <p:spPr>
          <a:xfrm>
            <a:off x="2671497" y="4255919"/>
            <a:ext cx="199605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自宅サーバー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en-US" altLang="ja-JP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RasPi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0AA976-A943-4BE6-A534-7B21FF5716C7}"/>
              </a:ext>
            </a:extLst>
          </p:cNvPr>
          <p:cNvSpPr txBox="1"/>
          <p:nvPr/>
        </p:nvSpPr>
        <p:spPr>
          <a:xfrm>
            <a:off x="7128812" y="1088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019E568-2268-4FFF-BD0C-AD5F79D4B2B1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>
            <a:off x="2585175" y="2891822"/>
            <a:ext cx="351884" cy="89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D62C667-552D-426C-859A-F30A693ABC61}"/>
              </a:ext>
            </a:extLst>
          </p:cNvPr>
          <p:cNvCxnSpPr>
            <a:cxnSpLocks/>
            <a:stCxn id="13" idx="4"/>
            <a:endCxn id="14" idx="4"/>
          </p:cNvCxnSpPr>
          <p:nvPr/>
        </p:nvCxnSpPr>
        <p:spPr>
          <a:xfrm flipV="1">
            <a:off x="4251509" y="2891822"/>
            <a:ext cx="302418" cy="89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903A592-01C0-402E-93C6-7564494E72B6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flipV="1">
            <a:off x="5832133" y="2525614"/>
            <a:ext cx="353259" cy="37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98B60B-BE28-4253-96BB-5712E92434A9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6816819" y="2848779"/>
            <a:ext cx="41085" cy="7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E5A6A5E-A233-4ECD-AA62-90CEE7EE63D9}"/>
              </a:ext>
            </a:extLst>
          </p:cNvPr>
          <p:cNvCxnSpPr>
            <a:cxnSpLocks/>
            <a:stCxn id="18" idx="3"/>
            <a:endCxn id="16" idx="4"/>
          </p:cNvCxnSpPr>
          <p:nvPr/>
        </p:nvCxnSpPr>
        <p:spPr>
          <a:xfrm flipV="1">
            <a:off x="7462741" y="2896149"/>
            <a:ext cx="338765" cy="94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柱 37">
            <a:extLst>
              <a:ext uri="{FF2B5EF4-FFF2-40B4-BE49-F238E27FC236}">
                <a16:creationId xmlns:a16="http://schemas.microsoft.com/office/drawing/2014/main" id="{D3285594-4A32-4B9B-9E4D-08A20D6C3E6A}"/>
              </a:ext>
            </a:extLst>
          </p:cNvPr>
          <p:cNvSpPr/>
          <p:nvPr/>
        </p:nvSpPr>
        <p:spPr>
          <a:xfrm>
            <a:off x="9349400" y="2363299"/>
            <a:ext cx="726949" cy="106570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雲 38">
            <a:extLst>
              <a:ext uri="{FF2B5EF4-FFF2-40B4-BE49-F238E27FC236}">
                <a16:creationId xmlns:a16="http://schemas.microsoft.com/office/drawing/2014/main" id="{36E6AD44-5D91-4448-9747-02B4B8378EF1}"/>
              </a:ext>
            </a:extLst>
          </p:cNvPr>
          <p:cNvSpPr/>
          <p:nvPr/>
        </p:nvSpPr>
        <p:spPr>
          <a:xfrm>
            <a:off x="9085330" y="3178378"/>
            <a:ext cx="1232675" cy="5557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0400C7-8341-4A78-9B20-0CAB7D1DC7F6}"/>
              </a:ext>
            </a:extLst>
          </p:cNvPr>
          <p:cNvSpPr txBox="1"/>
          <p:nvPr/>
        </p:nvSpPr>
        <p:spPr>
          <a:xfrm>
            <a:off x="8901183" y="3711011"/>
            <a:ext cx="16738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ArcGIS Online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もろもろの処理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ノータッチ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))</a:t>
            </a:r>
            <a:endParaRPr kumimoji="1"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4685441-464E-41E4-A794-482FB9C2602A}"/>
              </a:ext>
            </a:extLst>
          </p:cNvPr>
          <p:cNvCxnSpPr>
            <a:cxnSpLocks/>
            <a:stCxn id="16" idx="4"/>
            <a:endCxn id="38" idx="2"/>
          </p:cNvCxnSpPr>
          <p:nvPr/>
        </p:nvCxnSpPr>
        <p:spPr>
          <a:xfrm>
            <a:off x="7801506" y="2896149"/>
            <a:ext cx="1547894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DE634F-5AB4-4C53-B08A-EF3CF6B0243B}"/>
              </a:ext>
            </a:extLst>
          </p:cNvPr>
          <p:cNvSpPr txBox="1"/>
          <p:nvPr/>
        </p:nvSpPr>
        <p:spPr>
          <a:xfrm>
            <a:off x="-18218" y="5148864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Android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機体側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E74A0BC-DC45-49E9-82F1-72235ADCB800}"/>
              </a:ext>
            </a:extLst>
          </p:cNvPr>
          <p:cNvSpPr txBox="1"/>
          <p:nvPr/>
        </p:nvSpPr>
        <p:spPr>
          <a:xfrm>
            <a:off x="178853" y="4090352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Native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DD46E3-0361-4E0F-8981-70C66A26AC3A}"/>
              </a:ext>
            </a:extLst>
          </p:cNvPr>
          <p:cNvSpPr txBox="1"/>
          <p:nvPr/>
        </p:nvSpPr>
        <p:spPr>
          <a:xfrm>
            <a:off x="10981560" y="40903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アプリケーション</a:t>
            </a:r>
            <a:endParaRPr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(ArcGIS Dashboards)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00F135-C802-48E0-A589-8064BF4A5D3E}"/>
              </a:ext>
            </a:extLst>
          </p:cNvPr>
          <p:cNvSpPr txBox="1"/>
          <p:nvPr/>
        </p:nvSpPr>
        <p:spPr>
          <a:xfrm>
            <a:off x="10529334" y="5142353"/>
            <a:ext cx="1747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地上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側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(PC/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タブレット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AC7B8C0-2F3B-4BA6-A720-CF9219BF81D0}"/>
              </a:ext>
            </a:extLst>
          </p:cNvPr>
          <p:cNvSpPr txBox="1"/>
          <p:nvPr/>
        </p:nvSpPr>
        <p:spPr>
          <a:xfrm>
            <a:off x="8065576" y="2809197"/>
            <a:ext cx="99418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リクエスト</a:t>
            </a:r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レスポンス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86D177D-DC1C-4253-910F-04805CB8E5E3}"/>
              </a:ext>
            </a:extLst>
          </p:cNvPr>
          <p:cNvCxnSpPr>
            <a:cxnSpLocks/>
            <a:stCxn id="38" idx="4"/>
            <a:endCxn id="9" idx="1"/>
          </p:cNvCxnSpPr>
          <p:nvPr/>
        </p:nvCxnSpPr>
        <p:spPr>
          <a:xfrm>
            <a:off x="10076349" y="2896150"/>
            <a:ext cx="936354" cy="12905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0395F64-8084-4042-804D-784A54AEF7C8}"/>
              </a:ext>
            </a:extLst>
          </p:cNvPr>
          <p:cNvCxnSpPr>
            <a:cxnSpLocks/>
            <a:stCxn id="14" idx="4"/>
            <a:endCxn id="16" idx="2"/>
          </p:cNvCxnSpPr>
          <p:nvPr/>
        </p:nvCxnSpPr>
        <p:spPr>
          <a:xfrm>
            <a:off x="4553927" y="2891822"/>
            <a:ext cx="1278206" cy="432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786577B-DA81-4B5B-9450-4215737845B2}"/>
              </a:ext>
            </a:extLst>
          </p:cNvPr>
          <p:cNvSpPr txBox="1"/>
          <p:nvPr/>
        </p:nvSpPr>
        <p:spPr>
          <a:xfrm>
            <a:off x="4902243" y="2809197"/>
            <a:ext cx="521297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B1DE3D4-52A4-4B5A-93EB-B5A2044D37B2}"/>
              </a:ext>
            </a:extLst>
          </p:cNvPr>
          <p:cNvSpPr txBox="1"/>
          <p:nvPr/>
        </p:nvSpPr>
        <p:spPr>
          <a:xfrm>
            <a:off x="1460810" y="3379934"/>
            <a:ext cx="7564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4G/LTE</a:t>
            </a:r>
          </a:p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モバイルデータ通信</a:t>
            </a:r>
          </a:p>
        </p:txBody>
      </p:sp>
      <p:sp>
        <p:nvSpPr>
          <p:cNvPr id="227" name="フローチャート: 処理 226">
            <a:extLst>
              <a:ext uri="{FF2B5EF4-FFF2-40B4-BE49-F238E27FC236}">
                <a16:creationId xmlns:a16="http://schemas.microsoft.com/office/drawing/2014/main" id="{32CA0005-D518-4FAF-A2E8-F95D0C2A68C3}"/>
              </a:ext>
            </a:extLst>
          </p:cNvPr>
          <p:cNvSpPr/>
          <p:nvPr/>
        </p:nvSpPr>
        <p:spPr>
          <a:xfrm>
            <a:off x="2617259" y="3128052"/>
            <a:ext cx="701308" cy="192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インポート</a:t>
            </a:r>
          </a:p>
        </p:txBody>
      </p:sp>
    </p:spTree>
    <p:extLst>
      <p:ext uri="{BB962C8B-B14F-4D97-AF65-F5344CB8AC3E}">
        <p14:creationId xmlns:p14="http://schemas.microsoft.com/office/powerpoint/2010/main" val="300661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2B8A4A5-C86F-4FE3-8975-E904B7963901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1179296" y="3317653"/>
            <a:ext cx="2331674" cy="869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柱 13">
            <a:extLst>
              <a:ext uri="{FF2B5EF4-FFF2-40B4-BE49-F238E27FC236}">
                <a16:creationId xmlns:a16="http://schemas.microsoft.com/office/drawing/2014/main" id="{E0AC981F-8DB9-4A41-90F8-3AA0E22C9499}"/>
              </a:ext>
            </a:extLst>
          </p:cNvPr>
          <p:cNvSpPr/>
          <p:nvPr/>
        </p:nvSpPr>
        <p:spPr>
          <a:xfrm>
            <a:off x="3510970" y="1506957"/>
            <a:ext cx="2467473" cy="3621392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図 6" descr="図形&#10;&#10;中程度の精度で自動的に生成された説明">
            <a:extLst>
              <a:ext uri="{FF2B5EF4-FFF2-40B4-BE49-F238E27FC236}">
                <a16:creationId xmlns:a16="http://schemas.microsoft.com/office/drawing/2014/main" id="{A352393F-11B9-47F3-AAC9-5151E67B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" y="3224492"/>
            <a:ext cx="1098023" cy="1924372"/>
          </a:xfrm>
          <a:prstGeom prst="rect">
            <a:avLst/>
          </a:prstGeom>
        </p:spPr>
      </p:pic>
      <p:pic>
        <p:nvPicPr>
          <p:cNvPr id="9" name="図 8" descr="図形&#10;&#10;中程度の精度で自動的に生成された説明">
            <a:extLst>
              <a:ext uri="{FF2B5EF4-FFF2-40B4-BE49-F238E27FC236}">
                <a16:creationId xmlns:a16="http://schemas.microsoft.com/office/drawing/2014/main" id="{E98E01E0-EF25-4425-B0E1-CAB1FF27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703" y="3224492"/>
            <a:ext cx="1098024" cy="1924372"/>
          </a:xfrm>
          <a:prstGeom prst="rect">
            <a:avLst/>
          </a:prstGeom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C200F50C-6B43-4DBA-A16B-0D1581630221}"/>
              </a:ext>
            </a:extLst>
          </p:cNvPr>
          <p:cNvSpPr/>
          <p:nvPr/>
        </p:nvSpPr>
        <p:spPr>
          <a:xfrm>
            <a:off x="4306198" y="2195215"/>
            <a:ext cx="977513" cy="721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MySQL</a:t>
            </a:r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7C6AA4-DC26-4CD4-A741-01DCCD21F617}"/>
              </a:ext>
            </a:extLst>
          </p:cNvPr>
          <p:cNvSpPr txBox="1"/>
          <p:nvPr/>
        </p:nvSpPr>
        <p:spPr>
          <a:xfrm>
            <a:off x="3765087" y="5140661"/>
            <a:ext cx="204895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自宅サーバー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en-US" altLang="ja-JP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RasPi</a:t>
            </a:r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サーバー</a:t>
            </a:r>
            <a:r>
              <a:rPr lang="en-US" altLang="ja-JP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+API</a:t>
            </a:r>
            <a:r>
              <a:rPr lang="ja-JP" altLang="en-US" sz="105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叩くスクリプト）</a:t>
            </a:r>
            <a:endParaRPr lang="en-US" altLang="ja-JP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0AA976-A943-4BE6-A534-7B21FF5716C7}"/>
              </a:ext>
            </a:extLst>
          </p:cNvPr>
          <p:cNvSpPr txBox="1"/>
          <p:nvPr/>
        </p:nvSpPr>
        <p:spPr>
          <a:xfrm>
            <a:off x="7128812" y="1088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019E568-2268-4FFF-BD0C-AD5F79D4B2B1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flipV="1">
            <a:off x="3510970" y="2555903"/>
            <a:ext cx="795228" cy="76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柱 37">
            <a:extLst>
              <a:ext uri="{FF2B5EF4-FFF2-40B4-BE49-F238E27FC236}">
                <a16:creationId xmlns:a16="http://schemas.microsoft.com/office/drawing/2014/main" id="{D3285594-4A32-4B9B-9E4D-08A20D6C3E6A}"/>
              </a:ext>
            </a:extLst>
          </p:cNvPr>
          <p:cNvSpPr/>
          <p:nvPr/>
        </p:nvSpPr>
        <p:spPr>
          <a:xfrm>
            <a:off x="9349400" y="2363299"/>
            <a:ext cx="726949" cy="1065701"/>
          </a:xfrm>
          <a:prstGeom prst="can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9" name="雲 38">
            <a:extLst>
              <a:ext uri="{FF2B5EF4-FFF2-40B4-BE49-F238E27FC236}">
                <a16:creationId xmlns:a16="http://schemas.microsoft.com/office/drawing/2014/main" id="{36E6AD44-5D91-4448-9747-02B4B8378EF1}"/>
              </a:ext>
            </a:extLst>
          </p:cNvPr>
          <p:cNvSpPr/>
          <p:nvPr/>
        </p:nvSpPr>
        <p:spPr>
          <a:xfrm>
            <a:off x="9085330" y="3178378"/>
            <a:ext cx="1232675" cy="555785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40400C7-8341-4A78-9B20-0CAB7D1DC7F6}"/>
              </a:ext>
            </a:extLst>
          </p:cNvPr>
          <p:cNvSpPr txBox="1"/>
          <p:nvPr/>
        </p:nvSpPr>
        <p:spPr>
          <a:xfrm>
            <a:off x="8901183" y="3711011"/>
            <a:ext cx="16738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Yu Gothic UI" panose="020B0500000000000000" pitchFamily="50" charset="-128"/>
                <a:ea typeface="Yu Gothic UI" panose="020B0500000000000000" pitchFamily="50" charset="-128"/>
              </a:rPr>
              <a:t>ArcGIS Online</a:t>
            </a:r>
          </a:p>
          <a:p>
            <a:pPr algn="ctr"/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もろもろの処理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ノータッチ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))</a:t>
            </a:r>
            <a:endParaRPr kumimoji="1"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3DE634F-5AB4-4C53-B08A-EF3CF6B0243B}"/>
              </a:ext>
            </a:extLst>
          </p:cNvPr>
          <p:cNvSpPr txBox="1"/>
          <p:nvPr/>
        </p:nvSpPr>
        <p:spPr>
          <a:xfrm>
            <a:off x="-18218" y="5148864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Android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機体側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E74A0BC-DC45-49E9-82F1-72235ADCB800}"/>
              </a:ext>
            </a:extLst>
          </p:cNvPr>
          <p:cNvSpPr txBox="1"/>
          <p:nvPr/>
        </p:nvSpPr>
        <p:spPr>
          <a:xfrm>
            <a:off x="179680" y="4053296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Native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CDD46E3-0361-4E0F-8981-70C66A26AC3A}"/>
              </a:ext>
            </a:extLst>
          </p:cNvPr>
          <p:cNvSpPr txBox="1"/>
          <p:nvPr/>
        </p:nvSpPr>
        <p:spPr>
          <a:xfrm>
            <a:off x="10981560" y="40903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lang="ja-JP" altLang="en-US" sz="10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アプリケーション</a:t>
            </a:r>
            <a:endParaRPr lang="en-US" altLang="ja-JP" sz="10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(ArcGIS Dashboards)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00F135-C802-48E0-A589-8064BF4A5D3E}"/>
              </a:ext>
            </a:extLst>
          </p:cNvPr>
          <p:cNvSpPr txBox="1"/>
          <p:nvPr/>
        </p:nvSpPr>
        <p:spPr>
          <a:xfrm>
            <a:off x="10529334" y="5142353"/>
            <a:ext cx="17475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端末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地上</a:t>
            </a:r>
            <a:r>
              <a:rPr kumimoji="1" lang="ja-JP" altLang="en-US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側</a:t>
            </a:r>
            <a:r>
              <a:rPr kumimoji="1" lang="en-US" altLang="ja-JP" sz="14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  <a:p>
            <a:pPr algn="ctr"/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(PC/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タブレット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</a:t>
            </a:r>
            <a:r>
              <a:rPr kumimoji="1"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kumimoji="1"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86D177D-DC1C-4253-910F-04805CB8E5E3}"/>
              </a:ext>
            </a:extLst>
          </p:cNvPr>
          <p:cNvCxnSpPr>
            <a:cxnSpLocks/>
            <a:stCxn id="38" idx="4"/>
            <a:endCxn id="9" idx="1"/>
          </p:cNvCxnSpPr>
          <p:nvPr/>
        </p:nvCxnSpPr>
        <p:spPr>
          <a:xfrm>
            <a:off x="10076349" y="2896150"/>
            <a:ext cx="936354" cy="12905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B1DE3D4-52A4-4B5A-93EB-B5A2044D37B2}"/>
              </a:ext>
            </a:extLst>
          </p:cNvPr>
          <p:cNvSpPr txBox="1"/>
          <p:nvPr/>
        </p:nvSpPr>
        <p:spPr>
          <a:xfrm>
            <a:off x="1757200" y="3521332"/>
            <a:ext cx="7564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4G/LTE</a:t>
            </a:r>
          </a:p>
          <a:p>
            <a:pPr algn="ctr"/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モバイルデータ通信</a:t>
            </a:r>
          </a:p>
        </p:txBody>
      </p:sp>
      <p:sp>
        <p:nvSpPr>
          <p:cNvPr id="227" name="フローチャート: 処理 226">
            <a:extLst>
              <a:ext uri="{FF2B5EF4-FFF2-40B4-BE49-F238E27FC236}">
                <a16:creationId xmlns:a16="http://schemas.microsoft.com/office/drawing/2014/main" id="{32CA0005-D518-4FAF-A2E8-F95D0C2A68C3}"/>
              </a:ext>
            </a:extLst>
          </p:cNvPr>
          <p:cNvSpPr/>
          <p:nvPr/>
        </p:nvSpPr>
        <p:spPr>
          <a:xfrm>
            <a:off x="3570567" y="2840337"/>
            <a:ext cx="701308" cy="192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インポート</a:t>
            </a:r>
          </a:p>
        </p:txBody>
      </p: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CC19E8A0-A2E0-4511-8D6E-701A6779B1FF}"/>
              </a:ext>
            </a:extLst>
          </p:cNvPr>
          <p:cNvSpPr/>
          <p:nvPr/>
        </p:nvSpPr>
        <p:spPr>
          <a:xfrm>
            <a:off x="4021345" y="3580175"/>
            <a:ext cx="1585520" cy="5614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Python</a:t>
            </a:r>
          </a:p>
          <a:p>
            <a:pPr algn="ctr"/>
            <a:r>
              <a:rPr lang="en-US" altLang="ja-JP" sz="1050" dirty="0"/>
              <a:t>API</a:t>
            </a:r>
            <a:r>
              <a:rPr lang="ja-JP" altLang="en-US" sz="1050" dirty="0"/>
              <a:t>叩くマン</a:t>
            </a:r>
            <a:endParaRPr kumimoji="1" lang="en-US" altLang="ja-JP" sz="105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2CF5DD8-E5D6-4815-AD98-4F164D0D673A}"/>
              </a:ext>
            </a:extLst>
          </p:cNvPr>
          <p:cNvCxnSpPr>
            <a:cxnSpLocks/>
            <a:stCxn id="10" idx="5"/>
            <a:endCxn id="14" idx="4"/>
          </p:cNvCxnSpPr>
          <p:nvPr/>
        </p:nvCxnSpPr>
        <p:spPr>
          <a:xfrm flipV="1">
            <a:off x="5448313" y="3317653"/>
            <a:ext cx="530130" cy="54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FBA2B74-059B-45BA-BEA2-0FB0119ABB9C}"/>
              </a:ext>
            </a:extLst>
          </p:cNvPr>
          <p:cNvCxnSpPr>
            <a:cxnSpLocks/>
            <a:stCxn id="14" idx="4"/>
            <a:endCxn id="38" idx="2"/>
          </p:cNvCxnSpPr>
          <p:nvPr/>
        </p:nvCxnSpPr>
        <p:spPr>
          <a:xfrm flipV="1">
            <a:off x="5978443" y="2896150"/>
            <a:ext cx="3370957" cy="42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3C35E40-80D1-4F5E-905A-E765680080D9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4794955" y="2916591"/>
            <a:ext cx="19150" cy="663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フローチャート: 処理 92">
            <a:extLst>
              <a:ext uri="{FF2B5EF4-FFF2-40B4-BE49-F238E27FC236}">
                <a16:creationId xmlns:a16="http://schemas.microsoft.com/office/drawing/2014/main" id="{2EAA72AD-8B75-4521-8EE8-61E76E288D02}"/>
              </a:ext>
            </a:extLst>
          </p:cNvPr>
          <p:cNvSpPr/>
          <p:nvPr/>
        </p:nvSpPr>
        <p:spPr>
          <a:xfrm>
            <a:off x="4438913" y="3181384"/>
            <a:ext cx="701308" cy="1928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DB</a:t>
            </a:r>
            <a:r>
              <a:rPr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参照</a:t>
            </a:r>
            <a:endParaRPr kumimoji="1" lang="en-US" altLang="ja-JP" sz="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EB7A302-3DB4-4FA0-A03F-1366BF1AA0D0}"/>
              </a:ext>
            </a:extLst>
          </p:cNvPr>
          <p:cNvSpPr txBox="1"/>
          <p:nvPr/>
        </p:nvSpPr>
        <p:spPr>
          <a:xfrm>
            <a:off x="7262428" y="2999179"/>
            <a:ext cx="75645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API</a:t>
            </a:r>
            <a:r>
              <a:rPr kumimoji="1" lang="ja-JP" altLang="en-US" sz="8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コール</a:t>
            </a:r>
          </a:p>
        </p:txBody>
      </p:sp>
    </p:spTree>
    <p:extLst>
      <p:ext uri="{BB962C8B-B14F-4D97-AF65-F5344CB8AC3E}">
        <p14:creationId xmlns:p14="http://schemas.microsoft.com/office/powerpoint/2010/main" val="364588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441</Words>
  <Application>Microsoft Office PowerPoint</Application>
  <PresentationFormat>ワイド画面</PresentationFormat>
  <Paragraphs>118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長坂　新</dc:creator>
  <cp:lastModifiedBy>長坂　新</cp:lastModifiedBy>
  <cp:revision>26</cp:revision>
  <dcterms:created xsi:type="dcterms:W3CDTF">2021-03-07T13:48:21Z</dcterms:created>
  <dcterms:modified xsi:type="dcterms:W3CDTF">2021-09-29T05:56:39Z</dcterms:modified>
</cp:coreProperties>
</file>