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94660"/>
  </p:normalViewPr>
  <p:slideViewPr>
    <p:cSldViewPr snapToGrid="0">
      <p:cViewPr varScale="1">
        <p:scale>
          <a:sx n="78" d="100"/>
          <a:sy n="78" d="100"/>
        </p:scale>
        <p:origin x="97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E7B268-C24A-4342-80BF-BE8FF936E337}"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858734-F13F-4E66-AAD7-6F8D2C97E8C5}" type="slidenum">
              <a:rPr lang="en-US" smtClean="0"/>
              <a:t>‹#›</a:t>
            </a:fld>
            <a:endParaRPr lang="en-US"/>
          </a:p>
        </p:txBody>
      </p:sp>
    </p:spTree>
    <p:extLst>
      <p:ext uri="{BB962C8B-B14F-4D97-AF65-F5344CB8AC3E}">
        <p14:creationId xmlns:p14="http://schemas.microsoft.com/office/powerpoint/2010/main" val="1559792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E7B268-C24A-4342-80BF-BE8FF936E337}"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858734-F13F-4E66-AAD7-6F8D2C97E8C5}" type="slidenum">
              <a:rPr lang="en-US" smtClean="0"/>
              <a:t>‹#›</a:t>
            </a:fld>
            <a:endParaRPr lang="en-US"/>
          </a:p>
        </p:txBody>
      </p:sp>
    </p:spTree>
    <p:extLst>
      <p:ext uri="{BB962C8B-B14F-4D97-AF65-F5344CB8AC3E}">
        <p14:creationId xmlns:p14="http://schemas.microsoft.com/office/powerpoint/2010/main" val="404401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E7B268-C24A-4342-80BF-BE8FF936E337}"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858734-F13F-4E66-AAD7-6F8D2C97E8C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2516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E7B268-C24A-4342-80BF-BE8FF936E337}"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58734-F13F-4E66-AAD7-6F8D2C97E8C5}" type="slidenum">
              <a:rPr lang="en-US" smtClean="0"/>
              <a:t>‹#›</a:t>
            </a:fld>
            <a:endParaRPr lang="en-US"/>
          </a:p>
        </p:txBody>
      </p:sp>
    </p:spTree>
    <p:extLst>
      <p:ext uri="{BB962C8B-B14F-4D97-AF65-F5344CB8AC3E}">
        <p14:creationId xmlns:p14="http://schemas.microsoft.com/office/powerpoint/2010/main" val="3314482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E7B268-C24A-4342-80BF-BE8FF936E337}"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58734-F13F-4E66-AAD7-6F8D2C97E8C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1648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E7B268-C24A-4342-80BF-BE8FF936E337}"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58734-F13F-4E66-AAD7-6F8D2C97E8C5}" type="slidenum">
              <a:rPr lang="en-US" smtClean="0"/>
              <a:t>‹#›</a:t>
            </a:fld>
            <a:endParaRPr lang="en-US"/>
          </a:p>
        </p:txBody>
      </p:sp>
    </p:spTree>
    <p:extLst>
      <p:ext uri="{BB962C8B-B14F-4D97-AF65-F5344CB8AC3E}">
        <p14:creationId xmlns:p14="http://schemas.microsoft.com/office/powerpoint/2010/main" val="4176711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7B268-C24A-4342-80BF-BE8FF936E337}"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858734-F13F-4E66-AAD7-6F8D2C97E8C5}" type="slidenum">
              <a:rPr lang="en-US" smtClean="0"/>
              <a:t>‹#›</a:t>
            </a:fld>
            <a:endParaRPr lang="en-US"/>
          </a:p>
        </p:txBody>
      </p:sp>
    </p:spTree>
    <p:extLst>
      <p:ext uri="{BB962C8B-B14F-4D97-AF65-F5344CB8AC3E}">
        <p14:creationId xmlns:p14="http://schemas.microsoft.com/office/powerpoint/2010/main" val="3539360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7B268-C24A-4342-80BF-BE8FF936E337}"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858734-F13F-4E66-AAD7-6F8D2C97E8C5}" type="slidenum">
              <a:rPr lang="en-US" smtClean="0"/>
              <a:t>‹#›</a:t>
            </a:fld>
            <a:endParaRPr lang="en-US"/>
          </a:p>
        </p:txBody>
      </p:sp>
    </p:spTree>
    <p:extLst>
      <p:ext uri="{BB962C8B-B14F-4D97-AF65-F5344CB8AC3E}">
        <p14:creationId xmlns:p14="http://schemas.microsoft.com/office/powerpoint/2010/main" val="173604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7B268-C24A-4342-80BF-BE8FF936E337}"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858734-F13F-4E66-AAD7-6F8D2C97E8C5}" type="slidenum">
              <a:rPr lang="en-US" smtClean="0"/>
              <a:t>‹#›</a:t>
            </a:fld>
            <a:endParaRPr lang="en-US"/>
          </a:p>
        </p:txBody>
      </p:sp>
    </p:spTree>
    <p:extLst>
      <p:ext uri="{BB962C8B-B14F-4D97-AF65-F5344CB8AC3E}">
        <p14:creationId xmlns:p14="http://schemas.microsoft.com/office/powerpoint/2010/main" val="17753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E7B268-C24A-4342-80BF-BE8FF936E337}"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858734-F13F-4E66-AAD7-6F8D2C97E8C5}" type="slidenum">
              <a:rPr lang="en-US" smtClean="0"/>
              <a:t>‹#›</a:t>
            </a:fld>
            <a:endParaRPr lang="en-US"/>
          </a:p>
        </p:txBody>
      </p:sp>
    </p:spTree>
    <p:extLst>
      <p:ext uri="{BB962C8B-B14F-4D97-AF65-F5344CB8AC3E}">
        <p14:creationId xmlns:p14="http://schemas.microsoft.com/office/powerpoint/2010/main" val="87014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E7B268-C24A-4342-80BF-BE8FF936E337}"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858734-F13F-4E66-AAD7-6F8D2C97E8C5}" type="slidenum">
              <a:rPr lang="en-US" smtClean="0"/>
              <a:t>‹#›</a:t>
            </a:fld>
            <a:endParaRPr lang="en-US"/>
          </a:p>
        </p:txBody>
      </p:sp>
    </p:spTree>
    <p:extLst>
      <p:ext uri="{BB962C8B-B14F-4D97-AF65-F5344CB8AC3E}">
        <p14:creationId xmlns:p14="http://schemas.microsoft.com/office/powerpoint/2010/main" val="288750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E7B268-C24A-4342-80BF-BE8FF936E337}" type="datetimeFigureOut">
              <a:rPr lang="en-US" smtClean="0"/>
              <a:t>8/11/2024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858734-F13F-4E66-AAD7-6F8D2C97E8C5}" type="slidenum">
              <a:rPr lang="en-US" smtClean="0"/>
              <a:t>‹#›</a:t>
            </a:fld>
            <a:endParaRPr lang="en-US"/>
          </a:p>
        </p:txBody>
      </p:sp>
    </p:spTree>
    <p:extLst>
      <p:ext uri="{BB962C8B-B14F-4D97-AF65-F5344CB8AC3E}">
        <p14:creationId xmlns:p14="http://schemas.microsoft.com/office/powerpoint/2010/main" val="359620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E7B268-C24A-4342-80BF-BE8FF936E337}" type="datetimeFigureOut">
              <a:rPr lang="en-US" smtClean="0"/>
              <a:t>8/11/2024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858734-F13F-4E66-AAD7-6F8D2C97E8C5}" type="slidenum">
              <a:rPr lang="en-US" smtClean="0"/>
              <a:t>‹#›</a:t>
            </a:fld>
            <a:endParaRPr lang="en-US"/>
          </a:p>
        </p:txBody>
      </p:sp>
    </p:spTree>
    <p:extLst>
      <p:ext uri="{BB962C8B-B14F-4D97-AF65-F5344CB8AC3E}">
        <p14:creationId xmlns:p14="http://schemas.microsoft.com/office/powerpoint/2010/main" val="252009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7B268-C24A-4342-80BF-BE8FF936E337}" type="datetimeFigureOut">
              <a:rPr lang="en-US" smtClean="0"/>
              <a:t>8/11/2024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858734-F13F-4E66-AAD7-6F8D2C97E8C5}" type="slidenum">
              <a:rPr lang="en-US" smtClean="0"/>
              <a:t>‹#›</a:t>
            </a:fld>
            <a:endParaRPr lang="en-US"/>
          </a:p>
        </p:txBody>
      </p:sp>
    </p:spTree>
    <p:extLst>
      <p:ext uri="{BB962C8B-B14F-4D97-AF65-F5344CB8AC3E}">
        <p14:creationId xmlns:p14="http://schemas.microsoft.com/office/powerpoint/2010/main" val="53647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E7B268-C24A-4342-80BF-BE8FF936E337}"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858734-F13F-4E66-AAD7-6F8D2C97E8C5}" type="slidenum">
              <a:rPr lang="en-US" smtClean="0"/>
              <a:t>‹#›</a:t>
            </a:fld>
            <a:endParaRPr lang="en-US"/>
          </a:p>
        </p:txBody>
      </p:sp>
    </p:spTree>
    <p:extLst>
      <p:ext uri="{BB962C8B-B14F-4D97-AF65-F5344CB8AC3E}">
        <p14:creationId xmlns:p14="http://schemas.microsoft.com/office/powerpoint/2010/main" val="184737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E7B268-C24A-4342-80BF-BE8FF936E337}"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58734-F13F-4E66-AAD7-6F8D2C97E8C5}" type="slidenum">
              <a:rPr lang="en-US" smtClean="0"/>
              <a:t>‹#›</a:t>
            </a:fld>
            <a:endParaRPr lang="en-US"/>
          </a:p>
        </p:txBody>
      </p:sp>
    </p:spTree>
    <p:extLst>
      <p:ext uri="{BB962C8B-B14F-4D97-AF65-F5344CB8AC3E}">
        <p14:creationId xmlns:p14="http://schemas.microsoft.com/office/powerpoint/2010/main" val="380354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E7B268-C24A-4342-80BF-BE8FF936E337}" type="datetimeFigureOut">
              <a:rPr lang="en-US" smtClean="0"/>
              <a:t>8/11/2024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858734-F13F-4E66-AAD7-6F8D2C97E8C5}" type="slidenum">
              <a:rPr lang="en-US" smtClean="0"/>
              <a:t>‹#›</a:t>
            </a:fld>
            <a:endParaRPr lang="en-US"/>
          </a:p>
        </p:txBody>
      </p:sp>
    </p:spTree>
    <p:extLst>
      <p:ext uri="{BB962C8B-B14F-4D97-AF65-F5344CB8AC3E}">
        <p14:creationId xmlns:p14="http://schemas.microsoft.com/office/powerpoint/2010/main" val="184255660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s://codebasics.io/challenge/codebasics-resume-project-challenge/7" TargetMode="External"/><Relationship Id="rId1" Type="http://schemas.openxmlformats.org/officeDocument/2006/relationships/slideLayout" Target="../slideLayouts/slideLayout1.xml"/><Relationship Id="rId6" Type="http://schemas.openxmlformats.org/officeDocument/2006/relationships/hyperlink" Target="https://github.com/SakpalShubham1497?tab=repositories" TargetMode="External"/><Relationship Id="rId5" Type="http://schemas.openxmlformats.org/officeDocument/2006/relationships/image" Target="../media/image2.png"/><Relationship Id="rId4" Type="http://schemas.openxmlformats.org/officeDocument/2006/relationships/hyperlink" Target="https://www.linkedin.com/in/shubham-sakpal-17077016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A83A-0058-FD5F-2094-A6CD19E8EEB7}"/>
              </a:ext>
            </a:extLst>
          </p:cNvPr>
          <p:cNvSpPr>
            <a:spLocks noGrp="1"/>
          </p:cNvSpPr>
          <p:nvPr>
            <p:ph type="ctrTitle"/>
          </p:nvPr>
        </p:nvSpPr>
        <p:spPr>
          <a:xfrm>
            <a:off x="2341742" y="1986116"/>
            <a:ext cx="7508515" cy="1700981"/>
          </a:xfrm>
        </p:spPr>
        <p:txBody>
          <a:bodyPr>
            <a:normAutofit fontScale="90000"/>
          </a:bodyPr>
          <a:lstStyle/>
          <a:p>
            <a:pPr algn="ctr"/>
            <a:r>
              <a:rPr lang="en-US" b="1" dirty="0">
                <a:solidFill>
                  <a:srgbClr val="FF0000"/>
                </a:solidFill>
              </a:rPr>
              <a:t>AtliQ’s Consumers Goods Domain</a:t>
            </a:r>
          </a:p>
        </p:txBody>
      </p:sp>
      <p:sp>
        <p:nvSpPr>
          <p:cNvPr id="3" name="Subtitle 2">
            <a:extLst>
              <a:ext uri="{FF2B5EF4-FFF2-40B4-BE49-F238E27FC236}">
                <a16:creationId xmlns:a16="http://schemas.microsoft.com/office/drawing/2014/main" id="{0C75BDD9-75FD-C820-8D5C-514E93EA0F4F}"/>
              </a:ext>
            </a:extLst>
          </p:cNvPr>
          <p:cNvSpPr>
            <a:spLocks noGrp="1"/>
          </p:cNvSpPr>
          <p:nvPr>
            <p:ph type="subTitle" idx="1"/>
          </p:nvPr>
        </p:nvSpPr>
        <p:spPr>
          <a:xfrm>
            <a:off x="3800168" y="4157945"/>
            <a:ext cx="4591664" cy="846675"/>
          </a:xfrm>
        </p:spPr>
        <p:txBody>
          <a:bodyPr>
            <a:noAutofit/>
          </a:bodyPr>
          <a:lstStyle/>
          <a:p>
            <a:pPr algn="ctr"/>
            <a:r>
              <a:rPr lang="en-US" sz="2000" b="1" dirty="0"/>
              <a:t>MySQL Project Challenge (RPC-4) </a:t>
            </a:r>
            <a:br>
              <a:rPr lang="en-US" sz="2000" b="1" dirty="0"/>
            </a:br>
            <a:r>
              <a:rPr lang="en-US" sz="2000" b="1" dirty="0">
                <a:hlinkClick r:id="rId2"/>
              </a:rPr>
              <a:t>Codebasics Challenge 4</a:t>
            </a:r>
            <a:endParaRPr lang="en-US" sz="2000" b="1" dirty="0"/>
          </a:p>
        </p:txBody>
      </p:sp>
      <p:pic>
        <p:nvPicPr>
          <p:cNvPr id="5" name="Picture 4">
            <a:extLst>
              <a:ext uri="{FF2B5EF4-FFF2-40B4-BE49-F238E27FC236}">
                <a16:creationId xmlns:a16="http://schemas.microsoft.com/office/drawing/2014/main" id="{C73FABD0-6E71-274C-5AE6-1F2EF4D9C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0787" y="78658"/>
            <a:ext cx="975230" cy="954338"/>
          </a:xfrm>
          <a:prstGeom prst="rect">
            <a:avLst/>
          </a:prstGeom>
        </p:spPr>
      </p:pic>
      <p:sp>
        <p:nvSpPr>
          <p:cNvPr id="6" name="TextBox 5">
            <a:extLst>
              <a:ext uri="{FF2B5EF4-FFF2-40B4-BE49-F238E27FC236}">
                <a16:creationId xmlns:a16="http://schemas.microsoft.com/office/drawing/2014/main" id="{EFDE9A0B-BCF6-9FF6-0B34-578F4429EDC6}"/>
              </a:ext>
            </a:extLst>
          </p:cNvPr>
          <p:cNvSpPr txBox="1"/>
          <p:nvPr/>
        </p:nvSpPr>
        <p:spPr>
          <a:xfrm>
            <a:off x="8485239" y="6145161"/>
            <a:ext cx="2418734" cy="369332"/>
          </a:xfrm>
          <a:prstGeom prst="rect">
            <a:avLst/>
          </a:prstGeom>
          <a:noFill/>
        </p:spPr>
        <p:txBody>
          <a:bodyPr wrap="square" rtlCol="0">
            <a:spAutoFit/>
          </a:bodyPr>
          <a:lstStyle/>
          <a:p>
            <a:r>
              <a:rPr lang="en-US" b="1" dirty="0">
                <a:solidFill>
                  <a:schemeClr val="tx1">
                    <a:lumMod val="65000"/>
                    <a:lumOff val="35000"/>
                  </a:schemeClr>
                </a:solidFill>
              </a:rPr>
              <a:t>By Shubham Sakpal</a:t>
            </a:r>
          </a:p>
        </p:txBody>
      </p:sp>
      <p:pic>
        <p:nvPicPr>
          <p:cNvPr id="7" name="Picture 6">
            <a:hlinkClick r:id="rId4"/>
            <a:extLst>
              <a:ext uri="{FF2B5EF4-FFF2-40B4-BE49-F238E27FC236}">
                <a16:creationId xmlns:a16="http://schemas.microsoft.com/office/drawing/2014/main" id="{B905416D-0F56-0BB5-83C1-1A242D8D50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79449" y="6096502"/>
            <a:ext cx="475227" cy="466650"/>
          </a:xfrm>
          <a:prstGeom prst="rect">
            <a:avLst/>
          </a:prstGeom>
        </p:spPr>
      </p:pic>
      <p:pic>
        <p:nvPicPr>
          <p:cNvPr id="9" name="Picture 8">
            <a:hlinkClick r:id="rId6"/>
            <a:extLst>
              <a:ext uri="{FF2B5EF4-FFF2-40B4-BE49-F238E27FC236}">
                <a16:creationId xmlns:a16="http://schemas.microsoft.com/office/drawing/2014/main" id="{8F049F1A-71F2-D6B3-499D-D0411003B6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96717" y="6120329"/>
            <a:ext cx="418996" cy="418996"/>
          </a:xfrm>
          <a:prstGeom prst="rect">
            <a:avLst/>
          </a:prstGeom>
        </p:spPr>
      </p:pic>
    </p:spTree>
    <p:extLst>
      <p:ext uri="{BB962C8B-B14F-4D97-AF65-F5344CB8AC3E}">
        <p14:creationId xmlns:p14="http://schemas.microsoft.com/office/powerpoint/2010/main" val="1189013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014C-1020-B948-0FDA-D664E258606C}"/>
              </a:ext>
            </a:extLst>
          </p:cNvPr>
          <p:cNvSpPr>
            <a:spLocks noGrp="1"/>
          </p:cNvSpPr>
          <p:nvPr>
            <p:ph type="title"/>
          </p:nvPr>
        </p:nvSpPr>
        <p:spPr>
          <a:xfrm>
            <a:off x="1101214" y="233303"/>
            <a:ext cx="10255044" cy="1214521"/>
          </a:xfrm>
        </p:spPr>
        <p:txBody>
          <a:bodyPr>
            <a:noAutofit/>
          </a:bodyPr>
          <a:lstStyle/>
          <a:p>
            <a:pPr algn="ctr"/>
            <a:r>
              <a:rPr lang="en-US" sz="2400" b="1" dirty="0"/>
              <a:t>7. Complete report of the Gross sales amount for the customer “Atliq</a:t>
            </a:r>
            <a:br>
              <a:rPr lang="en-US" sz="2400" b="1" dirty="0"/>
            </a:br>
            <a:r>
              <a:rPr lang="en-US" sz="2400" b="1" dirty="0"/>
              <a:t>Exclusive” for each month.</a:t>
            </a:r>
          </a:p>
        </p:txBody>
      </p:sp>
      <p:pic>
        <p:nvPicPr>
          <p:cNvPr id="4" name="Picture 3">
            <a:extLst>
              <a:ext uri="{FF2B5EF4-FFF2-40B4-BE49-F238E27FC236}">
                <a16:creationId xmlns:a16="http://schemas.microsoft.com/office/drawing/2014/main" id="{54F0C16F-B4E2-BBBC-8EA0-024DC11F7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pic>
        <p:nvPicPr>
          <p:cNvPr id="6" name="Picture 5">
            <a:extLst>
              <a:ext uri="{FF2B5EF4-FFF2-40B4-BE49-F238E27FC236}">
                <a16:creationId xmlns:a16="http://schemas.microsoft.com/office/drawing/2014/main" id="{4B0CA022-6B3F-7812-D4B0-242170F72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5" y="2367745"/>
            <a:ext cx="5915406" cy="2499223"/>
          </a:xfrm>
          <a:prstGeom prst="rect">
            <a:avLst/>
          </a:prstGeom>
        </p:spPr>
      </p:pic>
      <p:pic>
        <p:nvPicPr>
          <p:cNvPr id="8" name="Picture 7">
            <a:extLst>
              <a:ext uri="{FF2B5EF4-FFF2-40B4-BE49-F238E27FC236}">
                <a16:creationId xmlns:a16="http://schemas.microsoft.com/office/drawing/2014/main" id="{2BAF4144-0470-5BC7-E550-FF1E174D4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7716" y="1720645"/>
            <a:ext cx="3667434" cy="4904052"/>
          </a:xfrm>
          <a:prstGeom prst="rect">
            <a:avLst/>
          </a:prstGeom>
        </p:spPr>
      </p:pic>
      <p:sp>
        <p:nvSpPr>
          <p:cNvPr id="11" name="TextBox 10">
            <a:extLst>
              <a:ext uri="{FF2B5EF4-FFF2-40B4-BE49-F238E27FC236}">
                <a16:creationId xmlns:a16="http://schemas.microsoft.com/office/drawing/2014/main" id="{7CA939F1-C955-DD83-4909-BC1F768B3307}"/>
              </a:ext>
            </a:extLst>
          </p:cNvPr>
          <p:cNvSpPr txBox="1"/>
          <p:nvPr/>
        </p:nvSpPr>
        <p:spPr>
          <a:xfrm>
            <a:off x="2366465" y="1929587"/>
            <a:ext cx="2251586" cy="369332"/>
          </a:xfrm>
          <a:prstGeom prst="rect">
            <a:avLst/>
          </a:prstGeom>
          <a:noFill/>
        </p:spPr>
        <p:txBody>
          <a:bodyPr wrap="square" rtlCol="0">
            <a:spAutoFit/>
          </a:bodyPr>
          <a:lstStyle/>
          <a:p>
            <a:pPr algn="ctr"/>
            <a:r>
              <a:rPr lang="en-US" b="1" dirty="0"/>
              <a:t>MySQL Query</a:t>
            </a:r>
          </a:p>
        </p:txBody>
      </p:sp>
      <p:sp>
        <p:nvSpPr>
          <p:cNvPr id="12" name="TextBox 11">
            <a:extLst>
              <a:ext uri="{FF2B5EF4-FFF2-40B4-BE49-F238E27FC236}">
                <a16:creationId xmlns:a16="http://schemas.microsoft.com/office/drawing/2014/main" id="{94B7707D-201B-80B4-752C-89E38079DCA1}"/>
              </a:ext>
            </a:extLst>
          </p:cNvPr>
          <p:cNvSpPr txBox="1"/>
          <p:nvPr/>
        </p:nvSpPr>
        <p:spPr>
          <a:xfrm>
            <a:off x="7875640" y="1292448"/>
            <a:ext cx="2251586" cy="369332"/>
          </a:xfrm>
          <a:prstGeom prst="rect">
            <a:avLst/>
          </a:prstGeom>
          <a:noFill/>
        </p:spPr>
        <p:txBody>
          <a:bodyPr wrap="square" rtlCol="0">
            <a:spAutoFit/>
          </a:bodyPr>
          <a:lstStyle/>
          <a:p>
            <a:pPr algn="ctr"/>
            <a:r>
              <a:rPr lang="en-US" b="1" dirty="0"/>
              <a:t>Result</a:t>
            </a:r>
          </a:p>
        </p:txBody>
      </p:sp>
      <p:sp>
        <p:nvSpPr>
          <p:cNvPr id="14" name="Arrow: Curved Up 13">
            <a:extLst>
              <a:ext uri="{FF2B5EF4-FFF2-40B4-BE49-F238E27FC236}">
                <a16:creationId xmlns:a16="http://schemas.microsoft.com/office/drawing/2014/main" id="{5E35F24C-9D86-2916-3943-310B46E6A288}"/>
              </a:ext>
            </a:extLst>
          </p:cNvPr>
          <p:cNvSpPr/>
          <p:nvPr/>
        </p:nvSpPr>
        <p:spPr>
          <a:xfrm rot="2206239">
            <a:off x="5337984" y="5241078"/>
            <a:ext cx="1938819" cy="788456"/>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ED6148D1-703D-BB62-76C6-7FDBE01706A5}"/>
              </a:ext>
            </a:extLst>
          </p:cNvPr>
          <p:cNvSpPr/>
          <p:nvPr/>
        </p:nvSpPr>
        <p:spPr>
          <a:xfrm rot="1506554">
            <a:off x="10472410" y="5731743"/>
            <a:ext cx="1767695" cy="788456"/>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47666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712B91-2E6C-B9C1-80EF-CEF74E9DA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pic>
        <p:nvPicPr>
          <p:cNvPr id="10" name="Picture 9">
            <a:extLst>
              <a:ext uri="{FF2B5EF4-FFF2-40B4-BE49-F238E27FC236}">
                <a16:creationId xmlns:a16="http://schemas.microsoft.com/office/drawing/2014/main" id="{60CCC5A9-EECE-525A-8489-26459DDD8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39" y="1835037"/>
            <a:ext cx="6975357" cy="4512692"/>
          </a:xfrm>
          <a:prstGeom prst="rect">
            <a:avLst/>
          </a:prstGeom>
        </p:spPr>
      </p:pic>
      <p:sp>
        <p:nvSpPr>
          <p:cNvPr id="5" name="Arrow: Curved Down 4">
            <a:extLst>
              <a:ext uri="{FF2B5EF4-FFF2-40B4-BE49-F238E27FC236}">
                <a16:creationId xmlns:a16="http://schemas.microsoft.com/office/drawing/2014/main" id="{55B8146A-7461-B8DF-8310-407CC11F4314}"/>
              </a:ext>
            </a:extLst>
          </p:cNvPr>
          <p:cNvSpPr/>
          <p:nvPr/>
        </p:nvSpPr>
        <p:spPr>
          <a:xfrm rot="1669615">
            <a:off x="544456" y="840438"/>
            <a:ext cx="1806065" cy="70411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3AB7B6E7-C675-856B-0D80-A232639E580A}"/>
              </a:ext>
            </a:extLst>
          </p:cNvPr>
          <p:cNvSpPr txBox="1"/>
          <p:nvPr/>
        </p:nvSpPr>
        <p:spPr>
          <a:xfrm>
            <a:off x="7698658" y="1317522"/>
            <a:ext cx="4198374" cy="4893647"/>
          </a:xfrm>
          <a:prstGeom prst="rect">
            <a:avLst/>
          </a:prstGeom>
          <a:noFill/>
        </p:spPr>
        <p:txBody>
          <a:bodyPr wrap="square" rtlCol="0">
            <a:spAutoFit/>
          </a:bodyPr>
          <a:lstStyle/>
          <a:p>
            <a:r>
              <a:rPr lang="en-US" sz="2400" b="1" u="sng" dirty="0"/>
              <a:t>Insights</a:t>
            </a:r>
            <a:br>
              <a:rPr lang="en-US" b="1" u="sng" dirty="0"/>
            </a:br>
            <a:r>
              <a:rPr lang="en-US" dirty="0"/>
              <a:t>1. The </a:t>
            </a:r>
            <a:r>
              <a:rPr lang="en-US" b="1" dirty="0"/>
              <a:t>Average Gross Sales </a:t>
            </a:r>
            <a:r>
              <a:rPr lang="en-US" dirty="0"/>
              <a:t>Amount for Atliq Exclusive from Dec(2019) to Aug(2021) is </a:t>
            </a:r>
            <a:r>
              <a:rPr lang="en-US" b="1" dirty="0"/>
              <a:t>16.51 Million $</a:t>
            </a:r>
            <a:br>
              <a:rPr lang="en-US" b="1" dirty="0"/>
            </a:br>
            <a:br>
              <a:rPr lang="en-US" b="1" dirty="0"/>
            </a:br>
            <a:r>
              <a:rPr lang="en-US" dirty="0"/>
              <a:t>2. The </a:t>
            </a:r>
            <a:r>
              <a:rPr lang="en-US" b="1" dirty="0"/>
              <a:t>Highest Gross Sales </a:t>
            </a:r>
            <a:r>
              <a:rPr lang="en-US" dirty="0"/>
              <a:t>Amount generated was in </a:t>
            </a:r>
            <a:r>
              <a:rPr lang="en-US" b="1" dirty="0"/>
              <a:t>Nov(2020) </a:t>
            </a:r>
            <a:r>
              <a:rPr lang="en-US" dirty="0"/>
              <a:t>which is </a:t>
            </a:r>
            <a:r>
              <a:rPr lang="en-US" b="1" dirty="0"/>
              <a:t>32.25 Million $</a:t>
            </a:r>
            <a:br>
              <a:rPr lang="en-US" b="1" dirty="0"/>
            </a:br>
            <a:br>
              <a:rPr lang="en-US" b="1" dirty="0"/>
            </a:br>
            <a:r>
              <a:rPr lang="en-US" dirty="0"/>
              <a:t>3. </a:t>
            </a:r>
            <a:r>
              <a:rPr lang="en-US" b="1" dirty="0"/>
              <a:t>Lowest Gross Sales </a:t>
            </a:r>
            <a:r>
              <a:rPr lang="en-US" dirty="0"/>
              <a:t>Amount generated was in </a:t>
            </a:r>
            <a:r>
              <a:rPr lang="en-US" b="1" dirty="0"/>
              <a:t>March(2020) </a:t>
            </a:r>
            <a:r>
              <a:rPr lang="en-US" dirty="0"/>
              <a:t>which is </a:t>
            </a:r>
            <a:r>
              <a:rPr lang="en-US" b="1" dirty="0"/>
              <a:t>0.77 Million $</a:t>
            </a:r>
            <a:br>
              <a:rPr lang="en-US" b="1" dirty="0"/>
            </a:br>
            <a:br>
              <a:rPr lang="en-US" b="1" dirty="0"/>
            </a:br>
            <a:r>
              <a:rPr lang="en-US" dirty="0"/>
              <a:t>4. Gross Sales </a:t>
            </a:r>
            <a:r>
              <a:rPr lang="en-US" b="1" dirty="0"/>
              <a:t>after August(2020) till date</a:t>
            </a:r>
            <a:r>
              <a:rPr lang="en-US" dirty="0"/>
              <a:t> received a </a:t>
            </a:r>
            <a:r>
              <a:rPr lang="en-US" b="1" dirty="0"/>
              <a:t>massive increase </a:t>
            </a:r>
            <a:r>
              <a:rPr lang="en-US" dirty="0"/>
              <a:t>and </a:t>
            </a:r>
            <a:r>
              <a:rPr lang="en-US" b="1" dirty="0"/>
              <a:t>surpassed the Average gross sales amount.</a:t>
            </a:r>
          </a:p>
        </p:txBody>
      </p:sp>
      <p:sp>
        <p:nvSpPr>
          <p:cNvPr id="7" name="TextBox 6">
            <a:extLst>
              <a:ext uri="{FF2B5EF4-FFF2-40B4-BE49-F238E27FC236}">
                <a16:creationId xmlns:a16="http://schemas.microsoft.com/office/drawing/2014/main" id="{8E62DCA1-5F5A-91FE-F1AB-A16E9301A5DB}"/>
              </a:ext>
            </a:extLst>
          </p:cNvPr>
          <p:cNvSpPr txBox="1"/>
          <p:nvPr/>
        </p:nvSpPr>
        <p:spPr>
          <a:xfrm>
            <a:off x="2969327" y="1465705"/>
            <a:ext cx="2005780" cy="369332"/>
          </a:xfrm>
          <a:prstGeom prst="rect">
            <a:avLst/>
          </a:prstGeom>
          <a:noFill/>
        </p:spPr>
        <p:txBody>
          <a:bodyPr wrap="square" rtlCol="0">
            <a:spAutoFit/>
          </a:bodyPr>
          <a:lstStyle/>
          <a:p>
            <a:pPr algn="ctr"/>
            <a:r>
              <a:rPr lang="en-US" b="1" dirty="0"/>
              <a:t>Line Chart</a:t>
            </a:r>
          </a:p>
        </p:txBody>
      </p:sp>
    </p:spTree>
    <p:extLst>
      <p:ext uri="{BB962C8B-B14F-4D97-AF65-F5344CB8AC3E}">
        <p14:creationId xmlns:p14="http://schemas.microsoft.com/office/powerpoint/2010/main" val="335981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FEA9-94B9-8372-63FA-91333EAC96E4}"/>
              </a:ext>
            </a:extLst>
          </p:cNvPr>
          <p:cNvSpPr>
            <a:spLocks noGrp="1"/>
          </p:cNvSpPr>
          <p:nvPr>
            <p:ph type="title"/>
          </p:nvPr>
        </p:nvSpPr>
        <p:spPr>
          <a:xfrm>
            <a:off x="1262050" y="154858"/>
            <a:ext cx="9667900" cy="956187"/>
          </a:xfrm>
        </p:spPr>
        <p:txBody>
          <a:bodyPr>
            <a:normAutofit/>
          </a:bodyPr>
          <a:lstStyle/>
          <a:p>
            <a:pPr algn="ctr"/>
            <a:r>
              <a:rPr lang="en-US" sz="2800" b="1" dirty="0"/>
              <a:t>8. In which quarter of 2020, got the maximum Total Sold Quantity?</a:t>
            </a:r>
          </a:p>
        </p:txBody>
      </p:sp>
      <p:pic>
        <p:nvPicPr>
          <p:cNvPr id="4" name="Picture 3">
            <a:extLst>
              <a:ext uri="{FF2B5EF4-FFF2-40B4-BE49-F238E27FC236}">
                <a16:creationId xmlns:a16="http://schemas.microsoft.com/office/drawing/2014/main" id="{615A57AB-2071-E345-1EFB-2FF2D0E5E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pic>
        <p:nvPicPr>
          <p:cNvPr id="6" name="Picture 5">
            <a:extLst>
              <a:ext uri="{FF2B5EF4-FFF2-40B4-BE49-F238E27FC236}">
                <a16:creationId xmlns:a16="http://schemas.microsoft.com/office/drawing/2014/main" id="{876B586D-0A37-A19D-EAEF-E6BBA05C9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85" y="2104845"/>
            <a:ext cx="6853083" cy="3259774"/>
          </a:xfrm>
          <a:prstGeom prst="rect">
            <a:avLst/>
          </a:prstGeom>
        </p:spPr>
      </p:pic>
      <p:pic>
        <p:nvPicPr>
          <p:cNvPr id="8" name="Picture 7">
            <a:extLst>
              <a:ext uri="{FF2B5EF4-FFF2-40B4-BE49-F238E27FC236}">
                <a16:creationId xmlns:a16="http://schemas.microsoft.com/office/drawing/2014/main" id="{590F8F28-2B18-6EE7-3134-DDDCB81C0F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800" y="2759814"/>
            <a:ext cx="3814915" cy="1949837"/>
          </a:xfrm>
          <a:prstGeom prst="rect">
            <a:avLst/>
          </a:prstGeom>
        </p:spPr>
      </p:pic>
      <p:sp>
        <p:nvSpPr>
          <p:cNvPr id="11" name="TextBox 10">
            <a:extLst>
              <a:ext uri="{FF2B5EF4-FFF2-40B4-BE49-F238E27FC236}">
                <a16:creationId xmlns:a16="http://schemas.microsoft.com/office/drawing/2014/main" id="{59AABEF3-6518-CAE2-9873-7B1AFFEF5ACB}"/>
              </a:ext>
            </a:extLst>
          </p:cNvPr>
          <p:cNvSpPr txBox="1"/>
          <p:nvPr/>
        </p:nvSpPr>
        <p:spPr>
          <a:xfrm>
            <a:off x="2831690" y="1735513"/>
            <a:ext cx="2094271" cy="369332"/>
          </a:xfrm>
          <a:prstGeom prst="rect">
            <a:avLst/>
          </a:prstGeom>
          <a:noFill/>
        </p:spPr>
        <p:txBody>
          <a:bodyPr wrap="square" rtlCol="0">
            <a:spAutoFit/>
          </a:bodyPr>
          <a:lstStyle/>
          <a:p>
            <a:pPr algn="ctr"/>
            <a:r>
              <a:rPr lang="en-US" b="1" dirty="0"/>
              <a:t>MySQL Query</a:t>
            </a:r>
          </a:p>
        </p:txBody>
      </p:sp>
      <p:sp>
        <p:nvSpPr>
          <p:cNvPr id="12" name="TextBox 11">
            <a:extLst>
              <a:ext uri="{FF2B5EF4-FFF2-40B4-BE49-F238E27FC236}">
                <a16:creationId xmlns:a16="http://schemas.microsoft.com/office/drawing/2014/main" id="{8AE7C87D-7229-5C45-3F97-C7639313D2C7}"/>
              </a:ext>
            </a:extLst>
          </p:cNvPr>
          <p:cNvSpPr txBox="1"/>
          <p:nvPr/>
        </p:nvSpPr>
        <p:spPr>
          <a:xfrm>
            <a:off x="8646787" y="2390482"/>
            <a:ext cx="2370939" cy="369332"/>
          </a:xfrm>
          <a:prstGeom prst="rect">
            <a:avLst/>
          </a:prstGeom>
          <a:noFill/>
        </p:spPr>
        <p:txBody>
          <a:bodyPr wrap="square" rtlCol="0">
            <a:spAutoFit/>
          </a:bodyPr>
          <a:lstStyle/>
          <a:p>
            <a:pPr algn="ctr"/>
            <a:r>
              <a:rPr lang="en-US" b="1" dirty="0"/>
              <a:t>Result</a:t>
            </a:r>
          </a:p>
        </p:txBody>
      </p:sp>
      <p:sp>
        <p:nvSpPr>
          <p:cNvPr id="14" name="Arrow: Curved Down 13">
            <a:extLst>
              <a:ext uri="{FF2B5EF4-FFF2-40B4-BE49-F238E27FC236}">
                <a16:creationId xmlns:a16="http://schemas.microsoft.com/office/drawing/2014/main" id="{D79CE78A-1CB0-669D-FB1C-A08A67AFD91D}"/>
              </a:ext>
            </a:extLst>
          </p:cNvPr>
          <p:cNvSpPr/>
          <p:nvPr/>
        </p:nvSpPr>
        <p:spPr>
          <a:xfrm rot="784372">
            <a:off x="6712041" y="1688161"/>
            <a:ext cx="1806088" cy="73152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0598BA69-FB0E-2128-2F8C-94E506318347}"/>
              </a:ext>
            </a:extLst>
          </p:cNvPr>
          <p:cNvSpPr/>
          <p:nvPr/>
        </p:nvSpPr>
        <p:spPr>
          <a:xfrm rot="1506554">
            <a:off x="10507687" y="5047453"/>
            <a:ext cx="1767695" cy="788456"/>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6809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0716FB-523B-7B02-C0B3-DC2B8537B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pic>
        <p:nvPicPr>
          <p:cNvPr id="10" name="Picture 9">
            <a:extLst>
              <a:ext uri="{FF2B5EF4-FFF2-40B4-BE49-F238E27FC236}">
                <a16:creationId xmlns:a16="http://schemas.microsoft.com/office/drawing/2014/main" id="{6F8294B5-CA09-D523-F24E-94886AA86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541" y="2143432"/>
            <a:ext cx="4788310" cy="3546987"/>
          </a:xfrm>
          <a:prstGeom prst="rect">
            <a:avLst/>
          </a:prstGeom>
        </p:spPr>
      </p:pic>
      <p:sp>
        <p:nvSpPr>
          <p:cNvPr id="13" name="TextBox 12">
            <a:extLst>
              <a:ext uri="{FF2B5EF4-FFF2-40B4-BE49-F238E27FC236}">
                <a16:creationId xmlns:a16="http://schemas.microsoft.com/office/drawing/2014/main" id="{5838FA84-0795-C3F8-4A00-448AA9E867FB}"/>
              </a:ext>
            </a:extLst>
          </p:cNvPr>
          <p:cNvSpPr txBox="1"/>
          <p:nvPr/>
        </p:nvSpPr>
        <p:spPr>
          <a:xfrm>
            <a:off x="1946789" y="1774100"/>
            <a:ext cx="3175818" cy="369332"/>
          </a:xfrm>
          <a:prstGeom prst="rect">
            <a:avLst/>
          </a:prstGeom>
          <a:noFill/>
        </p:spPr>
        <p:txBody>
          <a:bodyPr wrap="square" rtlCol="0">
            <a:spAutoFit/>
          </a:bodyPr>
          <a:lstStyle/>
          <a:p>
            <a:pPr algn="ctr"/>
            <a:r>
              <a:rPr lang="en-US" b="1" dirty="0"/>
              <a:t>Sold Quantity Quarter-wise</a:t>
            </a:r>
          </a:p>
        </p:txBody>
      </p:sp>
      <p:sp>
        <p:nvSpPr>
          <p:cNvPr id="5" name="Arrow: Curved Down 4">
            <a:extLst>
              <a:ext uri="{FF2B5EF4-FFF2-40B4-BE49-F238E27FC236}">
                <a16:creationId xmlns:a16="http://schemas.microsoft.com/office/drawing/2014/main" id="{875E240C-0881-0D25-07C3-C924EB0FF974}"/>
              </a:ext>
            </a:extLst>
          </p:cNvPr>
          <p:cNvSpPr/>
          <p:nvPr/>
        </p:nvSpPr>
        <p:spPr>
          <a:xfrm rot="784372">
            <a:off x="412668" y="1372581"/>
            <a:ext cx="1455744" cy="614171"/>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3DC062C-A852-8180-0CDF-6B712BF7AC50}"/>
              </a:ext>
            </a:extLst>
          </p:cNvPr>
          <p:cNvSpPr txBox="1"/>
          <p:nvPr/>
        </p:nvSpPr>
        <p:spPr>
          <a:xfrm>
            <a:off x="6263151" y="1679666"/>
            <a:ext cx="5566777" cy="4216539"/>
          </a:xfrm>
          <a:prstGeom prst="rect">
            <a:avLst/>
          </a:prstGeom>
          <a:noFill/>
        </p:spPr>
        <p:txBody>
          <a:bodyPr wrap="square" rtlCol="0">
            <a:spAutoFit/>
          </a:bodyPr>
          <a:lstStyle/>
          <a:p>
            <a:r>
              <a:rPr lang="en-US" sz="2800" b="1" u="sng" dirty="0"/>
              <a:t>Insights</a:t>
            </a:r>
            <a:br>
              <a:rPr lang="en-US" sz="2400" b="1" u="sng" dirty="0"/>
            </a:br>
            <a:r>
              <a:rPr lang="en-US" sz="2400" dirty="0"/>
              <a:t>1.</a:t>
            </a:r>
            <a:r>
              <a:rPr lang="en-US" sz="2400" b="1" dirty="0"/>
              <a:t> Sales</a:t>
            </a:r>
            <a:r>
              <a:rPr lang="en-US" sz="2400" dirty="0"/>
              <a:t> for </a:t>
            </a:r>
            <a:r>
              <a:rPr lang="en-US" sz="2400" b="1" dirty="0"/>
              <a:t>Q1</a:t>
            </a:r>
            <a:r>
              <a:rPr lang="en-US" sz="2400" dirty="0"/>
              <a:t>(Sept, Oct, Nov) received the </a:t>
            </a:r>
            <a:r>
              <a:rPr lang="en-US" sz="2400" b="1" dirty="0"/>
              <a:t>highest</a:t>
            </a:r>
            <a:r>
              <a:rPr lang="en-US" sz="2400" dirty="0"/>
              <a:t> which is </a:t>
            </a:r>
            <a:r>
              <a:rPr lang="en-US" sz="2400" b="1" dirty="0"/>
              <a:t>7 million $.</a:t>
            </a:r>
            <a:br>
              <a:rPr lang="en-US" sz="2400" b="1" dirty="0"/>
            </a:br>
            <a:br>
              <a:rPr lang="en-US" sz="2400" b="1" dirty="0"/>
            </a:br>
            <a:r>
              <a:rPr lang="en-US" sz="2400" dirty="0"/>
              <a:t>2. </a:t>
            </a:r>
            <a:r>
              <a:rPr lang="en-US" sz="2400" b="1" dirty="0"/>
              <a:t>Sales</a:t>
            </a:r>
            <a:r>
              <a:rPr lang="en-US" sz="2400" dirty="0"/>
              <a:t> for </a:t>
            </a:r>
            <a:r>
              <a:rPr lang="en-US" sz="2400" b="1" dirty="0"/>
              <a:t>Q3</a:t>
            </a:r>
            <a:r>
              <a:rPr lang="en-US" sz="2400" dirty="0"/>
              <a:t>(March, April, May) received the </a:t>
            </a:r>
            <a:r>
              <a:rPr lang="en-US" sz="2400" b="1" dirty="0"/>
              <a:t>lowest</a:t>
            </a:r>
            <a:r>
              <a:rPr lang="en-US" sz="2400" dirty="0"/>
              <a:t> which is </a:t>
            </a:r>
            <a:r>
              <a:rPr lang="en-US" sz="2400" b="1" dirty="0"/>
              <a:t>2.07 million $.</a:t>
            </a:r>
            <a:br>
              <a:rPr lang="en-US" sz="2400" b="1" dirty="0"/>
            </a:br>
            <a:br>
              <a:rPr lang="en-US" sz="2400" b="1" dirty="0"/>
            </a:br>
            <a:r>
              <a:rPr lang="en-US" sz="2400" dirty="0"/>
              <a:t>3. </a:t>
            </a:r>
            <a:r>
              <a:rPr lang="en-US" sz="2400" b="1" dirty="0"/>
              <a:t>Reason</a:t>
            </a:r>
            <a:r>
              <a:rPr lang="en-US" sz="2400" dirty="0"/>
              <a:t> for </a:t>
            </a:r>
            <a:r>
              <a:rPr lang="en-US" sz="2400" b="1" dirty="0"/>
              <a:t>Q3’s low </a:t>
            </a:r>
            <a:r>
              <a:rPr lang="en-US" sz="2400" dirty="0"/>
              <a:t>performance was due to </a:t>
            </a:r>
            <a:r>
              <a:rPr lang="en-US" sz="2400" b="1" dirty="0"/>
              <a:t>Covid-19.</a:t>
            </a:r>
          </a:p>
        </p:txBody>
      </p:sp>
    </p:spTree>
    <p:extLst>
      <p:ext uri="{BB962C8B-B14F-4D97-AF65-F5344CB8AC3E}">
        <p14:creationId xmlns:p14="http://schemas.microsoft.com/office/powerpoint/2010/main" val="2911062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6532-A8A3-0A72-87F6-63B53A31D39A}"/>
              </a:ext>
            </a:extLst>
          </p:cNvPr>
          <p:cNvSpPr>
            <a:spLocks noGrp="1"/>
          </p:cNvSpPr>
          <p:nvPr>
            <p:ph type="title"/>
          </p:nvPr>
        </p:nvSpPr>
        <p:spPr>
          <a:xfrm>
            <a:off x="1222721" y="39329"/>
            <a:ext cx="9746557" cy="1406013"/>
          </a:xfrm>
        </p:spPr>
        <p:txBody>
          <a:bodyPr>
            <a:normAutofit/>
          </a:bodyPr>
          <a:lstStyle/>
          <a:p>
            <a:pPr algn="ctr"/>
            <a:r>
              <a:rPr lang="en-US" sz="2800" b="1" dirty="0"/>
              <a:t>9. Channel helped to bring more gross sales in the fiscal year 2021</a:t>
            </a:r>
            <a:br>
              <a:rPr lang="en-US" sz="2800" b="1" dirty="0"/>
            </a:br>
            <a:r>
              <a:rPr lang="en-US" sz="2800" b="1" dirty="0"/>
              <a:t>and the percentage of contribution.</a:t>
            </a:r>
          </a:p>
        </p:txBody>
      </p:sp>
      <p:pic>
        <p:nvPicPr>
          <p:cNvPr id="4" name="Picture 3">
            <a:extLst>
              <a:ext uri="{FF2B5EF4-FFF2-40B4-BE49-F238E27FC236}">
                <a16:creationId xmlns:a16="http://schemas.microsoft.com/office/drawing/2014/main" id="{8FD3141B-3A24-AF82-180D-BC730617F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pic>
        <p:nvPicPr>
          <p:cNvPr id="6" name="Picture 5">
            <a:extLst>
              <a:ext uri="{FF2B5EF4-FFF2-40B4-BE49-F238E27FC236}">
                <a16:creationId xmlns:a16="http://schemas.microsoft.com/office/drawing/2014/main" id="{814F9753-8A23-DDAD-4064-10E912E3D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243" y="2635045"/>
            <a:ext cx="7003955" cy="3218857"/>
          </a:xfrm>
          <a:prstGeom prst="rect">
            <a:avLst/>
          </a:prstGeom>
        </p:spPr>
      </p:pic>
      <p:pic>
        <p:nvPicPr>
          <p:cNvPr id="8" name="Picture 7">
            <a:extLst>
              <a:ext uri="{FF2B5EF4-FFF2-40B4-BE49-F238E27FC236}">
                <a16:creationId xmlns:a16="http://schemas.microsoft.com/office/drawing/2014/main" id="{27054480-CF68-331E-218F-FFF689DD6E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7773" y="3653840"/>
            <a:ext cx="3768756" cy="1181265"/>
          </a:xfrm>
          <a:prstGeom prst="rect">
            <a:avLst/>
          </a:prstGeom>
        </p:spPr>
      </p:pic>
      <p:sp>
        <p:nvSpPr>
          <p:cNvPr id="11" name="TextBox 10">
            <a:extLst>
              <a:ext uri="{FF2B5EF4-FFF2-40B4-BE49-F238E27FC236}">
                <a16:creationId xmlns:a16="http://schemas.microsoft.com/office/drawing/2014/main" id="{C436F6A4-AA71-C092-60D0-17FEB7493B06}"/>
              </a:ext>
            </a:extLst>
          </p:cNvPr>
          <p:cNvSpPr txBox="1"/>
          <p:nvPr/>
        </p:nvSpPr>
        <p:spPr>
          <a:xfrm>
            <a:off x="3080497" y="2195731"/>
            <a:ext cx="2025445" cy="369332"/>
          </a:xfrm>
          <a:prstGeom prst="rect">
            <a:avLst/>
          </a:prstGeom>
          <a:noFill/>
        </p:spPr>
        <p:txBody>
          <a:bodyPr wrap="square" rtlCol="0">
            <a:spAutoFit/>
          </a:bodyPr>
          <a:lstStyle/>
          <a:p>
            <a:pPr algn="ctr"/>
            <a:r>
              <a:rPr lang="en-US" b="1" dirty="0"/>
              <a:t>MySQL Query</a:t>
            </a:r>
          </a:p>
        </p:txBody>
      </p:sp>
      <p:sp>
        <p:nvSpPr>
          <p:cNvPr id="12" name="TextBox 11">
            <a:extLst>
              <a:ext uri="{FF2B5EF4-FFF2-40B4-BE49-F238E27FC236}">
                <a16:creationId xmlns:a16="http://schemas.microsoft.com/office/drawing/2014/main" id="{76D75CAE-BD3F-1FBC-7FA6-FE1FA863DE64}"/>
              </a:ext>
            </a:extLst>
          </p:cNvPr>
          <p:cNvSpPr txBox="1"/>
          <p:nvPr/>
        </p:nvSpPr>
        <p:spPr>
          <a:xfrm>
            <a:off x="9029428" y="3204160"/>
            <a:ext cx="2025445" cy="369332"/>
          </a:xfrm>
          <a:prstGeom prst="rect">
            <a:avLst/>
          </a:prstGeom>
          <a:noFill/>
        </p:spPr>
        <p:txBody>
          <a:bodyPr wrap="square" rtlCol="0">
            <a:spAutoFit/>
          </a:bodyPr>
          <a:lstStyle/>
          <a:p>
            <a:pPr algn="ctr"/>
            <a:r>
              <a:rPr lang="en-US" b="1" dirty="0"/>
              <a:t>Result</a:t>
            </a:r>
          </a:p>
        </p:txBody>
      </p:sp>
      <p:sp>
        <p:nvSpPr>
          <p:cNvPr id="13" name="Arrow: Curved Down 12">
            <a:extLst>
              <a:ext uri="{FF2B5EF4-FFF2-40B4-BE49-F238E27FC236}">
                <a16:creationId xmlns:a16="http://schemas.microsoft.com/office/drawing/2014/main" id="{B5B64E8E-802D-9AA8-697A-25559B285373}"/>
              </a:ext>
            </a:extLst>
          </p:cNvPr>
          <p:cNvSpPr/>
          <p:nvPr/>
        </p:nvSpPr>
        <p:spPr>
          <a:xfrm rot="1642625">
            <a:off x="7153111" y="2507852"/>
            <a:ext cx="1806088" cy="73152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urved Up 13">
            <a:extLst>
              <a:ext uri="{FF2B5EF4-FFF2-40B4-BE49-F238E27FC236}">
                <a16:creationId xmlns:a16="http://schemas.microsoft.com/office/drawing/2014/main" id="{728027C6-A294-C822-5803-C45BF6070153}"/>
              </a:ext>
            </a:extLst>
          </p:cNvPr>
          <p:cNvSpPr/>
          <p:nvPr/>
        </p:nvSpPr>
        <p:spPr>
          <a:xfrm rot="1506554">
            <a:off x="10517519" y="5172908"/>
            <a:ext cx="1767695" cy="788456"/>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38041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646919-DB91-2A05-58DA-A68F82C0F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pic>
        <p:nvPicPr>
          <p:cNvPr id="10" name="Picture 9">
            <a:extLst>
              <a:ext uri="{FF2B5EF4-FFF2-40B4-BE49-F238E27FC236}">
                <a16:creationId xmlns:a16="http://schemas.microsoft.com/office/drawing/2014/main" id="{BF6D76E9-CAB8-D4BE-A235-A28EAF67C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2840" y="1939721"/>
            <a:ext cx="4763165" cy="4582164"/>
          </a:xfrm>
          <a:prstGeom prst="rect">
            <a:avLst/>
          </a:prstGeom>
        </p:spPr>
      </p:pic>
      <p:sp>
        <p:nvSpPr>
          <p:cNvPr id="5" name="Arrow: Curved Down 4">
            <a:extLst>
              <a:ext uri="{FF2B5EF4-FFF2-40B4-BE49-F238E27FC236}">
                <a16:creationId xmlns:a16="http://schemas.microsoft.com/office/drawing/2014/main" id="{16D5C1C0-A934-3656-CEC0-43C95F63AF94}"/>
              </a:ext>
            </a:extLst>
          </p:cNvPr>
          <p:cNvSpPr/>
          <p:nvPr/>
        </p:nvSpPr>
        <p:spPr>
          <a:xfrm rot="1642625">
            <a:off x="899796" y="833906"/>
            <a:ext cx="1806088" cy="73152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D81D3B0E-FCA7-F246-C650-1EDD6C56B5F7}"/>
              </a:ext>
            </a:extLst>
          </p:cNvPr>
          <p:cNvSpPr txBox="1"/>
          <p:nvPr/>
        </p:nvSpPr>
        <p:spPr>
          <a:xfrm>
            <a:off x="3171699" y="1570389"/>
            <a:ext cx="2025445" cy="369332"/>
          </a:xfrm>
          <a:prstGeom prst="rect">
            <a:avLst/>
          </a:prstGeom>
          <a:noFill/>
        </p:spPr>
        <p:txBody>
          <a:bodyPr wrap="square" rtlCol="0">
            <a:spAutoFit/>
          </a:bodyPr>
          <a:lstStyle/>
          <a:p>
            <a:pPr algn="ctr"/>
            <a:r>
              <a:rPr lang="en-US" b="1" dirty="0"/>
              <a:t>Column View</a:t>
            </a:r>
          </a:p>
        </p:txBody>
      </p:sp>
      <p:sp>
        <p:nvSpPr>
          <p:cNvPr id="7" name="TextBox 6">
            <a:extLst>
              <a:ext uri="{FF2B5EF4-FFF2-40B4-BE49-F238E27FC236}">
                <a16:creationId xmlns:a16="http://schemas.microsoft.com/office/drawing/2014/main" id="{A373EC60-2B08-8BD0-04B2-EE441F6ACFE4}"/>
              </a:ext>
            </a:extLst>
          </p:cNvPr>
          <p:cNvSpPr txBox="1"/>
          <p:nvPr/>
        </p:nvSpPr>
        <p:spPr>
          <a:xfrm>
            <a:off x="7252208" y="2791206"/>
            <a:ext cx="4424515" cy="2123658"/>
          </a:xfrm>
          <a:prstGeom prst="rect">
            <a:avLst/>
          </a:prstGeom>
          <a:noFill/>
        </p:spPr>
        <p:txBody>
          <a:bodyPr wrap="square" rtlCol="0">
            <a:spAutoFit/>
          </a:bodyPr>
          <a:lstStyle/>
          <a:p>
            <a:r>
              <a:rPr lang="en-US" sz="2400" b="1" u="sng" dirty="0"/>
              <a:t>Insights</a:t>
            </a:r>
            <a:br>
              <a:rPr lang="en-US" b="1" dirty="0"/>
            </a:br>
            <a:r>
              <a:rPr lang="en-US" dirty="0"/>
              <a:t>We saw the </a:t>
            </a:r>
            <a:r>
              <a:rPr lang="en-US" b="1" dirty="0"/>
              <a:t>highest gross sales(73.22%)</a:t>
            </a:r>
            <a:r>
              <a:rPr lang="en-US" dirty="0"/>
              <a:t> from </a:t>
            </a:r>
            <a:r>
              <a:rPr lang="en-US" b="1" dirty="0"/>
              <a:t>retailers</a:t>
            </a:r>
            <a:r>
              <a:rPr lang="en-US" dirty="0"/>
              <a:t> and the </a:t>
            </a:r>
            <a:r>
              <a:rPr lang="en-US" b="1" dirty="0"/>
              <a:t>lowest (11.31%) </a:t>
            </a:r>
            <a:r>
              <a:rPr lang="en-US" dirty="0"/>
              <a:t>through </a:t>
            </a:r>
            <a:r>
              <a:rPr lang="en-US" b="1" dirty="0"/>
              <a:t>distributors</a:t>
            </a:r>
            <a:r>
              <a:rPr lang="en-US" dirty="0"/>
              <a:t>.</a:t>
            </a:r>
            <a:br>
              <a:rPr lang="en-US" dirty="0"/>
            </a:br>
            <a:r>
              <a:rPr lang="en-US" dirty="0"/>
              <a:t>Atliq Hardware should </a:t>
            </a:r>
            <a:r>
              <a:rPr lang="en-US" b="1" dirty="0"/>
              <a:t>increase</a:t>
            </a:r>
            <a:r>
              <a:rPr lang="en-US" dirty="0"/>
              <a:t> its </a:t>
            </a:r>
            <a:r>
              <a:rPr lang="en-US" b="1" dirty="0"/>
              <a:t>product sales</a:t>
            </a:r>
            <a:r>
              <a:rPr lang="en-US" dirty="0"/>
              <a:t> in </a:t>
            </a:r>
            <a:r>
              <a:rPr lang="en-US" b="1" dirty="0"/>
              <a:t>direct &amp; distributor channels.</a:t>
            </a:r>
          </a:p>
        </p:txBody>
      </p:sp>
    </p:spTree>
    <p:extLst>
      <p:ext uri="{BB962C8B-B14F-4D97-AF65-F5344CB8AC3E}">
        <p14:creationId xmlns:p14="http://schemas.microsoft.com/office/powerpoint/2010/main" val="139515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FEAB-414D-552A-8363-A9CD9CD2B316}"/>
              </a:ext>
            </a:extLst>
          </p:cNvPr>
          <p:cNvSpPr>
            <a:spLocks noGrp="1"/>
          </p:cNvSpPr>
          <p:nvPr>
            <p:ph type="title"/>
          </p:nvPr>
        </p:nvSpPr>
        <p:spPr>
          <a:xfrm>
            <a:off x="1159771" y="206477"/>
            <a:ext cx="9872457" cy="993058"/>
          </a:xfrm>
        </p:spPr>
        <p:txBody>
          <a:bodyPr>
            <a:normAutofit/>
          </a:bodyPr>
          <a:lstStyle/>
          <a:p>
            <a:pPr algn="ctr"/>
            <a:r>
              <a:rPr lang="en-US" sz="2800" b="1" dirty="0"/>
              <a:t>10. Top 3 products in each division that have a high</a:t>
            </a:r>
            <a:br>
              <a:rPr lang="en-US" sz="2800" b="1" dirty="0"/>
            </a:br>
            <a:r>
              <a:rPr lang="en-US" sz="2800" b="1" dirty="0"/>
              <a:t>total sold quantity in the fiscal year 2021</a:t>
            </a:r>
          </a:p>
        </p:txBody>
      </p:sp>
      <p:pic>
        <p:nvPicPr>
          <p:cNvPr id="4" name="Picture 3">
            <a:extLst>
              <a:ext uri="{FF2B5EF4-FFF2-40B4-BE49-F238E27FC236}">
                <a16:creationId xmlns:a16="http://schemas.microsoft.com/office/drawing/2014/main" id="{673B4B83-23AA-49A2-5DD0-112492A55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pic>
        <p:nvPicPr>
          <p:cNvPr id="6" name="Picture 5">
            <a:extLst>
              <a:ext uri="{FF2B5EF4-FFF2-40B4-BE49-F238E27FC236}">
                <a16:creationId xmlns:a16="http://schemas.microsoft.com/office/drawing/2014/main" id="{1763FC2B-AD67-2683-A503-61C175A37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38" y="2217541"/>
            <a:ext cx="5974780" cy="3543795"/>
          </a:xfrm>
          <a:prstGeom prst="rect">
            <a:avLst/>
          </a:prstGeom>
        </p:spPr>
      </p:pic>
      <p:pic>
        <p:nvPicPr>
          <p:cNvPr id="8" name="Picture 7">
            <a:extLst>
              <a:ext uri="{FF2B5EF4-FFF2-40B4-BE49-F238E27FC236}">
                <a16:creationId xmlns:a16="http://schemas.microsoft.com/office/drawing/2014/main" id="{4586896F-756F-4191-FC97-02914BCEE9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2250" y="3041386"/>
            <a:ext cx="5063766" cy="2356523"/>
          </a:xfrm>
          <a:prstGeom prst="rect">
            <a:avLst/>
          </a:prstGeom>
        </p:spPr>
      </p:pic>
      <p:sp>
        <p:nvSpPr>
          <p:cNvPr id="11" name="Arrow: Curved Down 10">
            <a:extLst>
              <a:ext uri="{FF2B5EF4-FFF2-40B4-BE49-F238E27FC236}">
                <a16:creationId xmlns:a16="http://schemas.microsoft.com/office/drawing/2014/main" id="{BDE2A51E-286E-0B97-4E66-4B60BAEFA3F8}"/>
              </a:ext>
            </a:extLst>
          </p:cNvPr>
          <p:cNvSpPr/>
          <p:nvPr/>
        </p:nvSpPr>
        <p:spPr>
          <a:xfrm rot="1133467">
            <a:off x="6099205" y="1962204"/>
            <a:ext cx="1806088" cy="73152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F345177A-DFB8-5010-7A59-5B64B7B9CAD9}"/>
              </a:ext>
            </a:extLst>
          </p:cNvPr>
          <p:cNvSpPr txBox="1"/>
          <p:nvPr/>
        </p:nvSpPr>
        <p:spPr>
          <a:xfrm>
            <a:off x="2401103" y="1848209"/>
            <a:ext cx="1945650" cy="369332"/>
          </a:xfrm>
          <a:prstGeom prst="rect">
            <a:avLst/>
          </a:prstGeom>
          <a:noFill/>
        </p:spPr>
        <p:txBody>
          <a:bodyPr wrap="square" rtlCol="0">
            <a:spAutoFit/>
          </a:bodyPr>
          <a:lstStyle/>
          <a:p>
            <a:pPr algn="ctr"/>
            <a:r>
              <a:rPr lang="en-US" b="1" dirty="0"/>
              <a:t>MySQL Query</a:t>
            </a:r>
          </a:p>
        </p:txBody>
      </p:sp>
      <p:sp>
        <p:nvSpPr>
          <p:cNvPr id="13" name="TextBox 12">
            <a:extLst>
              <a:ext uri="{FF2B5EF4-FFF2-40B4-BE49-F238E27FC236}">
                <a16:creationId xmlns:a16="http://schemas.microsoft.com/office/drawing/2014/main" id="{F4081E3A-3C33-0214-0DE2-773EC3427E4A}"/>
              </a:ext>
            </a:extLst>
          </p:cNvPr>
          <p:cNvSpPr txBox="1"/>
          <p:nvPr/>
        </p:nvSpPr>
        <p:spPr>
          <a:xfrm>
            <a:off x="8561308" y="2597070"/>
            <a:ext cx="1945650" cy="369332"/>
          </a:xfrm>
          <a:prstGeom prst="rect">
            <a:avLst/>
          </a:prstGeom>
          <a:noFill/>
        </p:spPr>
        <p:txBody>
          <a:bodyPr wrap="square" rtlCol="0">
            <a:spAutoFit/>
          </a:bodyPr>
          <a:lstStyle/>
          <a:p>
            <a:pPr algn="ctr"/>
            <a:r>
              <a:rPr lang="en-US" b="1" dirty="0"/>
              <a:t>Result</a:t>
            </a:r>
          </a:p>
        </p:txBody>
      </p:sp>
      <p:sp>
        <p:nvSpPr>
          <p:cNvPr id="14" name="Arrow: Curved Up 13">
            <a:extLst>
              <a:ext uri="{FF2B5EF4-FFF2-40B4-BE49-F238E27FC236}">
                <a16:creationId xmlns:a16="http://schemas.microsoft.com/office/drawing/2014/main" id="{1D337150-0BC2-6365-A3A5-99CD2B3765B3}"/>
              </a:ext>
            </a:extLst>
          </p:cNvPr>
          <p:cNvSpPr/>
          <p:nvPr/>
        </p:nvSpPr>
        <p:spPr>
          <a:xfrm rot="1506554">
            <a:off x="10507687" y="5731741"/>
            <a:ext cx="1767695" cy="788456"/>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12777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763FE0-1DEE-F49E-639C-BC86D2045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pic>
        <p:nvPicPr>
          <p:cNvPr id="10" name="Picture 9">
            <a:extLst>
              <a:ext uri="{FF2B5EF4-FFF2-40B4-BE49-F238E27FC236}">
                <a16:creationId xmlns:a16="http://schemas.microsoft.com/office/drawing/2014/main" id="{83D40D90-E142-FCF8-495F-D5ED9F641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878" y="761906"/>
            <a:ext cx="6925642" cy="4572638"/>
          </a:xfrm>
          <a:prstGeom prst="rect">
            <a:avLst/>
          </a:prstGeom>
        </p:spPr>
      </p:pic>
      <p:sp>
        <p:nvSpPr>
          <p:cNvPr id="6" name="Arrow: Striped Right 5">
            <a:extLst>
              <a:ext uri="{FF2B5EF4-FFF2-40B4-BE49-F238E27FC236}">
                <a16:creationId xmlns:a16="http://schemas.microsoft.com/office/drawing/2014/main" id="{33790093-95E0-3F23-06C4-D3D0F59E53A8}"/>
              </a:ext>
            </a:extLst>
          </p:cNvPr>
          <p:cNvSpPr/>
          <p:nvPr/>
        </p:nvSpPr>
        <p:spPr>
          <a:xfrm>
            <a:off x="0" y="459611"/>
            <a:ext cx="2306878" cy="1063845"/>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5065D84-732C-93E4-2121-C552E224B93B}"/>
              </a:ext>
            </a:extLst>
          </p:cNvPr>
          <p:cNvSpPr txBox="1"/>
          <p:nvPr/>
        </p:nvSpPr>
        <p:spPr>
          <a:xfrm>
            <a:off x="4506253" y="426093"/>
            <a:ext cx="2526891" cy="400110"/>
          </a:xfrm>
          <a:prstGeom prst="rect">
            <a:avLst/>
          </a:prstGeom>
          <a:noFill/>
        </p:spPr>
        <p:txBody>
          <a:bodyPr wrap="square" rtlCol="0">
            <a:spAutoFit/>
          </a:bodyPr>
          <a:lstStyle/>
          <a:p>
            <a:pPr algn="ctr"/>
            <a:r>
              <a:rPr lang="en-US" sz="2000" b="1" dirty="0"/>
              <a:t>Column View</a:t>
            </a:r>
          </a:p>
        </p:txBody>
      </p:sp>
      <p:cxnSp>
        <p:nvCxnSpPr>
          <p:cNvPr id="9" name="Straight Connector 8">
            <a:extLst>
              <a:ext uri="{FF2B5EF4-FFF2-40B4-BE49-F238E27FC236}">
                <a16:creationId xmlns:a16="http://schemas.microsoft.com/office/drawing/2014/main" id="{D5FD9541-3D46-CA15-284B-5448B81D1CDB}"/>
              </a:ext>
            </a:extLst>
          </p:cNvPr>
          <p:cNvCxnSpPr>
            <a:cxnSpLocks/>
          </p:cNvCxnSpPr>
          <p:nvPr/>
        </p:nvCxnSpPr>
        <p:spPr>
          <a:xfrm>
            <a:off x="3224981" y="5334544"/>
            <a:ext cx="0" cy="302295"/>
          </a:xfrm>
          <a:prstGeom prst="line">
            <a:avLst/>
          </a:prstGeom>
          <a:ln>
            <a:solidFill>
              <a:schemeClr val="bg2">
                <a:lumMod val="25000"/>
              </a:schemeClr>
            </a:solidFill>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76DD0D9C-DC7E-5854-D996-FB16EB229E4B}"/>
              </a:ext>
            </a:extLst>
          </p:cNvPr>
          <p:cNvCxnSpPr>
            <a:cxnSpLocks/>
          </p:cNvCxnSpPr>
          <p:nvPr/>
        </p:nvCxnSpPr>
        <p:spPr>
          <a:xfrm>
            <a:off x="3868993" y="5334544"/>
            <a:ext cx="0" cy="302295"/>
          </a:xfrm>
          <a:prstGeom prst="line">
            <a:avLst/>
          </a:prstGeom>
          <a:ln>
            <a:solidFill>
              <a:schemeClr val="bg2">
                <a:lumMod val="25000"/>
              </a:schemeClr>
            </a:solidFill>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A93F2243-6A3C-712C-C3B2-CA81A29F2425}"/>
              </a:ext>
            </a:extLst>
          </p:cNvPr>
          <p:cNvCxnSpPr>
            <a:cxnSpLocks/>
          </p:cNvCxnSpPr>
          <p:nvPr/>
        </p:nvCxnSpPr>
        <p:spPr>
          <a:xfrm>
            <a:off x="4535750" y="5334544"/>
            <a:ext cx="0" cy="302295"/>
          </a:xfrm>
          <a:prstGeom prst="line">
            <a:avLst/>
          </a:prstGeom>
          <a:ln>
            <a:solidFill>
              <a:schemeClr val="bg2">
                <a:lumMod val="25000"/>
              </a:schemeClr>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C55B9FBA-DC78-6FFB-3682-E454D9DC329A}"/>
              </a:ext>
            </a:extLst>
          </p:cNvPr>
          <p:cNvCxnSpPr>
            <a:cxnSpLocks/>
          </p:cNvCxnSpPr>
          <p:nvPr/>
        </p:nvCxnSpPr>
        <p:spPr>
          <a:xfrm>
            <a:off x="3224981" y="5646589"/>
            <a:ext cx="1310769" cy="0"/>
          </a:xfrm>
          <a:prstGeom prst="line">
            <a:avLst/>
          </a:prstGeom>
          <a:ln>
            <a:solidFill>
              <a:schemeClr val="bg2">
                <a:lumMod val="25000"/>
              </a:schemeClr>
            </a:solidFill>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197E7B7B-4926-BEF5-3089-86D6BAC7E9E8}"/>
              </a:ext>
            </a:extLst>
          </p:cNvPr>
          <p:cNvCxnSpPr>
            <a:cxnSpLocks/>
          </p:cNvCxnSpPr>
          <p:nvPr/>
        </p:nvCxnSpPr>
        <p:spPr>
          <a:xfrm>
            <a:off x="3868993" y="5646589"/>
            <a:ext cx="0" cy="302295"/>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11706E46-532C-A6F8-3F22-D435B5C8DBE3}"/>
              </a:ext>
            </a:extLst>
          </p:cNvPr>
          <p:cNvCxnSpPr>
            <a:cxnSpLocks/>
          </p:cNvCxnSpPr>
          <p:nvPr/>
        </p:nvCxnSpPr>
        <p:spPr>
          <a:xfrm>
            <a:off x="5294104" y="5334544"/>
            <a:ext cx="0" cy="302295"/>
          </a:xfrm>
          <a:prstGeom prst="line">
            <a:avLst/>
          </a:prstGeom>
          <a:ln>
            <a:solidFill>
              <a:schemeClr val="bg2">
                <a:lumMod val="25000"/>
              </a:schemeClr>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41167F01-AE2E-BEDA-D757-A3021F02830F}"/>
              </a:ext>
            </a:extLst>
          </p:cNvPr>
          <p:cNvCxnSpPr>
            <a:cxnSpLocks/>
          </p:cNvCxnSpPr>
          <p:nvPr/>
        </p:nvCxnSpPr>
        <p:spPr>
          <a:xfrm>
            <a:off x="5938116" y="5334544"/>
            <a:ext cx="0" cy="302295"/>
          </a:xfrm>
          <a:prstGeom prst="line">
            <a:avLst/>
          </a:prstGeom>
          <a:ln>
            <a:solidFill>
              <a:schemeClr val="bg2">
                <a:lumMod val="25000"/>
              </a:schemeClr>
            </a:solidFill>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472C15B2-3F48-E002-67E0-E8ED93F90ACE}"/>
              </a:ext>
            </a:extLst>
          </p:cNvPr>
          <p:cNvCxnSpPr>
            <a:cxnSpLocks/>
          </p:cNvCxnSpPr>
          <p:nvPr/>
        </p:nvCxnSpPr>
        <p:spPr>
          <a:xfrm>
            <a:off x="6604873" y="5334544"/>
            <a:ext cx="0" cy="302295"/>
          </a:xfrm>
          <a:prstGeom prst="line">
            <a:avLst/>
          </a:prstGeom>
          <a:ln>
            <a:solidFill>
              <a:schemeClr val="bg2">
                <a:lumMod val="25000"/>
              </a:schemeClr>
            </a:solidFill>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B081EC6E-37EA-7456-CC16-997157422561}"/>
              </a:ext>
            </a:extLst>
          </p:cNvPr>
          <p:cNvCxnSpPr>
            <a:cxnSpLocks/>
          </p:cNvCxnSpPr>
          <p:nvPr/>
        </p:nvCxnSpPr>
        <p:spPr>
          <a:xfrm>
            <a:off x="5294104" y="5646589"/>
            <a:ext cx="1310769" cy="0"/>
          </a:xfrm>
          <a:prstGeom prst="line">
            <a:avLst/>
          </a:prstGeom>
          <a:ln>
            <a:solidFill>
              <a:schemeClr val="bg2">
                <a:lumMod val="25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89728045-9EED-5D49-39CF-30B7072EBEE3}"/>
              </a:ext>
            </a:extLst>
          </p:cNvPr>
          <p:cNvCxnSpPr>
            <a:cxnSpLocks/>
          </p:cNvCxnSpPr>
          <p:nvPr/>
        </p:nvCxnSpPr>
        <p:spPr>
          <a:xfrm>
            <a:off x="5938116" y="5646589"/>
            <a:ext cx="0" cy="302295"/>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B4F2B8AA-97FD-500F-4A7F-2647E1CBDC85}"/>
              </a:ext>
            </a:extLst>
          </p:cNvPr>
          <p:cNvCxnSpPr>
            <a:cxnSpLocks/>
          </p:cNvCxnSpPr>
          <p:nvPr/>
        </p:nvCxnSpPr>
        <p:spPr>
          <a:xfrm>
            <a:off x="7380811" y="5334544"/>
            <a:ext cx="0" cy="302295"/>
          </a:xfrm>
          <a:prstGeom prst="line">
            <a:avLst/>
          </a:prstGeom>
          <a:ln>
            <a:solidFill>
              <a:schemeClr val="bg2">
                <a:lumMod val="25000"/>
              </a:schemeClr>
            </a:solidFill>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CF97D3A3-AF43-A5E8-F4C7-111FDF6D27F7}"/>
              </a:ext>
            </a:extLst>
          </p:cNvPr>
          <p:cNvCxnSpPr>
            <a:cxnSpLocks/>
          </p:cNvCxnSpPr>
          <p:nvPr/>
        </p:nvCxnSpPr>
        <p:spPr>
          <a:xfrm>
            <a:off x="8024823" y="5334544"/>
            <a:ext cx="0" cy="302295"/>
          </a:xfrm>
          <a:prstGeom prst="line">
            <a:avLst/>
          </a:prstGeom>
          <a:ln>
            <a:solidFill>
              <a:schemeClr val="bg2">
                <a:lumMod val="25000"/>
              </a:schemeClr>
            </a:solidFill>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C660DF52-EC26-6AD0-846D-D76B448051F2}"/>
              </a:ext>
            </a:extLst>
          </p:cNvPr>
          <p:cNvCxnSpPr>
            <a:cxnSpLocks/>
          </p:cNvCxnSpPr>
          <p:nvPr/>
        </p:nvCxnSpPr>
        <p:spPr>
          <a:xfrm>
            <a:off x="8691580" y="5334544"/>
            <a:ext cx="0" cy="302295"/>
          </a:xfrm>
          <a:prstGeom prst="line">
            <a:avLst/>
          </a:prstGeom>
          <a:ln>
            <a:solidFill>
              <a:schemeClr val="bg2">
                <a:lumMod val="25000"/>
              </a:schemeClr>
            </a:solidFill>
          </a:ln>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526A75D-4C3F-AE86-4E21-21B297EAB369}"/>
              </a:ext>
            </a:extLst>
          </p:cNvPr>
          <p:cNvCxnSpPr>
            <a:cxnSpLocks/>
          </p:cNvCxnSpPr>
          <p:nvPr/>
        </p:nvCxnSpPr>
        <p:spPr>
          <a:xfrm>
            <a:off x="7380811" y="5646589"/>
            <a:ext cx="1310769" cy="0"/>
          </a:xfrm>
          <a:prstGeom prst="line">
            <a:avLst/>
          </a:prstGeom>
          <a:ln>
            <a:solidFill>
              <a:schemeClr val="bg2">
                <a:lumMod val="25000"/>
              </a:schemeClr>
            </a:solidFill>
          </a:ln>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DA83A1FA-62B1-014C-F2BC-FC9E5D3E3436}"/>
              </a:ext>
            </a:extLst>
          </p:cNvPr>
          <p:cNvCxnSpPr>
            <a:cxnSpLocks/>
          </p:cNvCxnSpPr>
          <p:nvPr/>
        </p:nvCxnSpPr>
        <p:spPr>
          <a:xfrm>
            <a:off x="8024823" y="5646589"/>
            <a:ext cx="0" cy="302295"/>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1D814639-D5AB-5D33-49FA-A56FFF2E4E7E}"/>
              </a:ext>
            </a:extLst>
          </p:cNvPr>
          <p:cNvSpPr txBox="1"/>
          <p:nvPr/>
        </p:nvSpPr>
        <p:spPr>
          <a:xfrm>
            <a:off x="3213608" y="5948884"/>
            <a:ext cx="1310769" cy="584775"/>
          </a:xfrm>
          <a:prstGeom prst="rect">
            <a:avLst/>
          </a:prstGeom>
          <a:noFill/>
        </p:spPr>
        <p:txBody>
          <a:bodyPr wrap="square" rtlCol="0">
            <a:spAutoFit/>
          </a:bodyPr>
          <a:lstStyle/>
          <a:p>
            <a:pPr algn="ctr"/>
            <a:r>
              <a:rPr lang="en-US" sz="1600" b="1" dirty="0"/>
              <a:t>N &amp; S Division</a:t>
            </a:r>
          </a:p>
        </p:txBody>
      </p:sp>
      <p:sp>
        <p:nvSpPr>
          <p:cNvPr id="30" name="TextBox 29">
            <a:extLst>
              <a:ext uri="{FF2B5EF4-FFF2-40B4-BE49-F238E27FC236}">
                <a16:creationId xmlns:a16="http://schemas.microsoft.com/office/drawing/2014/main" id="{2BF5B221-2FC3-F693-3E5C-5FB3A6053AFB}"/>
              </a:ext>
            </a:extLst>
          </p:cNvPr>
          <p:cNvSpPr txBox="1"/>
          <p:nvPr/>
        </p:nvSpPr>
        <p:spPr>
          <a:xfrm>
            <a:off x="5277519" y="5948883"/>
            <a:ext cx="1310769" cy="584775"/>
          </a:xfrm>
          <a:prstGeom prst="rect">
            <a:avLst/>
          </a:prstGeom>
          <a:noFill/>
        </p:spPr>
        <p:txBody>
          <a:bodyPr wrap="square" rtlCol="0">
            <a:spAutoFit/>
          </a:bodyPr>
          <a:lstStyle/>
          <a:p>
            <a:pPr algn="ctr"/>
            <a:r>
              <a:rPr lang="en-US" sz="1600" b="1" dirty="0"/>
              <a:t>P &amp; A Division</a:t>
            </a:r>
          </a:p>
        </p:txBody>
      </p:sp>
      <p:sp>
        <p:nvSpPr>
          <p:cNvPr id="31" name="TextBox 30">
            <a:extLst>
              <a:ext uri="{FF2B5EF4-FFF2-40B4-BE49-F238E27FC236}">
                <a16:creationId xmlns:a16="http://schemas.microsoft.com/office/drawing/2014/main" id="{05C370FD-BF63-2B0D-B30E-ECD8C3A40F36}"/>
              </a:ext>
            </a:extLst>
          </p:cNvPr>
          <p:cNvSpPr txBox="1"/>
          <p:nvPr/>
        </p:nvSpPr>
        <p:spPr>
          <a:xfrm>
            <a:off x="7369438" y="5958635"/>
            <a:ext cx="1310769" cy="338554"/>
          </a:xfrm>
          <a:prstGeom prst="rect">
            <a:avLst/>
          </a:prstGeom>
          <a:noFill/>
        </p:spPr>
        <p:txBody>
          <a:bodyPr wrap="square" rtlCol="0">
            <a:spAutoFit/>
          </a:bodyPr>
          <a:lstStyle/>
          <a:p>
            <a:pPr algn="ctr"/>
            <a:r>
              <a:rPr lang="en-US" sz="1600" b="1" dirty="0"/>
              <a:t>PC Division</a:t>
            </a:r>
          </a:p>
        </p:txBody>
      </p:sp>
    </p:spTree>
    <p:extLst>
      <p:ext uri="{BB962C8B-B14F-4D97-AF65-F5344CB8AC3E}">
        <p14:creationId xmlns:p14="http://schemas.microsoft.com/office/powerpoint/2010/main" val="2473802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AF3C-45F6-92DF-92F7-1113E0DCDBC1}"/>
              </a:ext>
            </a:extLst>
          </p:cNvPr>
          <p:cNvSpPr>
            <a:spLocks noGrp="1"/>
          </p:cNvSpPr>
          <p:nvPr>
            <p:ph type="title"/>
          </p:nvPr>
        </p:nvSpPr>
        <p:spPr>
          <a:xfrm>
            <a:off x="2022653" y="1206861"/>
            <a:ext cx="8999308" cy="4269706"/>
          </a:xfrm>
        </p:spPr>
        <p:txBody>
          <a:bodyPr>
            <a:normAutofit/>
          </a:bodyPr>
          <a:lstStyle/>
          <a:p>
            <a:r>
              <a:rPr lang="en-US" sz="2800" b="1" u="sng" dirty="0"/>
              <a:t>Insights</a:t>
            </a:r>
            <a:br>
              <a:rPr lang="en-US" sz="2400" b="1" u="sng" dirty="0"/>
            </a:br>
            <a:r>
              <a:rPr lang="en-US" sz="2400" dirty="0"/>
              <a:t>1. Considering the </a:t>
            </a:r>
            <a:r>
              <a:rPr lang="en-US" sz="2400" b="1" dirty="0"/>
              <a:t>volume</a:t>
            </a:r>
            <a:r>
              <a:rPr lang="en-US" sz="2400" dirty="0"/>
              <a:t> of total sold quantity </a:t>
            </a:r>
            <a:r>
              <a:rPr lang="en-US" sz="2400" b="1" dirty="0"/>
              <a:t>‘N &amp; S Division’</a:t>
            </a:r>
            <a:r>
              <a:rPr lang="en-US" sz="2400" dirty="0"/>
              <a:t> has the </a:t>
            </a:r>
            <a:r>
              <a:rPr lang="en-US" sz="2400" b="1" dirty="0"/>
              <a:t>highest</a:t>
            </a:r>
            <a:r>
              <a:rPr lang="en-US" sz="2400" dirty="0"/>
              <a:t> performance</a:t>
            </a:r>
            <a:r>
              <a:rPr lang="en-US" sz="2400" b="1" dirty="0"/>
              <a:t>(2 million total sold quantity)</a:t>
            </a:r>
            <a:r>
              <a:rPr lang="en-US" sz="2400" dirty="0"/>
              <a:t> while </a:t>
            </a:r>
            <a:r>
              <a:rPr lang="en-US" sz="2400" b="1" dirty="0"/>
              <a:t>‘PC Division’ </a:t>
            </a:r>
            <a:r>
              <a:rPr lang="en-US" sz="2400" dirty="0"/>
              <a:t>has the </a:t>
            </a:r>
            <a:r>
              <a:rPr lang="en-US" sz="2400" b="1" dirty="0"/>
              <a:t>lowest</a:t>
            </a:r>
            <a:r>
              <a:rPr lang="en-US" sz="2400" dirty="0"/>
              <a:t> total sold quantity</a:t>
            </a:r>
            <a:r>
              <a:rPr lang="en-US" sz="2400" b="1" dirty="0"/>
              <a:t>(52k)</a:t>
            </a:r>
            <a:r>
              <a:rPr lang="en-US" sz="2400" dirty="0"/>
              <a:t>. </a:t>
            </a:r>
            <a:br>
              <a:rPr lang="en-US" sz="2400" dirty="0"/>
            </a:br>
            <a:br>
              <a:rPr lang="en-US" sz="2400" dirty="0"/>
            </a:br>
            <a:r>
              <a:rPr lang="en-US" sz="2400" dirty="0"/>
              <a:t>2. </a:t>
            </a: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1" i="0" u="none" strike="noStrike" cap="none" normalizeH="0" baseline="0" dirty="0">
                <a:ln>
                  <a:noFill/>
                </a:ln>
                <a:solidFill>
                  <a:schemeClr val="tx1"/>
                </a:solidFill>
                <a:effectLst/>
                <a:latin typeface="Arial" panose="020B0604020202020204" pitchFamily="34" charset="0"/>
              </a:rPr>
              <a:t>PC Division </a:t>
            </a:r>
            <a:r>
              <a:rPr kumimoji="0" lang="en-US" altLang="en-US" sz="2400" b="0" i="0" u="none" strike="noStrike" cap="none" normalizeH="0" baseline="0" dirty="0">
                <a:ln>
                  <a:noFill/>
                </a:ln>
                <a:solidFill>
                  <a:schemeClr val="tx1"/>
                </a:solidFill>
                <a:effectLst/>
                <a:latin typeface="Arial" panose="020B0604020202020204" pitchFamily="34" charset="0"/>
              </a:rPr>
              <a:t>has one of the </a:t>
            </a:r>
            <a:r>
              <a:rPr kumimoji="0" lang="en-US" altLang="en-US" sz="2400" b="1" i="0" u="none" strike="noStrike" cap="none" normalizeH="0" baseline="0" dirty="0">
                <a:ln>
                  <a:noFill/>
                </a:ln>
                <a:solidFill>
                  <a:schemeClr val="tx1"/>
                </a:solidFill>
                <a:effectLst/>
                <a:latin typeface="Arial" panose="020B0604020202020204" pitchFamily="34" charset="0"/>
              </a:rPr>
              <a:t>highest revenues per product</a:t>
            </a:r>
            <a:r>
              <a:rPr kumimoji="0" lang="en-US" altLang="en-US" sz="2400" b="0" i="0" u="none" strike="noStrike" cap="none" normalizeH="0" baseline="0" dirty="0">
                <a:ln>
                  <a:noFill/>
                </a:ln>
                <a:solidFill>
                  <a:schemeClr val="tx1"/>
                </a:solidFill>
                <a:effectLst/>
                <a:latin typeface="Arial" panose="020B0604020202020204" pitchFamily="34" charset="0"/>
              </a:rPr>
              <a:t>, so </a:t>
            </a:r>
            <a:r>
              <a:rPr kumimoji="0" lang="en-US" altLang="en-US" sz="2400" b="1" i="0" u="none" strike="noStrike" cap="none" normalizeH="0" baseline="0" dirty="0">
                <a:ln>
                  <a:noFill/>
                </a:ln>
                <a:solidFill>
                  <a:schemeClr val="tx1"/>
                </a:solidFill>
                <a:effectLst/>
                <a:latin typeface="Arial" panose="020B0604020202020204" pitchFamily="34" charset="0"/>
              </a:rPr>
              <a:t>increasing</a:t>
            </a:r>
            <a:r>
              <a:rPr kumimoji="0" lang="en-US" altLang="en-US" sz="2400" b="0" i="0" u="none" strike="noStrike" cap="none" normalizeH="0" baseline="0" dirty="0">
                <a:ln>
                  <a:noFill/>
                </a:ln>
                <a:solidFill>
                  <a:schemeClr val="tx1"/>
                </a:solidFill>
                <a:effectLst/>
                <a:latin typeface="Arial" panose="020B0604020202020204" pitchFamily="34" charset="0"/>
              </a:rPr>
              <a:t> its </a:t>
            </a:r>
            <a:r>
              <a:rPr kumimoji="0" lang="en-US" altLang="en-US" sz="2400" b="1" i="0" u="none" strike="noStrike" cap="none" normalizeH="0" baseline="0" dirty="0">
                <a:ln>
                  <a:noFill/>
                </a:ln>
                <a:solidFill>
                  <a:schemeClr val="tx1"/>
                </a:solidFill>
                <a:effectLst/>
                <a:latin typeface="Arial" panose="020B0604020202020204" pitchFamily="34" charset="0"/>
              </a:rPr>
              <a:t>sold quantity </a:t>
            </a:r>
            <a:r>
              <a:rPr kumimoji="0" lang="en-US" altLang="en-US" sz="2400" b="0" i="0" u="none" strike="noStrike" cap="none" normalizeH="0" baseline="0" dirty="0">
                <a:ln>
                  <a:noFill/>
                </a:ln>
                <a:solidFill>
                  <a:schemeClr val="tx1"/>
                </a:solidFill>
                <a:effectLst/>
                <a:latin typeface="Arial" panose="020B0604020202020204" pitchFamily="34" charset="0"/>
              </a:rPr>
              <a:t>will </a:t>
            </a:r>
            <a:r>
              <a:rPr kumimoji="0" lang="en-US" altLang="en-US" sz="2400" b="1" i="0" u="none" strike="noStrike" cap="none" normalizeH="0" baseline="0" dirty="0">
                <a:ln>
                  <a:noFill/>
                </a:ln>
                <a:solidFill>
                  <a:schemeClr val="tx1"/>
                </a:solidFill>
                <a:effectLst/>
                <a:latin typeface="Arial" panose="020B0604020202020204" pitchFamily="34" charset="0"/>
              </a:rPr>
              <a:t>increase</a:t>
            </a:r>
            <a:r>
              <a:rPr kumimoji="0" lang="en-US" altLang="en-US" sz="2400" b="0" i="0" u="none" strike="noStrike" cap="none" normalizeH="0" baseline="0" dirty="0">
                <a:ln>
                  <a:noFill/>
                </a:ln>
                <a:solidFill>
                  <a:schemeClr val="tx1"/>
                </a:solidFill>
                <a:effectLst/>
                <a:latin typeface="Arial" panose="020B0604020202020204" pitchFamily="34" charset="0"/>
              </a:rPr>
              <a:t> the </a:t>
            </a:r>
            <a:r>
              <a:rPr kumimoji="0" lang="en-US" altLang="en-US" sz="2400" b="1" i="0" u="none" strike="noStrike" cap="none" normalizeH="0" baseline="0" dirty="0">
                <a:ln>
                  <a:noFill/>
                </a:ln>
                <a:solidFill>
                  <a:schemeClr val="tx1"/>
                </a:solidFill>
                <a:effectLst/>
                <a:latin typeface="Arial" panose="020B0604020202020204" pitchFamily="34" charset="0"/>
              </a:rPr>
              <a:t>overall gross sales amount</a:t>
            </a:r>
            <a:r>
              <a:rPr kumimoji="0" lang="en-US" altLang="en-US" sz="2400" b="0" i="0" u="none" strike="noStrike" cap="none" normalizeH="0" baseline="0" dirty="0">
                <a:ln>
                  <a:noFill/>
                </a:ln>
                <a:solidFill>
                  <a:schemeClr val="tx1"/>
                </a:solidFill>
                <a:effectLst/>
                <a:latin typeface="Arial" panose="020B0604020202020204" pitchFamily="34" charset="0"/>
              </a:rPr>
              <a:t> for Atliq Hardware.</a:t>
            </a:r>
            <a:endParaRPr lang="en-US" sz="2400" dirty="0"/>
          </a:p>
        </p:txBody>
      </p:sp>
      <p:pic>
        <p:nvPicPr>
          <p:cNvPr id="4" name="Picture 3">
            <a:extLst>
              <a:ext uri="{FF2B5EF4-FFF2-40B4-BE49-F238E27FC236}">
                <a16:creationId xmlns:a16="http://schemas.microsoft.com/office/drawing/2014/main" id="{5C3E071A-9E3F-5A4C-13FF-7CD435EDD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spTree>
    <p:extLst>
      <p:ext uri="{BB962C8B-B14F-4D97-AF65-F5344CB8AC3E}">
        <p14:creationId xmlns:p14="http://schemas.microsoft.com/office/powerpoint/2010/main" val="1717903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BADD-480E-3B23-FA2C-FFFE0A25EA51}"/>
              </a:ext>
            </a:extLst>
          </p:cNvPr>
          <p:cNvSpPr>
            <a:spLocks noGrp="1"/>
          </p:cNvSpPr>
          <p:nvPr>
            <p:ph type="title"/>
          </p:nvPr>
        </p:nvSpPr>
        <p:spPr>
          <a:xfrm>
            <a:off x="4713652" y="2945316"/>
            <a:ext cx="2764696" cy="967368"/>
          </a:xfrm>
        </p:spPr>
        <p:txBody>
          <a:bodyPr>
            <a:normAutofit fontScale="90000"/>
          </a:bodyPr>
          <a:lstStyle/>
          <a:p>
            <a:pPr algn="ctr"/>
            <a:r>
              <a:rPr lang="en-US" b="1" dirty="0"/>
              <a:t>END</a:t>
            </a:r>
            <a:br>
              <a:rPr lang="en-US" b="1" dirty="0"/>
            </a:br>
            <a:r>
              <a:rPr lang="en-US" b="1" dirty="0"/>
              <a:t>Thank You</a:t>
            </a:r>
          </a:p>
        </p:txBody>
      </p:sp>
      <p:pic>
        <p:nvPicPr>
          <p:cNvPr id="4" name="Picture 3">
            <a:extLst>
              <a:ext uri="{FF2B5EF4-FFF2-40B4-BE49-F238E27FC236}">
                <a16:creationId xmlns:a16="http://schemas.microsoft.com/office/drawing/2014/main" id="{508DCD1D-E4F4-0B99-7268-6F5B606C9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spTree>
    <p:extLst>
      <p:ext uri="{BB962C8B-B14F-4D97-AF65-F5344CB8AC3E}">
        <p14:creationId xmlns:p14="http://schemas.microsoft.com/office/powerpoint/2010/main" val="7974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C76A-B147-AD46-8291-88E2951B2444}"/>
              </a:ext>
            </a:extLst>
          </p:cNvPr>
          <p:cNvSpPr>
            <a:spLocks noGrp="1"/>
          </p:cNvSpPr>
          <p:nvPr>
            <p:ph type="title"/>
          </p:nvPr>
        </p:nvSpPr>
        <p:spPr>
          <a:xfrm>
            <a:off x="1826008" y="512810"/>
            <a:ext cx="8911687" cy="1280890"/>
          </a:xfrm>
        </p:spPr>
        <p:txBody>
          <a:bodyPr/>
          <a:lstStyle/>
          <a:p>
            <a:pPr algn="ctr"/>
            <a:r>
              <a:rPr lang="en-US" b="1" dirty="0"/>
              <a:t>About AtliQ and the Problem Statement</a:t>
            </a:r>
          </a:p>
        </p:txBody>
      </p:sp>
      <p:sp>
        <p:nvSpPr>
          <p:cNvPr id="3" name="Content Placeholder 2">
            <a:extLst>
              <a:ext uri="{FF2B5EF4-FFF2-40B4-BE49-F238E27FC236}">
                <a16:creationId xmlns:a16="http://schemas.microsoft.com/office/drawing/2014/main" id="{77F0243B-98DE-074E-5B42-3D5629F74DF3}"/>
              </a:ext>
            </a:extLst>
          </p:cNvPr>
          <p:cNvSpPr>
            <a:spLocks noGrp="1"/>
          </p:cNvSpPr>
          <p:nvPr>
            <p:ph idx="1"/>
          </p:nvPr>
        </p:nvSpPr>
        <p:spPr>
          <a:xfrm>
            <a:off x="2077934" y="1927123"/>
            <a:ext cx="8915400" cy="3777622"/>
          </a:xfrm>
        </p:spPr>
        <p:txBody>
          <a:bodyPr>
            <a:normAutofit/>
          </a:bodyPr>
          <a:lstStyle/>
          <a:p>
            <a:pPr algn="l"/>
            <a:r>
              <a:rPr lang="en-US" sz="2400" b="1" i="0" dirty="0">
                <a:effectLst/>
                <a:highlight>
                  <a:srgbClr val="FFFFFF"/>
                </a:highlight>
                <a:latin typeface="Manrope"/>
              </a:rPr>
              <a:t>Atliq Hardwares (imaginary company) is one of the leading computer hardware producers in India and well expanded in other countries too.</a:t>
            </a:r>
          </a:p>
          <a:p>
            <a:pPr algn="l"/>
            <a:r>
              <a:rPr lang="en-US" sz="2400" b="1" i="0" dirty="0">
                <a:effectLst/>
                <a:highlight>
                  <a:srgbClr val="FFFFFF"/>
                </a:highlight>
                <a:latin typeface="Manrope"/>
              </a:rPr>
              <a:t>However, the management noticed that they do not get enough insights to make quick and smart data-informed decisions.</a:t>
            </a:r>
          </a:p>
          <a:p>
            <a:pPr algn="l"/>
            <a:r>
              <a:rPr lang="en-US" sz="2400" b="1" dirty="0">
                <a:highlight>
                  <a:srgbClr val="FFFFFF"/>
                </a:highlight>
                <a:latin typeface="Manrope"/>
              </a:rPr>
              <a:t>There are total of 10 ad-hoc request/problem statements by Atliq Hardware for which they want insights.</a:t>
            </a:r>
          </a:p>
        </p:txBody>
      </p:sp>
      <p:pic>
        <p:nvPicPr>
          <p:cNvPr id="4" name="Picture 3">
            <a:extLst>
              <a:ext uri="{FF2B5EF4-FFF2-40B4-BE49-F238E27FC236}">
                <a16:creationId xmlns:a16="http://schemas.microsoft.com/office/drawing/2014/main" id="{7A4DD282-6046-794C-3B88-5772009A5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spTree>
    <p:extLst>
      <p:ext uri="{BB962C8B-B14F-4D97-AF65-F5344CB8AC3E}">
        <p14:creationId xmlns:p14="http://schemas.microsoft.com/office/powerpoint/2010/main" val="345292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1F78-F91D-DB3E-CC4D-A994464E6E66}"/>
              </a:ext>
            </a:extLst>
          </p:cNvPr>
          <p:cNvSpPr>
            <a:spLocks noGrp="1"/>
          </p:cNvSpPr>
          <p:nvPr>
            <p:ph type="title"/>
          </p:nvPr>
        </p:nvSpPr>
        <p:spPr>
          <a:xfrm>
            <a:off x="1061883" y="221292"/>
            <a:ext cx="10540181" cy="664735"/>
          </a:xfrm>
        </p:spPr>
        <p:txBody>
          <a:bodyPr>
            <a:noAutofit/>
          </a:bodyPr>
          <a:lstStyle/>
          <a:p>
            <a:pPr algn="ctr"/>
            <a:r>
              <a:rPr lang="en-US" sz="2400" b="1" dirty="0"/>
              <a:t>1. List of markets in which customer "Atliq Exclusive" operates its</a:t>
            </a:r>
            <a:br>
              <a:rPr lang="en-US" sz="2400" b="1" dirty="0"/>
            </a:br>
            <a:r>
              <a:rPr lang="en-US" sz="2400" b="1" dirty="0"/>
              <a:t>business in the APAC region.</a:t>
            </a:r>
          </a:p>
        </p:txBody>
      </p:sp>
      <p:pic>
        <p:nvPicPr>
          <p:cNvPr id="8" name="Picture 7">
            <a:extLst>
              <a:ext uri="{FF2B5EF4-FFF2-40B4-BE49-F238E27FC236}">
                <a16:creationId xmlns:a16="http://schemas.microsoft.com/office/drawing/2014/main" id="{2CD9E3E9-9436-F65A-5EA6-C2203CC85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629" y="2588000"/>
            <a:ext cx="5138491" cy="992883"/>
          </a:xfrm>
          <a:prstGeom prst="rect">
            <a:avLst/>
          </a:prstGeom>
        </p:spPr>
      </p:pic>
      <p:pic>
        <p:nvPicPr>
          <p:cNvPr id="10" name="Picture 9">
            <a:extLst>
              <a:ext uri="{FF2B5EF4-FFF2-40B4-BE49-F238E27FC236}">
                <a16:creationId xmlns:a16="http://schemas.microsoft.com/office/drawing/2014/main" id="{43FFF737-F062-E448-0C75-48A4A0212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323" y="3986343"/>
            <a:ext cx="1927267" cy="2676818"/>
          </a:xfrm>
          <a:prstGeom prst="rect">
            <a:avLst/>
          </a:prstGeom>
        </p:spPr>
      </p:pic>
      <p:pic>
        <p:nvPicPr>
          <p:cNvPr id="12" name="Picture 11">
            <a:extLst>
              <a:ext uri="{FF2B5EF4-FFF2-40B4-BE49-F238E27FC236}">
                <a16:creationId xmlns:a16="http://schemas.microsoft.com/office/drawing/2014/main" id="{A037A573-0B3F-18D1-F2D2-650DBB7512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334875"/>
            <a:ext cx="5924484" cy="4299408"/>
          </a:xfrm>
          <a:prstGeom prst="rect">
            <a:avLst/>
          </a:prstGeom>
        </p:spPr>
      </p:pic>
      <p:sp>
        <p:nvSpPr>
          <p:cNvPr id="14" name="Arrow: Curved Right 13">
            <a:extLst>
              <a:ext uri="{FF2B5EF4-FFF2-40B4-BE49-F238E27FC236}">
                <a16:creationId xmlns:a16="http://schemas.microsoft.com/office/drawing/2014/main" id="{9BFA961E-02D5-B78B-BBE8-93EAB8AD4020}"/>
              </a:ext>
            </a:extLst>
          </p:cNvPr>
          <p:cNvSpPr/>
          <p:nvPr/>
        </p:nvSpPr>
        <p:spPr>
          <a:xfrm rot="19850536">
            <a:off x="1176985" y="3590269"/>
            <a:ext cx="731520" cy="2127589"/>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Striped Right 22">
            <a:extLst>
              <a:ext uri="{FF2B5EF4-FFF2-40B4-BE49-F238E27FC236}">
                <a16:creationId xmlns:a16="http://schemas.microsoft.com/office/drawing/2014/main" id="{EFF34779-40DF-F6C5-B2C6-00311C571499}"/>
              </a:ext>
            </a:extLst>
          </p:cNvPr>
          <p:cNvSpPr/>
          <p:nvPr/>
        </p:nvSpPr>
        <p:spPr>
          <a:xfrm>
            <a:off x="4174318" y="4822146"/>
            <a:ext cx="1877376"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2824989-EA01-BCAF-28C3-A80F22C3DEC5}"/>
              </a:ext>
            </a:extLst>
          </p:cNvPr>
          <p:cNvSpPr txBox="1"/>
          <p:nvPr/>
        </p:nvSpPr>
        <p:spPr>
          <a:xfrm>
            <a:off x="1155156" y="2275634"/>
            <a:ext cx="3401961" cy="369332"/>
          </a:xfrm>
          <a:prstGeom prst="rect">
            <a:avLst/>
          </a:prstGeom>
          <a:noFill/>
        </p:spPr>
        <p:txBody>
          <a:bodyPr wrap="square" rtlCol="0">
            <a:spAutoFit/>
          </a:bodyPr>
          <a:lstStyle/>
          <a:p>
            <a:pPr algn="ctr"/>
            <a:r>
              <a:rPr lang="en-US" b="1" dirty="0"/>
              <a:t>MySQL Query</a:t>
            </a:r>
          </a:p>
        </p:txBody>
      </p:sp>
      <p:sp>
        <p:nvSpPr>
          <p:cNvPr id="25" name="TextBox 24">
            <a:extLst>
              <a:ext uri="{FF2B5EF4-FFF2-40B4-BE49-F238E27FC236}">
                <a16:creationId xmlns:a16="http://schemas.microsoft.com/office/drawing/2014/main" id="{FE78D1EB-19E0-E8D0-1080-E47D1C5B4C25}"/>
              </a:ext>
            </a:extLst>
          </p:cNvPr>
          <p:cNvSpPr txBox="1"/>
          <p:nvPr/>
        </p:nvSpPr>
        <p:spPr>
          <a:xfrm>
            <a:off x="2300753" y="3647516"/>
            <a:ext cx="1760242" cy="369332"/>
          </a:xfrm>
          <a:prstGeom prst="rect">
            <a:avLst/>
          </a:prstGeom>
          <a:noFill/>
        </p:spPr>
        <p:txBody>
          <a:bodyPr wrap="square" rtlCol="0">
            <a:spAutoFit/>
          </a:bodyPr>
          <a:lstStyle/>
          <a:p>
            <a:pPr algn="ctr"/>
            <a:r>
              <a:rPr lang="en-US" b="1" dirty="0"/>
              <a:t>Query Result</a:t>
            </a:r>
          </a:p>
        </p:txBody>
      </p:sp>
      <p:sp>
        <p:nvSpPr>
          <p:cNvPr id="26" name="TextBox 25">
            <a:extLst>
              <a:ext uri="{FF2B5EF4-FFF2-40B4-BE49-F238E27FC236}">
                <a16:creationId xmlns:a16="http://schemas.microsoft.com/office/drawing/2014/main" id="{26892BED-E3F1-AA78-578B-665852A4812D}"/>
              </a:ext>
            </a:extLst>
          </p:cNvPr>
          <p:cNvSpPr txBox="1"/>
          <p:nvPr/>
        </p:nvSpPr>
        <p:spPr>
          <a:xfrm>
            <a:off x="7544662" y="2045201"/>
            <a:ext cx="3401961" cy="369332"/>
          </a:xfrm>
          <a:prstGeom prst="rect">
            <a:avLst/>
          </a:prstGeom>
          <a:noFill/>
        </p:spPr>
        <p:txBody>
          <a:bodyPr wrap="square" rtlCol="0">
            <a:spAutoFit/>
          </a:bodyPr>
          <a:lstStyle/>
          <a:p>
            <a:pPr algn="ctr"/>
            <a:r>
              <a:rPr lang="en-US" b="1" dirty="0"/>
              <a:t>Map View</a:t>
            </a:r>
          </a:p>
        </p:txBody>
      </p:sp>
      <p:sp>
        <p:nvSpPr>
          <p:cNvPr id="27" name="TextBox 26">
            <a:extLst>
              <a:ext uri="{FF2B5EF4-FFF2-40B4-BE49-F238E27FC236}">
                <a16:creationId xmlns:a16="http://schemas.microsoft.com/office/drawing/2014/main" id="{8D1F6A7C-B054-508C-0B50-C08445EA6411}"/>
              </a:ext>
            </a:extLst>
          </p:cNvPr>
          <p:cNvSpPr txBox="1"/>
          <p:nvPr/>
        </p:nvSpPr>
        <p:spPr>
          <a:xfrm>
            <a:off x="2103183" y="1313862"/>
            <a:ext cx="7670081" cy="615553"/>
          </a:xfrm>
          <a:prstGeom prst="rect">
            <a:avLst/>
          </a:prstGeom>
          <a:noFill/>
        </p:spPr>
        <p:txBody>
          <a:bodyPr wrap="square" rtlCol="0">
            <a:spAutoFit/>
          </a:bodyPr>
          <a:lstStyle/>
          <a:p>
            <a:r>
              <a:rPr lang="en-US" sz="2000" b="1" u="sng" dirty="0"/>
              <a:t>Insights</a:t>
            </a:r>
            <a:r>
              <a:rPr lang="en-US" sz="1400" b="1" dirty="0"/>
              <a:t> – India, Indonesia, Japan, Philippines, South Korea, Australia, New Zealand, and Bangladesh are markets where Atliq Exclusive operates in the APAC region.</a:t>
            </a:r>
          </a:p>
        </p:txBody>
      </p:sp>
      <p:pic>
        <p:nvPicPr>
          <p:cNvPr id="29" name="Picture 28">
            <a:extLst>
              <a:ext uri="{FF2B5EF4-FFF2-40B4-BE49-F238E27FC236}">
                <a16:creationId xmlns:a16="http://schemas.microsoft.com/office/drawing/2014/main" id="{74398668-9C9B-9479-2186-3F35B08B21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spTree>
    <p:extLst>
      <p:ext uri="{BB962C8B-B14F-4D97-AF65-F5344CB8AC3E}">
        <p14:creationId xmlns:p14="http://schemas.microsoft.com/office/powerpoint/2010/main" val="81572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C136-78D2-A494-C3E6-D0D79EBDC06E}"/>
              </a:ext>
            </a:extLst>
          </p:cNvPr>
          <p:cNvSpPr>
            <a:spLocks noGrp="1"/>
          </p:cNvSpPr>
          <p:nvPr>
            <p:ph type="title"/>
          </p:nvPr>
        </p:nvSpPr>
        <p:spPr>
          <a:xfrm>
            <a:off x="957729" y="250484"/>
            <a:ext cx="10276541" cy="604922"/>
          </a:xfrm>
        </p:spPr>
        <p:txBody>
          <a:bodyPr>
            <a:normAutofit/>
          </a:bodyPr>
          <a:lstStyle/>
          <a:p>
            <a:pPr algn="ctr"/>
            <a:r>
              <a:rPr lang="en-US" sz="2800" b="1" dirty="0"/>
              <a:t>2. Percentage of unique product increase in 2021 vs. 2020.</a:t>
            </a:r>
          </a:p>
        </p:txBody>
      </p:sp>
      <p:pic>
        <p:nvPicPr>
          <p:cNvPr id="5" name="Picture 4">
            <a:extLst>
              <a:ext uri="{FF2B5EF4-FFF2-40B4-BE49-F238E27FC236}">
                <a16:creationId xmlns:a16="http://schemas.microsoft.com/office/drawing/2014/main" id="{274E84E2-A0A0-7DF7-7E83-D5271A394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655" y="1470826"/>
            <a:ext cx="5200165" cy="2058778"/>
          </a:xfrm>
          <a:prstGeom prst="rect">
            <a:avLst/>
          </a:prstGeom>
        </p:spPr>
      </p:pic>
      <p:pic>
        <p:nvPicPr>
          <p:cNvPr id="7" name="Picture 6">
            <a:extLst>
              <a:ext uri="{FF2B5EF4-FFF2-40B4-BE49-F238E27FC236}">
                <a16:creationId xmlns:a16="http://schemas.microsoft.com/office/drawing/2014/main" id="{3929447E-678C-71EF-0C79-3E975EDE4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7881" y="1585687"/>
            <a:ext cx="4220164" cy="914528"/>
          </a:xfrm>
          <a:prstGeom prst="rect">
            <a:avLst/>
          </a:prstGeom>
        </p:spPr>
      </p:pic>
      <p:pic>
        <p:nvPicPr>
          <p:cNvPr id="9" name="Picture 8">
            <a:extLst>
              <a:ext uri="{FF2B5EF4-FFF2-40B4-BE49-F238E27FC236}">
                <a16:creationId xmlns:a16="http://schemas.microsoft.com/office/drawing/2014/main" id="{2A067CA6-DDBB-5C99-29C3-BD0E406A8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1908" y="3230496"/>
            <a:ext cx="5483822" cy="3377020"/>
          </a:xfrm>
          <a:prstGeom prst="rect">
            <a:avLst/>
          </a:prstGeom>
        </p:spPr>
      </p:pic>
      <p:sp>
        <p:nvSpPr>
          <p:cNvPr id="10" name="TextBox 9">
            <a:extLst>
              <a:ext uri="{FF2B5EF4-FFF2-40B4-BE49-F238E27FC236}">
                <a16:creationId xmlns:a16="http://schemas.microsoft.com/office/drawing/2014/main" id="{5F5954B9-001F-0765-F5B2-C7058C15915D}"/>
              </a:ext>
            </a:extLst>
          </p:cNvPr>
          <p:cNvSpPr txBox="1"/>
          <p:nvPr/>
        </p:nvSpPr>
        <p:spPr>
          <a:xfrm>
            <a:off x="2414369" y="1101494"/>
            <a:ext cx="2418736" cy="369332"/>
          </a:xfrm>
          <a:prstGeom prst="rect">
            <a:avLst/>
          </a:prstGeom>
          <a:noFill/>
        </p:spPr>
        <p:txBody>
          <a:bodyPr wrap="square" rtlCol="0">
            <a:spAutoFit/>
          </a:bodyPr>
          <a:lstStyle/>
          <a:p>
            <a:pPr algn="ctr"/>
            <a:r>
              <a:rPr lang="en-US" b="1" dirty="0"/>
              <a:t>MySQL Query</a:t>
            </a:r>
          </a:p>
        </p:txBody>
      </p:sp>
      <p:sp>
        <p:nvSpPr>
          <p:cNvPr id="11" name="TextBox 10">
            <a:extLst>
              <a:ext uri="{FF2B5EF4-FFF2-40B4-BE49-F238E27FC236}">
                <a16:creationId xmlns:a16="http://schemas.microsoft.com/office/drawing/2014/main" id="{2194B85F-DB4E-7CB8-FA5A-A08709F51D24}"/>
              </a:ext>
            </a:extLst>
          </p:cNvPr>
          <p:cNvSpPr txBox="1"/>
          <p:nvPr/>
        </p:nvSpPr>
        <p:spPr>
          <a:xfrm>
            <a:off x="8288595" y="1126978"/>
            <a:ext cx="2418736" cy="369332"/>
          </a:xfrm>
          <a:prstGeom prst="rect">
            <a:avLst/>
          </a:prstGeom>
          <a:noFill/>
        </p:spPr>
        <p:txBody>
          <a:bodyPr wrap="square" rtlCol="0">
            <a:spAutoFit/>
          </a:bodyPr>
          <a:lstStyle/>
          <a:p>
            <a:pPr algn="ctr"/>
            <a:r>
              <a:rPr lang="en-US" b="1" dirty="0"/>
              <a:t>Result</a:t>
            </a:r>
          </a:p>
        </p:txBody>
      </p:sp>
      <p:sp>
        <p:nvSpPr>
          <p:cNvPr id="12" name="TextBox 11">
            <a:extLst>
              <a:ext uri="{FF2B5EF4-FFF2-40B4-BE49-F238E27FC236}">
                <a16:creationId xmlns:a16="http://schemas.microsoft.com/office/drawing/2014/main" id="{A8B6F75D-22C5-111F-A911-1E69EEF1D167}"/>
              </a:ext>
            </a:extLst>
          </p:cNvPr>
          <p:cNvSpPr txBox="1"/>
          <p:nvPr/>
        </p:nvSpPr>
        <p:spPr>
          <a:xfrm>
            <a:off x="8044451" y="2861164"/>
            <a:ext cx="2418736" cy="369332"/>
          </a:xfrm>
          <a:prstGeom prst="rect">
            <a:avLst/>
          </a:prstGeom>
          <a:noFill/>
        </p:spPr>
        <p:txBody>
          <a:bodyPr wrap="square" rtlCol="0">
            <a:spAutoFit/>
          </a:bodyPr>
          <a:lstStyle/>
          <a:p>
            <a:pPr algn="ctr"/>
            <a:r>
              <a:rPr lang="en-US" b="1" dirty="0"/>
              <a:t>Column View</a:t>
            </a:r>
          </a:p>
        </p:txBody>
      </p:sp>
      <p:sp>
        <p:nvSpPr>
          <p:cNvPr id="13" name="Arrow: Striped Right 12">
            <a:extLst>
              <a:ext uri="{FF2B5EF4-FFF2-40B4-BE49-F238E27FC236}">
                <a16:creationId xmlns:a16="http://schemas.microsoft.com/office/drawing/2014/main" id="{6C523D81-B9B6-5DF5-B42C-58D0B893CD71}"/>
              </a:ext>
            </a:extLst>
          </p:cNvPr>
          <p:cNvSpPr/>
          <p:nvPr/>
        </p:nvSpPr>
        <p:spPr>
          <a:xfrm>
            <a:off x="6372767" y="1800635"/>
            <a:ext cx="879926"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Striped Right 13">
            <a:extLst>
              <a:ext uri="{FF2B5EF4-FFF2-40B4-BE49-F238E27FC236}">
                <a16:creationId xmlns:a16="http://schemas.microsoft.com/office/drawing/2014/main" id="{C9C89BDC-A5FE-F4B5-DA94-4B9B4AF51EE8}"/>
              </a:ext>
            </a:extLst>
          </p:cNvPr>
          <p:cNvSpPr/>
          <p:nvPr/>
        </p:nvSpPr>
        <p:spPr>
          <a:xfrm rot="5400000">
            <a:off x="10107339" y="2632333"/>
            <a:ext cx="711697"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33E1221-0EF5-943D-2A86-C0E3EF47083E}"/>
              </a:ext>
            </a:extLst>
          </p:cNvPr>
          <p:cNvSpPr txBox="1"/>
          <p:nvPr/>
        </p:nvSpPr>
        <p:spPr>
          <a:xfrm>
            <a:off x="1715913" y="4145024"/>
            <a:ext cx="4035958" cy="1292662"/>
          </a:xfrm>
          <a:prstGeom prst="rect">
            <a:avLst/>
          </a:prstGeom>
          <a:noFill/>
        </p:spPr>
        <p:txBody>
          <a:bodyPr wrap="square" rtlCol="0">
            <a:spAutoFit/>
          </a:bodyPr>
          <a:lstStyle/>
          <a:p>
            <a:r>
              <a:rPr lang="en-US" sz="2400" b="1" u="sng" dirty="0"/>
              <a:t>Insights</a:t>
            </a:r>
            <a:br>
              <a:rPr lang="en-US" dirty="0"/>
            </a:br>
            <a:r>
              <a:rPr lang="en-US" dirty="0"/>
              <a:t>There was a </a:t>
            </a:r>
            <a:r>
              <a:rPr lang="en-US" b="1" dirty="0"/>
              <a:t>36.33% </a:t>
            </a:r>
            <a:r>
              <a:rPr lang="en-US" dirty="0"/>
              <a:t>increase in the unique product count in 2021 compared to 2020.</a:t>
            </a:r>
          </a:p>
        </p:txBody>
      </p:sp>
      <p:pic>
        <p:nvPicPr>
          <p:cNvPr id="16" name="Picture 15">
            <a:extLst>
              <a:ext uri="{FF2B5EF4-FFF2-40B4-BE49-F238E27FC236}">
                <a16:creationId xmlns:a16="http://schemas.microsoft.com/office/drawing/2014/main" id="{1BFFA9E2-7C4E-D620-4FD4-304BA3A8AC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spTree>
    <p:extLst>
      <p:ext uri="{BB962C8B-B14F-4D97-AF65-F5344CB8AC3E}">
        <p14:creationId xmlns:p14="http://schemas.microsoft.com/office/powerpoint/2010/main" val="3514366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ECCF-96A8-0A8C-24D3-D6CD410184EE}"/>
              </a:ext>
            </a:extLst>
          </p:cNvPr>
          <p:cNvSpPr>
            <a:spLocks noGrp="1"/>
          </p:cNvSpPr>
          <p:nvPr>
            <p:ph type="title"/>
          </p:nvPr>
        </p:nvSpPr>
        <p:spPr>
          <a:xfrm>
            <a:off x="1691148" y="215730"/>
            <a:ext cx="9134168" cy="629263"/>
          </a:xfrm>
        </p:spPr>
        <p:txBody>
          <a:bodyPr>
            <a:normAutofit/>
          </a:bodyPr>
          <a:lstStyle/>
          <a:p>
            <a:pPr algn="ctr"/>
            <a:r>
              <a:rPr lang="en-US" sz="2800" b="1" dirty="0"/>
              <a:t>3. All the unique product counts for each segment.</a:t>
            </a:r>
          </a:p>
        </p:txBody>
      </p:sp>
      <p:pic>
        <p:nvPicPr>
          <p:cNvPr id="5" name="Picture 4">
            <a:extLst>
              <a:ext uri="{FF2B5EF4-FFF2-40B4-BE49-F238E27FC236}">
                <a16:creationId xmlns:a16="http://schemas.microsoft.com/office/drawing/2014/main" id="{9183FFE8-9F00-B6C0-7806-18D6F9E2E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2040" y="1340626"/>
            <a:ext cx="4437568" cy="1141038"/>
          </a:xfrm>
          <a:prstGeom prst="rect">
            <a:avLst/>
          </a:prstGeom>
        </p:spPr>
      </p:pic>
      <p:pic>
        <p:nvPicPr>
          <p:cNvPr id="7" name="Picture 6">
            <a:extLst>
              <a:ext uri="{FF2B5EF4-FFF2-40B4-BE49-F238E27FC236}">
                <a16:creationId xmlns:a16="http://schemas.microsoft.com/office/drawing/2014/main" id="{0AC952C1-1E16-FB1E-D8C6-C729211E7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553" y="1515106"/>
            <a:ext cx="2549892" cy="1913894"/>
          </a:xfrm>
          <a:prstGeom prst="rect">
            <a:avLst/>
          </a:prstGeom>
        </p:spPr>
      </p:pic>
      <p:pic>
        <p:nvPicPr>
          <p:cNvPr id="9" name="Picture 8">
            <a:extLst>
              <a:ext uri="{FF2B5EF4-FFF2-40B4-BE49-F238E27FC236}">
                <a16:creationId xmlns:a16="http://schemas.microsoft.com/office/drawing/2014/main" id="{DE7BE156-55E2-3CDE-3052-37126523FC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2387" y="2911565"/>
            <a:ext cx="5269359" cy="3730705"/>
          </a:xfrm>
          <a:prstGeom prst="rect">
            <a:avLst/>
          </a:prstGeom>
        </p:spPr>
      </p:pic>
      <p:sp>
        <p:nvSpPr>
          <p:cNvPr id="11" name="Arrow: Striped Right 10">
            <a:extLst>
              <a:ext uri="{FF2B5EF4-FFF2-40B4-BE49-F238E27FC236}">
                <a16:creationId xmlns:a16="http://schemas.microsoft.com/office/drawing/2014/main" id="{B5721596-B268-5E6D-4F64-F13F7B15C838}"/>
              </a:ext>
            </a:extLst>
          </p:cNvPr>
          <p:cNvSpPr/>
          <p:nvPr/>
        </p:nvSpPr>
        <p:spPr>
          <a:xfrm rot="9817432">
            <a:off x="5320012" y="1733747"/>
            <a:ext cx="1744751"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Striped Right 11">
            <a:extLst>
              <a:ext uri="{FF2B5EF4-FFF2-40B4-BE49-F238E27FC236}">
                <a16:creationId xmlns:a16="http://schemas.microsoft.com/office/drawing/2014/main" id="{71FAE008-96CE-7D97-42A9-1BD077E4ADB3}"/>
              </a:ext>
            </a:extLst>
          </p:cNvPr>
          <p:cNvSpPr/>
          <p:nvPr/>
        </p:nvSpPr>
        <p:spPr>
          <a:xfrm rot="2299286">
            <a:off x="4802179" y="3658309"/>
            <a:ext cx="1607018"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219D213-B452-F49A-1B98-D684723E3E00}"/>
              </a:ext>
            </a:extLst>
          </p:cNvPr>
          <p:cNvSpPr txBox="1"/>
          <p:nvPr/>
        </p:nvSpPr>
        <p:spPr>
          <a:xfrm>
            <a:off x="8267262" y="1029782"/>
            <a:ext cx="1927123" cy="369332"/>
          </a:xfrm>
          <a:prstGeom prst="rect">
            <a:avLst/>
          </a:prstGeom>
          <a:noFill/>
        </p:spPr>
        <p:txBody>
          <a:bodyPr wrap="square" rtlCol="0">
            <a:spAutoFit/>
          </a:bodyPr>
          <a:lstStyle/>
          <a:p>
            <a:pPr algn="ctr"/>
            <a:r>
              <a:rPr lang="en-US" b="1" dirty="0"/>
              <a:t>MySQL Query</a:t>
            </a:r>
          </a:p>
        </p:txBody>
      </p:sp>
      <p:sp>
        <p:nvSpPr>
          <p:cNvPr id="14" name="TextBox 13">
            <a:extLst>
              <a:ext uri="{FF2B5EF4-FFF2-40B4-BE49-F238E27FC236}">
                <a16:creationId xmlns:a16="http://schemas.microsoft.com/office/drawing/2014/main" id="{5D7F0580-DA15-AC17-6B3C-2D57BE18F8F8}"/>
              </a:ext>
            </a:extLst>
          </p:cNvPr>
          <p:cNvSpPr txBox="1"/>
          <p:nvPr/>
        </p:nvSpPr>
        <p:spPr>
          <a:xfrm>
            <a:off x="3088937" y="1121387"/>
            <a:ext cx="1927123" cy="369332"/>
          </a:xfrm>
          <a:prstGeom prst="rect">
            <a:avLst/>
          </a:prstGeom>
          <a:noFill/>
        </p:spPr>
        <p:txBody>
          <a:bodyPr wrap="square" rtlCol="0">
            <a:spAutoFit/>
          </a:bodyPr>
          <a:lstStyle/>
          <a:p>
            <a:pPr algn="ctr"/>
            <a:r>
              <a:rPr lang="en-US" b="1" dirty="0"/>
              <a:t>Result</a:t>
            </a:r>
          </a:p>
        </p:txBody>
      </p:sp>
      <p:sp>
        <p:nvSpPr>
          <p:cNvPr id="15" name="TextBox 14">
            <a:extLst>
              <a:ext uri="{FF2B5EF4-FFF2-40B4-BE49-F238E27FC236}">
                <a16:creationId xmlns:a16="http://schemas.microsoft.com/office/drawing/2014/main" id="{BEF43F1B-0D81-A2A6-4316-7B85132E4651}"/>
              </a:ext>
            </a:extLst>
          </p:cNvPr>
          <p:cNvSpPr txBox="1"/>
          <p:nvPr/>
        </p:nvSpPr>
        <p:spPr>
          <a:xfrm>
            <a:off x="7863504" y="2580438"/>
            <a:ext cx="1927123" cy="369332"/>
          </a:xfrm>
          <a:prstGeom prst="rect">
            <a:avLst/>
          </a:prstGeom>
          <a:noFill/>
        </p:spPr>
        <p:txBody>
          <a:bodyPr wrap="square" rtlCol="0">
            <a:spAutoFit/>
          </a:bodyPr>
          <a:lstStyle/>
          <a:p>
            <a:pPr algn="ctr"/>
            <a:r>
              <a:rPr lang="en-US" b="1" dirty="0"/>
              <a:t>Column View</a:t>
            </a:r>
          </a:p>
        </p:txBody>
      </p:sp>
      <p:pic>
        <p:nvPicPr>
          <p:cNvPr id="16" name="Picture 15">
            <a:extLst>
              <a:ext uri="{FF2B5EF4-FFF2-40B4-BE49-F238E27FC236}">
                <a16:creationId xmlns:a16="http://schemas.microsoft.com/office/drawing/2014/main" id="{0B7C3F7C-C42B-1FEB-BF39-E3D5E4D548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sp>
        <p:nvSpPr>
          <p:cNvPr id="17" name="TextBox 16">
            <a:extLst>
              <a:ext uri="{FF2B5EF4-FFF2-40B4-BE49-F238E27FC236}">
                <a16:creationId xmlns:a16="http://schemas.microsoft.com/office/drawing/2014/main" id="{9CE443DD-8C7E-3EAB-C469-87CA9E5CDA0F}"/>
              </a:ext>
            </a:extLst>
          </p:cNvPr>
          <p:cNvSpPr txBox="1"/>
          <p:nvPr/>
        </p:nvSpPr>
        <p:spPr>
          <a:xfrm>
            <a:off x="1771107" y="4148987"/>
            <a:ext cx="3941435" cy="1292662"/>
          </a:xfrm>
          <a:prstGeom prst="rect">
            <a:avLst/>
          </a:prstGeom>
          <a:noFill/>
        </p:spPr>
        <p:txBody>
          <a:bodyPr wrap="square" rtlCol="0">
            <a:spAutoFit/>
          </a:bodyPr>
          <a:lstStyle/>
          <a:p>
            <a:r>
              <a:rPr lang="en-US" sz="2400" b="1" u="sng" dirty="0"/>
              <a:t>Insights</a:t>
            </a:r>
            <a:br>
              <a:rPr lang="en-US" dirty="0"/>
            </a:br>
            <a:r>
              <a:rPr lang="en-US" dirty="0"/>
              <a:t>Atliq needs to improve its unique product in the </a:t>
            </a:r>
            <a:r>
              <a:rPr lang="en-US" b="1" dirty="0"/>
              <a:t>Networking, Storage, and Desktop</a:t>
            </a:r>
            <a:r>
              <a:rPr lang="en-US" dirty="0"/>
              <a:t> segment.</a:t>
            </a:r>
          </a:p>
        </p:txBody>
      </p:sp>
    </p:spTree>
    <p:extLst>
      <p:ext uri="{BB962C8B-B14F-4D97-AF65-F5344CB8AC3E}">
        <p14:creationId xmlns:p14="http://schemas.microsoft.com/office/powerpoint/2010/main" val="352558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1C6E-F744-C6B8-8A9A-BD60743877A3}"/>
              </a:ext>
            </a:extLst>
          </p:cNvPr>
          <p:cNvSpPr>
            <a:spLocks noGrp="1"/>
          </p:cNvSpPr>
          <p:nvPr>
            <p:ph type="title"/>
          </p:nvPr>
        </p:nvSpPr>
        <p:spPr>
          <a:xfrm>
            <a:off x="1422887" y="78658"/>
            <a:ext cx="8911687" cy="1280890"/>
          </a:xfrm>
        </p:spPr>
        <p:txBody>
          <a:bodyPr>
            <a:normAutofit/>
          </a:bodyPr>
          <a:lstStyle/>
          <a:p>
            <a:pPr algn="ctr"/>
            <a:r>
              <a:rPr lang="en-US" sz="2800" b="1" dirty="0"/>
              <a:t>4. Segment had the most increase in unique products in 2021 vs 2020</a:t>
            </a:r>
          </a:p>
        </p:txBody>
      </p:sp>
      <p:pic>
        <p:nvPicPr>
          <p:cNvPr id="4" name="Picture 3">
            <a:extLst>
              <a:ext uri="{FF2B5EF4-FFF2-40B4-BE49-F238E27FC236}">
                <a16:creationId xmlns:a16="http://schemas.microsoft.com/office/drawing/2014/main" id="{41B94C4A-720C-0400-92D2-1247E1B96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pic>
        <p:nvPicPr>
          <p:cNvPr id="6" name="Picture 5">
            <a:extLst>
              <a:ext uri="{FF2B5EF4-FFF2-40B4-BE49-F238E27FC236}">
                <a16:creationId xmlns:a16="http://schemas.microsoft.com/office/drawing/2014/main" id="{35291E65-7489-D0A6-BEAF-69761CF58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916" y="1995018"/>
            <a:ext cx="7342763" cy="4218970"/>
          </a:xfrm>
          <a:prstGeom prst="rect">
            <a:avLst/>
          </a:prstGeom>
        </p:spPr>
      </p:pic>
      <p:pic>
        <p:nvPicPr>
          <p:cNvPr id="8" name="Picture 7">
            <a:extLst>
              <a:ext uri="{FF2B5EF4-FFF2-40B4-BE49-F238E27FC236}">
                <a16:creationId xmlns:a16="http://schemas.microsoft.com/office/drawing/2014/main" id="{42A38341-21B4-8FE2-81CA-4F0C44C05C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6505" y="3348279"/>
            <a:ext cx="4319511" cy="1688202"/>
          </a:xfrm>
          <a:prstGeom prst="rect">
            <a:avLst/>
          </a:prstGeom>
        </p:spPr>
      </p:pic>
      <p:sp>
        <p:nvSpPr>
          <p:cNvPr id="12" name="TextBox 11">
            <a:extLst>
              <a:ext uri="{FF2B5EF4-FFF2-40B4-BE49-F238E27FC236}">
                <a16:creationId xmlns:a16="http://schemas.microsoft.com/office/drawing/2014/main" id="{E78031F3-387E-8C33-5534-949358010C0E}"/>
              </a:ext>
            </a:extLst>
          </p:cNvPr>
          <p:cNvSpPr txBox="1"/>
          <p:nvPr/>
        </p:nvSpPr>
        <p:spPr>
          <a:xfrm>
            <a:off x="2777265" y="1625686"/>
            <a:ext cx="2458064" cy="369332"/>
          </a:xfrm>
          <a:prstGeom prst="rect">
            <a:avLst/>
          </a:prstGeom>
          <a:noFill/>
        </p:spPr>
        <p:txBody>
          <a:bodyPr wrap="square" rtlCol="0">
            <a:spAutoFit/>
          </a:bodyPr>
          <a:lstStyle/>
          <a:p>
            <a:pPr algn="ctr"/>
            <a:r>
              <a:rPr lang="en-US" b="1" dirty="0"/>
              <a:t>MySQL Query</a:t>
            </a:r>
          </a:p>
        </p:txBody>
      </p:sp>
      <p:sp>
        <p:nvSpPr>
          <p:cNvPr id="13" name="TextBox 12">
            <a:extLst>
              <a:ext uri="{FF2B5EF4-FFF2-40B4-BE49-F238E27FC236}">
                <a16:creationId xmlns:a16="http://schemas.microsoft.com/office/drawing/2014/main" id="{8D2E2B43-4E78-E771-E38F-11A11E7D8E02}"/>
              </a:ext>
            </a:extLst>
          </p:cNvPr>
          <p:cNvSpPr txBox="1"/>
          <p:nvPr/>
        </p:nvSpPr>
        <p:spPr>
          <a:xfrm>
            <a:off x="8829367" y="2946834"/>
            <a:ext cx="2458064" cy="369332"/>
          </a:xfrm>
          <a:prstGeom prst="rect">
            <a:avLst/>
          </a:prstGeom>
          <a:noFill/>
        </p:spPr>
        <p:txBody>
          <a:bodyPr wrap="square" rtlCol="0">
            <a:spAutoFit/>
          </a:bodyPr>
          <a:lstStyle/>
          <a:p>
            <a:pPr algn="ctr"/>
            <a:r>
              <a:rPr lang="en-US" b="1" dirty="0"/>
              <a:t>Result</a:t>
            </a:r>
          </a:p>
        </p:txBody>
      </p:sp>
      <p:sp>
        <p:nvSpPr>
          <p:cNvPr id="14" name="Arrow: Curved Down 13">
            <a:extLst>
              <a:ext uri="{FF2B5EF4-FFF2-40B4-BE49-F238E27FC236}">
                <a16:creationId xmlns:a16="http://schemas.microsoft.com/office/drawing/2014/main" id="{21441355-DBD0-8394-750D-C33A263A7BDA}"/>
              </a:ext>
            </a:extLst>
          </p:cNvPr>
          <p:cNvSpPr/>
          <p:nvPr/>
        </p:nvSpPr>
        <p:spPr>
          <a:xfrm rot="1418266">
            <a:off x="7350478" y="2269312"/>
            <a:ext cx="1806088" cy="73152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007DBDC1-E5E5-D33B-A0BE-BBD286350962}"/>
              </a:ext>
            </a:extLst>
          </p:cNvPr>
          <p:cNvSpPr/>
          <p:nvPr/>
        </p:nvSpPr>
        <p:spPr>
          <a:xfrm rot="1506554">
            <a:off x="10386095" y="5277563"/>
            <a:ext cx="1938819" cy="788456"/>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0084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57E02D-3403-76BD-C902-49545D1B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pic>
        <p:nvPicPr>
          <p:cNvPr id="5" name="Picture 4">
            <a:extLst>
              <a:ext uri="{FF2B5EF4-FFF2-40B4-BE49-F238E27FC236}">
                <a16:creationId xmlns:a16="http://schemas.microsoft.com/office/drawing/2014/main" id="{EA4EC095-A50E-747A-95FF-B652E2737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839" y="1780990"/>
            <a:ext cx="6598146" cy="4118365"/>
          </a:xfrm>
          <a:prstGeom prst="rect">
            <a:avLst/>
          </a:prstGeom>
        </p:spPr>
      </p:pic>
      <p:sp>
        <p:nvSpPr>
          <p:cNvPr id="6" name="Arrow: Curved Down 5">
            <a:extLst>
              <a:ext uri="{FF2B5EF4-FFF2-40B4-BE49-F238E27FC236}">
                <a16:creationId xmlns:a16="http://schemas.microsoft.com/office/drawing/2014/main" id="{C2549ABD-E526-EDBB-7242-055EA001D377}"/>
              </a:ext>
            </a:extLst>
          </p:cNvPr>
          <p:cNvSpPr/>
          <p:nvPr/>
        </p:nvSpPr>
        <p:spPr>
          <a:xfrm rot="1418266">
            <a:off x="948068" y="791000"/>
            <a:ext cx="1806088" cy="73152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434CE8AC-ED8C-09B2-3C64-C46AD16E849C}"/>
              </a:ext>
            </a:extLst>
          </p:cNvPr>
          <p:cNvSpPr txBox="1"/>
          <p:nvPr/>
        </p:nvSpPr>
        <p:spPr>
          <a:xfrm>
            <a:off x="2903699" y="1411658"/>
            <a:ext cx="2458064" cy="369332"/>
          </a:xfrm>
          <a:prstGeom prst="rect">
            <a:avLst/>
          </a:prstGeom>
          <a:noFill/>
        </p:spPr>
        <p:txBody>
          <a:bodyPr wrap="square" rtlCol="0">
            <a:spAutoFit/>
          </a:bodyPr>
          <a:lstStyle/>
          <a:p>
            <a:pPr algn="ctr"/>
            <a:r>
              <a:rPr lang="en-US" b="1" dirty="0"/>
              <a:t>Column View</a:t>
            </a:r>
          </a:p>
        </p:txBody>
      </p:sp>
      <p:sp>
        <p:nvSpPr>
          <p:cNvPr id="11" name="TextBox 10">
            <a:extLst>
              <a:ext uri="{FF2B5EF4-FFF2-40B4-BE49-F238E27FC236}">
                <a16:creationId xmlns:a16="http://schemas.microsoft.com/office/drawing/2014/main" id="{40D6BD86-95BF-82E9-0176-BB4A5ED155D7}"/>
              </a:ext>
            </a:extLst>
          </p:cNvPr>
          <p:cNvSpPr txBox="1"/>
          <p:nvPr/>
        </p:nvSpPr>
        <p:spPr>
          <a:xfrm>
            <a:off x="8141111" y="2438400"/>
            <a:ext cx="3392128" cy="2400657"/>
          </a:xfrm>
          <a:prstGeom prst="rect">
            <a:avLst/>
          </a:prstGeom>
          <a:noFill/>
        </p:spPr>
        <p:txBody>
          <a:bodyPr wrap="square" rtlCol="0">
            <a:spAutoFit/>
          </a:bodyPr>
          <a:lstStyle/>
          <a:p>
            <a:r>
              <a:rPr lang="en-US" sz="2400" b="1" u="sng" dirty="0"/>
              <a:t>Insights</a:t>
            </a:r>
            <a:br>
              <a:rPr lang="en-US" b="1" u="sng" dirty="0"/>
            </a:br>
            <a:r>
              <a:rPr lang="en-US" dirty="0"/>
              <a:t>The </a:t>
            </a:r>
            <a:r>
              <a:rPr lang="en-US" b="1" dirty="0"/>
              <a:t>Accessories</a:t>
            </a:r>
            <a:r>
              <a:rPr lang="en-US" dirty="0"/>
              <a:t> Segment had the </a:t>
            </a:r>
            <a:r>
              <a:rPr lang="en-US" b="1" dirty="0"/>
              <a:t>most increase </a:t>
            </a:r>
            <a:r>
              <a:rPr lang="en-US" dirty="0"/>
              <a:t>in </a:t>
            </a:r>
            <a:r>
              <a:rPr lang="en-US" b="1" dirty="0"/>
              <a:t>unique products in 2021 </a:t>
            </a:r>
            <a:r>
              <a:rPr lang="en-US" dirty="0"/>
              <a:t>with a unique product count of </a:t>
            </a:r>
            <a:r>
              <a:rPr lang="en-US" b="1" dirty="0"/>
              <a:t>34 </a:t>
            </a:r>
            <a:r>
              <a:rPr lang="en-US" dirty="0"/>
              <a:t>and the </a:t>
            </a:r>
            <a:r>
              <a:rPr lang="en-US" b="1" dirty="0"/>
              <a:t>least</a:t>
            </a:r>
            <a:r>
              <a:rPr lang="en-US" dirty="0"/>
              <a:t> </a:t>
            </a:r>
            <a:r>
              <a:rPr lang="en-US" b="1" dirty="0"/>
              <a:t>increase</a:t>
            </a:r>
            <a:r>
              <a:rPr lang="en-US" dirty="0"/>
              <a:t> in </a:t>
            </a:r>
            <a:r>
              <a:rPr lang="en-US" b="1" dirty="0"/>
              <a:t>Networking</a:t>
            </a:r>
            <a:r>
              <a:rPr lang="en-US" dirty="0"/>
              <a:t> with a </a:t>
            </a:r>
            <a:r>
              <a:rPr lang="en-US" b="1" dirty="0"/>
              <a:t>unique product count </a:t>
            </a:r>
            <a:r>
              <a:rPr lang="en-US" dirty="0"/>
              <a:t>of </a:t>
            </a:r>
            <a:r>
              <a:rPr lang="en-US" b="1" dirty="0"/>
              <a:t>3</a:t>
            </a:r>
          </a:p>
        </p:txBody>
      </p:sp>
    </p:spTree>
    <p:extLst>
      <p:ext uri="{BB962C8B-B14F-4D97-AF65-F5344CB8AC3E}">
        <p14:creationId xmlns:p14="http://schemas.microsoft.com/office/powerpoint/2010/main" val="79368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C929-428C-DCFB-AFEA-EFDA35BCC99C}"/>
              </a:ext>
            </a:extLst>
          </p:cNvPr>
          <p:cNvSpPr>
            <a:spLocks noGrp="1"/>
          </p:cNvSpPr>
          <p:nvPr>
            <p:ph type="title"/>
          </p:nvPr>
        </p:nvSpPr>
        <p:spPr>
          <a:xfrm>
            <a:off x="1640156" y="200119"/>
            <a:ext cx="8911687" cy="1280890"/>
          </a:xfrm>
        </p:spPr>
        <p:txBody>
          <a:bodyPr>
            <a:normAutofit/>
          </a:bodyPr>
          <a:lstStyle/>
          <a:p>
            <a:pPr algn="ctr"/>
            <a:r>
              <a:rPr lang="en-US" sz="2800" b="1" dirty="0"/>
              <a:t>5. Products that have the highest and lowest manufacturing costs.</a:t>
            </a:r>
          </a:p>
        </p:txBody>
      </p:sp>
      <p:pic>
        <p:nvPicPr>
          <p:cNvPr id="4" name="Picture 3">
            <a:extLst>
              <a:ext uri="{FF2B5EF4-FFF2-40B4-BE49-F238E27FC236}">
                <a16:creationId xmlns:a16="http://schemas.microsoft.com/office/drawing/2014/main" id="{56795B34-92A6-E904-E51D-4CAE605B6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pic>
        <p:nvPicPr>
          <p:cNvPr id="5" name="Picture 4">
            <a:extLst>
              <a:ext uri="{FF2B5EF4-FFF2-40B4-BE49-F238E27FC236}">
                <a16:creationId xmlns:a16="http://schemas.microsoft.com/office/drawing/2014/main" id="{268F1082-5595-547D-3DF9-0C528A98C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095" y="2002601"/>
            <a:ext cx="6266480" cy="2031919"/>
          </a:xfrm>
          <a:prstGeom prst="rect">
            <a:avLst/>
          </a:prstGeom>
        </p:spPr>
      </p:pic>
      <p:pic>
        <p:nvPicPr>
          <p:cNvPr id="7" name="Picture 6">
            <a:extLst>
              <a:ext uri="{FF2B5EF4-FFF2-40B4-BE49-F238E27FC236}">
                <a16:creationId xmlns:a16="http://schemas.microsoft.com/office/drawing/2014/main" id="{B40B992C-C8F6-D4BD-20C2-1E7977094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1198" y="2706466"/>
            <a:ext cx="4427847" cy="1076475"/>
          </a:xfrm>
          <a:prstGeom prst="rect">
            <a:avLst/>
          </a:prstGeom>
        </p:spPr>
      </p:pic>
      <p:sp>
        <p:nvSpPr>
          <p:cNvPr id="8" name="Arrow: Curved Down 7">
            <a:extLst>
              <a:ext uri="{FF2B5EF4-FFF2-40B4-BE49-F238E27FC236}">
                <a16:creationId xmlns:a16="http://schemas.microsoft.com/office/drawing/2014/main" id="{213D8FD1-D3AD-E2DA-FA48-A8E5D67EF0A3}"/>
              </a:ext>
            </a:extLst>
          </p:cNvPr>
          <p:cNvSpPr/>
          <p:nvPr/>
        </p:nvSpPr>
        <p:spPr>
          <a:xfrm rot="1418266">
            <a:off x="6448153" y="1727978"/>
            <a:ext cx="1806088" cy="73152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4C9EBF6-756A-3669-322B-723429E84FB5}"/>
              </a:ext>
            </a:extLst>
          </p:cNvPr>
          <p:cNvSpPr txBox="1"/>
          <p:nvPr/>
        </p:nvSpPr>
        <p:spPr>
          <a:xfrm>
            <a:off x="2605549" y="1633269"/>
            <a:ext cx="2260347" cy="369332"/>
          </a:xfrm>
          <a:prstGeom prst="rect">
            <a:avLst/>
          </a:prstGeom>
          <a:noFill/>
        </p:spPr>
        <p:txBody>
          <a:bodyPr wrap="square" rtlCol="0">
            <a:spAutoFit/>
          </a:bodyPr>
          <a:lstStyle/>
          <a:p>
            <a:pPr algn="ctr"/>
            <a:r>
              <a:rPr lang="en-US" b="1" dirty="0"/>
              <a:t>MySQL Query</a:t>
            </a:r>
          </a:p>
        </p:txBody>
      </p:sp>
      <p:sp>
        <p:nvSpPr>
          <p:cNvPr id="10" name="TextBox 9">
            <a:extLst>
              <a:ext uri="{FF2B5EF4-FFF2-40B4-BE49-F238E27FC236}">
                <a16:creationId xmlns:a16="http://schemas.microsoft.com/office/drawing/2014/main" id="{88BE65AE-2AE8-2371-0388-7F1781AC7FBD}"/>
              </a:ext>
            </a:extLst>
          </p:cNvPr>
          <p:cNvSpPr txBox="1"/>
          <p:nvPr/>
        </p:nvSpPr>
        <p:spPr>
          <a:xfrm>
            <a:off x="8434947" y="2337134"/>
            <a:ext cx="2260347" cy="369332"/>
          </a:xfrm>
          <a:prstGeom prst="rect">
            <a:avLst/>
          </a:prstGeom>
          <a:noFill/>
        </p:spPr>
        <p:txBody>
          <a:bodyPr wrap="square" rtlCol="0">
            <a:spAutoFit/>
          </a:bodyPr>
          <a:lstStyle/>
          <a:p>
            <a:pPr algn="ctr"/>
            <a:r>
              <a:rPr lang="en-US" b="1" dirty="0"/>
              <a:t>Result</a:t>
            </a:r>
          </a:p>
        </p:txBody>
      </p:sp>
      <p:sp>
        <p:nvSpPr>
          <p:cNvPr id="12" name="TextBox 11">
            <a:extLst>
              <a:ext uri="{FF2B5EF4-FFF2-40B4-BE49-F238E27FC236}">
                <a16:creationId xmlns:a16="http://schemas.microsoft.com/office/drawing/2014/main" id="{160FD993-4124-5FD0-8EC0-920908E937E1}"/>
              </a:ext>
            </a:extLst>
          </p:cNvPr>
          <p:cNvSpPr txBox="1"/>
          <p:nvPr/>
        </p:nvSpPr>
        <p:spPr>
          <a:xfrm>
            <a:off x="3683227" y="4403852"/>
            <a:ext cx="5388079" cy="1292662"/>
          </a:xfrm>
          <a:prstGeom prst="rect">
            <a:avLst/>
          </a:prstGeom>
          <a:noFill/>
        </p:spPr>
        <p:txBody>
          <a:bodyPr wrap="square" rtlCol="0">
            <a:spAutoFit/>
          </a:bodyPr>
          <a:lstStyle/>
          <a:p>
            <a:r>
              <a:rPr lang="en-US" sz="2400" b="1" u="sng" dirty="0"/>
              <a:t>Insights</a:t>
            </a:r>
            <a:br>
              <a:rPr lang="en-US" b="1" u="sng" dirty="0"/>
            </a:br>
            <a:r>
              <a:rPr lang="en-US" dirty="0"/>
              <a:t>The highest manufacturing cost is </a:t>
            </a:r>
            <a:r>
              <a:rPr lang="en-US" b="1" dirty="0"/>
              <a:t>240.53</a:t>
            </a:r>
            <a:r>
              <a:rPr lang="en-US" dirty="0"/>
              <a:t> for </a:t>
            </a:r>
            <a:r>
              <a:rPr lang="en-US" b="1" dirty="0"/>
              <a:t>AQ HOME Allin1 Gen 2 </a:t>
            </a:r>
            <a:r>
              <a:rPr lang="en-US" dirty="0"/>
              <a:t>and the lowest is </a:t>
            </a:r>
            <a:r>
              <a:rPr lang="en-US" b="1" dirty="0"/>
              <a:t>0.892 </a:t>
            </a:r>
            <a:r>
              <a:rPr lang="en-US" dirty="0"/>
              <a:t>for</a:t>
            </a:r>
            <a:r>
              <a:rPr lang="en-US" b="1" dirty="0"/>
              <a:t> AQ Master wired x1 Ms.</a:t>
            </a:r>
          </a:p>
        </p:txBody>
      </p:sp>
    </p:spTree>
    <p:extLst>
      <p:ext uri="{BB962C8B-B14F-4D97-AF65-F5344CB8AC3E}">
        <p14:creationId xmlns:p14="http://schemas.microsoft.com/office/powerpoint/2010/main" val="4217264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8265-FDAF-C09D-89A0-3FE668F0D6C1}"/>
              </a:ext>
            </a:extLst>
          </p:cNvPr>
          <p:cNvSpPr>
            <a:spLocks noGrp="1"/>
          </p:cNvSpPr>
          <p:nvPr>
            <p:ph type="title"/>
          </p:nvPr>
        </p:nvSpPr>
        <p:spPr>
          <a:xfrm>
            <a:off x="1317522" y="196644"/>
            <a:ext cx="9969909" cy="914401"/>
          </a:xfrm>
        </p:spPr>
        <p:txBody>
          <a:bodyPr>
            <a:normAutofit/>
          </a:bodyPr>
          <a:lstStyle/>
          <a:p>
            <a:pPr algn="ctr"/>
            <a:r>
              <a:rPr lang="en-US" sz="2400" b="1" dirty="0"/>
              <a:t>6. Top 5 customers received an average high Pre Invoice Discount Percentage for the fiscal year 2021 and in the Indian market.</a:t>
            </a:r>
          </a:p>
        </p:txBody>
      </p:sp>
      <p:pic>
        <p:nvPicPr>
          <p:cNvPr id="4" name="Picture 3">
            <a:extLst>
              <a:ext uri="{FF2B5EF4-FFF2-40B4-BE49-F238E27FC236}">
                <a16:creationId xmlns:a16="http://schemas.microsoft.com/office/drawing/2014/main" id="{521E85C2-00DA-889C-4871-F83EE8852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431" y="78658"/>
            <a:ext cx="778585" cy="761906"/>
          </a:xfrm>
          <a:prstGeom prst="rect">
            <a:avLst/>
          </a:prstGeom>
        </p:spPr>
      </p:pic>
      <p:pic>
        <p:nvPicPr>
          <p:cNvPr id="6" name="Picture 5">
            <a:extLst>
              <a:ext uri="{FF2B5EF4-FFF2-40B4-BE49-F238E27FC236}">
                <a16:creationId xmlns:a16="http://schemas.microsoft.com/office/drawing/2014/main" id="{26F20276-8CFA-7B1E-75BB-B758996D4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610" y="2192371"/>
            <a:ext cx="5291406" cy="1722043"/>
          </a:xfrm>
          <a:prstGeom prst="rect">
            <a:avLst/>
          </a:prstGeom>
        </p:spPr>
      </p:pic>
      <p:pic>
        <p:nvPicPr>
          <p:cNvPr id="8" name="Picture 7">
            <a:extLst>
              <a:ext uri="{FF2B5EF4-FFF2-40B4-BE49-F238E27FC236}">
                <a16:creationId xmlns:a16="http://schemas.microsoft.com/office/drawing/2014/main" id="{D166E395-7D38-3687-22E8-BEC80A9110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9858" y="4949281"/>
            <a:ext cx="3256129" cy="1317687"/>
          </a:xfrm>
          <a:prstGeom prst="rect">
            <a:avLst/>
          </a:prstGeom>
        </p:spPr>
      </p:pic>
      <p:pic>
        <p:nvPicPr>
          <p:cNvPr id="10" name="Picture 9">
            <a:extLst>
              <a:ext uri="{FF2B5EF4-FFF2-40B4-BE49-F238E27FC236}">
                <a16:creationId xmlns:a16="http://schemas.microsoft.com/office/drawing/2014/main" id="{6C641E8F-4BE8-8EBA-5280-97DBA76D29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419" y="3175819"/>
            <a:ext cx="5211097" cy="3500464"/>
          </a:xfrm>
          <a:prstGeom prst="rect">
            <a:avLst/>
          </a:prstGeom>
        </p:spPr>
      </p:pic>
      <p:sp>
        <p:nvSpPr>
          <p:cNvPr id="11" name="TextBox 10">
            <a:extLst>
              <a:ext uri="{FF2B5EF4-FFF2-40B4-BE49-F238E27FC236}">
                <a16:creationId xmlns:a16="http://schemas.microsoft.com/office/drawing/2014/main" id="{51F92FF9-3EBF-840A-BEA7-267B2C36A475}"/>
              </a:ext>
            </a:extLst>
          </p:cNvPr>
          <p:cNvSpPr txBox="1"/>
          <p:nvPr/>
        </p:nvSpPr>
        <p:spPr>
          <a:xfrm>
            <a:off x="8274854" y="1799809"/>
            <a:ext cx="2290917" cy="369332"/>
          </a:xfrm>
          <a:prstGeom prst="rect">
            <a:avLst/>
          </a:prstGeom>
          <a:noFill/>
        </p:spPr>
        <p:txBody>
          <a:bodyPr wrap="square" rtlCol="0">
            <a:spAutoFit/>
          </a:bodyPr>
          <a:lstStyle/>
          <a:p>
            <a:pPr algn="ctr"/>
            <a:r>
              <a:rPr lang="en-US" b="1" dirty="0"/>
              <a:t>MySQL Query</a:t>
            </a:r>
          </a:p>
        </p:txBody>
      </p:sp>
      <p:sp>
        <p:nvSpPr>
          <p:cNvPr id="12" name="TextBox 11">
            <a:extLst>
              <a:ext uri="{FF2B5EF4-FFF2-40B4-BE49-F238E27FC236}">
                <a16:creationId xmlns:a16="http://schemas.microsoft.com/office/drawing/2014/main" id="{8B512227-B5E5-CB35-1C8D-87C3968B8019}"/>
              </a:ext>
            </a:extLst>
          </p:cNvPr>
          <p:cNvSpPr txBox="1"/>
          <p:nvPr/>
        </p:nvSpPr>
        <p:spPr>
          <a:xfrm>
            <a:off x="8012463" y="4556719"/>
            <a:ext cx="2290917" cy="369332"/>
          </a:xfrm>
          <a:prstGeom prst="rect">
            <a:avLst/>
          </a:prstGeom>
          <a:noFill/>
        </p:spPr>
        <p:txBody>
          <a:bodyPr wrap="square" rtlCol="0">
            <a:spAutoFit/>
          </a:bodyPr>
          <a:lstStyle/>
          <a:p>
            <a:pPr algn="ctr"/>
            <a:r>
              <a:rPr lang="en-US" b="1" dirty="0"/>
              <a:t>Result</a:t>
            </a:r>
          </a:p>
        </p:txBody>
      </p:sp>
      <p:sp>
        <p:nvSpPr>
          <p:cNvPr id="13" name="TextBox 12">
            <a:extLst>
              <a:ext uri="{FF2B5EF4-FFF2-40B4-BE49-F238E27FC236}">
                <a16:creationId xmlns:a16="http://schemas.microsoft.com/office/drawing/2014/main" id="{EF73CCE7-021E-90B5-3572-8E8C7015871F}"/>
              </a:ext>
            </a:extLst>
          </p:cNvPr>
          <p:cNvSpPr txBox="1"/>
          <p:nvPr/>
        </p:nvSpPr>
        <p:spPr>
          <a:xfrm>
            <a:off x="2197508" y="2806487"/>
            <a:ext cx="2290917" cy="369332"/>
          </a:xfrm>
          <a:prstGeom prst="rect">
            <a:avLst/>
          </a:prstGeom>
          <a:noFill/>
        </p:spPr>
        <p:txBody>
          <a:bodyPr wrap="square" rtlCol="0">
            <a:spAutoFit/>
          </a:bodyPr>
          <a:lstStyle/>
          <a:p>
            <a:pPr algn="ctr"/>
            <a:r>
              <a:rPr lang="en-US" b="1" dirty="0"/>
              <a:t>Column View</a:t>
            </a:r>
          </a:p>
        </p:txBody>
      </p:sp>
      <p:sp>
        <p:nvSpPr>
          <p:cNvPr id="14" name="TextBox 13">
            <a:extLst>
              <a:ext uri="{FF2B5EF4-FFF2-40B4-BE49-F238E27FC236}">
                <a16:creationId xmlns:a16="http://schemas.microsoft.com/office/drawing/2014/main" id="{70BDA07B-B57C-D69D-20F8-A40B4965AFB2}"/>
              </a:ext>
            </a:extLst>
          </p:cNvPr>
          <p:cNvSpPr txBox="1"/>
          <p:nvPr/>
        </p:nvSpPr>
        <p:spPr>
          <a:xfrm>
            <a:off x="1271443" y="1229031"/>
            <a:ext cx="5384995" cy="1292662"/>
          </a:xfrm>
          <a:prstGeom prst="rect">
            <a:avLst/>
          </a:prstGeom>
          <a:noFill/>
        </p:spPr>
        <p:txBody>
          <a:bodyPr wrap="square" rtlCol="0">
            <a:spAutoFit/>
          </a:bodyPr>
          <a:lstStyle/>
          <a:p>
            <a:r>
              <a:rPr lang="en-US" sz="2400" b="1" u="sng" dirty="0"/>
              <a:t>Insights</a:t>
            </a:r>
            <a:br>
              <a:rPr lang="en-US" dirty="0"/>
            </a:br>
            <a:r>
              <a:rPr lang="en-US" b="1" dirty="0"/>
              <a:t>Flipkart</a:t>
            </a:r>
            <a:r>
              <a:rPr lang="en-US" dirty="0"/>
              <a:t> followed by </a:t>
            </a:r>
            <a:r>
              <a:rPr lang="en-US" b="1" dirty="0"/>
              <a:t>Viveks, Ezone, Croma, and Amazon</a:t>
            </a:r>
            <a:r>
              <a:rPr lang="en-US" dirty="0"/>
              <a:t> were the </a:t>
            </a:r>
            <a:r>
              <a:rPr lang="en-US" b="1" dirty="0"/>
              <a:t>top 5</a:t>
            </a:r>
            <a:r>
              <a:rPr lang="en-US" dirty="0"/>
              <a:t> customers to receive </a:t>
            </a:r>
            <a:r>
              <a:rPr lang="en-US" b="1" dirty="0"/>
              <a:t>high Pre Invoice Discount Percentage</a:t>
            </a:r>
            <a:r>
              <a:rPr lang="en-US" dirty="0"/>
              <a:t>.</a:t>
            </a:r>
          </a:p>
        </p:txBody>
      </p:sp>
      <p:sp>
        <p:nvSpPr>
          <p:cNvPr id="15" name="Arrow: Striped Right 14">
            <a:extLst>
              <a:ext uri="{FF2B5EF4-FFF2-40B4-BE49-F238E27FC236}">
                <a16:creationId xmlns:a16="http://schemas.microsoft.com/office/drawing/2014/main" id="{62DCD9EF-FEA6-FCA4-6841-8713B338FDAA}"/>
              </a:ext>
            </a:extLst>
          </p:cNvPr>
          <p:cNvSpPr/>
          <p:nvPr/>
        </p:nvSpPr>
        <p:spPr>
          <a:xfrm rot="5400000">
            <a:off x="9673417" y="4177916"/>
            <a:ext cx="1011637"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Striped Right 15">
            <a:extLst>
              <a:ext uri="{FF2B5EF4-FFF2-40B4-BE49-F238E27FC236}">
                <a16:creationId xmlns:a16="http://schemas.microsoft.com/office/drawing/2014/main" id="{4588DC63-D0BC-6F8C-9587-E0E55AAEACD8}"/>
              </a:ext>
            </a:extLst>
          </p:cNvPr>
          <p:cNvSpPr/>
          <p:nvPr/>
        </p:nvSpPr>
        <p:spPr>
          <a:xfrm rot="10800000">
            <a:off x="5948516" y="5266221"/>
            <a:ext cx="1581342"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889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898</TotalTime>
  <Words>738</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Manrope</vt:lpstr>
      <vt:lpstr>Wingdings 3</vt:lpstr>
      <vt:lpstr>Wisp</vt:lpstr>
      <vt:lpstr>AtliQ’s Consumers Goods Domain</vt:lpstr>
      <vt:lpstr>About AtliQ and the Problem Statement</vt:lpstr>
      <vt:lpstr>1. List of markets in which customer "Atliq Exclusive" operates its business in the APAC region.</vt:lpstr>
      <vt:lpstr>2. Percentage of unique product increase in 2021 vs. 2020.</vt:lpstr>
      <vt:lpstr>3. All the unique product counts for each segment.</vt:lpstr>
      <vt:lpstr>4. Segment had the most increase in unique products in 2021 vs 2020</vt:lpstr>
      <vt:lpstr>PowerPoint Presentation</vt:lpstr>
      <vt:lpstr>5. Products that have the highest and lowest manufacturing costs.</vt:lpstr>
      <vt:lpstr>6. Top 5 customers received an average high Pre Invoice Discount Percentage for the fiscal year 2021 and in the Indian market.</vt:lpstr>
      <vt:lpstr>7. Complete report of the Gross sales amount for the customer “Atliq Exclusive” for each month.</vt:lpstr>
      <vt:lpstr>PowerPoint Presentation</vt:lpstr>
      <vt:lpstr>8. In which quarter of 2020, got the maximum Total Sold Quantity?</vt:lpstr>
      <vt:lpstr>PowerPoint Presentation</vt:lpstr>
      <vt:lpstr>9. Channel helped to bring more gross sales in the fiscal year 2021 and the percentage of contribution.</vt:lpstr>
      <vt:lpstr>PowerPoint Presentation</vt:lpstr>
      <vt:lpstr>10. Top 3 products in each division that have a high total sold quantity in the fiscal year 2021</vt:lpstr>
      <vt:lpstr>PowerPoint Presentation</vt:lpstr>
      <vt:lpstr>Insights 1. Considering the volume of total sold quantity ‘N &amp; S Division’ has the highest performance(2 million total sold quantity) while ‘PC Division’ has the lowest total sold quantity(52k).   2. The PC Division has one of the highest revenues per product, so increasing its sold quantity will increase the overall gross sales amount for Atliq Hardware.</vt:lpstr>
      <vt:lpstr>END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Sakpal</dc:creator>
  <cp:lastModifiedBy>Shubham Sakpal</cp:lastModifiedBy>
  <cp:revision>39</cp:revision>
  <dcterms:created xsi:type="dcterms:W3CDTF">2024-08-09T11:59:48Z</dcterms:created>
  <dcterms:modified xsi:type="dcterms:W3CDTF">2024-08-11T13:04:28Z</dcterms:modified>
</cp:coreProperties>
</file>