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60" r:id="rId5"/>
    <p:sldId id="259" r:id="rId6"/>
    <p:sldId id="266" r:id="rId7"/>
    <p:sldId id="264" r:id="rId8"/>
    <p:sldId id="265" r:id="rId9"/>
  </p:sldIdLst>
  <p:sldSz cx="18288000" cy="10287000"/>
  <p:notesSz cx="6858000" cy="9144000"/>
  <p:embeddedFontLst>
    <p:embeddedFont>
      <p:font typeface="Montserrat" panose="00000500000000000000" pitchFamily="2" charset="-52"/>
      <p:regular r:id="rId11"/>
      <p:bold r:id="rId12"/>
      <p:italic r:id="rId13"/>
      <p:boldItalic r:id="rId14"/>
    </p:embeddedFont>
    <p:embeddedFont>
      <p:font typeface="Montserrat Bold" panose="00000800000000000000" charset="-52"/>
      <p:regular r:id="rId15"/>
    </p:embeddedFont>
    <p:embeddedFont>
      <p:font typeface="Montserrat Medium" panose="00000600000000000000" pitchFamily="2" charset="-52"/>
      <p:regular r:id="rId16"/>
      <p:italic r:id="rId17"/>
    </p:embeddedFont>
    <p:embeddedFont>
      <p:font typeface="Montserrat Ultra-Bold" panose="020B0604020202020204" charset="-52"/>
      <p:regular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22" autoAdjust="0"/>
  </p:normalViewPr>
  <p:slideViewPr>
    <p:cSldViewPr>
      <p:cViewPr varScale="1">
        <p:scale>
          <a:sx n="71" d="100"/>
          <a:sy n="71" d="100"/>
        </p:scale>
        <p:origin x="8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66FD8-8421-4CDA-9AB6-C495EBA92123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EB9F-82C1-4C69-ACB2-E9C18403BC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20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EB9F-82C1-4C69-ACB2-E9C18403BC7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70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432944" y="8907131"/>
            <a:ext cx="3269846" cy="326984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894135" y="-1735761"/>
            <a:ext cx="3080907" cy="3080907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2214846" y="8769609"/>
            <a:ext cx="3269846" cy="3269846"/>
            <a:chOff x="-1858242" y="-153584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-1858242" y="-153584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 dirty="0"/>
            </a:p>
          </p:txBody>
        </p:sp>
      </p:grpSp>
      <p:sp>
        <p:nvSpPr>
          <p:cNvPr id="8" name="Freeform 8"/>
          <p:cNvSpPr/>
          <p:nvPr/>
        </p:nvSpPr>
        <p:spPr>
          <a:xfrm>
            <a:off x="10276857" y="-411532"/>
            <a:ext cx="11110064" cy="11110064"/>
          </a:xfrm>
          <a:custGeom>
            <a:avLst/>
            <a:gdLst/>
            <a:ahLst/>
            <a:cxnLst/>
            <a:rect l="l" t="t" r="r" b="b"/>
            <a:pathLst>
              <a:path w="11110064" h="11110064">
                <a:moveTo>
                  <a:pt x="0" y="0"/>
                </a:moveTo>
                <a:lnTo>
                  <a:pt x="11110064" y="0"/>
                </a:lnTo>
                <a:lnTo>
                  <a:pt x="11110064" y="11110064"/>
                </a:lnTo>
                <a:lnTo>
                  <a:pt x="0" y="1111006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9" name="Group 9"/>
          <p:cNvGrpSpPr/>
          <p:nvPr/>
        </p:nvGrpSpPr>
        <p:grpSpPr>
          <a:xfrm>
            <a:off x="16653077" y="463954"/>
            <a:ext cx="3269846" cy="3269846"/>
            <a:chOff x="0" y="0"/>
            <a:chExt cx="6350000" cy="63500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1" name="Freeform 11"/>
          <p:cNvSpPr/>
          <p:nvPr/>
        </p:nvSpPr>
        <p:spPr>
          <a:xfrm>
            <a:off x="11387337" y="3051893"/>
            <a:ext cx="6610778" cy="4792814"/>
          </a:xfrm>
          <a:custGeom>
            <a:avLst/>
            <a:gdLst/>
            <a:ahLst/>
            <a:cxnLst/>
            <a:rect l="l" t="t" r="r" b="b"/>
            <a:pathLst>
              <a:path w="6610778" h="4792814">
                <a:moveTo>
                  <a:pt x="0" y="0"/>
                </a:moveTo>
                <a:lnTo>
                  <a:pt x="6610778" y="0"/>
                </a:lnTo>
                <a:lnTo>
                  <a:pt x="6610778" y="4792814"/>
                </a:lnTo>
                <a:lnTo>
                  <a:pt x="0" y="479281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Freeform 12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381000" y="2044838"/>
            <a:ext cx="13368382" cy="89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6682"/>
              </a:lnSpc>
            </a:pPr>
            <a:r>
              <a:rPr lang="ru-RU" sz="8000" spc="-66" dirty="0">
                <a:solidFill>
                  <a:srgbClr val="F2F0FB"/>
                </a:solidFill>
                <a:latin typeface="Montserrat Ultra-Bold"/>
              </a:rPr>
              <a:t>Курсовая работа</a:t>
            </a:r>
            <a:endParaRPr lang="en-US" sz="8000" spc="-66" dirty="0">
              <a:solidFill>
                <a:srgbClr val="F2F0FB"/>
              </a:solidFill>
              <a:latin typeface="Montserrat Ultra-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6232" y="6560428"/>
            <a:ext cx="6374484" cy="782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045"/>
              </a:lnSpc>
              <a:spcBef>
                <a:spcPct val="0"/>
              </a:spcBef>
            </a:pP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Выполнил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: 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Карпенко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П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. .</a:t>
            </a:r>
          </a:p>
          <a:p>
            <a:pPr>
              <a:lnSpc>
                <a:spcPts val="3045"/>
              </a:lnSpc>
              <a:spcBef>
                <a:spcPct val="0"/>
              </a:spcBef>
            </a:pPr>
            <a:r>
              <a:rPr lang="en-US" sz="3045" spc="-30" dirty="0" err="1">
                <a:solidFill>
                  <a:srgbClr val="F2F0FB"/>
                </a:solidFill>
                <a:latin typeface="Montserrat"/>
              </a:rPr>
              <a:t>Руководитель</a:t>
            </a:r>
            <a:r>
              <a:rPr lang="en-US" sz="3045" spc="-30" dirty="0">
                <a:solidFill>
                  <a:srgbClr val="F2F0FB"/>
                </a:solidFill>
                <a:latin typeface="Montserrat"/>
              </a:rPr>
              <a:t>: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ru-RU" sz="3045" spc="-30" dirty="0" err="1">
                <a:solidFill>
                  <a:srgbClr val="F2F0FB"/>
                </a:solidFill>
                <a:latin typeface="Montserrat"/>
              </a:rPr>
              <a:t>Подсекина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 Т. С.</a:t>
            </a:r>
            <a:endParaRPr lang="en-US" sz="3045" spc="-30" dirty="0">
              <a:solidFill>
                <a:srgbClr val="F2F0FB"/>
              </a:solidFill>
              <a:latin typeface="Montserrat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732035" y="348038"/>
            <a:ext cx="13375778" cy="680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1"/>
              </a:lnSpc>
              <a:spcBef>
                <a:spcPct val="0"/>
              </a:spcBef>
            </a:pP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Министрество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просвещения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Приднестровской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Молдавской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республики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ГОУ СПО “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Тираспольский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техникум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и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информатики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 и </a:t>
            </a:r>
            <a:r>
              <a:rPr lang="en-US" sz="2691" spc="-26" dirty="0" err="1">
                <a:solidFill>
                  <a:srgbClr val="F2F0FB"/>
                </a:solidFill>
                <a:latin typeface="Montserrat"/>
              </a:rPr>
              <a:t>права</a:t>
            </a:r>
            <a:r>
              <a:rPr lang="en-US" sz="2691" spc="-26" dirty="0">
                <a:solidFill>
                  <a:srgbClr val="F2F0FB"/>
                </a:solidFill>
                <a:latin typeface="Montserrat"/>
              </a:rPr>
              <a:t>”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0BC7DC-D71F-5020-644B-43921F8EA088}"/>
              </a:ext>
            </a:extLst>
          </p:cNvPr>
          <p:cNvSpPr txBox="1"/>
          <p:nvPr/>
        </p:nvSpPr>
        <p:spPr>
          <a:xfrm>
            <a:off x="2768130" y="8897868"/>
            <a:ext cx="11417968" cy="650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4759"/>
              </a:lnSpc>
            </a:pP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ТИРАСПОЛЬ</a:t>
            </a:r>
            <a:r>
              <a:rPr lang="ru-RU" sz="2000" dirty="0">
                <a:solidFill>
                  <a:srgbClr val="FF914D"/>
                </a:solidFill>
                <a:latin typeface="Open Sans"/>
              </a:rPr>
              <a:t> </a:t>
            </a:r>
            <a:r>
              <a:rPr lang="ru-RU" sz="3045" spc="-30" dirty="0">
                <a:solidFill>
                  <a:srgbClr val="F2F0FB"/>
                </a:solidFill>
                <a:latin typeface="Montserrat"/>
              </a:rPr>
              <a:t>2025</a:t>
            </a:r>
            <a:endParaRPr lang="en-US" sz="3045" spc="-30" dirty="0">
              <a:solidFill>
                <a:srgbClr val="F2F0FB"/>
              </a:solidFill>
              <a:latin typeface="Montserra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4923EF-9946-A46F-AD1F-7147853A2CC2}"/>
              </a:ext>
            </a:extLst>
          </p:cNvPr>
          <p:cNvSpPr txBox="1"/>
          <p:nvPr/>
        </p:nvSpPr>
        <p:spPr>
          <a:xfrm>
            <a:off x="201979" y="3671789"/>
            <a:ext cx="11417968" cy="1675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200"/>
              </a:lnSpc>
            </a:pPr>
            <a:r>
              <a:rPr lang="en-US" sz="1800" dirty="0">
                <a:solidFill>
                  <a:srgbClr val="FF914D"/>
                </a:solidFill>
                <a:latin typeface="Montserrat Ultra-Bold" panose="020B0604020202020204" charset="-52"/>
              </a:rPr>
              <a:t> </a:t>
            </a:r>
            <a:r>
              <a:rPr lang="en-US" sz="3216" dirty="0" err="1">
                <a:solidFill>
                  <a:srgbClr val="F2F0FB"/>
                </a:solidFill>
                <a:latin typeface="Montserrat Ultra-Bold" panose="020B0604020202020204" charset="-52"/>
              </a:rPr>
              <a:t>тему</a:t>
            </a:r>
            <a:r>
              <a:rPr lang="en-US" sz="3216" dirty="0">
                <a:solidFill>
                  <a:srgbClr val="F2F0FB"/>
                </a:solidFill>
                <a:latin typeface="Montserrat Ultra-Bold" panose="020B0604020202020204" charset="-52"/>
              </a:rPr>
              <a:t>: </a:t>
            </a:r>
            <a:r>
              <a:rPr lang="ru-RU" sz="3216" dirty="0">
                <a:solidFill>
                  <a:srgbClr val="F2F0FB"/>
                </a:solidFill>
                <a:latin typeface="Montserrat Ultra-Bold" panose="020B0604020202020204" charset="-52"/>
              </a:rPr>
              <a:t>Разработать программную систему, позволяющую отслеживать распределение в типографиях</a:t>
            </a:r>
            <a:endParaRPr lang="en-US" sz="1800" dirty="0">
              <a:solidFill>
                <a:srgbClr val="FF914D"/>
              </a:solidFill>
              <a:latin typeface="Montserrat Ultra-Bold" panose="020B0604020202020204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39456" y="221351"/>
            <a:ext cx="13487400" cy="13114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ru-RU" sz="8000" spc="-110" dirty="0">
                <a:solidFill>
                  <a:srgbClr val="FFFFFF"/>
                </a:solidFill>
                <a:latin typeface="Montserrat Bold"/>
              </a:rPr>
              <a:t>Актуальность</a:t>
            </a:r>
            <a:endParaRPr lang="en-US" sz="8000" spc="-110" dirty="0">
              <a:solidFill>
                <a:srgbClr val="FFFFFF"/>
              </a:solidFill>
              <a:latin typeface="Montserrat Bold"/>
            </a:endParaRPr>
          </a:p>
        </p:txBody>
      </p: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-1675840" y="8307008"/>
            <a:ext cx="3269846" cy="326984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1400987" y="2221006"/>
            <a:ext cx="3269846" cy="3269846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>
            <a:grpSpLocks noChangeAspect="1"/>
          </p:cNvGrpSpPr>
          <p:nvPr/>
        </p:nvGrpSpPr>
        <p:grpSpPr>
          <a:xfrm>
            <a:off x="13639800" y="8981772"/>
            <a:ext cx="3269846" cy="3269846"/>
            <a:chOff x="0" y="0"/>
            <a:chExt cx="1708150" cy="170815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/>
          <p:cNvGrpSpPr>
            <a:grpSpLocks noChangeAspect="1"/>
          </p:cNvGrpSpPr>
          <p:nvPr/>
        </p:nvGrpSpPr>
        <p:grpSpPr>
          <a:xfrm>
            <a:off x="-1634923" y="-1634923"/>
            <a:ext cx="3269846" cy="3269846"/>
            <a:chOff x="0" y="0"/>
            <a:chExt cx="1708150" cy="170815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DE1AC50-D130-3AC9-5D79-2BF7BCAC0FE3}"/>
              </a:ext>
            </a:extLst>
          </p:cNvPr>
          <p:cNvSpPr txBox="1"/>
          <p:nvPr/>
        </p:nvSpPr>
        <p:spPr>
          <a:xfrm>
            <a:off x="2039456" y="2674697"/>
            <a:ext cx="1038325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Автоматизация учёта газет и их распределения по почтовым отделениям повышает эффективность работы, минимизирует ошибки и ускоряет обработку данных. Система оптимизирует управление данными, что актуально в условиях цифровизации издательского дела.</a:t>
            </a:r>
          </a:p>
        </p:txBody>
      </p:sp>
      <p:sp>
        <p:nvSpPr>
          <p:cNvPr id="3" name="Freeform 8">
            <a:extLst>
              <a:ext uri="{FF2B5EF4-FFF2-40B4-BE49-F238E27FC236}">
                <a16:creationId xmlns:a16="http://schemas.microsoft.com/office/drawing/2014/main" id="{92FF7413-A1B8-D69C-AD11-505F72D22619}"/>
              </a:ext>
            </a:extLst>
          </p:cNvPr>
          <p:cNvSpPr/>
          <p:nvPr/>
        </p:nvSpPr>
        <p:spPr>
          <a:xfrm>
            <a:off x="16611600" y="83070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08404" y="8652077"/>
            <a:ext cx="3269846" cy="3269846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326519" y="-1634923"/>
            <a:ext cx="3269846" cy="3269846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>
            <a:grpSpLocks noChangeAspect="1"/>
          </p:cNvGrpSpPr>
          <p:nvPr/>
        </p:nvGrpSpPr>
        <p:grpSpPr>
          <a:xfrm>
            <a:off x="6988343" y="8363818"/>
            <a:ext cx="3558105" cy="3558105"/>
            <a:chOff x="0" y="0"/>
            <a:chExt cx="1708150" cy="170815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391422" y="-1346664"/>
            <a:ext cx="3269846" cy="3269846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" name="Freeform 13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986255-4B19-CBB3-8BDC-05E0EDA51C94}"/>
              </a:ext>
            </a:extLst>
          </p:cNvPr>
          <p:cNvSpPr txBox="1"/>
          <p:nvPr/>
        </p:nvSpPr>
        <p:spPr>
          <a:xfrm>
            <a:off x="3627257" y="190500"/>
            <a:ext cx="1584373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000" dirty="0">
                <a:solidFill>
                  <a:schemeClr val="bg1"/>
                </a:solidFill>
                <a:latin typeface="Montserrat Ultra-Bold" panose="020B0604020202020204" charset="-52"/>
              </a:rPr>
              <a:t>История систем учёта в издательском деле</a:t>
            </a:r>
            <a:endParaRPr lang="ru-RU" sz="6000" dirty="0">
              <a:solidFill>
                <a:schemeClr val="bg1"/>
              </a:solidFill>
              <a:effectLst/>
              <a:latin typeface="Montserrat Ultra-Bold" panose="020B0604020202020204" charset="-52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49245-0B89-736E-8125-81CCA95458D8}"/>
              </a:ext>
            </a:extLst>
          </p:cNvPr>
          <p:cNvSpPr txBox="1"/>
          <p:nvPr/>
        </p:nvSpPr>
        <p:spPr>
          <a:xfrm>
            <a:off x="533400" y="3218274"/>
            <a:ext cx="1061445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До XX века: Ручной учёт с использованием бумажных реестров.</a:t>
            </a:r>
            <a:br>
              <a:rPr lang="en-US" sz="4000" dirty="0">
                <a:solidFill>
                  <a:schemeClr val="bg1"/>
                </a:solidFill>
                <a:latin typeface="Montserrat Medium" panose="00000600000000000000" pitchFamily="2" charset="-52"/>
              </a:rPr>
            </a:b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XX век: Появление ЭВМ для автоматизации учёта в крупных издательствах.</a:t>
            </a:r>
            <a:br>
              <a:rPr lang="en-US" sz="4000" dirty="0">
                <a:solidFill>
                  <a:schemeClr val="bg1"/>
                </a:solidFill>
                <a:latin typeface="Montserrat Medium" panose="00000600000000000000" pitchFamily="2" charset="-52"/>
              </a:rPr>
            </a:b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XXI век: Цифровые системы с базами данных и облачными технолог</a:t>
            </a:r>
            <a:endParaRPr lang="en-US" sz="4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74772" y="-1468202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47893" y="9305382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962389" y="-342900"/>
            <a:ext cx="15120551" cy="3417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140"/>
              </a:lnSpc>
            </a:pPr>
            <a:r>
              <a:rPr lang="ru-RU" sz="8000" spc="122" dirty="0">
                <a:solidFill>
                  <a:srgbClr val="FFFFFF"/>
                </a:solidFill>
                <a:latin typeface="Montserrat Bold"/>
              </a:rPr>
              <a:t>Характеристика системы учета газет  </a:t>
            </a:r>
            <a:endParaRPr lang="en-US" sz="8000" spc="122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535400" y="8659752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5E46C6-3BB3-DE0F-4EB9-899DEAFD42D7}"/>
              </a:ext>
            </a:extLst>
          </p:cNvPr>
          <p:cNvSpPr txBox="1"/>
          <p:nvPr/>
        </p:nvSpPr>
        <p:spPr>
          <a:xfrm>
            <a:off x="459282" y="3314700"/>
            <a:ext cx="10033686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4000" dirty="0">
                <a:solidFill>
                  <a:schemeClr val="bg1"/>
                </a:solidFill>
                <a:effectLst/>
                <a:latin typeface="Montserrat Medium" panose="00000600000000000000" pitchFamily="2" charset="-52"/>
              </a:rPr>
              <a:t>Функции системы: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Управление данными о газетах (название, индекс, редактор, цена).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Учёт почтовых отделений и их газет.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Расчёт стоимости газет в отделении.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Хранение данных в текстовых файлах newspapers.txt и postoffices.txt.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630602" y="2949400"/>
            <a:ext cx="3549544" cy="3549544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9144000" y="8512228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966708" y="-1111431"/>
            <a:ext cx="3119554" cy="3119554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371600" y="190500"/>
            <a:ext cx="16052962" cy="121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ru-RU" sz="8000" spc="-99" dirty="0">
                <a:solidFill>
                  <a:srgbClr val="FFFFFF"/>
                </a:solidFill>
                <a:latin typeface="Montserrat Bold"/>
              </a:rPr>
              <a:t> Постановка задачи</a:t>
            </a:r>
            <a:endParaRPr lang="en-US" sz="8000" spc="-99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BFC72-0617-8F9A-65B0-5E1BD9D1523E}"/>
              </a:ext>
            </a:extLst>
          </p:cNvPr>
          <p:cNvSpPr txBox="1"/>
          <p:nvPr/>
        </p:nvSpPr>
        <p:spPr>
          <a:xfrm>
            <a:off x="569006" y="2775790"/>
            <a:ext cx="12877800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Задачи программы:</a:t>
            </a:r>
            <a:endParaRPr lang="en-US" sz="40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pPr rtl="0">
              <a:buNone/>
            </a:pPr>
            <a:endParaRPr lang="ru-RU" sz="3800" dirty="0">
              <a:solidFill>
                <a:schemeClr val="bg1"/>
              </a:solidFill>
              <a:latin typeface="Montserrat Medium" panose="00000600000000000000" pitchFamily="2" charset="-52"/>
            </a:endParaRP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Вывод данных о газетах и отделениях.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Добавление, редактирования</a:t>
            </a:r>
            <a:r>
              <a:rPr lang="en-US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 </a:t>
            </a: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удаление газет.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Учёт газет в отделениях.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Расчёт стоимости газет.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Сохранение данных в файлы.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30930E-B20A-9B7F-028F-C9EF12C7C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37AF72A-C2C7-3B7B-0489-09FDEBA63585}"/>
              </a:ext>
            </a:extLst>
          </p:cNvPr>
          <p:cNvSpPr txBox="1"/>
          <p:nvPr/>
        </p:nvSpPr>
        <p:spPr>
          <a:xfrm>
            <a:off x="1634923" y="-36924"/>
            <a:ext cx="14097000" cy="26967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000"/>
              </a:lnSpc>
            </a:pPr>
            <a:r>
              <a:rPr lang="ru-RU" sz="7200" spc="-110" dirty="0">
                <a:solidFill>
                  <a:srgbClr val="FFFFFF"/>
                </a:solidFill>
                <a:latin typeface="Montserrat Bold"/>
              </a:rPr>
              <a:t>Особенности разработки консольного приложения</a:t>
            </a:r>
            <a:endParaRPr lang="en-US" sz="7200" spc="-110" dirty="0">
              <a:solidFill>
                <a:srgbClr val="FFFFFF"/>
              </a:solidFill>
              <a:latin typeface="Montserrat Bold"/>
            </a:endParaRPr>
          </a:p>
        </p:txBody>
      </p:sp>
      <p:grpSp>
        <p:nvGrpSpPr>
          <p:cNvPr id="4" name="Group 4">
            <a:extLst>
              <a:ext uri="{FF2B5EF4-FFF2-40B4-BE49-F238E27FC236}">
                <a16:creationId xmlns:a16="http://schemas.microsoft.com/office/drawing/2014/main" id="{088708E3-D648-95A1-4917-536757DD9D9D}"/>
              </a:ext>
            </a:extLst>
          </p:cNvPr>
          <p:cNvGrpSpPr>
            <a:grpSpLocks noChangeAspect="1"/>
          </p:cNvGrpSpPr>
          <p:nvPr/>
        </p:nvGrpSpPr>
        <p:grpSpPr>
          <a:xfrm>
            <a:off x="-1285875" y="5988454"/>
            <a:ext cx="3269846" cy="3269846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2DB1C2D9-BABA-94A7-3C0C-4DD4E6DE02A7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2EA92CF1-1FC5-F047-26BD-31EFC3F54747}"/>
              </a:ext>
            </a:extLst>
          </p:cNvPr>
          <p:cNvGrpSpPr/>
          <p:nvPr/>
        </p:nvGrpSpPr>
        <p:grpSpPr>
          <a:xfrm>
            <a:off x="-1285875" y="4095810"/>
            <a:ext cx="3269846" cy="3269846"/>
            <a:chOff x="0" y="0"/>
            <a:chExt cx="6350000" cy="63500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565A4EC-3FB9-2594-A991-6F9F6DA75091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BD2DCBDD-2115-D884-B0BB-E097C31630A6}"/>
              </a:ext>
            </a:extLst>
          </p:cNvPr>
          <p:cNvGrpSpPr/>
          <p:nvPr/>
        </p:nvGrpSpPr>
        <p:grpSpPr>
          <a:xfrm>
            <a:off x="15863151" y="-595149"/>
            <a:ext cx="3269846" cy="3269846"/>
            <a:chOff x="0" y="0"/>
            <a:chExt cx="6350000" cy="6350000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E9279729-F957-D373-E4B9-4BCB5315213E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>
            <a:extLst>
              <a:ext uri="{FF2B5EF4-FFF2-40B4-BE49-F238E27FC236}">
                <a16:creationId xmlns:a16="http://schemas.microsoft.com/office/drawing/2014/main" id="{0D8442B8-E8CD-4B04-97CF-E7DD8ED97E6C}"/>
              </a:ext>
            </a:extLst>
          </p:cNvPr>
          <p:cNvGrpSpPr>
            <a:grpSpLocks noChangeAspect="1"/>
          </p:cNvGrpSpPr>
          <p:nvPr/>
        </p:nvGrpSpPr>
        <p:grpSpPr>
          <a:xfrm>
            <a:off x="11488761" y="8861982"/>
            <a:ext cx="3269846" cy="3269846"/>
            <a:chOff x="0" y="0"/>
            <a:chExt cx="1708150" cy="1708150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2DE5B431-78EC-B016-53AB-E566F6F75E1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FDB4A00A-E332-3FEB-AC18-51C9E116AE80}"/>
              </a:ext>
            </a:extLst>
          </p:cNvPr>
          <p:cNvGrpSpPr>
            <a:grpSpLocks noChangeAspect="1"/>
          </p:cNvGrpSpPr>
          <p:nvPr/>
        </p:nvGrpSpPr>
        <p:grpSpPr>
          <a:xfrm>
            <a:off x="-1634923" y="-1634923"/>
            <a:ext cx="3269846" cy="3269846"/>
            <a:chOff x="0" y="0"/>
            <a:chExt cx="1708150" cy="1708150"/>
          </a:xfrm>
        </p:grpSpPr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642C8650-2764-9CAD-67C2-222A2C89926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5D482BC7-BECC-0AAE-E9FE-DE7EB7B0D9FF}"/>
              </a:ext>
            </a:extLst>
          </p:cNvPr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84EF26A-45DD-675C-A651-3CA4FEC4A3D9}"/>
              </a:ext>
            </a:extLst>
          </p:cNvPr>
          <p:cNvSpPr txBox="1"/>
          <p:nvPr/>
        </p:nvSpPr>
        <p:spPr>
          <a:xfrm>
            <a:off x="2133600" y="2898902"/>
            <a:ext cx="124940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Особенности:</a:t>
            </a:r>
          </a:p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Консольный интерфейс с цветовым оформлением.</a:t>
            </a:r>
          </a:p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Простота для опытных пользователей.</a:t>
            </a:r>
          </a:p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Автоматизация операций управления данными.</a:t>
            </a:r>
          </a:p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Хранение данных в текстовых файлах.</a:t>
            </a:r>
          </a:p>
          <a:p>
            <a:pPr rtl="0"/>
            <a:r>
              <a:rPr lang="ru-RU" sz="4000" dirty="0">
                <a:solidFill>
                  <a:schemeClr val="bg1"/>
                </a:solidFill>
                <a:latin typeface="Montserrat Medium" panose="00000600000000000000" pitchFamily="2" charset="-52"/>
              </a:rPr>
              <a:t>Ограниченное удобство для новичков.</a:t>
            </a:r>
          </a:p>
        </p:txBody>
      </p:sp>
    </p:spTree>
    <p:extLst>
      <p:ext uri="{BB962C8B-B14F-4D97-AF65-F5344CB8AC3E}">
        <p14:creationId xmlns:p14="http://schemas.microsoft.com/office/powerpoint/2010/main" val="2568946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-1774772" y="-1468202"/>
            <a:ext cx="3549544" cy="3549544"/>
            <a:chOff x="0" y="0"/>
            <a:chExt cx="1708150" cy="170815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/>
          <p:cNvGrpSpPr>
            <a:grpSpLocks noChangeAspect="1"/>
          </p:cNvGrpSpPr>
          <p:nvPr/>
        </p:nvGrpSpPr>
        <p:grpSpPr>
          <a:xfrm>
            <a:off x="7747893" y="9305382"/>
            <a:ext cx="3549544" cy="3549544"/>
            <a:chOff x="0" y="0"/>
            <a:chExt cx="1708150" cy="170815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DBB555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895601" y="-266700"/>
            <a:ext cx="12537892" cy="3417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4140"/>
              </a:lnSpc>
            </a:pPr>
            <a:r>
              <a:rPr lang="ru-RU" sz="8000" spc="122" dirty="0">
                <a:solidFill>
                  <a:srgbClr val="FFFFFF"/>
                </a:solidFill>
                <a:latin typeface="Montserrat Bold"/>
              </a:rPr>
              <a:t>Демонстрация программы</a:t>
            </a:r>
            <a:endParaRPr lang="en-US" sz="8000" spc="122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16611600" y="8592815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6A1D30-184C-B68B-597D-4C59604B6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3760469"/>
            <a:ext cx="5486400" cy="2083072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BFC5013-B40B-171D-0432-0C57F9FF7C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5767" y="6635348"/>
            <a:ext cx="5225952" cy="208307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5855EEF-7FCC-9948-0B22-DBF77E026A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93790" y="3758228"/>
            <a:ext cx="6174821" cy="208307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97B0A989-9276-5AB4-6AF4-DDC509AFF6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4380" y="3758227"/>
            <a:ext cx="4277420" cy="213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88392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58D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65C778-A325-89CE-C1BE-ED04025B0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AD6DE77-7B1F-8DDE-7580-60C0A013F66B}"/>
              </a:ext>
            </a:extLst>
          </p:cNvPr>
          <p:cNvGrpSpPr/>
          <p:nvPr/>
        </p:nvGrpSpPr>
        <p:grpSpPr>
          <a:xfrm>
            <a:off x="16916400" y="2444575"/>
            <a:ext cx="3549544" cy="3549544"/>
            <a:chOff x="0" y="0"/>
            <a:chExt cx="6350000" cy="6350000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C69B021-6886-862C-50D0-99753641A516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E96AA8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3ED67E0D-2E27-46A1-30F0-527AF6272D89}"/>
              </a:ext>
            </a:extLst>
          </p:cNvPr>
          <p:cNvGrpSpPr>
            <a:grpSpLocks noChangeAspect="1"/>
          </p:cNvGrpSpPr>
          <p:nvPr/>
        </p:nvGrpSpPr>
        <p:grpSpPr>
          <a:xfrm>
            <a:off x="9144000" y="8512228"/>
            <a:ext cx="3549544" cy="3549544"/>
            <a:chOff x="0" y="0"/>
            <a:chExt cx="1708150" cy="1708150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5AAAAD77-6333-A03F-6D17-6323E8E19E78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6FC8BA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FC20A039-CBD2-AB6B-F0A6-6CE42E05952A}"/>
              </a:ext>
            </a:extLst>
          </p:cNvPr>
          <p:cNvGrpSpPr/>
          <p:nvPr/>
        </p:nvGrpSpPr>
        <p:grpSpPr>
          <a:xfrm>
            <a:off x="-966708" y="-1111431"/>
            <a:ext cx="3119554" cy="3119554"/>
            <a:chOff x="0" y="0"/>
            <a:chExt cx="6350000" cy="6350000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133C78-9FB7-93BB-F564-1C990D2A574B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CF7B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A8AF3EA8-9C84-B570-E4BD-0B2031716A14}"/>
              </a:ext>
            </a:extLst>
          </p:cNvPr>
          <p:cNvSpPr txBox="1"/>
          <p:nvPr/>
        </p:nvSpPr>
        <p:spPr>
          <a:xfrm>
            <a:off x="1371600" y="190500"/>
            <a:ext cx="16052962" cy="12152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999"/>
              </a:lnSpc>
            </a:pPr>
            <a:r>
              <a:rPr lang="ru-RU" sz="8000" spc="-99" dirty="0">
                <a:solidFill>
                  <a:srgbClr val="FFFFFF"/>
                </a:solidFill>
                <a:latin typeface="Montserrat Bold"/>
              </a:rPr>
              <a:t> Заключение</a:t>
            </a:r>
            <a:endParaRPr lang="en-US" sz="8000" spc="-99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1F58481B-51F0-2E2C-127B-A92771C9B224}"/>
              </a:ext>
            </a:extLst>
          </p:cNvPr>
          <p:cNvSpPr/>
          <p:nvPr/>
        </p:nvSpPr>
        <p:spPr>
          <a:xfrm>
            <a:off x="16317281" y="8257108"/>
            <a:ext cx="1291259" cy="1291259"/>
          </a:xfrm>
          <a:custGeom>
            <a:avLst/>
            <a:gdLst/>
            <a:ahLst/>
            <a:cxnLst/>
            <a:rect l="l" t="t" r="r" b="b"/>
            <a:pathLst>
              <a:path w="1291259" h="1291259">
                <a:moveTo>
                  <a:pt x="0" y="0"/>
                </a:moveTo>
                <a:lnTo>
                  <a:pt x="1291259" y="0"/>
                </a:lnTo>
                <a:lnTo>
                  <a:pt x="1291259" y="1291259"/>
                </a:lnTo>
                <a:lnTo>
                  <a:pt x="0" y="1291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582B2362-729D-A41B-D0A5-983BC5284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387924"/>
            <a:ext cx="1503449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pitchFamily="2" charset="-52"/>
              </a:rPr>
              <a:t>Разработана информационная система для учёта газет, решающая поставленные задачи.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pitchFamily="2" charset="-52"/>
              </a:rPr>
              <a:t>Преимущества: простой интерфейс, надёжное хранение данных.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altLang="en-US" sz="40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Montserrat Medium" panose="00000600000000000000" pitchFamily="2" charset="-52"/>
              </a:rPr>
              <a:t>Улучшения: поиск газет, переход на JSON, интеграция класса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Montserrat Medium" panose="00000600000000000000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171377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268</Words>
  <Application>Microsoft Office PowerPoint</Application>
  <PresentationFormat>Произвольный</PresentationFormat>
  <Paragraphs>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7" baseType="lpstr">
      <vt:lpstr>Montserrat Medium</vt:lpstr>
      <vt:lpstr>Montserrat Bold</vt:lpstr>
      <vt:lpstr>Arial</vt:lpstr>
      <vt:lpstr>Open Sans</vt:lpstr>
      <vt:lpstr>Calibri</vt:lpstr>
      <vt:lpstr>Aptos</vt:lpstr>
      <vt:lpstr>Montserrat Ultra-Bold</vt:lpstr>
      <vt:lpstr>Montserrat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Аквариум</dc:title>
  <cp:lastModifiedBy>Прохор Карпенко</cp:lastModifiedBy>
  <cp:revision>10</cp:revision>
  <dcterms:created xsi:type="dcterms:W3CDTF">2006-08-16T00:00:00Z</dcterms:created>
  <dcterms:modified xsi:type="dcterms:W3CDTF">2025-06-05T17:05:52Z</dcterms:modified>
  <dc:identifier>DAF4LF78-WM</dc:identifier>
</cp:coreProperties>
</file>