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81" r:id="rId4"/>
    <p:sldId id="258" r:id="rId5"/>
    <p:sldId id="259" r:id="rId6"/>
    <p:sldId id="260" r:id="rId7"/>
    <p:sldId id="279" r:id="rId8"/>
    <p:sldId id="262" r:id="rId9"/>
    <p:sldId id="263" r:id="rId10"/>
    <p:sldId id="264" r:id="rId11"/>
    <p:sldId id="274" r:id="rId12"/>
    <p:sldId id="275" r:id="rId13"/>
    <p:sldId id="276" r:id="rId14"/>
    <p:sldId id="265" r:id="rId15"/>
    <p:sldId id="266" r:id="rId16"/>
    <p:sldId id="267" r:id="rId17"/>
    <p:sldId id="268" r:id="rId18"/>
    <p:sldId id="269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4AB635-7E01-440F-BEB6-423E108C2B41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1EDAE6-3BF4-496C-935E-565B0F87D3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-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57" y="3401589"/>
            <a:ext cx="6816043" cy="3456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br>
              <a:rPr lang="en-IN" sz="5400" b="1" u="sng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 pitchFamily="82" charset="0"/>
              </a:rPr>
            </a:br>
            <a:r>
              <a:rPr lang="en-IN" sz="5400" b="1" u="sng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 pitchFamily="82" charset="0"/>
              </a:rPr>
              <a:t>APARTMENT MANAGEMENT SYSTEM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endParaRPr lang="en-IN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endParaRPr lang="en-IN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endParaRPr lang="en-IN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>
              <a:buNone/>
            </a:pPr>
            <a:r>
              <a:rPr lang="en-IN" sz="2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itchFamily="82" charset="0"/>
              </a:rPr>
              <a:t>-</a:t>
            </a:r>
            <a:r>
              <a:rPr lang="en-IN" sz="1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itchFamily="82" charset="0"/>
              </a:rPr>
              <a:t>Sakshil Verma(RA1911031010071)-team lead</a:t>
            </a:r>
          </a:p>
          <a:p>
            <a:pPr algn="r">
              <a:buNone/>
            </a:pPr>
            <a:r>
              <a:rPr lang="en-IN" sz="1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itchFamily="82" charset="0"/>
              </a:rPr>
              <a:t>-Saksham Thareja(RA1911031010065)-member</a:t>
            </a:r>
          </a:p>
          <a:p>
            <a:pPr algn="r">
              <a:buNone/>
            </a:pPr>
            <a:r>
              <a:rPr lang="en-IN" sz="1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lgerian" pitchFamily="82" charset="0"/>
              </a:rPr>
              <a:t>-Akarshit Vats(RA1911031010066)-member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114300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REQUIREMENTS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7467600" cy="4525963"/>
          </a:xfrm>
        </p:spPr>
        <p:txBody>
          <a:bodyPr>
            <a:noAutofit/>
          </a:bodyPr>
          <a:lstStyle/>
          <a:p>
            <a:r>
              <a:rPr lang="en-IN" sz="3600" dirty="0"/>
              <a:t>There are three types of requirements :</a:t>
            </a:r>
          </a:p>
          <a:p>
            <a:r>
              <a:rPr lang="en-IN" sz="3600" dirty="0"/>
              <a:t>1) Functional Requirements</a:t>
            </a:r>
          </a:p>
          <a:p>
            <a:r>
              <a:rPr lang="en-IN" sz="3600" dirty="0"/>
              <a:t>2) Non-Functional Requirements</a:t>
            </a:r>
          </a:p>
          <a:p>
            <a:r>
              <a:rPr lang="en-IN" sz="3600" dirty="0"/>
              <a:t>3) Infrastructural Requirements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BDAC-BF85-6043-A318-96722ABB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Algerian" pitchFamily="82" charset="0"/>
              </a:rPr>
              <a:t>FUNCTIONAL REQUIREMENTS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9170D1F8-03F7-B24E-B531-A188B26FDC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46238"/>
            <a:ext cx="5904656" cy="3173751"/>
          </a:xfrm>
          <a:noFill/>
        </p:spPr>
      </p:pic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203B0D15-6E13-2346-8507-4A041E53B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46" y="4869160"/>
            <a:ext cx="5904656" cy="1371347"/>
          </a:xfrm>
        </p:spPr>
      </p:pic>
    </p:spTree>
    <p:extLst>
      <p:ext uri="{BB962C8B-B14F-4D97-AF65-F5344CB8AC3E}">
        <p14:creationId xmlns:p14="http://schemas.microsoft.com/office/powerpoint/2010/main" val="412866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FD5A-1C7A-5E42-82EF-1F6EC6D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lgerian" pitchFamily="82" charset="0"/>
              </a:rPr>
              <a:t>NON-FUNCTIONAL REQUIREMENTS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61F3C1CA-0F1F-6843-9F9B-14939A3C6C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6258"/>
            <a:ext cx="4114800" cy="4944464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4EE0F3F4-4167-C649-A9FA-098201D75A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71" y="1628800"/>
            <a:ext cx="4431269" cy="3336798"/>
          </a:xfrm>
        </p:spPr>
      </p:pic>
    </p:spTree>
    <p:extLst>
      <p:ext uri="{BB962C8B-B14F-4D97-AF65-F5344CB8AC3E}">
        <p14:creationId xmlns:p14="http://schemas.microsoft.com/office/powerpoint/2010/main" val="213189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56258E7-74A5-4E84-9440-85373F6E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INFRASTRUCTURE REQUIREMENTS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AB81210-F525-2344-899A-9FBA927F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4303"/>
            <a:ext cx="7467600" cy="3397756"/>
          </a:xfrm>
          <a:noFill/>
        </p:spPr>
      </p:pic>
    </p:spTree>
    <p:extLst>
      <p:ext uri="{BB962C8B-B14F-4D97-AF65-F5344CB8AC3E}">
        <p14:creationId xmlns:p14="http://schemas.microsoft.com/office/powerpoint/2010/main" val="94417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PROJECT MANAGEMENT PLAN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The following are the main focus areas in our management plan for the project:</a:t>
            </a:r>
          </a:p>
          <a:p>
            <a:endParaRPr lang="en-US" dirty="0"/>
          </a:p>
          <a:p>
            <a:r>
              <a:rPr lang="en-US" dirty="0"/>
              <a:t>Integration Management</a:t>
            </a:r>
          </a:p>
          <a:p>
            <a:r>
              <a:rPr lang="en-US" dirty="0"/>
              <a:t>Scope Management</a:t>
            </a:r>
          </a:p>
          <a:p>
            <a:r>
              <a:rPr lang="en-US" dirty="0"/>
              <a:t>Schedule Management</a:t>
            </a:r>
          </a:p>
          <a:p>
            <a:r>
              <a:rPr lang="en-US" dirty="0"/>
              <a:t>Cost Management</a:t>
            </a:r>
          </a:p>
          <a:p>
            <a:r>
              <a:rPr lang="en-US" dirty="0"/>
              <a:t>Quality Management</a:t>
            </a:r>
          </a:p>
          <a:p>
            <a:r>
              <a:rPr lang="en-US" dirty="0"/>
              <a:t>Resource Management</a:t>
            </a:r>
          </a:p>
          <a:p>
            <a:r>
              <a:rPr lang="en-IN" dirty="0"/>
              <a:t>Stakeholder</a:t>
            </a:r>
          </a:p>
          <a:p>
            <a:r>
              <a:rPr lang="en-US" dirty="0"/>
              <a:t>Communication Management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Procurement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ESTIMATION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In the estimation section we basically have three subsections for easy of use :</a:t>
            </a:r>
          </a:p>
          <a:p>
            <a:pPr>
              <a:buNone/>
            </a:pPr>
            <a:endParaRPr lang="en-IN" dirty="0"/>
          </a:p>
          <a:p>
            <a:pPr marL="550926" indent="-514350">
              <a:buAutoNum type="arabicParenR"/>
            </a:pPr>
            <a:r>
              <a:rPr lang="en-US" dirty="0"/>
              <a:t>Effort and Cost Estimation</a:t>
            </a:r>
          </a:p>
          <a:p>
            <a:pPr marL="550926" indent="-514350">
              <a:buAutoNum type="arabicParenR"/>
            </a:pPr>
            <a:endParaRPr lang="en-IN" dirty="0"/>
          </a:p>
          <a:p>
            <a:pPr marL="550926" indent="-514350">
              <a:buAutoNum type="arabicParenR"/>
            </a:pPr>
            <a:r>
              <a:rPr lang="en-US" dirty="0"/>
              <a:t>Infrastructure/Resource Cost </a:t>
            </a:r>
          </a:p>
          <a:p>
            <a:pPr marL="550926" indent="-514350">
              <a:buAutoNum type="arabicParenR"/>
            </a:pPr>
            <a:endParaRPr lang="en-IN" dirty="0"/>
          </a:p>
          <a:p>
            <a:pPr marL="550926" indent="-514350">
              <a:buAutoNum type="arabicParenR"/>
            </a:pPr>
            <a:r>
              <a:rPr lang="en-US" dirty="0"/>
              <a:t>Maintenance and Support Cost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WBS and Risk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 </a:t>
            </a:r>
            <a:r>
              <a:rPr lang="en-US" sz="1800" b="1" dirty="0"/>
              <a:t>Work Breakdown Structure</a:t>
            </a:r>
            <a:r>
              <a:rPr lang="en-US" sz="1800" dirty="0"/>
              <a:t> (</a:t>
            </a:r>
            <a:r>
              <a:rPr lang="en-US" sz="1800" b="1" dirty="0"/>
              <a:t>WBS</a:t>
            </a:r>
            <a:r>
              <a:rPr lang="en-US" sz="1800" dirty="0"/>
              <a:t>) is a deliverable-oriented hierarchical decomposition of the work to be executed by the project team to accomplish the project objectives and create the required deliverables. A </a:t>
            </a:r>
            <a:r>
              <a:rPr lang="en-US" sz="1800" b="1" dirty="0"/>
              <a:t>WBS</a:t>
            </a:r>
            <a:r>
              <a:rPr lang="en-US" sz="1800" dirty="0"/>
              <a:t> is the cornerstone of effective project planning, execution, controlling, monitoring, and reporting.</a:t>
            </a:r>
          </a:p>
          <a:p>
            <a:r>
              <a:rPr lang="en-US" sz="1800" dirty="0"/>
              <a:t>The </a:t>
            </a:r>
            <a:r>
              <a:rPr lang="en-US" sz="1800" b="1" dirty="0"/>
              <a:t>WBS</a:t>
            </a:r>
            <a:r>
              <a:rPr lang="en-US" sz="1800" dirty="0"/>
              <a:t> can help the team identify and eventually analyze these </a:t>
            </a:r>
            <a:r>
              <a:rPr lang="en-US" sz="1800" b="1" dirty="0"/>
              <a:t>risks</a:t>
            </a:r>
            <a:r>
              <a:rPr lang="en-US" sz="1800" dirty="0"/>
              <a:t> and is an effective tool for identifying specific </a:t>
            </a:r>
            <a:r>
              <a:rPr lang="en-US" sz="1800" b="1" dirty="0"/>
              <a:t>risks. By</a:t>
            </a:r>
            <a:r>
              <a:rPr lang="en-US" sz="1800" dirty="0"/>
              <a:t> looking at the </a:t>
            </a:r>
            <a:r>
              <a:rPr lang="en-US" sz="1800" b="1" dirty="0"/>
              <a:t>WBS</a:t>
            </a:r>
            <a:r>
              <a:rPr lang="en-US" sz="1800" dirty="0"/>
              <a:t>, the </a:t>
            </a:r>
            <a:r>
              <a:rPr lang="en-US" sz="1800" b="1" dirty="0"/>
              <a:t>risk management</a:t>
            </a:r>
            <a:r>
              <a:rPr lang="en-US" sz="1800" dirty="0"/>
              <a:t> team can go through each task in the </a:t>
            </a:r>
            <a:r>
              <a:rPr lang="en-US" sz="1800" b="1" dirty="0"/>
              <a:t>WBS</a:t>
            </a:r>
            <a:r>
              <a:rPr lang="en-US" sz="1800" dirty="0"/>
              <a:t> and identify specific events that can lead to </a:t>
            </a:r>
            <a:r>
              <a:rPr lang="en-US" sz="1800" b="1" dirty="0"/>
              <a:t>risks</a:t>
            </a:r>
            <a:r>
              <a:rPr lang="en-US" sz="1800" dirty="0"/>
              <a:t> relating to each task.</a:t>
            </a:r>
          </a:p>
          <a:p>
            <a:r>
              <a:rPr lang="en-US" sz="1800" dirty="0"/>
              <a:t>A Full WBS Structure basic diagram:</a:t>
            </a:r>
          </a:p>
          <a:p>
            <a:endParaRPr lang="en-IN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B88AB-951E-44E8-8110-28D08353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4857760"/>
            <a:ext cx="6858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WBS With Project Schedule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9AB60A84-F96B-5D49-855A-31429651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8177"/>
            <a:ext cx="7467600" cy="345000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Algerian" pitchFamily="82" charset="0"/>
              </a:rPr>
              <a:t>Risk identification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Risk identification</a:t>
            </a:r>
            <a:r>
              <a:rPr lang="en-US" sz="2400" dirty="0"/>
              <a:t> is the process of determining which </a:t>
            </a:r>
            <a:r>
              <a:rPr lang="en-US" sz="2400" b="1" dirty="0"/>
              <a:t>risks</a:t>
            </a:r>
            <a:r>
              <a:rPr lang="en-US" sz="2400" dirty="0"/>
              <a:t> may affect the </a:t>
            </a:r>
            <a:r>
              <a:rPr lang="en-US" sz="2400" b="1" dirty="0"/>
              <a:t>project</a:t>
            </a:r>
            <a:r>
              <a:rPr lang="en-US" sz="2400" dirty="0"/>
              <a:t> and documenting their characteristics. The key benefit of this process is documentation of existing </a:t>
            </a:r>
            <a:r>
              <a:rPr lang="en-US" sz="2400" b="1" dirty="0"/>
              <a:t>risks</a:t>
            </a:r>
            <a:r>
              <a:rPr lang="en-US" sz="2400" dirty="0"/>
              <a:t> and the knowledge and skills offered by the </a:t>
            </a:r>
            <a:r>
              <a:rPr lang="en-US" sz="2400" b="1" dirty="0"/>
              <a:t>project</a:t>
            </a:r>
            <a:r>
              <a:rPr lang="en-US" sz="2400" dirty="0"/>
              <a:t> team anticipate </a:t>
            </a:r>
            <a:r>
              <a:rPr lang="en-US" sz="2400" b="1" dirty="0"/>
              <a:t>risk</a:t>
            </a:r>
            <a:r>
              <a:rPr lang="en-US" sz="2400" dirty="0"/>
              <a:t> events.</a:t>
            </a:r>
          </a:p>
          <a:p>
            <a:r>
              <a:rPr lang="en-US" sz="2400" dirty="0"/>
              <a:t>Project risk management is the process of identifying, analyzing and responding to any risk that arises over the life cycle of a project to help the project remain on track and meet its goal. Risk management isn’t reactive only; it should be part of the planning process to figure out risk that might happen in the project and how to control that risk if it in fact occurs.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6553-4B5E-CD40-BE91-19F7EF72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itchFamily="82" charset="0"/>
              </a:rPr>
              <a:t>LIST REGISTER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8166B12-18F4-AA40-9C2E-FB7D27110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9" y="1600200"/>
            <a:ext cx="6906501" cy="4525963"/>
          </a:xfrm>
        </p:spPr>
      </p:pic>
    </p:spTree>
    <p:extLst>
      <p:ext uri="{BB962C8B-B14F-4D97-AF65-F5344CB8AC3E}">
        <p14:creationId xmlns:p14="http://schemas.microsoft.com/office/powerpoint/2010/main" val="397782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Algerian" pitchFamily="82" charset="0"/>
              </a:rPr>
              <a:t>INTRODUCTION TO OUR SOFTWARE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Apartment  Management System is a basic and ideal way to manage, maintain, communicate and even share your ideas within your residential complex or society.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IN" sz="2000" b="1" dirty="0"/>
          </a:p>
          <a:p>
            <a:r>
              <a:rPr lang="en-IN" sz="2000" b="1" dirty="0"/>
              <a:t>It will have different user roles like the Admin ,Secretary ,Resident  Members , Gatekeeper and even Accountant Users.</a:t>
            </a:r>
          </a:p>
          <a:p>
            <a:r>
              <a:rPr lang="en-IN" sz="2000" b="1" dirty="0"/>
              <a:t>The software would be having a very simple and basic interface so that the elderly or even the less educated people can use it with ease.</a:t>
            </a:r>
            <a:endParaRPr lang="en-US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F95513B-FBFF-4526-B5FE-AD23D0A2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z="4000" dirty="0">
                <a:latin typeface="Algerian" pitchFamily="82" charset="0"/>
              </a:rPr>
              <a:t>MANAGING RISK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4D3B916-9D75-5843-8AD5-352B3FEDD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49003"/>
            <a:ext cx="5475262" cy="3586297"/>
          </a:xfrm>
          <a:noFill/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2CE4D21-CA83-2340-9CB6-7136A09E5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169092"/>
            <a:ext cx="5475262" cy="1302409"/>
          </a:xfrm>
        </p:spPr>
      </p:pic>
    </p:spTree>
    <p:extLst>
      <p:ext uri="{BB962C8B-B14F-4D97-AF65-F5344CB8AC3E}">
        <p14:creationId xmlns:p14="http://schemas.microsoft.com/office/powerpoint/2010/main" val="248554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Algerian" pitchFamily="82" charset="0"/>
              </a:rPr>
              <a:t>A Basic Idea of Our Software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will have different user roles like the Admin ,Secretary ,Resident  Members , Gatekeeper and even Accountant Users.</a:t>
            </a:r>
          </a:p>
          <a:p>
            <a:r>
              <a:rPr lang="en-IN" dirty="0"/>
              <a:t>The software would be having a very simple and basic interface so that the elderly or even the less educated people can use it with ease.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lgerian" pitchFamily="82" charset="0"/>
              </a:rPr>
              <a:t>Feature Set of the Software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Dashboard </a:t>
            </a:r>
          </a:p>
          <a:p>
            <a:r>
              <a:rPr lang="en-IN" dirty="0"/>
              <a:t>Facilities Management</a:t>
            </a:r>
          </a:p>
          <a:p>
            <a:r>
              <a:rPr lang="en-US" dirty="0"/>
              <a:t>Maintenance Committee</a:t>
            </a:r>
            <a:endParaRPr lang="en-IN" dirty="0"/>
          </a:p>
          <a:p>
            <a:r>
              <a:rPr lang="en-IN" dirty="0"/>
              <a:t>Notices Section</a:t>
            </a:r>
          </a:p>
          <a:p>
            <a:r>
              <a:rPr lang="en-IN" dirty="0"/>
              <a:t>Management Committee</a:t>
            </a:r>
          </a:p>
          <a:p>
            <a:r>
              <a:rPr lang="en-IN" dirty="0"/>
              <a:t>Member Management </a:t>
            </a:r>
          </a:p>
          <a:p>
            <a:r>
              <a:rPr lang="en-IN" dirty="0"/>
              <a:t>Complain Management</a:t>
            </a:r>
          </a:p>
          <a:p>
            <a:r>
              <a:rPr lang="en-IN" dirty="0"/>
              <a:t>Parking Manager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Project Methodology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      A project management methodology is essentially a set of guiding principles and processes for managing a project. Your choice of methodology defines how you work and communicate.</a:t>
            </a:r>
          </a:p>
          <a:p>
            <a:pPr>
              <a:buNone/>
            </a:pPr>
            <a:r>
              <a:rPr lang="en-IN" sz="1800" dirty="0"/>
              <a:t>      We have chosen Agile methodology for our project because of the following reasons:</a:t>
            </a:r>
          </a:p>
          <a:p>
            <a:r>
              <a:rPr lang="en-US" sz="1800" dirty="0"/>
              <a:t>Superior quality product. </a:t>
            </a:r>
          </a:p>
          <a:p>
            <a:r>
              <a:rPr lang="en-US" sz="1800" dirty="0"/>
              <a:t>Customer satisfaction. </a:t>
            </a:r>
          </a:p>
          <a:p>
            <a:r>
              <a:rPr lang="en-US" sz="1800" dirty="0"/>
              <a:t>Better control.</a:t>
            </a:r>
          </a:p>
          <a:p>
            <a:r>
              <a:rPr lang="en-US" sz="1800" dirty="0"/>
              <a:t>Improved project predictability. </a:t>
            </a:r>
          </a:p>
          <a:p>
            <a:r>
              <a:rPr lang="en-US" sz="1800" dirty="0"/>
              <a:t>Reduced risks. </a:t>
            </a:r>
          </a:p>
          <a:p>
            <a:r>
              <a:rPr lang="en-US" sz="1800" dirty="0"/>
              <a:t>Increased </a:t>
            </a:r>
            <a:r>
              <a:rPr lang="en-US" sz="1800" b="1" dirty="0"/>
              <a:t>flexibility</a:t>
            </a:r>
            <a:r>
              <a:rPr lang="en-US" sz="1800" dirty="0"/>
              <a:t>. </a:t>
            </a:r>
          </a:p>
          <a:p>
            <a:r>
              <a:rPr lang="en-US" sz="1800" dirty="0"/>
              <a:t>Continuous improvement. </a:t>
            </a:r>
          </a:p>
          <a:p>
            <a:r>
              <a:rPr lang="en-US" sz="1800" dirty="0"/>
              <a:t>Improved team morale.</a:t>
            </a: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itchFamily="82" charset="0"/>
              </a:rPr>
              <a:t>AGILE METHDOLOGY Explained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1571612"/>
            <a:ext cx="72866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 </a:t>
            </a:r>
            <a:r>
              <a:rPr lang="en-US" sz="2000" b="1" dirty="0"/>
              <a:t>Agile software development</a:t>
            </a:r>
            <a:r>
              <a:rPr lang="en-US" sz="2000" dirty="0"/>
              <a:t> methodology is one of the simplest and effective processes to turn a vision for a business need into software solutions. Agile is a term used to describe software development approaches that employ continual planning, learning, improvement, team collaboration, evolutionary development, and early delivery. It encourages flexible responses to change.</a:t>
            </a:r>
          </a:p>
          <a:p>
            <a:r>
              <a:rPr lang="en-US" sz="2000" dirty="0"/>
              <a:t>The agile software development emphasizes on four core values.</a:t>
            </a:r>
          </a:p>
          <a:p>
            <a:r>
              <a:rPr lang="en-US" sz="2000" dirty="0"/>
              <a:t>1) Individual and team interactions over processes and tools</a:t>
            </a:r>
          </a:p>
          <a:p>
            <a:r>
              <a:rPr lang="en-US" sz="2000" dirty="0"/>
              <a:t>2) Working software over comprehensive documentation</a:t>
            </a:r>
          </a:p>
          <a:p>
            <a:r>
              <a:rPr lang="en-US" sz="2000" dirty="0"/>
              <a:t>3) Customer collaboration over contract negotiation</a:t>
            </a:r>
          </a:p>
          <a:p>
            <a:r>
              <a:rPr lang="en-US" sz="2000" dirty="0"/>
              <a:t>4) Responding to change over following a plan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7AF0-DED5-3E40-A6D9-1DB3E192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AGILE MODEL STEPS</a:t>
            </a:r>
            <a:endParaRPr lang="en-US" dirty="0"/>
          </a:p>
        </p:txBody>
      </p:sp>
      <p:pic>
        <p:nvPicPr>
          <p:cNvPr id="4" name="Content Placeholder 5" descr="software-engineering-agile-model.png">
            <a:extLst>
              <a:ext uri="{FF2B5EF4-FFF2-40B4-BE49-F238E27FC236}">
                <a16:creationId xmlns:a16="http://schemas.microsoft.com/office/drawing/2014/main" id="{F127F965-C52D-1649-8B5F-70A7F6A1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843880"/>
            <a:ext cx="5841454" cy="4330029"/>
          </a:xfrm>
        </p:spPr>
      </p:pic>
    </p:spTree>
    <p:extLst>
      <p:ext uri="{BB962C8B-B14F-4D97-AF65-F5344CB8AC3E}">
        <p14:creationId xmlns:p14="http://schemas.microsoft.com/office/powerpoint/2010/main" val="230600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STAKEHOLDER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    </a:t>
            </a:r>
          </a:p>
          <a:p>
            <a:pPr>
              <a:buNone/>
            </a:pPr>
            <a:r>
              <a:rPr lang="en-IN" sz="2000" dirty="0"/>
              <a:t>     </a:t>
            </a:r>
            <a:r>
              <a:rPr lang="en-IN" sz="2000" dirty="0">
                <a:solidFill>
                  <a:srgbClr val="00B0F0"/>
                </a:solidFill>
              </a:rPr>
              <a:t>Who is a Stakeholder?</a:t>
            </a:r>
          </a:p>
          <a:p>
            <a:pPr>
              <a:buNone/>
            </a:pPr>
            <a:r>
              <a:rPr lang="en-IN" sz="2000" dirty="0"/>
              <a:t>      </a:t>
            </a:r>
            <a:r>
              <a:rPr lang="en-US" sz="2000" dirty="0"/>
              <a:t>A stakeholder is an individual, group, or organization that may affect be affected by or perceive itself to be affected by a decision, activity, or outcome of a project.</a:t>
            </a:r>
          </a:p>
          <a:p>
            <a:pPr>
              <a:buNone/>
            </a:pPr>
            <a:r>
              <a:rPr lang="en-IN" sz="2000" dirty="0"/>
              <a:t>     </a:t>
            </a:r>
            <a:r>
              <a:rPr lang="en-IN" sz="2000" dirty="0">
                <a:solidFill>
                  <a:srgbClr val="00B0F0"/>
                </a:solidFill>
              </a:rPr>
              <a:t>Who all are stakeholders in our project?</a:t>
            </a:r>
          </a:p>
          <a:p>
            <a:pPr>
              <a:buNone/>
            </a:pPr>
            <a:r>
              <a:rPr lang="en-IN" sz="2000" dirty="0"/>
              <a:t>     Our project development has 3 main hierarchical positions one of us being the project steering committee leader and two of us being members.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>
                <a:solidFill>
                  <a:srgbClr val="00B0F0"/>
                </a:solidFill>
              </a:rPr>
              <a:t>     Sakshil Verma</a:t>
            </a:r>
            <a:r>
              <a:rPr lang="en-IN" sz="2000" dirty="0"/>
              <a:t> – Project steering committee leader </a:t>
            </a:r>
          </a:p>
          <a:p>
            <a:pPr>
              <a:buNone/>
            </a:pPr>
            <a:r>
              <a:rPr lang="en-IN" sz="2000" dirty="0">
                <a:solidFill>
                  <a:srgbClr val="00B0F0"/>
                </a:solidFill>
              </a:rPr>
              <a:t>     Saksham Thareja </a:t>
            </a:r>
            <a:r>
              <a:rPr lang="en-IN" sz="2000" dirty="0"/>
              <a:t>- Project steering committee member</a:t>
            </a:r>
          </a:p>
          <a:p>
            <a:pPr>
              <a:buNone/>
            </a:pPr>
            <a:r>
              <a:rPr lang="en-IN" sz="2000" dirty="0">
                <a:solidFill>
                  <a:srgbClr val="00B0F0"/>
                </a:solidFill>
              </a:rPr>
              <a:t>     Akarshit Vats- </a:t>
            </a:r>
            <a:r>
              <a:rPr lang="en-IN" sz="2000" dirty="0"/>
              <a:t>Project steering committee member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MAJOR FUNCTIONS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Personal Login(Member Management) &amp; New Registration Module</a:t>
            </a:r>
          </a:p>
          <a:p>
            <a:r>
              <a:rPr lang="en-US" sz="2400" dirty="0"/>
              <a:t> Complaints Register Module</a:t>
            </a:r>
          </a:p>
          <a:p>
            <a:r>
              <a:rPr lang="en-US" sz="2400" dirty="0"/>
              <a:t> Facilities Management Module</a:t>
            </a:r>
          </a:p>
          <a:p>
            <a:r>
              <a:rPr lang="en-US" sz="2400" dirty="0"/>
              <a:t> Notice Section Module</a:t>
            </a:r>
          </a:p>
          <a:p>
            <a:r>
              <a:rPr lang="en-US" sz="2400" dirty="0"/>
              <a:t> Management Committee Module</a:t>
            </a:r>
          </a:p>
          <a:p>
            <a:r>
              <a:rPr lang="en-US" sz="2400" dirty="0"/>
              <a:t> Parking Management Module</a:t>
            </a:r>
          </a:p>
          <a:p>
            <a:r>
              <a:rPr lang="en-US" sz="2400" dirty="0"/>
              <a:t>New Initiatives Module</a:t>
            </a:r>
          </a:p>
          <a:p>
            <a:r>
              <a:rPr lang="en-US" sz="2400" dirty="0"/>
              <a:t> Product Improvement Suggestions 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751</TotalTime>
  <Words>842</Words>
  <Application>Microsoft Macintosh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Franklin Gothic Book</vt:lpstr>
      <vt:lpstr>Wingdings 2</vt:lpstr>
      <vt:lpstr>Technic</vt:lpstr>
      <vt:lpstr> APARTMENT MANAGEMENT SYSTEM</vt:lpstr>
      <vt:lpstr>INTRODUCTION TO OUR SOFTWARE</vt:lpstr>
      <vt:lpstr>A Basic Idea of Our Software</vt:lpstr>
      <vt:lpstr>Feature Set of the Software</vt:lpstr>
      <vt:lpstr>Project Methodology</vt:lpstr>
      <vt:lpstr>AGILE METHDOLOGY Explained</vt:lpstr>
      <vt:lpstr>AGILE MODEL STEPS</vt:lpstr>
      <vt:lpstr>STAKEHOLDER MANAGEMENT</vt:lpstr>
      <vt:lpstr>MAJOR FUNCTIONS</vt:lpstr>
      <vt:lpstr>REQUIREMENTS</vt:lpstr>
      <vt:lpstr>FUNCTIONAL REQUIREMENTS</vt:lpstr>
      <vt:lpstr>NON-FUNCTIONAL REQUIREMENTS </vt:lpstr>
      <vt:lpstr>INFRASTRUCTURE REQUIREMENTS</vt:lpstr>
      <vt:lpstr>PROJECT MANAGEMENT PLAN</vt:lpstr>
      <vt:lpstr>ESTIMATION</vt:lpstr>
      <vt:lpstr>WBS and Risk Management Plan</vt:lpstr>
      <vt:lpstr>WBS With Project Schedule</vt:lpstr>
      <vt:lpstr>Risk identification AND MANAGEMENT</vt:lpstr>
      <vt:lpstr>LIST REGISTER</vt:lpstr>
      <vt:lpstr>MANAGING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MANAGEMENT SYSTEM</dc:title>
  <dc:creator>Saksham Thareja</dc:creator>
  <cp:lastModifiedBy>sakshil verma</cp:lastModifiedBy>
  <cp:revision>20</cp:revision>
  <dcterms:created xsi:type="dcterms:W3CDTF">2021-01-28T09:58:49Z</dcterms:created>
  <dcterms:modified xsi:type="dcterms:W3CDTF">2021-04-12T10:49:50Z</dcterms:modified>
</cp:coreProperties>
</file>