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458B6-96C8-408A-85B4-56453B5332A6}" v="3464" dt="2023-04-13T08:44:03.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C1360-6C29-4ACF-9C33-58EB13AF512D}" type="doc">
      <dgm:prSet loTypeId="urn:microsoft.com/office/officeart/2005/8/layout/process5" loCatId="process" qsTypeId="urn:microsoft.com/office/officeart/2005/8/quickstyle/3d3" qsCatId="3D" csTypeId="urn:microsoft.com/office/officeart/2005/8/colors/colorful2" csCatId="colorful" phldr="1"/>
      <dgm:spPr/>
      <dgm:t>
        <a:bodyPr/>
        <a:lstStyle/>
        <a:p>
          <a:endParaRPr lang="en-IN"/>
        </a:p>
      </dgm:t>
    </dgm:pt>
    <dgm:pt modelId="{01B7302E-1F90-4716-A6C2-1A608E9491DE}">
      <dgm:prSet phldrT="[Text]" custT="1"/>
      <dgm:spPr/>
      <dgm:t>
        <a:bodyPr/>
        <a:lstStyle/>
        <a:p>
          <a:r>
            <a:rPr lang="en-US" sz="1800" dirty="0"/>
            <a:t>1.Making Overview of our Idea and distributing roles among teammates</a:t>
          </a:r>
          <a:endParaRPr lang="en-IN" sz="1800" dirty="0"/>
        </a:p>
      </dgm:t>
    </dgm:pt>
    <dgm:pt modelId="{CF2E3B43-8BA5-4EC1-BE1B-824A5D270920}" type="parTrans" cxnId="{5EB04238-F1ED-44E6-A67E-65AFC3451488}">
      <dgm:prSet/>
      <dgm:spPr/>
      <dgm:t>
        <a:bodyPr/>
        <a:lstStyle/>
        <a:p>
          <a:endParaRPr lang="en-IN"/>
        </a:p>
      </dgm:t>
    </dgm:pt>
    <dgm:pt modelId="{1C69253E-BF88-4490-BD75-60E7D1773179}" type="sibTrans" cxnId="{5EB04238-F1ED-44E6-A67E-65AFC3451488}">
      <dgm:prSet/>
      <dgm:spPr/>
      <dgm:t>
        <a:bodyPr/>
        <a:lstStyle/>
        <a:p>
          <a:endParaRPr lang="en-IN"/>
        </a:p>
      </dgm:t>
    </dgm:pt>
    <dgm:pt modelId="{C7D3A1F3-91F8-4A65-A76B-FCBF68DA4B33}">
      <dgm:prSet phldrT="[Text]" custT="1"/>
      <dgm:spPr/>
      <dgm:t>
        <a:bodyPr/>
        <a:lstStyle/>
        <a:p>
          <a:r>
            <a:rPr lang="en-US" sz="1600" dirty="0"/>
            <a:t>2. Designing UI of our Platform and Creating basic structure of our website using HTML and CSS.</a:t>
          </a:r>
          <a:endParaRPr lang="en-IN" sz="1600" dirty="0"/>
        </a:p>
      </dgm:t>
    </dgm:pt>
    <dgm:pt modelId="{D6DB6D7B-EA73-4277-A8AA-43F947A77481}" type="parTrans" cxnId="{FAE68A81-B87C-4693-92FD-A1F1F111B34A}">
      <dgm:prSet/>
      <dgm:spPr/>
      <dgm:t>
        <a:bodyPr/>
        <a:lstStyle/>
        <a:p>
          <a:endParaRPr lang="en-IN"/>
        </a:p>
      </dgm:t>
    </dgm:pt>
    <dgm:pt modelId="{6E9DF85E-9656-4623-B271-4738F1BF24E2}" type="sibTrans" cxnId="{FAE68A81-B87C-4693-92FD-A1F1F111B34A}">
      <dgm:prSet/>
      <dgm:spPr/>
      <dgm:t>
        <a:bodyPr/>
        <a:lstStyle/>
        <a:p>
          <a:endParaRPr lang="en-IN"/>
        </a:p>
      </dgm:t>
    </dgm:pt>
    <dgm:pt modelId="{1BAAD2EE-AC91-4F0E-BDE8-BAB852A0D7CB}">
      <dgm:prSet phldrT="[Text]" custT="1"/>
      <dgm:spPr/>
      <dgm:t>
        <a:bodyPr/>
        <a:lstStyle/>
        <a:p>
          <a:r>
            <a:rPr lang="en-US" sz="1800" dirty="0"/>
            <a:t>3. Making our Website responsive by Java Script and React JS .</a:t>
          </a:r>
          <a:endParaRPr lang="en-IN" sz="1800" dirty="0"/>
        </a:p>
      </dgm:t>
    </dgm:pt>
    <dgm:pt modelId="{CA21104B-E819-4491-A039-9604D6EAC4C1}" type="parTrans" cxnId="{3F3B9CF5-A14C-431A-9651-B035A078DB59}">
      <dgm:prSet/>
      <dgm:spPr/>
      <dgm:t>
        <a:bodyPr/>
        <a:lstStyle/>
        <a:p>
          <a:endParaRPr lang="en-IN"/>
        </a:p>
      </dgm:t>
    </dgm:pt>
    <dgm:pt modelId="{73A02B91-C5D3-44A7-9914-6D62FFCB32BB}" type="sibTrans" cxnId="{3F3B9CF5-A14C-431A-9651-B035A078DB59}">
      <dgm:prSet/>
      <dgm:spPr/>
      <dgm:t>
        <a:bodyPr/>
        <a:lstStyle/>
        <a:p>
          <a:endParaRPr lang="en-IN"/>
        </a:p>
      </dgm:t>
    </dgm:pt>
    <dgm:pt modelId="{ECE33B43-F5B0-4A97-A487-D02EF5D3AA97}">
      <dgm:prSet phldrT="[Text]" custT="1"/>
      <dgm:spPr/>
      <dgm:t>
        <a:bodyPr/>
        <a:lstStyle/>
        <a:p>
          <a:r>
            <a:rPr lang="en-US" sz="1600" dirty="0"/>
            <a:t>4.Working on Backend part of our website by creating database and deploying it to server</a:t>
          </a:r>
          <a:endParaRPr lang="en-IN" sz="1600" dirty="0"/>
        </a:p>
      </dgm:t>
    </dgm:pt>
    <dgm:pt modelId="{5772B247-CE15-4159-A5D3-723ED047E828}" type="parTrans" cxnId="{21CEB563-6C8A-4CFA-A06E-F58BFAC5FC3E}">
      <dgm:prSet/>
      <dgm:spPr/>
      <dgm:t>
        <a:bodyPr/>
        <a:lstStyle/>
        <a:p>
          <a:endParaRPr lang="en-IN"/>
        </a:p>
      </dgm:t>
    </dgm:pt>
    <dgm:pt modelId="{53A4BDE5-5CFB-47AD-A4D0-A55EE52656ED}" type="sibTrans" cxnId="{21CEB563-6C8A-4CFA-A06E-F58BFAC5FC3E}">
      <dgm:prSet/>
      <dgm:spPr/>
      <dgm:t>
        <a:bodyPr/>
        <a:lstStyle/>
        <a:p>
          <a:endParaRPr lang="en-IN"/>
        </a:p>
      </dgm:t>
    </dgm:pt>
    <dgm:pt modelId="{762E7774-64ED-4BA4-ACA2-C3A96FEA96E2}">
      <dgm:prSet phldrT="[Text]" custT="1"/>
      <dgm:spPr/>
      <dgm:t>
        <a:bodyPr/>
        <a:lstStyle/>
        <a:p>
          <a:r>
            <a:rPr lang="en-US" sz="1600" dirty="0"/>
            <a:t>5. Finally make it popular between students and add Doctors to it.</a:t>
          </a:r>
          <a:endParaRPr lang="en-IN" sz="1600" dirty="0"/>
        </a:p>
      </dgm:t>
    </dgm:pt>
    <dgm:pt modelId="{D0DC9DD4-ED7E-434E-94F4-E896BA5D2247}" type="parTrans" cxnId="{916F99DC-DAE7-406C-8D88-48F50E4031A7}">
      <dgm:prSet/>
      <dgm:spPr/>
      <dgm:t>
        <a:bodyPr/>
        <a:lstStyle/>
        <a:p>
          <a:endParaRPr lang="en-IN"/>
        </a:p>
      </dgm:t>
    </dgm:pt>
    <dgm:pt modelId="{89DCD5F8-758F-4042-A479-CE923D56C7A3}" type="sibTrans" cxnId="{916F99DC-DAE7-406C-8D88-48F50E4031A7}">
      <dgm:prSet/>
      <dgm:spPr/>
      <dgm:t>
        <a:bodyPr/>
        <a:lstStyle/>
        <a:p>
          <a:endParaRPr lang="en-IN"/>
        </a:p>
      </dgm:t>
    </dgm:pt>
    <dgm:pt modelId="{9BD6BB46-8B1F-4F4E-A547-7B1265930FE8}" type="pres">
      <dgm:prSet presAssocID="{4E1C1360-6C29-4ACF-9C33-58EB13AF512D}" presName="diagram" presStyleCnt="0">
        <dgm:presLayoutVars>
          <dgm:dir/>
          <dgm:resizeHandles val="exact"/>
        </dgm:presLayoutVars>
      </dgm:prSet>
      <dgm:spPr/>
    </dgm:pt>
    <dgm:pt modelId="{10501E0A-CAB8-4384-918D-E586F3560B96}" type="pres">
      <dgm:prSet presAssocID="{01B7302E-1F90-4716-A6C2-1A608E9491DE}" presName="node" presStyleLbl="node1" presStyleIdx="0" presStyleCnt="5">
        <dgm:presLayoutVars>
          <dgm:bulletEnabled val="1"/>
        </dgm:presLayoutVars>
      </dgm:prSet>
      <dgm:spPr/>
    </dgm:pt>
    <dgm:pt modelId="{7BF88D32-A1E6-42C7-8D8C-0D76BC6D8DB3}" type="pres">
      <dgm:prSet presAssocID="{1C69253E-BF88-4490-BD75-60E7D1773179}" presName="sibTrans" presStyleLbl="sibTrans2D1" presStyleIdx="0" presStyleCnt="4"/>
      <dgm:spPr/>
    </dgm:pt>
    <dgm:pt modelId="{098B87C9-87B1-4890-BDF6-9C4FED834A7E}" type="pres">
      <dgm:prSet presAssocID="{1C69253E-BF88-4490-BD75-60E7D1773179}" presName="connectorText" presStyleLbl="sibTrans2D1" presStyleIdx="0" presStyleCnt="4"/>
      <dgm:spPr/>
    </dgm:pt>
    <dgm:pt modelId="{2B955CCC-D6F8-4621-9D3D-1E42900BCE7B}" type="pres">
      <dgm:prSet presAssocID="{C7D3A1F3-91F8-4A65-A76B-FCBF68DA4B33}" presName="node" presStyleLbl="node1" presStyleIdx="1" presStyleCnt="5">
        <dgm:presLayoutVars>
          <dgm:bulletEnabled val="1"/>
        </dgm:presLayoutVars>
      </dgm:prSet>
      <dgm:spPr/>
    </dgm:pt>
    <dgm:pt modelId="{19A08B7F-AB88-4A38-ADED-D4E886E4BA06}" type="pres">
      <dgm:prSet presAssocID="{6E9DF85E-9656-4623-B271-4738F1BF24E2}" presName="sibTrans" presStyleLbl="sibTrans2D1" presStyleIdx="1" presStyleCnt="4"/>
      <dgm:spPr/>
    </dgm:pt>
    <dgm:pt modelId="{75098C84-E388-4A83-80BC-7105C7BE15DC}" type="pres">
      <dgm:prSet presAssocID="{6E9DF85E-9656-4623-B271-4738F1BF24E2}" presName="connectorText" presStyleLbl="sibTrans2D1" presStyleIdx="1" presStyleCnt="4"/>
      <dgm:spPr/>
    </dgm:pt>
    <dgm:pt modelId="{926BF81B-5E79-4B12-AEBA-F709881370B0}" type="pres">
      <dgm:prSet presAssocID="{1BAAD2EE-AC91-4F0E-BDE8-BAB852A0D7CB}" presName="node" presStyleLbl="node1" presStyleIdx="2" presStyleCnt="5">
        <dgm:presLayoutVars>
          <dgm:bulletEnabled val="1"/>
        </dgm:presLayoutVars>
      </dgm:prSet>
      <dgm:spPr/>
    </dgm:pt>
    <dgm:pt modelId="{069C338E-AC3C-4D7F-9B9C-2511E0A844FF}" type="pres">
      <dgm:prSet presAssocID="{73A02B91-C5D3-44A7-9914-6D62FFCB32BB}" presName="sibTrans" presStyleLbl="sibTrans2D1" presStyleIdx="2" presStyleCnt="4"/>
      <dgm:spPr/>
    </dgm:pt>
    <dgm:pt modelId="{28453ED4-CDE4-409C-B48A-F1959A1B4364}" type="pres">
      <dgm:prSet presAssocID="{73A02B91-C5D3-44A7-9914-6D62FFCB32BB}" presName="connectorText" presStyleLbl="sibTrans2D1" presStyleIdx="2" presStyleCnt="4"/>
      <dgm:spPr/>
    </dgm:pt>
    <dgm:pt modelId="{C6BC2B7D-FF19-4D16-AB41-02A330525898}" type="pres">
      <dgm:prSet presAssocID="{ECE33B43-F5B0-4A97-A487-D02EF5D3AA97}" presName="node" presStyleLbl="node1" presStyleIdx="3" presStyleCnt="5">
        <dgm:presLayoutVars>
          <dgm:bulletEnabled val="1"/>
        </dgm:presLayoutVars>
      </dgm:prSet>
      <dgm:spPr/>
    </dgm:pt>
    <dgm:pt modelId="{AB7F25C5-BE8C-4AA8-9E9D-11690BBCD3B5}" type="pres">
      <dgm:prSet presAssocID="{53A4BDE5-5CFB-47AD-A4D0-A55EE52656ED}" presName="sibTrans" presStyleLbl="sibTrans2D1" presStyleIdx="3" presStyleCnt="4"/>
      <dgm:spPr/>
    </dgm:pt>
    <dgm:pt modelId="{0AEEDB50-C5ED-4D10-AF6F-E1285DD1B4A9}" type="pres">
      <dgm:prSet presAssocID="{53A4BDE5-5CFB-47AD-A4D0-A55EE52656ED}" presName="connectorText" presStyleLbl="sibTrans2D1" presStyleIdx="3" presStyleCnt="4"/>
      <dgm:spPr/>
    </dgm:pt>
    <dgm:pt modelId="{C584D826-D29F-482A-919F-992A45A0C899}" type="pres">
      <dgm:prSet presAssocID="{762E7774-64ED-4BA4-ACA2-C3A96FEA96E2}" presName="node" presStyleLbl="node1" presStyleIdx="4" presStyleCnt="5" custLinFactNeighborX="0">
        <dgm:presLayoutVars>
          <dgm:bulletEnabled val="1"/>
        </dgm:presLayoutVars>
      </dgm:prSet>
      <dgm:spPr/>
    </dgm:pt>
  </dgm:ptLst>
  <dgm:cxnLst>
    <dgm:cxn modelId="{BE03030C-C9A5-48C9-9C45-7C90DC9075BB}" type="presOf" srcId="{53A4BDE5-5CFB-47AD-A4D0-A55EE52656ED}" destId="{AB7F25C5-BE8C-4AA8-9E9D-11690BBCD3B5}" srcOrd="0" destOrd="0" presId="urn:microsoft.com/office/officeart/2005/8/layout/process5"/>
    <dgm:cxn modelId="{517BF00C-0E9E-4736-94A1-D815A6EE5318}" type="presOf" srcId="{4E1C1360-6C29-4ACF-9C33-58EB13AF512D}" destId="{9BD6BB46-8B1F-4F4E-A547-7B1265930FE8}" srcOrd="0" destOrd="0" presId="urn:microsoft.com/office/officeart/2005/8/layout/process5"/>
    <dgm:cxn modelId="{2BB4CC1B-697D-4FEF-B274-32E7CED4D191}" type="presOf" srcId="{1C69253E-BF88-4490-BD75-60E7D1773179}" destId="{098B87C9-87B1-4890-BDF6-9C4FED834A7E}" srcOrd="1" destOrd="0" presId="urn:microsoft.com/office/officeart/2005/8/layout/process5"/>
    <dgm:cxn modelId="{57C04025-D54D-4209-AF1D-128A6BFB7E54}" type="presOf" srcId="{1C69253E-BF88-4490-BD75-60E7D1773179}" destId="{7BF88D32-A1E6-42C7-8D8C-0D76BC6D8DB3}" srcOrd="0" destOrd="0" presId="urn:microsoft.com/office/officeart/2005/8/layout/process5"/>
    <dgm:cxn modelId="{BB0E1629-0952-4C7D-81C7-A3F46D7F4B54}" type="presOf" srcId="{73A02B91-C5D3-44A7-9914-6D62FFCB32BB}" destId="{28453ED4-CDE4-409C-B48A-F1959A1B4364}" srcOrd="1" destOrd="0" presId="urn:microsoft.com/office/officeart/2005/8/layout/process5"/>
    <dgm:cxn modelId="{D398DF29-8FC2-4763-8320-1C1AA19489FE}" type="presOf" srcId="{01B7302E-1F90-4716-A6C2-1A608E9491DE}" destId="{10501E0A-CAB8-4384-918D-E586F3560B96}" srcOrd="0" destOrd="0" presId="urn:microsoft.com/office/officeart/2005/8/layout/process5"/>
    <dgm:cxn modelId="{5EB04238-F1ED-44E6-A67E-65AFC3451488}" srcId="{4E1C1360-6C29-4ACF-9C33-58EB13AF512D}" destId="{01B7302E-1F90-4716-A6C2-1A608E9491DE}" srcOrd="0" destOrd="0" parTransId="{CF2E3B43-8BA5-4EC1-BE1B-824A5D270920}" sibTransId="{1C69253E-BF88-4490-BD75-60E7D1773179}"/>
    <dgm:cxn modelId="{69A0CE3F-55E8-4692-BBC1-F6F59B6ADF1E}" type="presOf" srcId="{73A02B91-C5D3-44A7-9914-6D62FFCB32BB}" destId="{069C338E-AC3C-4D7F-9B9C-2511E0A844FF}" srcOrd="0" destOrd="0" presId="urn:microsoft.com/office/officeart/2005/8/layout/process5"/>
    <dgm:cxn modelId="{21CEB563-6C8A-4CFA-A06E-F58BFAC5FC3E}" srcId="{4E1C1360-6C29-4ACF-9C33-58EB13AF512D}" destId="{ECE33B43-F5B0-4A97-A487-D02EF5D3AA97}" srcOrd="3" destOrd="0" parTransId="{5772B247-CE15-4159-A5D3-723ED047E828}" sibTransId="{53A4BDE5-5CFB-47AD-A4D0-A55EE52656ED}"/>
    <dgm:cxn modelId="{7444826D-966B-4851-9878-15C6886D565C}" type="presOf" srcId="{6E9DF85E-9656-4623-B271-4738F1BF24E2}" destId="{75098C84-E388-4A83-80BC-7105C7BE15DC}" srcOrd="1" destOrd="0" presId="urn:microsoft.com/office/officeart/2005/8/layout/process5"/>
    <dgm:cxn modelId="{FAE68A81-B87C-4693-92FD-A1F1F111B34A}" srcId="{4E1C1360-6C29-4ACF-9C33-58EB13AF512D}" destId="{C7D3A1F3-91F8-4A65-A76B-FCBF68DA4B33}" srcOrd="1" destOrd="0" parTransId="{D6DB6D7B-EA73-4277-A8AA-43F947A77481}" sibTransId="{6E9DF85E-9656-4623-B271-4738F1BF24E2}"/>
    <dgm:cxn modelId="{9AC3A486-42E0-48A8-B708-A984CB4238A9}" type="presOf" srcId="{762E7774-64ED-4BA4-ACA2-C3A96FEA96E2}" destId="{C584D826-D29F-482A-919F-992A45A0C899}" srcOrd="0" destOrd="0" presId="urn:microsoft.com/office/officeart/2005/8/layout/process5"/>
    <dgm:cxn modelId="{C9EEBE8F-B866-4BB3-B135-E69EDB844C2C}" type="presOf" srcId="{6E9DF85E-9656-4623-B271-4738F1BF24E2}" destId="{19A08B7F-AB88-4A38-ADED-D4E886E4BA06}" srcOrd="0" destOrd="0" presId="urn:microsoft.com/office/officeart/2005/8/layout/process5"/>
    <dgm:cxn modelId="{418BE39A-C913-4B9A-ACD3-AA55E57DCC44}" type="presOf" srcId="{53A4BDE5-5CFB-47AD-A4D0-A55EE52656ED}" destId="{0AEEDB50-C5ED-4D10-AF6F-E1285DD1B4A9}" srcOrd="1" destOrd="0" presId="urn:microsoft.com/office/officeart/2005/8/layout/process5"/>
    <dgm:cxn modelId="{B5EB01B3-5094-4E50-8506-7DF346266741}" type="presOf" srcId="{C7D3A1F3-91F8-4A65-A76B-FCBF68DA4B33}" destId="{2B955CCC-D6F8-4621-9D3D-1E42900BCE7B}" srcOrd="0" destOrd="0" presId="urn:microsoft.com/office/officeart/2005/8/layout/process5"/>
    <dgm:cxn modelId="{E2E4E0DA-1674-4A09-9E5E-656801D42E5E}" type="presOf" srcId="{ECE33B43-F5B0-4A97-A487-D02EF5D3AA97}" destId="{C6BC2B7D-FF19-4D16-AB41-02A330525898}" srcOrd="0" destOrd="0" presId="urn:microsoft.com/office/officeart/2005/8/layout/process5"/>
    <dgm:cxn modelId="{916F99DC-DAE7-406C-8D88-48F50E4031A7}" srcId="{4E1C1360-6C29-4ACF-9C33-58EB13AF512D}" destId="{762E7774-64ED-4BA4-ACA2-C3A96FEA96E2}" srcOrd="4" destOrd="0" parTransId="{D0DC9DD4-ED7E-434E-94F4-E896BA5D2247}" sibTransId="{89DCD5F8-758F-4042-A479-CE923D56C7A3}"/>
    <dgm:cxn modelId="{D85DF8EC-9701-485A-AD42-3C02B6FF6768}" type="presOf" srcId="{1BAAD2EE-AC91-4F0E-BDE8-BAB852A0D7CB}" destId="{926BF81B-5E79-4B12-AEBA-F709881370B0}" srcOrd="0" destOrd="0" presId="urn:microsoft.com/office/officeart/2005/8/layout/process5"/>
    <dgm:cxn modelId="{3F3B9CF5-A14C-431A-9651-B035A078DB59}" srcId="{4E1C1360-6C29-4ACF-9C33-58EB13AF512D}" destId="{1BAAD2EE-AC91-4F0E-BDE8-BAB852A0D7CB}" srcOrd="2" destOrd="0" parTransId="{CA21104B-E819-4491-A039-9604D6EAC4C1}" sibTransId="{73A02B91-C5D3-44A7-9914-6D62FFCB32BB}"/>
    <dgm:cxn modelId="{3F7F5FC1-ACCD-4554-83E0-C4BFA4408FF7}" type="presParOf" srcId="{9BD6BB46-8B1F-4F4E-A547-7B1265930FE8}" destId="{10501E0A-CAB8-4384-918D-E586F3560B96}" srcOrd="0" destOrd="0" presId="urn:microsoft.com/office/officeart/2005/8/layout/process5"/>
    <dgm:cxn modelId="{662BF220-D92A-489E-B035-BB0FCCBFB7E6}" type="presParOf" srcId="{9BD6BB46-8B1F-4F4E-A547-7B1265930FE8}" destId="{7BF88D32-A1E6-42C7-8D8C-0D76BC6D8DB3}" srcOrd="1" destOrd="0" presId="urn:microsoft.com/office/officeart/2005/8/layout/process5"/>
    <dgm:cxn modelId="{DB665388-4C17-4F97-B3B2-9812D92E4B2B}" type="presParOf" srcId="{7BF88D32-A1E6-42C7-8D8C-0D76BC6D8DB3}" destId="{098B87C9-87B1-4890-BDF6-9C4FED834A7E}" srcOrd="0" destOrd="0" presId="urn:microsoft.com/office/officeart/2005/8/layout/process5"/>
    <dgm:cxn modelId="{A0B03C36-1A20-4BEB-A310-8E7BB27C3F5D}" type="presParOf" srcId="{9BD6BB46-8B1F-4F4E-A547-7B1265930FE8}" destId="{2B955CCC-D6F8-4621-9D3D-1E42900BCE7B}" srcOrd="2" destOrd="0" presId="urn:microsoft.com/office/officeart/2005/8/layout/process5"/>
    <dgm:cxn modelId="{8D05B7FB-4B29-4A53-A6BD-B63F92A08FD9}" type="presParOf" srcId="{9BD6BB46-8B1F-4F4E-A547-7B1265930FE8}" destId="{19A08B7F-AB88-4A38-ADED-D4E886E4BA06}" srcOrd="3" destOrd="0" presId="urn:microsoft.com/office/officeart/2005/8/layout/process5"/>
    <dgm:cxn modelId="{52886E99-6374-4762-8D9F-4114171BEB42}" type="presParOf" srcId="{19A08B7F-AB88-4A38-ADED-D4E886E4BA06}" destId="{75098C84-E388-4A83-80BC-7105C7BE15DC}" srcOrd="0" destOrd="0" presId="urn:microsoft.com/office/officeart/2005/8/layout/process5"/>
    <dgm:cxn modelId="{4C8A8AFE-BBC6-4DE4-B9A5-D3ED85C288A4}" type="presParOf" srcId="{9BD6BB46-8B1F-4F4E-A547-7B1265930FE8}" destId="{926BF81B-5E79-4B12-AEBA-F709881370B0}" srcOrd="4" destOrd="0" presId="urn:microsoft.com/office/officeart/2005/8/layout/process5"/>
    <dgm:cxn modelId="{6C8BE39B-D101-40F7-99A6-69AB0AFD739B}" type="presParOf" srcId="{9BD6BB46-8B1F-4F4E-A547-7B1265930FE8}" destId="{069C338E-AC3C-4D7F-9B9C-2511E0A844FF}" srcOrd="5" destOrd="0" presId="urn:microsoft.com/office/officeart/2005/8/layout/process5"/>
    <dgm:cxn modelId="{42206FF4-E553-409D-AF5D-E1A0C96E86B9}" type="presParOf" srcId="{069C338E-AC3C-4D7F-9B9C-2511E0A844FF}" destId="{28453ED4-CDE4-409C-B48A-F1959A1B4364}" srcOrd="0" destOrd="0" presId="urn:microsoft.com/office/officeart/2005/8/layout/process5"/>
    <dgm:cxn modelId="{6D4E44EC-F459-41F9-842B-F340DF57007C}" type="presParOf" srcId="{9BD6BB46-8B1F-4F4E-A547-7B1265930FE8}" destId="{C6BC2B7D-FF19-4D16-AB41-02A330525898}" srcOrd="6" destOrd="0" presId="urn:microsoft.com/office/officeart/2005/8/layout/process5"/>
    <dgm:cxn modelId="{6F015F5E-2ADA-4F06-B805-72B789D2E30B}" type="presParOf" srcId="{9BD6BB46-8B1F-4F4E-A547-7B1265930FE8}" destId="{AB7F25C5-BE8C-4AA8-9E9D-11690BBCD3B5}" srcOrd="7" destOrd="0" presId="urn:microsoft.com/office/officeart/2005/8/layout/process5"/>
    <dgm:cxn modelId="{043C7580-3AFB-432D-A3AE-EEB2AB2E81E1}" type="presParOf" srcId="{AB7F25C5-BE8C-4AA8-9E9D-11690BBCD3B5}" destId="{0AEEDB50-C5ED-4D10-AF6F-E1285DD1B4A9}" srcOrd="0" destOrd="0" presId="urn:microsoft.com/office/officeart/2005/8/layout/process5"/>
    <dgm:cxn modelId="{986A2EFE-AD2F-4E4F-AA29-C316BCC04C75}" type="presParOf" srcId="{9BD6BB46-8B1F-4F4E-A547-7B1265930FE8}" destId="{C584D826-D29F-482A-919F-992A45A0C899}"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01E0A-CAB8-4384-918D-E586F3560B96}">
      <dsp:nvSpPr>
        <dsp:cNvPr id="0" name=""/>
        <dsp:cNvSpPr/>
      </dsp:nvSpPr>
      <dsp:spPr>
        <a:xfrm>
          <a:off x="8549" y="867580"/>
          <a:ext cx="2555337" cy="1533202"/>
        </a:xfrm>
        <a:prstGeom prst="roundRect">
          <a:avLst>
            <a:gd name="adj" fmla="val 10000"/>
          </a:avLst>
        </a:prstGeom>
        <a:solidFill>
          <a:schemeClr val="accent2">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1.Making Overview of our Idea and distributing roles among teammates</a:t>
          </a:r>
          <a:endParaRPr lang="en-IN" sz="1800" kern="1200" dirty="0"/>
        </a:p>
      </dsp:txBody>
      <dsp:txXfrm>
        <a:off x="53455" y="912486"/>
        <a:ext cx="2465525" cy="1443390"/>
      </dsp:txXfrm>
    </dsp:sp>
    <dsp:sp modelId="{7BF88D32-A1E6-42C7-8D8C-0D76BC6D8DB3}">
      <dsp:nvSpPr>
        <dsp:cNvPr id="0" name=""/>
        <dsp:cNvSpPr/>
      </dsp:nvSpPr>
      <dsp:spPr>
        <a:xfrm>
          <a:off x="2788756" y="1317319"/>
          <a:ext cx="541731" cy="633723"/>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2788756" y="1444064"/>
        <a:ext cx="379212" cy="380233"/>
      </dsp:txXfrm>
    </dsp:sp>
    <dsp:sp modelId="{2B955CCC-D6F8-4621-9D3D-1E42900BCE7B}">
      <dsp:nvSpPr>
        <dsp:cNvPr id="0" name=""/>
        <dsp:cNvSpPr/>
      </dsp:nvSpPr>
      <dsp:spPr>
        <a:xfrm>
          <a:off x="3586021" y="867580"/>
          <a:ext cx="2555337" cy="1533202"/>
        </a:xfrm>
        <a:prstGeom prst="roundRect">
          <a:avLst>
            <a:gd name="adj" fmla="val 10000"/>
          </a:avLst>
        </a:prstGeom>
        <a:solidFill>
          <a:schemeClr val="accent2">
            <a:hueOff val="553230"/>
            <a:satOff val="2550"/>
            <a:lumOff val="392"/>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Designing UI of our Platform and Creating basic structure of our website using HTML and CSS.</a:t>
          </a:r>
          <a:endParaRPr lang="en-IN" sz="1600" kern="1200" dirty="0"/>
        </a:p>
      </dsp:txBody>
      <dsp:txXfrm>
        <a:off x="3630927" y="912486"/>
        <a:ext cx="2465525" cy="1443390"/>
      </dsp:txXfrm>
    </dsp:sp>
    <dsp:sp modelId="{19A08B7F-AB88-4A38-ADED-D4E886E4BA06}">
      <dsp:nvSpPr>
        <dsp:cNvPr id="0" name=""/>
        <dsp:cNvSpPr/>
      </dsp:nvSpPr>
      <dsp:spPr>
        <a:xfrm>
          <a:off x="6366228" y="1317319"/>
          <a:ext cx="541731" cy="633723"/>
        </a:xfrm>
        <a:prstGeom prst="rightArrow">
          <a:avLst>
            <a:gd name="adj1" fmla="val 60000"/>
            <a:gd name="adj2" fmla="val 50000"/>
          </a:avLst>
        </a:prstGeom>
        <a:solidFill>
          <a:schemeClr val="accent2">
            <a:hueOff val="737640"/>
            <a:satOff val="3400"/>
            <a:lumOff val="5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6366228" y="1444064"/>
        <a:ext cx="379212" cy="380233"/>
      </dsp:txXfrm>
    </dsp:sp>
    <dsp:sp modelId="{926BF81B-5E79-4B12-AEBA-F709881370B0}">
      <dsp:nvSpPr>
        <dsp:cNvPr id="0" name=""/>
        <dsp:cNvSpPr/>
      </dsp:nvSpPr>
      <dsp:spPr>
        <a:xfrm>
          <a:off x="7163494" y="867580"/>
          <a:ext cx="2555337" cy="1533202"/>
        </a:xfrm>
        <a:prstGeom prst="roundRect">
          <a:avLst>
            <a:gd name="adj" fmla="val 10000"/>
          </a:avLst>
        </a:prstGeom>
        <a:solidFill>
          <a:schemeClr val="accent2">
            <a:hueOff val="1106460"/>
            <a:satOff val="5101"/>
            <a:lumOff val="784"/>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 Making our Website responsive by Java Script and React JS .</a:t>
          </a:r>
          <a:endParaRPr lang="en-IN" sz="1800" kern="1200" dirty="0"/>
        </a:p>
      </dsp:txBody>
      <dsp:txXfrm>
        <a:off x="7208400" y="912486"/>
        <a:ext cx="2465525" cy="1443390"/>
      </dsp:txXfrm>
    </dsp:sp>
    <dsp:sp modelId="{069C338E-AC3C-4D7F-9B9C-2511E0A844FF}">
      <dsp:nvSpPr>
        <dsp:cNvPr id="0" name=""/>
        <dsp:cNvSpPr/>
      </dsp:nvSpPr>
      <dsp:spPr>
        <a:xfrm rot="5400000">
          <a:off x="8170297" y="2579656"/>
          <a:ext cx="541731" cy="633723"/>
        </a:xfrm>
        <a:prstGeom prst="rightArrow">
          <a:avLst>
            <a:gd name="adj1" fmla="val 60000"/>
            <a:gd name="adj2" fmla="val 50000"/>
          </a:avLst>
        </a:prstGeom>
        <a:solidFill>
          <a:schemeClr val="accent2">
            <a:hueOff val="1475280"/>
            <a:satOff val="6801"/>
            <a:lumOff val="104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rot="-5400000">
        <a:off x="8251047" y="2625652"/>
        <a:ext cx="380233" cy="379212"/>
      </dsp:txXfrm>
    </dsp:sp>
    <dsp:sp modelId="{C6BC2B7D-FF19-4D16-AB41-02A330525898}">
      <dsp:nvSpPr>
        <dsp:cNvPr id="0" name=""/>
        <dsp:cNvSpPr/>
      </dsp:nvSpPr>
      <dsp:spPr>
        <a:xfrm>
          <a:off x="7163494" y="3422917"/>
          <a:ext cx="2555337" cy="1533202"/>
        </a:xfrm>
        <a:prstGeom prst="roundRect">
          <a:avLst>
            <a:gd name="adj" fmla="val 10000"/>
          </a:avLst>
        </a:prstGeom>
        <a:solidFill>
          <a:schemeClr val="accent2">
            <a:hueOff val="1659690"/>
            <a:satOff val="7651"/>
            <a:lumOff val="1177"/>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4.Working on Backend part of our website by creating database and deploying it to server</a:t>
          </a:r>
          <a:endParaRPr lang="en-IN" sz="1600" kern="1200" dirty="0"/>
        </a:p>
      </dsp:txBody>
      <dsp:txXfrm>
        <a:off x="7208400" y="3467823"/>
        <a:ext cx="2465525" cy="1443390"/>
      </dsp:txXfrm>
    </dsp:sp>
    <dsp:sp modelId="{AB7F25C5-BE8C-4AA8-9E9D-11690BBCD3B5}">
      <dsp:nvSpPr>
        <dsp:cNvPr id="0" name=""/>
        <dsp:cNvSpPr/>
      </dsp:nvSpPr>
      <dsp:spPr>
        <a:xfrm rot="10800000">
          <a:off x="6396892" y="3872657"/>
          <a:ext cx="541731" cy="633723"/>
        </a:xfrm>
        <a:prstGeom prst="rightArrow">
          <a:avLst>
            <a:gd name="adj1" fmla="val 60000"/>
            <a:gd name="adj2" fmla="val 50000"/>
          </a:avLst>
        </a:prstGeom>
        <a:solidFill>
          <a:schemeClr val="accent2">
            <a:hueOff val="2212920"/>
            <a:satOff val="10201"/>
            <a:lumOff val="156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rot="10800000">
        <a:off x="6559411" y="3999402"/>
        <a:ext cx="379212" cy="380233"/>
      </dsp:txXfrm>
    </dsp:sp>
    <dsp:sp modelId="{C584D826-D29F-482A-919F-992A45A0C899}">
      <dsp:nvSpPr>
        <dsp:cNvPr id="0" name=""/>
        <dsp:cNvSpPr/>
      </dsp:nvSpPr>
      <dsp:spPr>
        <a:xfrm>
          <a:off x="3586021" y="3422917"/>
          <a:ext cx="2555337" cy="1533202"/>
        </a:xfrm>
        <a:prstGeom prst="roundRect">
          <a:avLst>
            <a:gd name="adj" fmla="val 10000"/>
          </a:avLst>
        </a:prstGeom>
        <a:solidFill>
          <a:schemeClr val="accent2">
            <a:hueOff val="2212920"/>
            <a:satOff val="10201"/>
            <a:lumOff val="1569"/>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 Finally make it popular between students and add Doctors to it.</a:t>
          </a:r>
          <a:endParaRPr lang="en-IN" sz="1600" kern="1200" dirty="0"/>
        </a:p>
      </dsp:txBody>
      <dsp:txXfrm>
        <a:off x="3630927" y="3467823"/>
        <a:ext cx="2465525" cy="14433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CB365D-DB7A-4B42-A3D2-4C842B37F71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366285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18460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392781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138123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11010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CB365D-DB7A-4B42-A3D2-4C842B37F71F}"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234282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CB365D-DB7A-4B42-A3D2-4C842B37F71F}"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404836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B365D-DB7A-4B42-A3D2-4C842B37F71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1214892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B365D-DB7A-4B42-A3D2-4C842B37F71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197949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B365D-DB7A-4B42-A3D2-4C842B37F71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288700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365D-DB7A-4B42-A3D2-4C842B37F71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22707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162476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CB365D-DB7A-4B42-A3D2-4C842B37F71F}"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425205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CB365D-DB7A-4B42-A3D2-4C842B37F71F}"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224130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B365D-DB7A-4B42-A3D2-4C842B37F71F}"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20301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337480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B365D-DB7A-4B42-A3D2-4C842B37F71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6F98B-81ED-440D-ABBB-5EF4330D2CB4}" type="slidenum">
              <a:rPr lang="en-IN" smtClean="0"/>
              <a:t>‹#›</a:t>
            </a:fld>
            <a:endParaRPr lang="en-IN"/>
          </a:p>
        </p:txBody>
      </p:sp>
    </p:spTree>
    <p:extLst>
      <p:ext uri="{BB962C8B-B14F-4D97-AF65-F5344CB8AC3E}">
        <p14:creationId xmlns:p14="http://schemas.microsoft.com/office/powerpoint/2010/main" val="396025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CB365D-DB7A-4B42-A3D2-4C842B37F71F}" type="datetimeFigureOut">
              <a:rPr lang="en-IN" smtClean="0"/>
              <a:t>13-04-2023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86F98B-81ED-440D-ABBB-5EF4330D2CB4}" type="slidenum">
              <a:rPr lang="en-IN" smtClean="0"/>
              <a:t>‹#›</a:t>
            </a:fld>
            <a:endParaRPr lang="en-IN"/>
          </a:p>
        </p:txBody>
      </p:sp>
    </p:spTree>
    <p:extLst>
      <p:ext uri="{BB962C8B-B14F-4D97-AF65-F5344CB8AC3E}">
        <p14:creationId xmlns:p14="http://schemas.microsoft.com/office/powerpoint/2010/main" val="1926505880"/>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3C77-2FE5-921B-7DCD-14523EC8BA2F}"/>
              </a:ext>
            </a:extLst>
          </p:cNvPr>
          <p:cNvSpPr>
            <a:spLocks noGrp="1"/>
          </p:cNvSpPr>
          <p:nvPr>
            <p:ph type="ctrTitle"/>
          </p:nvPr>
        </p:nvSpPr>
        <p:spPr>
          <a:xfrm>
            <a:off x="3716592" y="2660487"/>
            <a:ext cx="6892413" cy="904415"/>
          </a:xfrm>
        </p:spPr>
        <p:txBody>
          <a:bodyPr>
            <a:normAutofit/>
          </a:bodyPr>
          <a:lstStyle/>
          <a:p>
            <a:r>
              <a:rPr lang="en-US" dirty="0" err="1"/>
              <a:t>College</a:t>
            </a:r>
            <a:r>
              <a:rPr lang="en-US" dirty="0" err="1">
                <a:solidFill>
                  <a:schemeClr val="tx2">
                    <a:lumMod val="50000"/>
                  </a:schemeClr>
                </a:solidFill>
              </a:rPr>
              <a:t>Raksha</a:t>
            </a:r>
            <a:endParaRPr lang="en-IN" dirty="0">
              <a:solidFill>
                <a:schemeClr val="tx2">
                  <a:lumMod val="50000"/>
                </a:schemeClr>
              </a:solidFill>
            </a:endParaRPr>
          </a:p>
        </p:txBody>
      </p:sp>
      <p:sp>
        <p:nvSpPr>
          <p:cNvPr id="3" name="Subtitle 2">
            <a:extLst>
              <a:ext uri="{FF2B5EF4-FFF2-40B4-BE49-F238E27FC236}">
                <a16:creationId xmlns:a16="http://schemas.microsoft.com/office/drawing/2014/main" id="{82CEAAE6-901E-897C-8A2C-7F61951D8E4E}"/>
              </a:ext>
            </a:extLst>
          </p:cNvPr>
          <p:cNvSpPr>
            <a:spLocks noGrp="1"/>
          </p:cNvSpPr>
          <p:nvPr>
            <p:ph type="subTitle" idx="1"/>
          </p:nvPr>
        </p:nvSpPr>
        <p:spPr>
          <a:xfrm>
            <a:off x="4090220" y="3455526"/>
            <a:ext cx="4837470" cy="787093"/>
          </a:xfrm>
        </p:spPr>
        <p:txBody>
          <a:bodyPr/>
          <a:lstStyle/>
          <a:p>
            <a:r>
              <a:rPr lang="en-US"/>
              <a:t>Healthy Campus, Healthy Future</a:t>
            </a:r>
            <a:endParaRPr lang="en-IN"/>
          </a:p>
        </p:txBody>
      </p:sp>
      <p:sp>
        <p:nvSpPr>
          <p:cNvPr id="12" name="TextBox 11">
            <a:extLst>
              <a:ext uri="{FF2B5EF4-FFF2-40B4-BE49-F238E27FC236}">
                <a16:creationId xmlns:a16="http://schemas.microsoft.com/office/drawing/2014/main" id="{B72ECD1E-96BA-42FE-17D9-A4242DA50D15}"/>
              </a:ext>
            </a:extLst>
          </p:cNvPr>
          <p:cNvSpPr txBox="1"/>
          <p:nvPr/>
        </p:nvSpPr>
        <p:spPr>
          <a:xfrm>
            <a:off x="7701021" y="5201471"/>
            <a:ext cx="4490979" cy="646331"/>
          </a:xfrm>
          <a:prstGeom prst="rect">
            <a:avLst/>
          </a:prstGeom>
          <a:noFill/>
        </p:spPr>
        <p:txBody>
          <a:bodyPr wrap="square" rtlCol="0">
            <a:spAutoFit/>
          </a:bodyPr>
          <a:lstStyle/>
          <a:p>
            <a:r>
              <a:rPr lang="en-US" sz="3600" dirty="0">
                <a:solidFill>
                  <a:schemeClr val="tx2">
                    <a:lumMod val="50000"/>
                  </a:schemeClr>
                </a:solidFill>
              </a:rPr>
              <a:t>Team</a:t>
            </a:r>
            <a:r>
              <a:rPr lang="en-US" sz="3600" dirty="0"/>
              <a:t> : Avalanche</a:t>
            </a:r>
            <a:endParaRPr lang="en-IN" sz="3600" dirty="0"/>
          </a:p>
        </p:txBody>
      </p:sp>
      <p:pic>
        <p:nvPicPr>
          <p:cNvPr id="8" name="Picture 7">
            <a:extLst>
              <a:ext uri="{FF2B5EF4-FFF2-40B4-BE49-F238E27FC236}">
                <a16:creationId xmlns:a16="http://schemas.microsoft.com/office/drawing/2014/main" id="{543C1A7B-7DB6-2199-AD21-0EA95F87C778}"/>
              </a:ext>
            </a:extLst>
          </p:cNvPr>
          <p:cNvPicPr>
            <a:picLocks noChangeAspect="1"/>
          </p:cNvPicPr>
          <p:nvPr/>
        </p:nvPicPr>
        <p:blipFill rotWithShape="1">
          <a:blip r:embed="rId2">
            <a:extLst>
              <a:ext uri="{28A0092B-C50C-407E-A947-70E740481C1C}">
                <a14:useLocalDpi xmlns:a14="http://schemas.microsoft.com/office/drawing/2010/main" val="0"/>
              </a:ext>
            </a:extLst>
          </a:blip>
          <a:srcRect l="73486" b="76857"/>
          <a:stretch/>
        </p:blipFill>
        <p:spPr>
          <a:xfrm>
            <a:off x="2128370" y="2660487"/>
            <a:ext cx="1775036" cy="1537026"/>
          </a:xfrm>
          <a:prstGeom prst="rect">
            <a:avLst/>
          </a:prstGeom>
        </p:spPr>
      </p:pic>
    </p:spTree>
    <p:extLst>
      <p:ext uri="{BB962C8B-B14F-4D97-AF65-F5344CB8AC3E}">
        <p14:creationId xmlns:p14="http://schemas.microsoft.com/office/powerpoint/2010/main" val="259148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F93D-7786-F234-9F01-FA7F512FEF31}"/>
              </a:ext>
            </a:extLst>
          </p:cNvPr>
          <p:cNvSpPr>
            <a:spLocks noGrp="1"/>
          </p:cNvSpPr>
          <p:nvPr>
            <p:ph type="title"/>
          </p:nvPr>
        </p:nvSpPr>
        <p:spPr>
          <a:xfrm>
            <a:off x="835562" y="411711"/>
            <a:ext cx="10353761" cy="1326321"/>
          </a:xfrm>
        </p:spPr>
        <p:txBody>
          <a:bodyPr/>
          <a:lstStyle/>
          <a:p>
            <a:r>
              <a:rPr lang="en-US" dirty="0">
                <a:solidFill>
                  <a:schemeClr val="tx2">
                    <a:lumMod val="50000"/>
                  </a:schemeClr>
                </a:solidFill>
              </a:rPr>
              <a:t>Theme</a:t>
            </a:r>
            <a:r>
              <a:rPr lang="en-US" dirty="0"/>
              <a:t>: HealthCare</a:t>
            </a:r>
            <a:endParaRPr lang="en-IN" dirty="0"/>
          </a:p>
        </p:txBody>
      </p:sp>
      <p:sp>
        <p:nvSpPr>
          <p:cNvPr id="3" name="TextBox 2">
            <a:extLst>
              <a:ext uri="{FF2B5EF4-FFF2-40B4-BE49-F238E27FC236}">
                <a16:creationId xmlns:a16="http://schemas.microsoft.com/office/drawing/2014/main" id="{029C567B-B1BD-60E8-48ED-671465F261D6}"/>
              </a:ext>
            </a:extLst>
          </p:cNvPr>
          <p:cNvSpPr txBox="1"/>
          <p:nvPr/>
        </p:nvSpPr>
        <p:spPr>
          <a:xfrm>
            <a:off x="992027" y="1935921"/>
            <a:ext cx="10197296" cy="3847207"/>
          </a:xfrm>
          <a:prstGeom prst="rect">
            <a:avLst/>
          </a:prstGeom>
          <a:noFill/>
        </p:spPr>
        <p:txBody>
          <a:bodyPr wrap="square" rtlCol="0">
            <a:spAutoFit/>
          </a:bodyPr>
          <a:lstStyle/>
          <a:p>
            <a:r>
              <a:rPr lang="en-US" sz="2800"/>
              <a:t>   </a:t>
            </a:r>
            <a:r>
              <a:rPr lang="en-US" sz="2800" b="1"/>
              <a:t>Problems Identified :</a:t>
            </a:r>
          </a:p>
          <a:p>
            <a:pPr marL="285750" indent="-285750">
              <a:buFont typeface="Courier New" panose="02070309020205020404" pitchFamily="49" charset="0"/>
              <a:buChar char="o"/>
            </a:pPr>
            <a:endParaRPr lang="en-US" b="1"/>
          </a:p>
          <a:p>
            <a:pPr marL="285750" indent="-285750">
              <a:buFont typeface="Courier New" panose="02070309020205020404" pitchFamily="49" charset="0"/>
              <a:buChar char="o"/>
            </a:pPr>
            <a:r>
              <a:rPr lang="en-US"/>
              <a:t>Lack of communication and coordination between health services and students in college.</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Even after so much digitalization, there is no website to target health related issues of college students.</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Inefficient data collection during outbreak of viral diseases.</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Improper monitoring of students having chronic diseases or are physically disabled.</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Doctors do not have adequate patient history for proper treatment of student.</a:t>
            </a:r>
          </a:p>
          <a:p>
            <a:endParaRPr lang="en-IN"/>
          </a:p>
        </p:txBody>
      </p:sp>
    </p:spTree>
    <p:extLst>
      <p:ext uri="{BB962C8B-B14F-4D97-AF65-F5344CB8AC3E}">
        <p14:creationId xmlns:p14="http://schemas.microsoft.com/office/powerpoint/2010/main" val="267649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82A2-5143-8782-1617-A579376D17C6}"/>
              </a:ext>
            </a:extLst>
          </p:cNvPr>
          <p:cNvSpPr>
            <a:spLocks noGrp="1"/>
          </p:cNvSpPr>
          <p:nvPr>
            <p:ph type="title"/>
          </p:nvPr>
        </p:nvSpPr>
        <p:spPr>
          <a:xfrm>
            <a:off x="740175" y="0"/>
            <a:ext cx="10353761" cy="1326321"/>
          </a:xfrm>
        </p:spPr>
        <p:txBody>
          <a:bodyPr/>
          <a:lstStyle/>
          <a:p>
            <a:r>
              <a:rPr lang="en-US" dirty="0">
                <a:solidFill>
                  <a:schemeClr val="tx2">
                    <a:lumMod val="75000"/>
                  </a:schemeClr>
                </a:solidFill>
              </a:rPr>
              <a:t>Description</a:t>
            </a:r>
            <a:endParaRPr lang="en-IN" dirty="0">
              <a:solidFill>
                <a:schemeClr val="tx2">
                  <a:lumMod val="75000"/>
                </a:schemeClr>
              </a:solidFill>
            </a:endParaRPr>
          </a:p>
        </p:txBody>
      </p:sp>
      <p:sp>
        <p:nvSpPr>
          <p:cNvPr id="3" name="TextBox 2">
            <a:extLst>
              <a:ext uri="{FF2B5EF4-FFF2-40B4-BE49-F238E27FC236}">
                <a16:creationId xmlns:a16="http://schemas.microsoft.com/office/drawing/2014/main" id="{67769AE3-C2AE-3F62-C9AA-5A9749096C7D}"/>
              </a:ext>
            </a:extLst>
          </p:cNvPr>
          <p:cNvSpPr txBox="1"/>
          <p:nvPr/>
        </p:nvSpPr>
        <p:spPr>
          <a:xfrm>
            <a:off x="942013" y="1215342"/>
            <a:ext cx="10509812" cy="5355312"/>
          </a:xfrm>
          <a:prstGeom prst="rect">
            <a:avLst/>
          </a:prstGeom>
          <a:noFill/>
        </p:spPr>
        <p:txBody>
          <a:bodyPr wrap="square" rtlCol="0">
            <a:spAutoFit/>
          </a:bodyPr>
          <a:lstStyle/>
          <a:p>
            <a:r>
              <a:rPr lang="en-US"/>
              <a:t>We basically make a website considering two type of users.  First one is Students and another one is  Doctor.</a:t>
            </a:r>
          </a:p>
          <a:p>
            <a:endParaRPr lang="en-US"/>
          </a:p>
          <a:p>
            <a:r>
              <a:rPr lang="en-US"/>
              <a:t>For Students, </a:t>
            </a:r>
          </a:p>
          <a:p>
            <a:r>
              <a:rPr lang="en-US"/>
              <a:t> 	They can check the availability of doctors in campus and can ask for a health checkup. The most attractive feature for them are time to time polls to get track record of current health status of all college students. </a:t>
            </a:r>
          </a:p>
          <a:p>
            <a:r>
              <a:rPr lang="en-US"/>
              <a:t>	During outbreak of viral disease, they get ‘Alerts’ and guidelines along with symptoms from doctors along with a ‘Emergency Button’  feature to contact emergency services.</a:t>
            </a:r>
          </a:p>
          <a:p>
            <a:r>
              <a:rPr lang="en-US"/>
              <a:t>	A first aid,  section for them with provide them what actually do during disease or accident(bone fracture, heart attack, common cold, headache, </a:t>
            </a:r>
            <a:r>
              <a:rPr lang="en-US" err="1"/>
              <a:t>etc</a:t>
            </a:r>
            <a:r>
              <a:rPr lang="en-US"/>
              <a:t> )</a:t>
            </a:r>
          </a:p>
          <a:p>
            <a:endParaRPr lang="en-US"/>
          </a:p>
          <a:p>
            <a:r>
              <a:rPr lang="en-US"/>
              <a:t>For Doctors,</a:t>
            </a:r>
          </a:p>
          <a:p>
            <a:r>
              <a:rPr lang="en-US"/>
              <a:t>	 We planned to create a database of students by surveying their basic health records like height, weight,  Blood Pressure, Sugar Levels along with their medical history. Doctors can send regular notices and observe students who need constant observation(Asthma, Diabetes)</a:t>
            </a:r>
          </a:p>
          <a:p>
            <a:r>
              <a:rPr lang="en-US"/>
              <a:t>	Moreover, Doctors can issue warnings and precautions regarding viral diseases(typhoid, Covid).</a:t>
            </a:r>
          </a:p>
          <a:p>
            <a:endParaRPr lang="en-IN"/>
          </a:p>
        </p:txBody>
      </p:sp>
    </p:spTree>
    <p:extLst>
      <p:ext uri="{BB962C8B-B14F-4D97-AF65-F5344CB8AC3E}">
        <p14:creationId xmlns:p14="http://schemas.microsoft.com/office/powerpoint/2010/main" val="31747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670E-E20A-5995-3266-85A509706BA0}"/>
              </a:ext>
            </a:extLst>
          </p:cNvPr>
          <p:cNvSpPr>
            <a:spLocks noGrp="1"/>
          </p:cNvSpPr>
          <p:nvPr>
            <p:ph type="title"/>
          </p:nvPr>
        </p:nvSpPr>
        <p:spPr/>
        <p:txBody>
          <a:bodyPr/>
          <a:lstStyle/>
          <a:p>
            <a:r>
              <a:rPr lang="en-US" dirty="0"/>
              <a:t>How </a:t>
            </a:r>
            <a:r>
              <a:rPr lang="en-US" dirty="0" err="1">
                <a:solidFill>
                  <a:schemeClr val="tx2">
                    <a:lumMod val="75000"/>
                  </a:schemeClr>
                </a:solidFill>
              </a:rPr>
              <a:t>collegeraksha</a:t>
            </a:r>
            <a:r>
              <a:rPr lang="en-US" dirty="0"/>
              <a:t> solve those problems</a:t>
            </a:r>
            <a:endParaRPr lang="en-IN" dirty="0"/>
          </a:p>
        </p:txBody>
      </p:sp>
      <p:sp>
        <p:nvSpPr>
          <p:cNvPr id="3" name="TextBox 2">
            <a:extLst>
              <a:ext uri="{FF2B5EF4-FFF2-40B4-BE49-F238E27FC236}">
                <a16:creationId xmlns:a16="http://schemas.microsoft.com/office/drawing/2014/main" id="{A43E2566-CF51-C435-AE9C-BF726EDE226F}"/>
              </a:ext>
            </a:extLst>
          </p:cNvPr>
          <p:cNvSpPr txBox="1"/>
          <p:nvPr/>
        </p:nvSpPr>
        <p:spPr>
          <a:xfrm>
            <a:off x="1044112" y="2152891"/>
            <a:ext cx="10093125" cy="4524315"/>
          </a:xfrm>
          <a:prstGeom prst="rect">
            <a:avLst/>
          </a:prstGeom>
          <a:noFill/>
        </p:spPr>
        <p:txBody>
          <a:bodyPr wrap="square" rtlCol="0">
            <a:spAutoFit/>
          </a:bodyPr>
          <a:lstStyle/>
          <a:p>
            <a:pPr marL="342900" indent="-342900">
              <a:buFont typeface="Wingdings" panose="05000000000000000000" pitchFamily="2" charset="2"/>
              <a:buChar char="v"/>
            </a:pPr>
            <a:r>
              <a:rPr lang="en-US"/>
              <a:t>It will reduce the communication barrier, by using the ‘Send Alert’ feature for doctors and ‘Emergency’  button for students to contact to doctors.</a:t>
            </a:r>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r>
              <a:rPr lang="en-US"/>
              <a:t>The pool feature will help doctors to check out the health condition of students in campus, it will also make it easy to know how vast any viral disease is spread.</a:t>
            </a:r>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r>
              <a:rPr lang="en-US"/>
              <a:t>Doctors will have a proper medical history of students for their further treatment, and those who need monitoring are easily </a:t>
            </a:r>
            <a:r>
              <a:rPr lang="en-US" err="1"/>
              <a:t>targated</a:t>
            </a:r>
            <a:r>
              <a:rPr lang="en-US"/>
              <a:t>.</a:t>
            </a:r>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r>
              <a:rPr lang="en-US"/>
              <a:t>The availability of doctors easily conveyed to student through website.</a:t>
            </a:r>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r>
              <a:rPr lang="en-US"/>
              <a:t>At last our Disaster Management system become strong.</a:t>
            </a:r>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endParaRPr lang="en-US"/>
          </a:p>
          <a:p>
            <a:pPr marL="342900" indent="-342900">
              <a:buFont typeface="Wingdings" panose="05000000000000000000" pitchFamily="2" charset="2"/>
              <a:buChar char="v"/>
            </a:pPr>
            <a:endParaRPr lang="en-US"/>
          </a:p>
        </p:txBody>
      </p:sp>
    </p:spTree>
    <p:extLst>
      <p:ext uri="{BB962C8B-B14F-4D97-AF65-F5344CB8AC3E}">
        <p14:creationId xmlns:p14="http://schemas.microsoft.com/office/powerpoint/2010/main" val="298032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0C7C-A9F2-DDD1-00EC-96E6994A1E76}"/>
              </a:ext>
            </a:extLst>
          </p:cNvPr>
          <p:cNvSpPr>
            <a:spLocks noGrp="1"/>
          </p:cNvSpPr>
          <p:nvPr>
            <p:ph type="title"/>
          </p:nvPr>
        </p:nvSpPr>
        <p:spPr>
          <a:xfrm>
            <a:off x="943594" y="530942"/>
            <a:ext cx="10304811" cy="1592826"/>
          </a:xfrm>
        </p:spPr>
        <p:txBody>
          <a:bodyPr>
            <a:normAutofit/>
          </a:bodyPr>
          <a:lstStyle/>
          <a:p>
            <a:pPr rtl="0">
              <a:spcBef>
                <a:spcPts val="0"/>
              </a:spcBef>
              <a:spcAft>
                <a:spcPts val="0"/>
              </a:spcAft>
            </a:pPr>
            <a:r>
              <a:rPr lang="en-IN" sz="4000" i="0" u="none" strike="noStrike" dirty="0">
                <a:effectLst/>
              </a:rPr>
              <a:t>IDEA </a:t>
            </a:r>
            <a:r>
              <a:rPr lang="en-IN" sz="4000" i="0" u="none" strike="noStrike" dirty="0">
                <a:solidFill>
                  <a:schemeClr val="tx2">
                    <a:lumMod val="50000"/>
                  </a:schemeClr>
                </a:solidFill>
                <a:effectLst/>
              </a:rPr>
              <a:t>IMPLEMENTATION</a:t>
            </a:r>
            <a:r>
              <a:rPr lang="en-IN" sz="4000" i="0" u="none" strike="noStrike" dirty="0">
                <a:effectLst/>
              </a:rPr>
              <a:t> PROCESS</a:t>
            </a:r>
            <a:br>
              <a:rPr lang="en-IN" sz="4000" dirty="0"/>
            </a:br>
            <a:endParaRPr lang="en-IN" sz="4000" dirty="0"/>
          </a:p>
        </p:txBody>
      </p:sp>
      <p:graphicFrame>
        <p:nvGraphicFramePr>
          <p:cNvPr id="3" name="Diagram 2">
            <a:extLst>
              <a:ext uri="{FF2B5EF4-FFF2-40B4-BE49-F238E27FC236}">
                <a16:creationId xmlns:a16="http://schemas.microsoft.com/office/drawing/2014/main" id="{CCF50CFF-CBA0-21E5-443E-EA540C5E4F99}"/>
              </a:ext>
            </a:extLst>
          </p:cNvPr>
          <p:cNvGraphicFramePr/>
          <p:nvPr>
            <p:extLst>
              <p:ext uri="{D42A27DB-BD31-4B8C-83A1-F6EECF244321}">
                <p14:modId xmlns:p14="http://schemas.microsoft.com/office/powerpoint/2010/main" val="944891748"/>
              </p:ext>
            </p:extLst>
          </p:nvPr>
        </p:nvGraphicFramePr>
        <p:xfrm>
          <a:off x="1232308" y="1034299"/>
          <a:ext cx="9727381" cy="5823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2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9163-6DA3-969E-C267-5ECA122C4089}"/>
              </a:ext>
            </a:extLst>
          </p:cNvPr>
          <p:cNvSpPr>
            <a:spLocks noGrp="1"/>
          </p:cNvSpPr>
          <p:nvPr>
            <p:ph type="title"/>
          </p:nvPr>
        </p:nvSpPr>
        <p:spPr/>
        <p:txBody>
          <a:bodyPr/>
          <a:lstStyle/>
          <a:p>
            <a:r>
              <a:rPr lang="en-US" dirty="0">
                <a:solidFill>
                  <a:schemeClr val="tx2">
                    <a:lumMod val="75000"/>
                  </a:schemeClr>
                </a:solidFill>
              </a:rPr>
              <a:t>Future</a:t>
            </a:r>
            <a:r>
              <a:rPr lang="en-US" dirty="0"/>
              <a:t> Aspects</a:t>
            </a:r>
            <a:endParaRPr lang="en-IN" dirty="0"/>
          </a:p>
        </p:txBody>
      </p:sp>
      <p:sp>
        <p:nvSpPr>
          <p:cNvPr id="3" name="TextBox 2">
            <a:extLst>
              <a:ext uri="{FF2B5EF4-FFF2-40B4-BE49-F238E27FC236}">
                <a16:creationId xmlns:a16="http://schemas.microsoft.com/office/drawing/2014/main" id="{8456848A-94D2-D584-7F2B-8E2404F80C50}"/>
              </a:ext>
            </a:extLst>
          </p:cNvPr>
          <p:cNvSpPr txBox="1"/>
          <p:nvPr/>
        </p:nvSpPr>
        <p:spPr>
          <a:xfrm>
            <a:off x="1053296" y="2233385"/>
            <a:ext cx="10417215" cy="1477328"/>
          </a:xfrm>
          <a:prstGeom prst="rect">
            <a:avLst/>
          </a:prstGeom>
          <a:noFill/>
        </p:spPr>
        <p:txBody>
          <a:bodyPr wrap="square" rtlCol="0">
            <a:spAutoFit/>
          </a:bodyPr>
          <a:lstStyle/>
          <a:p>
            <a:r>
              <a:rPr lang="en-US"/>
              <a:t>We can implement the same website for many colleges, or with the help of government we can implement it on Zonal level of a city targeting poor and vulnerable section of our society.</a:t>
            </a:r>
          </a:p>
          <a:p>
            <a:endParaRPr lang="en-US"/>
          </a:p>
          <a:p>
            <a:r>
              <a:rPr lang="en-US"/>
              <a:t>Basically, it will make patient calculation easy during any outbreak of disease, the health care system will improve.  </a:t>
            </a:r>
            <a:endParaRPr lang="en-IN"/>
          </a:p>
        </p:txBody>
      </p:sp>
    </p:spTree>
    <p:extLst>
      <p:ext uri="{BB962C8B-B14F-4D97-AF65-F5344CB8AC3E}">
        <p14:creationId xmlns:p14="http://schemas.microsoft.com/office/powerpoint/2010/main" val="242205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850A-C546-AEFC-4B30-BF73963F2B20}"/>
              </a:ext>
            </a:extLst>
          </p:cNvPr>
          <p:cNvSpPr>
            <a:spLocks noGrp="1"/>
          </p:cNvSpPr>
          <p:nvPr>
            <p:ph type="title"/>
          </p:nvPr>
        </p:nvSpPr>
        <p:spPr>
          <a:xfrm>
            <a:off x="628661" y="2765839"/>
            <a:ext cx="10353761" cy="1326321"/>
          </a:xfrm>
        </p:spPr>
        <p:txBody>
          <a:bodyPr/>
          <a:lstStyle/>
          <a:p>
            <a:r>
              <a:rPr lang="en-US" dirty="0">
                <a:solidFill>
                  <a:schemeClr val="tx2">
                    <a:lumMod val="50000"/>
                  </a:schemeClr>
                </a:solidFill>
              </a:rPr>
              <a:t>Thanking</a:t>
            </a:r>
            <a:r>
              <a:rPr lang="en-US" dirty="0"/>
              <a:t> You</a:t>
            </a:r>
            <a:endParaRPr lang="en-IN" dirty="0"/>
          </a:p>
        </p:txBody>
      </p:sp>
      <p:sp>
        <p:nvSpPr>
          <p:cNvPr id="3" name="Content Placeholder 2">
            <a:extLst>
              <a:ext uri="{FF2B5EF4-FFF2-40B4-BE49-F238E27FC236}">
                <a16:creationId xmlns:a16="http://schemas.microsoft.com/office/drawing/2014/main" id="{8A086B2B-65AE-558A-A048-0B98A8921FA8}"/>
              </a:ext>
            </a:extLst>
          </p:cNvPr>
          <p:cNvSpPr>
            <a:spLocks noGrp="1"/>
          </p:cNvSpPr>
          <p:nvPr>
            <p:ph idx="1"/>
          </p:nvPr>
        </p:nvSpPr>
        <p:spPr>
          <a:xfrm>
            <a:off x="7491863" y="4435107"/>
            <a:ext cx="4562380" cy="2118093"/>
          </a:xfrm>
        </p:spPr>
        <p:txBody>
          <a:bodyPr/>
          <a:lstStyle/>
          <a:p>
            <a:r>
              <a:rPr lang="en-US" dirty="0"/>
              <a:t>Divyansh Gupta</a:t>
            </a:r>
          </a:p>
          <a:p>
            <a:r>
              <a:rPr lang="en-US" dirty="0"/>
              <a:t>Saksham Singhal</a:t>
            </a:r>
          </a:p>
          <a:p>
            <a:r>
              <a:rPr lang="en-US" dirty="0"/>
              <a:t>Shakti Prasanna Mohapatra</a:t>
            </a:r>
          </a:p>
          <a:p>
            <a:r>
              <a:rPr lang="en-US" dirty="0"/>
              <a:t>Hitesh Parmar</a:t>
            </a:r>
            <a:endParaRPr lang="en-IN" dirty="0"/>
          </a:p>
        </p:txBody>
      </p:sp>
    </p:spTree>
    <p:extLst>
      <p:ext uri="{BB962C8B-B14F-4D97-AF65-F5344CB8AC3E}">
        <p14:creationId xmlns:p14="http://schemas.microsoft.com/office/powerpoint/2010/main" val="1426474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541</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Courier New</vt:lpstr>
      <vt:lpstr>Rockwell</vt:lpstr>
      <vt:lpstr>Wingdings</vt:lpstr>
      <vt:lpstr>Damask</vt:lpstr>
      <vt:lpstr>CollegeRaksha</vt:lpstr>
      <vt:lpstr>Theme: HealthCare</vt:lpstr>
      <vt:lpstr>Description</vt:lpstr>
      <vt:lpstr>How collegeraksha solve those problems</vt:lpstr>
      <vt:lpstr>IDEA IMPLEMENTATION PROCESS </vt:lpstr>
      <vt:lpstr>Future Aspects</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CollegeRaksha</dc:title>
  <dc:creator>Divyansh Gupta</dc:creator>
  <cp:lastModifiedBy>Divyansh Gupta</cp:lastModifiedBy>
  <cp:revision>2</cp:revision>
  <dcterms:created xsi:type="dcterms:W3CDTF">2023-04-12T17:11:09Z</dcterms:created>
  <dcterms:modified xsi:type="dcterms:W3CDTF">2023-04-13T08:51:51Z</dcterms:modified>
</cp:coreProperties>
</file>