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63" r:id="rId5"/>
    <p:sldId id="259" r:id="rId6"/>
    <p:sldId id="260" r:id="rId7"/>
    <p:sldId id="261" r:id="rId8"/>
    <p:sldId id="262"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97"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4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DB9F4F-8490-4E39-9239-7391BC07D1AD}" type="datetimeFigureOut">
              <a:rPr lang="en-US" smtClean="0"/>
              <a:t>12/6/2023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806F3-01D6-4579-970E-E1CC2039A1AD}" type="slidenum">
              <a:rPr lang="en-US" smtClean="0"/>
              <a:t>‹#›</a:t>
            </a:fld>
            <a:endParaRPr lang="en-US"/>
          </a:p>
        </p:txBody>
      </p:sp>
    </p:spTree>
    <p:extLst>
      <p:ext uri="{BB962C8B-B14F-4D97-AF65-F5344CB8AC3E}">
        <p14:creationId xmlns:p14="http://schemas.microsoft.com/office/powerpoint/2010/main" val="4112020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E987EC-58F6-4E9F-88A7-7209746F0BB0}" type="datetime1">
              <a:rPr lang="en-US" smtClean="0"/>
              <a:t>12/6/2023</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943A9336-D590-4133-A22A-48DD4DE9C48E}" type="slidenum">
              <a:rPr lang="en-US" smtClean="0"/>
              <a:t>‹#›</a:t>
            </a:fld>
            <a:endParaRPr lang="en-US"/>
          </a:p>
        </p:txBody>
      </p:sp>
    </p:spTree>
    <p:extLst>
      <p:ext uri="{BB962C8B-B14F-4D97-AF65-F5344CB8AC3E}">
        <p14:creationId xmlns:p14="http://schemas.microsoft.com/office/powerpoint/2010/main" val="507818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0E6DFA-79E2-4C20-9946-4F5B7DA15ECA}" type="datetime1">
              <a:rPr lang="en-US" smtClean="0"/>
              <a:t>12/6/2023</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943A9336-D590-4133-A22A-48DD4DE9C48E}" type="slidenum">
              <a:rPr lang="en-US" smtClean="0"/>
              <a:t>‹#›</a:t>
            </a:fld>
            <a:endParaRPr lang="en-US"/>
          </a:p>
        </p:txBody>
      </p:sp>
    </p:spTree>
    <p:extLst>
      <p:ext uri="{BB962C8B-B14F-4D97-AF65-F5344CB8AC3E}">
        <p14:creationId xmlns:p14="http://schemas.microsoft.com/office/powerpoint/2010/main" val="3502775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13DF00-BF91-4149-8BC6-9713C0243AA4}" type="datetime1">
              <a:rPr lang="en-US" smtClean="0"/>
              <a:t>12/6/2023</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943A9336-D590-4133-A22A-48DD4DE9C48E}" type="slidenum">
              <a:rPr lang="en-US" smtClean="0"/>
              <a:t>‹#›</a:t>
            </a:fld>
            <a:endParaRPr lang="en-US"/>
          </a:p>
        </p:txBody>
      </p:sp>
    </p:spTree>
    <p:extLst>
      <p:ext uri="{BB962C8B-B14F-4D97-AF65-F5344CB8AC3E}">
        <p14:creationId xmlns:p14="http://schemas.microsoft.com/office/powerpoint/2010/main" val="1739121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397E5B-1127-4239-820B-D1EF81B60D02}" type="datetime1">
              <a:rPr lang="en-US" smtClean="0"/>
              <a:t>12/6/2023</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943A9336-D590-4133-A22A-48DD4DE9C48E}" type="slidenum">
              <a:rPr lang="en-US" smtClean="0"/>
              <a:t>‹#›</a:t>
            </a:fld>
            <a:endParaRPr lang="en-US"/>
          </a:p>
        </p:txBody>
      </p:sp>
    </p:spTree>
    <p:extLst>
      <p:ext uri="{BB962C8B-B14F-4D97-AF65-F5344CB8AC3E}">
        <p14:creationId xmlns:p14="http://schemas.microsoft.com/office/powerpoint/2010/main" val="3399694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A61E07-CFB3-4A4B-95A4-9AED4149ECB1}" type="datetime1">
              <a:rPr lang="en-US" smtClean="0"/>
              <a:t>12/6/2023</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943A9336-D590-4133-A22A-48DD4DE9C48E}" type="slidenum">
              <a:rPr lang="en-US" smtClean="0"/>
              <a:t>‹#›</a:t>
            </a:fld>
            <a:endParaRPr lang="en-US"/>
          </a:p>
        </p:txBody>
      </p:sp>
    </p:spTree>
    <p:extLst>
      <p:ext uri="{BB962C8B-B14F-4D97-AF65-F5344CB8AC3E}">
        <p14:creationId xmlns:p14="http://schemas.microsoft.com/office/powerpoint/2010/main" val="3002186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F8A3E5-F260-4375-8938-46243E666739}" type="datetime1">
              <a:rPr lang="en-US" smtClean="0"/>
              <a:t>12/6/2023</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7" name="Slide Number Placeholder 6"/>
          <p:cNvSpPr>
            <a:spLocks noGrp="1"/>
          </p:cNvSpPr>
          <p:nvPr>
            <p:ph type="sldNum" sz="quarter" idx="12"/>
          </p:nvPr>
        </p:nvSpPr>
        <p:spPr/>
        <p:txBody>
          <a:bodyPr/>
          <a:lstStyle/>
          <a:p>
            <a:fld id="{943A9336-D590-4133-A22A-48DD4DE9C48E}" type="slidenum">
              <a:rPr lang="en-US" smtClean="0"/>
              <a:t>‹#›</a:t>
            </a:fld>
            <a:endParaRPr lang="en-US"/>
          </a:p>
        </p:txBody>
      </p:sp>
    </p:spTree>
    <p:extLst>
      <p:ext uri="{BB962C8B-B14F-4D97-AF65-F5344CB8AC3E}">
        <p14:creationId xmlns:p14="http://schemas.microsoft.com/office/powerpoint/2010/main" val="3290635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61FB41-7AC5-407F-B691-F52228722A7D}" type="datetime1">
              <a:rPr lang="en-US" smtClean="0"/>
              <a:t>12/6/2023</a:t>
            </a:fld>
            <a:endParaRPr lang="en-US"/>
          </a:p>
        </p:txBody>
      </p:sp>
      <p:sp>
        <p:nvSpPr>
          <p:cNvPr id="8" name="Footer Placeholder 7"/>
          <p:cNvSpPr>
            <a:spLocks noGrp="1"/>
          </p:cNvSpPr>
          <p:nvPr>
            <p:ph type="ftr" sz="quarter" idx="11"/>
          </p:nvPr>
        </p:nvSpPr>
        <p:spPr/>
        <p:txBody>
          <a:bodyPr/>
          <a:lstStyle/>
          <a:p>
            <a:r>
              <a:rPr lang="en-US" smtClean="0"/>
              <a:t>Chapter 22 Project management</a:t>
            </a:r>
            <a:endParaRPr lang="en-US"/>
          </a:p>
        </p:txBody>
      </p:sp>
      <p:sp>
        <p:nvSpPr>
          <p:cNvPr id="9" name="Slide Number Placeholder 8"/>
          <p:cNvSpPr>
            <a:spLocks noGrp="1"/>
          </p:cNvSpPr>
          <p:nvPr>
            <p:ph type="sldNum" sz="quarter" idx="12"/>
          </p:nvPr>
        </p:nvSpPr>
        <p:spPr/>
        <p:txBody>
          <a:bodyPr/>
          <a:lstStyle/>
          <a:p>
            <a:fld id="{943A9336-D590-4133-A22A-48DD4DE9C48E}" type="slidenum">
              <a:rPr lang="en-US" smtClean="0"/>
              <a:t>‹#›</a:t>
            </a:fld>
            <a:endParaRPr lang="en-US"/>
          </a:p>
        </p:txBody>
      </p:sp>
    </p:spTree>
    <p:extLst>
      <p:ext uri="{BB962C8B-B14F-4D97-AF65-F5344CB8AC3E}">
        <p14:creationId xmlns:p14="http://schemas.microsoft.com/office/powerpoint/2010/main" val="3981477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FC22BC-7302-42E4-85B2-B026C65B8DBA}" type="datetime1">
              <a:rPr lang="en-US" smtClean="0"/>
              <a:t>12/6/2023</a:t>
            </a:fld>
            <a:endParaRPr lang="en-US"/>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943A9336-D590-4133-A22A-48DD4DE9C48E}" type="slidenum">
              <a:rPr lang="en-US" smtClean="0"/>
              <a:t>‹#›</a:t>
            </a:fld>
            <a:endParaRPr lang="en-US"/>
          </a:p>
        </p:txBody>
      </p:sp>
    </p:spTree>
    <p:extLst>
      <p:ext uri="{BB962C8B-B14F-4D97-AF65-F5344CB8AC3E}">
        <p14:creationId xmlns:p14="http://schemas.microsoft.com/office/powerpoint/2010/main" val="57961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39931A-5694-4CFC-8FA9-006326449183}" type="datetime1">
              <a:rPr lang="en-US" smtClean="0"/>
              <a:t>12/6/2023</a:t>
            </a:fld>
            <a:endParaRPr lang="en-US"/>
          </a:p>
        </p:txBody>
      </p:sp>
      <p:sp>
        <p:nvSpPr>
          <p:cNvPr id="3" name="Footer Placeholder 2"/>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943A9336-D590-4133-A22A-48DD4DE9C48E}" type="slidenum">
              <a:rPr lang="en-US" smtClean="0"/>
              <a:t>‹#›</a:t>
            </a:fld>
            <a:endParaRPr lang="en-US"/>
          </a:p>
        </p:txBody>
      </p:sp>
    </p:spTree>
    <p:extLst>
      <p:ext uri="{BB962C8B-B14F-4D97-AF65-F5344CB8AC3E}">
        <p14:creationId xmlns:p14="http://schemas.microsoft.com/office/powerpoint/2010/main" val="3246072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AFC1A03-2D23-4000-B671-803D92DBD2D4}" type="datetime1">
              <a:rPr lang="en-US" smtClean="0"/>
              <a:t>12/6/2023</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7" name="Slide Number Placeholder 6"/>
          <p:cNvSpPr>
            <a:spLocks noGrp="1"/>
          </p:cNvSpPr>
          <p:nvPr>
            <p:ph type="sldNum" sz="quarter" idx="12"/>
          </p:nvPr>
        </p:nvSpPr>
        <p:spPr/>
        <p:txBody>
          <a:bodyPr/>
          <a:lstStyle/>
          <a:p>
            <a:fld id="{943A9336-D590-4133-A22A-48DD4DE9C48E}" type="slidenum">
              <a:rPr lang="en-US" smtClean="0"/>
              <a:t>‹#›</a:t>
            </a:fld>
            <a:endParaRPr lang="en-US"/>
          </a:p>
        </p:txBody>
      </p:sp>
    </p:spTree>
    <p:extLst>
      <p:ext uri="{BB962C8B-B14F-4D97-AF65-F5344CB8AC3E}">
        <p14:creationId xmlns:p14="http://schemas.microsoft.com/office/powerpoint/2010/main" val="2261972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2F8DF0-61C2-437D-854E-AF796C5F95A7}" type="datetime1">
              <a:rPr lang="en-US" smtClean="0"/>
              <a:t>12/6/2023</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7" name="Slide Number Placeholder 6"/>
          <p:cNvSpPr>
            <a:spLocks noGrp="1"/>
          </p:cNvSpPr>
          <p:nvPr>
            <p:ph type="sldNum" sz="quarter" idx="12"/>
          </p:nvPr>
        </p:nvSpPr>
        <p:spPr/>
        <p:txBody>
          <a:bodyPr/>
          <a:lstStyle/>
          <a:p>
            <a:fld id="{943A9336-D590-4133-A22A-48DD4DE9C48E}" type="slidenum">
              <a:rPr lang="en-US" smtClean="0"/>
              <a:t>‹#›</a:t>
            </a:fld>
            <a:endParaRPr lang="en-US"/>
          </a:p>
        </p:txBody>
      </p:sp>
    </p:spTree>
    <p:extLst>
      <p:ext uri="{BB962C8B-B14F-4D97-AF65-F5344CB8AC3E}">
        <p14:creationId xmlns:p14="http://schemas.microsoft.com/office/powerpoint/2010/main" val="3482299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26FA1F-4C7A-4858-938F-564F7DF56A37}" type="datetime1">
              <a:rPr lang="en-US" smtClean="0"/>
              <a:t>12/6/2023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Chapter 22 Project management</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3A9336-D590-4133-A22A-48DD4DE9C48E}" type="slidenum">
              <a:rPr lang="en-US" smtClean="0"/>
              <a:t>‹#›</a:t>
            </a:fld>
            <a:endParaRPr lang="en-US"/>
          </a:p>
        </p:txBody>
      </p:sp>
    </p:spTree>
    <p:extLst>
      <p:ext uri="{BB962C8B-B14F-4D97-AF65-F5344CB8AC3E}">
        <p14:creationId xmlns:p14="http://schemas.microsoft.com/office/powerpoint/2010/main" val="319786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azure.microsoft.com/en-us/services/devops/server/" TargetMode="External"/><Relationship Id="rId2" Type="http://schemas.openxmlformats.org/officeDocument/2006/relationships/hyperlink" Target="https://git-scm.com/" TargetMode="External"/><Relationship Id="rId1" Type="http://schemas.openxmlformats.org/officeDocument/2006/relationships/slideLayout" Target="../slideLayouts/slideLayout2.xml"/><Relationship Id="rId4" Type="http://schemas.openxmlformats.org/officeDocument/2006/relationships/hyperlink" Target="https://www.ansible.co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7200" y="2175308"/>
            <a:ext cx="9144000" cy="2387600"/>
          </a:xfrm>
          <a:ln>
            <a:solidFill>
              <a:schemeClr val="tx1"/>
            </a:solidFill>
          </a:ln>
        </p:spPr>
        <p:txBody>
          <a:bodyPr>
            <a:normAutofit/>
          </a:bodyPr>
          <a:lstStyle/>
          <a:p>
            <a:r>
              <a:rPr lang="en-US" b="1" dirty="0" smtClean="0">
                <a:solidFill>
                  <a:srgbClr val="FF0000"/>
                </a:solidFill>
              </a:rPr>
              <a:t>Module-5</a:t>
            </a:r>
            <a:r>
              <a:rPr lang="en-US" b="1" dirty="0">
                <a:solidFill>
                  <a:srgbClr val="FF0000"/>
                </a:solidFill>
              </a:rPr>
              <a:t/>
            </a:r>
            <a:br>
              <a:rPr lang="en-US" b="1" dirty="0">
                <a:solidFill>
                  <a:srgbClr val="FF0000"/>
                </a:solidFill>
              </a:rPr>
            </a:br>
            <a:endParaRPr lang="en-US" dirty="0">
              <a:solidFill>
                <a:srgbClr val="FF0000"/>
              </a:solidFill>
            </a:endParaRPr>
          </a:p>
        </p:txBody>
      </p:sp>
    </p:spTree>
    <p:extLst>
      <p:ext uri="{BB962C8B-B14F-4D97-AF65-F5344CB8AC3E}">
        <p14:creationId xmlns:p14="http://schemas.microsoft.com/office/powerpoint/2010/main" val="1526227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838200" y="365125"/>
            <a:ext cx="10515600" cy="549275"/>
          </a:xfrm>
          <a:ln>
            <a:solidFill>
              <a:schemeClr val="tx1"/>
            </a:solidFill>
          </a:ln>
        </p:spPr>
        <p:txBody>
          <a:bodyPr>
            <a:noAutofit/>
          </a:bodyPr>
          <a:lstStyle/>
          <a:p>
            <a:pPr eaLnBrk="1" hangingPunct="1"/>
            <a:r>
              <a:rPr lang="en-US" altLang="en-US" sz="3200" dirty="0" smtClean="0">
                <a:solidFill>
                  <a:srgbClr val="FF0000"/>
                </a:solidFill>
                <a:latin typeface="+mn-lt"/>
                <a:ea typeface="ＭＳ Ｐゴシック" panose="020B0600070205080204" pitchFamily="34" charset="-128"/>
                <a:cs typeface="Arial" panose="020B0604020202020204" pitchFamily="34" charset="0"/>
              </a:rPr>
              <a:t>Examples of common project, product, and business risks</a:t>
            </a:r>
            <a:r>
              <a:rPr lang="en-GB" altLang="en-US" sz="3200" dirty="0" smtClean="0">
                <a:solidFill>
                  <a:srgbClr val="FF0000"/>
                </a:solidFill>
                <a:latin typeface="+mn-lt"/>
                <a:ea typeface="ＭＳ Ｐゴシック" panose="020B0600070205080204" pitchFamily="34" charset="-128"/>
                <a:cs typeface="Arial" panose="020B0604020202020204" pitchFamily="34" charset="0"/>
              </a:rPr>
              <a:t> </a:t>
            </a:r>
            <a:endParaRPr lang="en-US" altLang="en-US" sz="3200" dirty="0" smtClean="0">
              <a:solidFill>
                <a:srgbClr val="FF0000"/>
              </a:solidFill>
              <a:latin typeface="+mn-lt"/>
              <a:ea typeface="ＭＳ Ｐゴシック" panose="020B0600070205080204" pitchFamily="34" charset="-128"/>
              <a:cs typeface="Arial" panose="020B0604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12816484"/>
              </p:ext>
            </p:extLst>
          </p:nvPr>
        </p:nvGraphicFramePr>
        <p:xfrm>
          <a:off x="838200" y="1209967"/>
          <a:ext cx="10515599" cy="5511512"/>
        </p:xfrm>
        <a:graphic>
          <a:graphicData uri="http://schemas.openxmlformats.org/drawingml/2006/table">
            <a:tbl>
              <a:tblPr/>
              <a:tblGrid>
                <a:gridCol w="2748581">
                  <a:extLst>
                    <a:ext uri="{9D8B030D-6E8A-4147-A177-3AD203B41FA5}">
                      <a16:colId xmlns:a16="http://schemas.microsoft.com/office/drawing/2014/main" val="20000"/>
                    </a:ext>
                  </a:extLst>
                </a:gridCol>
                <a:gridCol w="2495533">
                  <a:extLst>
                    <a:ext uri="{9D8B030D-6E8A-4147-A177-3AD203B41FA5}">
                      <a16:colId xmlns:a16="http://schemas.microsoft.com/office/drawing/2014/main" val="20001"/>
                    </a:ext>
                  </a:extLst>
                </a:gridCol>
                <a:gridCol w="5271485">
                  <a:extLst>
                    <a:ext uri="{9D8B030D-6E8A-4147-A177-3AD203B41FA5}">
                      <a16:colId xmlns:a16="http://schemas.microsoft.com/office/drawing/2014/main" val="20002"/>
                    </a:ext>
                  </a:extLst>
                </a:gridCol>
              </a:tblGrid>
              <a:tr h="44451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smtClean="0">
                          <a:ln>
                            <a:noFill/>
                          </a:ln>
                          <a:solidFill>
                            <a:srgbClr val="000000"/>
                          </a:solidFill>
                          <a:effectLst/>
                          <a:latin typeface="Arial" charset="0"/>
                          <a:cs typeface="Times New Roman" pitchFamily="-109" charset="0"/>
                        </a:rPr>
                        <a:t>Risk</a:t>
                      </a:r>
                    </a:p>
                  </a:txBody>
                  <a:tcPr marL="73025" marR="73025" marT="91446" marB="9144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charset="0"/>
                          <a:cs typeface="Times New Roman" pitchFamily="-109" charset="0"/>
                        </a:rPr>
                        <a:t>Affects</a:t>
                      </a:r>
                    </a:p>
                  </a:txBody>
                  <a:tcPr marL="73025" marR="73025" marT="91446" marB="9144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smtClean="0">
                          <a:ln>
                            <a:noFill/>
                          </a:ln>
                          <a:solidFill>
                            <a:srgbClr val="000000"/>
                          </a:solidFill>
                          <a:effectLst/>
                          <a:latin typeface="Arial" charset="0"/>
                          <a:cs typeface="Times New Roman" pitchFamily="-109" charset="0"/>
                        </a:rPr>
                        <a:t>Description</a:t>
                      </a:r>
                    </a:p>
                  </a:txBody>
                  <a:tcPr marL="73025" marR="73025" marT="91446" marB="9144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8128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rgbClr val="000000"/>
                          </a:solidFill>
                          <a:effectLst/>
                          <a:latin typeface="Arial" charset="0"/>
                          <a:cs typeface="Times New Roman" pitchFamily="-109" charset="0"/>
                        </a:rPr>
                        <a:t>Staff turnover</a:t>
                      </a:r>
                    </a:p>
                  </a:txBody>
                  <a:tcPr marL="73025" marR="73025" marT="0" marB="9144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rgbClr val="000000"/>
                          </a:solidFill>
                          <a:effectLst/>
                          <a:latin typeface="Arial" charset="0"/>
                          <a:cs typeface="Times New Roman" pitchFamily="-109" charset="0"/>
                        </a:rPr>
                        <a:t>Project</a:t>
                      </a:r>
                    </a:p>
                  </a:txBody>
                  <a:tcPr marL="73025" marR="73025" marT="0" marB="9144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rgbClr val="000000"/>
                          </a:solidFill>
                          <a:effectLst/>
                          <a:latin typeface="Arial" charset="0"/>
                          <a:cs typeface="Times New Roman" pitchFamily="-109" charset="0"/>
                        </a:rPr>
                        <a:t>Experienced staff will leave the project before it is finished.</a:t>
                      </a:r>
                    </a:p>
                  </a:txBody>
                  <a:tcPr marL="73025" marR="73025" marT="0" marB="9144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58128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rgbClr val="000000"/>
                          </a:solidFill>
                          <a:effectLst/>
                          <a:latin typeface="Arial" charset="0"/>
                          <a:cs typeface="Times New Roman" pitchFamily="-109" charset="0"/>
                        </a:rPr>
                        <a:t>Management change</a:t>
                      </a:r>
                    </a:p>
                  </a:txBody>
                  <a:tcPr marL="73025" marR="73025" marT="0" marB="9144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Arial" charset="0"/>
                          <a:cs typeface="Times New Roman" pitchFamily="-109" charset="0"/>
                        </a:rPr>
                        <a:t>Project </a:t>
                      </a:r>
                    </a:p>
                  </a:txBody>
                  <a:tcPr marL="73025" marR="73025" marT="0" marB="9144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rgbClr val="000000"/>
                          </a:solidFill>
                          <a:effectLst/>
                          <a:latin typeface="Arial" charset="0"/>
                          <a:cs typeface="Times New Roman" pitchFamily="-109" charset="0"/>
                        </a:rPr>
                        <a:t>There will be a change of organizational management with different priorities.</a:t>
                      </a:r>
                    </a:p>
                  </a:txBody>
                  <a:tcPr marL="73025" marR="73025" marT="0" marB="9144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8128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rgbClr val="000000"/>
                          </a:solidFill>
                          <a:effectLst/>
                          <a:latin typeface="Arial" charset="0"/>
                          <a:cs typeface="Times New Roman" pitchFamily="-109" charset="0"/>
                        </a:rPr>
                        <a:t>Hardware unavailability</a:t>
                      </a:r>
                    </a:p>
                  </a:txBody>
                  <a:tcPr marL="73025" marR="73025" marT="0" marB="9144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rgbClr val="000000"/>
                          </a:solidFill>
                          <a:effectLst/>
                          <a:latin typeface="Arial" charset="0"/>
                          <a:cs typeface="Times New Roman" pitchFamily="-109" charset="0"/>
                        </a:rPr>
                        <a:t>Project</a:t>
                      </a:r>
                    </a:p>
                  </a:txBody>
                  <a:tcPr marL="73025" marR="73025" marT="0" marB="9144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rgbClr val="000000"/>
                          </a:solidFill>
                          <a:effectLst/>
                          <a:latin typeface="Arial" charset="0"/>
                          <a:cs typeface="Times New Roman" pitchFamily="-109" charset="0"/>
                        </a:rPr>
                        <a:t>Hardware that is essential for the project will not be delivered on schedule.</a:t>
                      </a:r>
                    </a:p>
                  </a:txBody>
                  <a:tcPr marL="73025" marR="73025" marT="0" marB="9144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58128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rgbClr val="000000"/>
                          </a:solidFill>
                          <a:effectLst/>
                          <a:latin typeface="Arial" charset="0"/>
                          <a:cs typeface="Times New Roman" pitchFamily="-109" charset="0"/>
                        </a:rPr>
                        <a:t>Requirements change</a:t>
                      </a:r>
                    </a:p>
                  </a:txBody>
                  <a:tcPr marL="73025" marR="73025" marT="0" marB="9144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rgbClr val="000000"/>
                          </a:solidFill>
                          <a:effectLst/>
                          <a:latin typeface="Arial" charset="0"/>
                          <a:cs typeface="Times New Roman" pitchFamily="-109" charset="0"/>
                        </a:rPr>
                        <a:t>Project and product</a:t>
                      </a:r>
                    </a:p>
                  </a:txBody>
                  <a:tcPr marL="73025" marR="73025" marT="0" marB="9144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rgbClr val="000000"/>
                          </a:solidFill>
                          <a:effectLst/>
                          <a:latin typeface="Arial" charset="0"/>
                          <a:cs typeface="Times New Roman" pitchFamily="-109" charset="0"/>
                        </a:rPr>
                        <a:t>There will be a larger number of changes to the requirements than anticipated.</a:t>
                      </a:r>
                    </a:p>
                  </a:txBody>
                  <a:tcPr marL="73025" marR="73025" marT="0" marB="9144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58128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rgbClr val="000000"/>
                          </a:solidFill>
                          <a:effectLst/>
                          <a:latin typeface="Arial" charset="0"/>
                          <a:cs typeface="Times New Roman" pitchFamily="-109" charset="0"/>
                        </a:rPr>
                        <a:t>Specification delays</a:t>
                      </a:r>
                    </a:p>
                  </a:txBody>
                  <a:tcPr marL="73025" marR="73025" marT="0" marB="9144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rgbClr val="000000"/>
                          </a:solidFill>
                          <a:effectLst/>
                          <a:latin typeface="Arial" charset="0"/>
                          <a:cs typeface="Times New Roman" pitchFamily="-109" charset="0"/>
                        </a:rPr>
                        <a:t>Project and product</a:t>
                      </a:r>
                    </a:p>
                  </a:txBody>
                  <a:tcPr marL="73025" marR="73025" marT="0" marB="9144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rgbClr val="000000"/>
                          </a:solidFill>
                          <a:effectLst/>
                          <a:latin typeface="Arial" charset="0"/>
                          <a:cs typeface="Times New Roman" pitchFamily="-109" charset="0"/>
                        </a:rPr>
                        <a:t>Specifications of essential interfaces are not available on schedule.</a:t>
                      </a:r>
                    </a:p>
                  </a:txBody>
                  <a:tcPr marL="73025" marR="73025" marT="0" marB="9144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1672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rgbClr val="000000"/>
                          </a:solidFill>
                          <a:effectLst/>
                          <a:latin typeface="Arial" charset="0"/>
                          <a:cs typeface="Times New Roman" pitchFamily="-109" charset="0"/>
                        </a:rPr>
                        <a:t>Size underestimate</a:t>
                      </a:r>
                    </a:p>
                  </a:txBody>
                  <a:tcPr marL="73025" marR="73025" marT="0" marB="9144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rgbClr val="000000"/>
                          </a:solidFill>
                          <a:effectLst/>
                          <a:latin typeface="Arial" charset="0"/>
                          <a:cs typeface="Times New Roman" pitchFamily="-109" charset="0"/>
                        </a:rPr>
                        <a:t>Project and product</a:t>
                      </a:r>
                    </a:p>
                  </a:txBody>
                  <a:tcPr marL="73025" marR="73025" marT="0" marB="9144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rgbClr val="000000"/>
                          </a:solidFill>
                          <a:effectLst/>
                          <a:latin typeface="Arial" charset="0"/>
                          <a:cs typeface="Times New Roman" pitchFamily="-109" charset="0"/>
                        </a:rPr>
                        <a:t>The size of the system has been underestimated.</a:t>
                      </a:r>
                    </a:p>
                  </a:txBody>
                  <a:tcPr marL="73025" marR="73025" marT="0" marB="9144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58128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rgbClr val="000000"/>
                          </a:solidFill>
                          <a:effectLst/>
                          <a:latin typeface="Arial" charset="0"/>
                          <a:cs typeface="Times New Roman" pitchFamily="-109" charset="0"/>
                        </a:rPr>
                        <a:t>CASE tool underperformance</a:t>
                      </a:r>
                    </a:p>
                  </a:txBody>
                  <a:tcPr marL="73025" marR="73025" marT="0" marB="9144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rgbClr val="000000"/>
                          </a:solidFill>
                          <a:effectLst/>
                          <a:latin typeface="Arial" charset="0"/>
                          <a:cs typeface="Times New Roman" pitchFamily="-109" charset="0"/>
                        </a:rPr>
                        <a:t>Product</a:t>
                      </a:r>
                    </a:p>
                  </a:txBody>
                  <a:tcPr marL="73025" marR="73025" marT="0" marB="9144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rgbClr val="000000"/>
                          </a:solidFill>
                          <a:effectLst/>
                          <a:latin typeface="Arial" charset="0"/>
                          <a:cs typeface="Times New Roman" pitchFamily="-109" charset="0"/>
                        </a:rPr>
                        <a:t>CASE tools, which support the project, do not perform as anticipated.</a:t>
                      </a:r>
                    </a:p>
                  </a:txBody>
                  <a:tcPr marL="73025" marR="73025" marT="0" marB="9144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58128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rgbClr val="000000"/>
                          </a:solidFill>
                          <a:effectLst/>
                          <a:latin typeface="Arial" charset="0"/>
                          <a:cs typeface="Times New Roman" pitchFamily="-109" charset="0"/>
                        </a:rPr>
                        <a:t>Technology change</a:t>
                      </a:r>
                    </a:p>
                  </a:txBody>
                  <a:tcPr marL="73025" marR="73025" marT="0" marB="9144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rgbClr val="000000"/>
                          </a:solidFill>
                          <a:effectLst/>
                          <a:latin typeface="Arial" charset="0"/>
                          <a:cs typeface="Times New Roman" pitchFamily="-109" charset="0"/>
                        </a:rPr>
                        <a:t>Business</a:t>
                      </a:r>
                    </a:p>
                  </a:txBody>
                  <a:tcPr marL="73025" marR="73025" marT="0" marB="9144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rgbClr val="000000"/>
                          </a:solidFill>
                          <a:effectLst/>
                          <a:latin typeface="Arial" charset="0"/>
                          <a:cs typeface="Times New Roman" pitchFamily="-109" charset="0"/>
                        </a:rPr>
                        <a:t>The underlying technology on which the system is built is superseded by new technology.</a:t>
                      </a:r>
                    </a:p>
                  </a:txBody>
                  <a:tcPr marL="73025" marR="73025" marT="0" marB="9144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r h="58128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rgbClr val="000000"/>
                          </a:solidFill>
                          <a:effectLst/>
                          <a:latin typeface="Arial" charset="0"/>
                          <a:cs typeface="Times New Roman" pitchFamily="-109" charset="0"/>
                        </a:rPr>
                        <a:t>Product competition</a:t>
                      </a:r>
                    </a:p>
                  </a:txBody>
                  <a:tcPr marL="73025" marR="73025" marT="0" marB="9144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rgbClr val="000000"/>
                          </a:solidFill>
                          <a:effectLst/>
                          <a:latin typeface="Arial" charset="0"/>
                          <a:cs typeface="Times New Roman" pitchFamily="-109" charset="0"/>
                        </a:rPr>
                        <a:t>Business</a:t>
                      </a:r>
                    </a:p>
                  </a:txBody>
                  <a:tcPr marL="73025" marR="73025" marT="0" marB="9144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Arial" charset="0"/>
                          <a:cs typeface="Times New Roman" pitchFamily="-109" charset="0"/>
                        </a:rPr>
                        <a:t>A competitive product is marketed before the system is completed.</a:t>
                      </a:r>
                    </a:p>
                  </a:txBody>
                  <a:tcPr marL="73025" marR="73025" marT="0" marB="9144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6672042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38200" y="365126"/>
            <a:ext cx="10515600" cy="586220"/>
          </a:xfrm>
          <a:ln>
            <a:solidFill>
              <a:schemeClr val="tx1"/>
            </a:solidFill>
          </a:ln>
        </p:spPr>
        <p:txBody>
          <a:bodyPr>
            <a:normAutofit fontScale="90000"/>
          </a:bodyPr>
          <a:lstStyle/>
          <a:p>
            <a:pPr eaLnBrk="1" hangingPunct="1"/>
            <a:r>
              <a:rPr lang="en-GB" altLang="en-US"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The risk management process</a:t>
            </a:r>
          </a:p>
        </p:txBody>
      </p:sp>
      <p:sp>
        <p:nvSpPr>
          <p:cNvPr id="11267" name="Rectangle 3"/>
          <p:cNvSpPr>
            <a:spLocks noGrp="1" noChangeArrowheads="1"/>
          </p:cNvSpPr>
          <p:nvPr>
            <p:ph type="body" idx="1"/>
          </p:nvPr>
        </p:nvSpPr>
        <p:spPr bwMode="auto">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797" tIns="45898" rIns="91797" bIns="45898" numCol="1" rtlCol="0" anchor="t" anchorCtr="0" compatLnSpc="1">
            <a:prstTxWarp prst="textNoShape">
              <a:avLst/>
            </a:prstTxWarp>
            <a:normAutofit/>
          </a:bodyPr>
          <a:lstStyle/>
          <a:p>
            <a:pPr eaLnBrk="1" hangingPunct="1">
              <a:lnSpc>
                <a:spcPct val="90000"/>
              </a:lnSpc>
              <a:buFont typeface="Wingdings" panose="05000000000000000000" pitchFamily="2" charset="2"/>
              <a:buChar char="²"/>
            </a:pPr>
            <a:r>
              <a:rPr lang="en-GB" altLang="en-US"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Risk identification</a:t>
            </a:r>
          </a:p>
          <a:p>
            <a:pPr lvl="1" eaLnBrk="1" hangingPunct="1">
              <a:lnSpc>
                <a:spcPct val="90000"/>
              </a:lnSpc>
              <a:buFont typeface="Wingdings" panose="05000000000000000000" pitchFamily="2" charset="2"/>
              <a:buChar char="§"/>
            </a:pPr>
            <a:r>
              <a:rPr lang="en-GB" altLang="en-US" dirty="0" smtClean="0">
                <a:latin typeface="Arial" panose="020B0604020202020204" pitchFamily="34" charset="0"/>
                <a:ea typeface="ＭＳ Ｐゴシック" panose="020B0600070205080204" pitchFamily="34" charset="-128"/>
                <a:cs typeface="Arial" panose="020B0604020202020204" pitchFamily="34" charset="0"/>
              </a:rPr>
              <a:t>Identify project, product and business risks</a:t>
            </a:r>
          </a:p>
          <a:p>
            <a:pPr eaLnBrk="1" hangingPunct="1">
              <a:lnSpc>
                <a:spcPct val="90000"/>
              </a:lnSpc>
              <a:buFont typeface="Wingdings" panose="05000000000000000000" pitchFamily="2" charset="2"/>
              <a:buChar char="²"/>
            </a:pPr>
            <a:r>
              <a:rPr lang="en-GB" altLang="en-US"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Risk analysis</a:t>
            </a:r>
          </a:p>
          <a:p>
            <a:pPr lvl="1" eaLnBrk="1" hangingPunct="1">
              <a:lnSpc>
                <a:spcPct val="90000"/>
              </a:lnSpc>
              <a:buFont typeface="Wingdings" panose="05000000000000000000" pitchFamily="2" charset="2"/>
              <a:buChar char="§"/>
            </a:pPr>
            <a:r>
              <a:rPr lang="en-GB" altLang="en-US" dirty="0" smtClean="0">
                <a:latin typeface="Arial" panose="020B0604020202020204" pitchFamily="34" charset="0"/>
                <a:ea typeface="ＭＳ Ｐゴシック" panose="020B0600070205080204" pitchFamily="34" charset="-128"/>
                <a:cs typeface="Arial" panose="020B0604020202020204" pitchFamily="34" charset="0"/>
              </a:rPr>
              <a:t>Assess the likelihood and consequences of these risks</a:t>
            </a:r>
          </a:p>
          <a:p>
            <a:pPr eaLnBrk="1" hangingPunct="1">
              <a:lnSpc>
                <a:spcPct val="90000"/>
              </a:lnSpc>
              <a:buFont typeface="Wingdings" panose="05000000000000000000" pitchFamily="2" charset="2"/>
              <a:buChar char="²"/>
            </a:pPr>
            <a:r>
              <a:rPr lang="en-GB" altLang="en-US"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Risk planning</a:t>
            </a:r>
          </a:p>
          <a:p>
            <a:pPr lvl="1" eaLnBrk="1" hangingPunct="1">
              <a:lnSpc>
                <a:spcPct val="90000"/>
              </a:lnSpc>
              <a:buFont typeface="Wingdings" panose="05000000000000000000" pitchFamily="2" charset="2"/>
              <a:buChar char="§"/>
            </a:pPr>
            <a:r>
              <a:rPr lang="en-GB" altLang="en-US" dirty="0" smtClean="0">
                <a:latin typeface="Arial" panose="020B0604020202020204" pitchFamily="34" charset="0"/>
                <a:ea typeface="ＭＳ Ｐゴシック" panose="020B0600070205080204" pitchFamily="34" charset="-128"/>
                <a:cs typeface="Arial" panose="020B0604020202020204" pitchFamily="34" charset="0"/>
              </a:rPr>
              <a:t>Draw up plans to avoid or minimize the effects of the risk</a:t>
            </a:r>
          </a:p>
          <a:p>
            <a:pPr eaLnBrk="1" hangingPunct="1">
              <a:lnSpc>
                <a:spcPct val="90000"/>
              </a:lnSpc>
              <a:buFont typeface="Wingdings" panose="05000000000000000000" pitchFamily="2" charset="2"/>
              <a:buChar char="²"/>
            </a:pPr>
            <a:r>
              <a:rPr lang="en-GB" altLang="en-US"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Risk monitoring</a:t>
            </a:r>
          </a:p>
          <a:p>
            <a:pPr lvl="1" eaLnBrk="1" hangingPunct="1">
              <a:lnSpc>
                <a:spcPct val="90000"/>
              </a:lnSpc>
              <a:buFont typeface="Wingdings" panose="05000000000000000000" pitchFamily="2" charset="2"/>
              <a:buChar char="§"/>
            </a:pPr>
            <a:r>
              <a:rPr lang="en-GB" altLang="en-US" dirty="0" smtClean="0">
                <a:latin typeface="Arial" panose="020B0604020202020204" pitchFamily="34" charset="0"/>
                <a:ea typeface="ＭＳ Ｐゴシック" panose="020B0600070205080204" pitchFamily="34" charset="-128"/>
                <a:cs typeface="Arial" panose="020B0604020202020204" pitchFamily="34" charset="0"/>
              </a:rPr>
              <a:t>Monitor the risks throughout the project</a:t>
            </a:r>
          </a:p>
        </p:txBody>
      </p:sp>
    </p:spTree>
    <p:extLst>
      <p:ext uri="{BB962C8B-B14F-4D97-AF65-F5344CB8AC3E}">
        <p14:creationId xmlns:p14="http://schemas.microsoft.com/office/powerpoint/2010/main" val="3895882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838200" y="365126"/>
            <a:ext cx="10515600" cy="576984"/>
          </a:xfrm>
          <a:ln>
            <a:solidFill>
              <a:schemeClr val="tx1"/>
            </a:solidFill>
          </a:ln>
        </p:spPr>
        <p:txBody>
          <a:bodyPr>
            <a:normAutofit fontScale="90000"/>
          </a:bodyPr>
          <a:lstStyle/>
          <a:p>
            <a:pPr eaLnBrk="1" hangingPunct="1"/>
            <a:r>
              <a:rPr lang="en-US" altLang="en-US"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The risk management process</a:t>
            </a:r>
            <a:r>
              <a:rPr lang="en-GB" altLang="en-US"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 </a:t>
            </a:r>
            <a:endParaRPr lang="en-US" altLang="en-US"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endParaRPr>
          </a:p>
        </p:txBody>
      </p:sp>
      <p:pic>
        <p:nvPicPr>
          <p:cNvPr id="12293" name="Content Placeholder 3" descr="22.2 Risk-man-process.eps"/>
          <p:cNvPicPr>
            <a:picLocks noGrp="1" noChangeAspect="1"/>
          </p:cNvPicPr>
          <p:nvPr>
            <p:ph idx="1"/>
          </p:nvPr>
        </p:nvPicPr>
        <p:blipFill>
          <a:blip r:embed="rId2">
            <a:extLst>
              <a:ext uri="{28A0092B-C50C-407E-A947-70E740481C1C}">
                <a14:useLocalDpi xmlns:a14="http://schemas.microsoft.com/office/drawing/2010/main" val="0"/>
              </a:ext>
            </a:extLst>
          </a:blip>
          <a:srcRect t="-41576" b="-41576"/>
          <a:stretch>
            <a:fillRect/>
          </a:stretch>
        </p:blipFill>
        <p:spPr bwMode="auto">
          <a:xfrm>
            <a:off x="1320800" y="1302888"/>
            <a:ext cx="9799782" cy="4897887"/>
          </a:xfr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2393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365125"/>
            <a:ext cx="10515600" cy="595457"/>
          </a:xfrm>
          <a:ln>
            <a:solidFill>
              <a:schemeClr val="tx1"/>
            </a:solidFill>
          </a:ln>
        </p:spPr>
        <p:txBody>
          <a:bodyPr>
            <a:normAutofit fontScale="90000"/>
          </a:bodyPr>
          <a:lstStyle/>
          <a:p>
            <a:pPr eaLnBrk="1" hangingPunct="1"/>
            <a:r>
              <a:rPr lang="en-GB" altLang="en-US"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Risk identification</a:t>
            </a:r>
          </a:p>
        </p:txBody>
      </p:sp>
      <p:sp>
        <p:nvSpPr>
          <p:cNvPr id="13315" name="Rectangle 3"/>
          <p:cNvSpPr>
            <a:spLocks noGrp="1" noChangeArrowheads="1"/>
          </p:cNvSpPr>
          <p:nvPr>
            <p:ph type="body" idx="1"/>
          </p:nvPr>
        </p:nvSpPr>
        <p:spPr bwMode="auto">
          <a:xfrm>
            <a:off x="838200" y="1533236"/>
            <a:ext cx="10515600" cy="4643727"/>
          </a:xfr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797" tIns="45898" rIns="91797" bIns="45898" numCol="1" rtlCol="0" anchor="t" anchorCtr="0" compatLnSpc="1">
            <a:prstTxWarp prst="textNoShape">
              <a:avLst/>
            </a:prstTxWarp>
            <a:normAutofit/>
          </a:bodyPr>
          <a:lstStyle/>
          <a:p>
            <a:pPr eaLnBrk="1" hangingPunct="1">
              <a:buFont typeface="Wingdings" panose="05000000000000000000" pitchFamily="2" charset="2"/>
              <a:buChar char="²"/>
            </a:pPr>
            <a:r>
              <a:rPr lang="en-GB" altLang="en-US" dirty="0" smtClean="0">
                <a:latin typeface="Arial" panose="020B0604020202020204" pitchFamily="34" charset="0"/>
                <a:ea typeface="ＭＳ Ｐゴシック" panose="020B0600070205080204" pitchFamily="34" charset="-128"/>
                <a:cs typeface="Arial" panose="020B0604020202020204" pitchFamily="34" charset="0"/>
              </a:rPr>
              <a:t>May be a team activities or based on the individual project manager’s experience.</a:t>
            </a:r>
          </a:p>
          <a:p>
            <a:pPr eaLnBrk="1" hangingPunct="1">
              <a:buFont typeface="Wingdings" panose="05000000000000000000" pitchFamily="2" charset="2"/>
              <a:buChar char="²"/>
            </a:pPr>
            <a:r>
              <a:rPr lang="en-GB" altLang="en-US" dirty="0" smtClean="0">
                <a:latin typeface="Arial" panose="020B0604020202020204" pitchFamily="34" charset="0"/>
                <a:ea typeface="ＭＳ Ｐゴシック" panose="020B0600070205080204" pitchFamily="34" charset="-128"/>
                <a:cs typeface="Arial" panose="020B0604020202020204" pitchFamily="34" charset="0"/>
              </a:rPr>
              <a:t>A </a:t>
            </a:r>
            <a:r>
              <a:rPr lang="en-GB" altLang="en-US"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checklist of common risks </a:t>
            </a:r>
            <a:r>
              <a:rPr lang="en-GB" altLang="en-US" dirty="0" smtClean="0">
                <a:latin typeface="Arial" panose="020B0604020202020204" pitchFamily="34" charset="0"/>
                <a:ea typeface="ＭＳ Ｐゴシック" panose="020B0600070205080204" pitchFamily="34" charset="-128"/>
                <a:cs typeface="Arial" panose="020B0604020202020204" pitchFamily="34" charset="0"/>
              </a:rPr>
              <a:t>may be used to identify risks in a project</a:t>
            </a:r>
          </a:p>
          <a:p>
            <a:pPr lvl="1" eaLnBrk="1" hangingPunct="1">
              <a:buFont typeface="Wingdings" panose="05000000000000000000" pitchFamily="2" charset="2"/>
              <a:buChar char="§"/>
            </a:pPr>
            <a:r>
              <a:rPr lang="en-GB" altLang="en-US" dirty="0" smtClean="0">
                <a:latin typeface="Arial" panose="020B0604020202020204" pitchFamily="34" charset="0"/>
                <a:ea typeface="ＭＳ Ｐゴシック" panose="020B0600070205080204" pitchFamily="34" charset="-128"/>
                <a:cs typeface="Arial" panose="020B0604020202020204" pitchFamily="34" charset="0"/>
              </a:rPr>
              <a:t>Technology risks</a:t>
            </a:r>
          </a:p>
          <a:p>
            <a:pPr lvl="1" eaLnBrk="1" hangingPunct="1">
              <a:buFont typeface="Wingdings" panose="05000000000000000000" pitchFamily="2" charset="2"/>
              <a:buChar char="§"/>
            </a:pPr>
            <a:r>
              <a:rPr lang="en-GB" altLang="en-US" dirty="0" smtClean="0">
                <a:latin typeface="Arial" panose="020B0604020202020204" pitchFamily="34" charset="0"/>
                <a:ea typeface="ＭＳ Ｐゴシック" panose="020B0600070205080204" pitchFamily="34" charset="-128"/>
                <a:cs typeface="Arial" panose="020B0604020202020204" pitchFamily="34" charset="0"/>
              </a:rPr>
              <a:t>People risks</a:t>
            </a:r>
          </a:p>
          <a:p>
            <a:pPr lvl="1" eaLnBrk="1" hangingPunct="1">
              <a:buFont typeface="Wingdings" panose="05000000000000000000" pitchFamily="2" charset="2"/>
              <a:buChar char="§"/>
            </a:pPr>
            <a:r>
              <a:rPr lang="en-GB" altLang="en-US" dirty="0" smtClean="0">
                <a:latin typeface="Arial" panose="020B0604020202020204" pitchFamily="34" charset="0"/>
                <a:ea typeface="ＭＳ Ｐゴシック" panose="020B0600070205080204" pitchFamily="34" charset="-128"/>
                <a:cs typeface="Arial" panose="020B0604020202020204" pitchFamily="34" charset="0"/>
              </a:rPr>
              <a:t>Organizational risks</a:t>
            </a:r>
          </a:p>
          <a:p>
            <a:pPr lvl="1" eaLnBrk="1" hangingPunct="1">
              <a:buFont typeface="Wingdings" panose="05000000000000000000" pitchFamily="2" charset="2"/>
              <a:buChar char="§"/>
            </a:pPr>
            <a:r>
              <a:rPr lang="en-GB" altLang="en-US" dirty="0" smtClean="0">
                <a:latin typeface="Arial" panose="020B0604020202020204" pitchFamily="34" charset="0"/>
                <a:ea typeface="ＭＳ Ｐゴシック" panose="020B0600070205080204" pitchFamily="34" charset="-128"/>
                <a:cs typeface="Arial" panose="020B0604020202020204" pitchFamily="34" charset="0"/>
              </a:rPr>
              <a:t>Tools risks</a:t>
            </a:r>
          </a:p>
          <a:p>
            <a:pPr lvl="1" eaLnBrk="1" hangingPunct="1">
              <a:buFont typeface="Wingdings" panose="05000000000000000000" pitchFamily="2" charset="2"/>
              <a:buChar char="§"/>
            </a:pPr>
            <a:r>
              <a:rPr lang="en-GB" altLang="en-US" dirty="0" smtClean="0">
                <a:latin typeface="Arial" panose="020B0604020202020204" pitchFamily="34" charset="0"/>
                <a:ea typeface="ＭＳ Ｐゴシック" panose="020B0600070205080204" pitchFamily="34" charset="-128"/>
                <a:cs typeface="Arial" panose="020B0604020202020204" pitchFamily="34" charset="0"/>
              </a:rPr>
              <a:t>Requirements risks</a:t>
            </a:r>
          </a:p>
          <a:p>
            <a:pPr lvl="1" eaLnBrk="1" hangingPunct="1">
              <a:buFont typeface="Wingdings" panose="05000000000000000000" pitchFamily="2" charset="2"/>
              <a:buChar char="§"/>
            </a:pPr>
            <a:r>
              <a:rPr lang="en-GB" altLang="en-US" dirty="0" smtClean="0">
                <a:latin typeface="Arial" panose="020B0604020202020204" pitchFamily="34" charset="0"/>
                <a:ea typeface="ＭＳ Ｐゴシック" panose="020B0600070205080204" pitchFamily="34" charset="-128"/>
                <a:cs typeface="Arial" panose="020B0604020202020204" pitchFamily="34" charset="0"/>
              </a:rPr>
              <a:t>Estimation risks</a:t>
            </a:r>
          </a:p>
        </p:txBody>
      </p:sp>
    </p:spTree>
    <p:extLst>
      <p:ext uri="{BB962C8B-B14F-4D97-AF65-F5344CB8AC3E}">
        <p14:creationId xmlns:p14="http://schemas.microsoft.com/office/powerpoint/2010/main" val="27395456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708892" y="235815"/>
            <a:ext cx="10644908" cy="475385"/>
          </a:xfrm>
          <a:ln>
            <a:solidFill>
              <a:schemeClr val="tx1"/>
            </a:solidFill>
          </a:ln>
        </p:spPr>
        <p:txBody>
          <a:bodyPr>
            <a:normAutofit fontScale="90000"/>
          </a:bodyPr>
          <a:lstStyle/>
          <a:p>
            <a:pPr eaLnBrk="1" hangingPunct="1"/>
            <a:r>
              <a:rPr lang="en-US" altLang="en-US"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Examples of different risk types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07570799"/>
              </p:ext>
            </p:extLst>
          </p:nvPr>
        </p:nvGraphicFramePr>
        <p:xfrm>
          <a:off x="708892" y="1045626"/>
          <a:ext cx="10644908" cy="5675849"/>
        </p:xfrm>
        <a:graphic>
          <a:graphicData uri="http://schemas.openxmlformats.org/drawingml/2006/table">
            <a:tbl>
              <a:tblPr/>
              <a:tblGrid>
                <a:gridCol w="2221796">
                  <a:extLst>
                    <a:ext uri="{9D8B030D-6E8A-4147-A177-3AD203B41FA5}">
                      <a16:colId xmlns:a16="http://schemas.microsoft.com/office/drawing/2014/main" val="20000"/>
                    </a:ext>
                  </a:extLst>
                </a:gridCol>
                <a:gridCol w="8423112">
                  <a:extLst>
                    <a:ext uri="{9D8B030D-6E8A-4147-A177-3AD203B41FA5}">
                      <a16:colId xmlns:a16="http://schemas.microsoft.com/office/drawing/2014/main" val="20001"/>
                    </a:ext>
                  </a:extLst>
                </a:gridCol>
              </a:tblGrid>
              <a:tr h="46376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smtClean="0">
                          <a:ln>
                            <a:noFill/>
                          </a:ln>
                          <a:solidFill>
                            <a:srgbClr val="000000"/>
                          </a:solidFill>
                          <a:effectLst/>
                          <a:latin typeface="Arial" charset="0"/>
                          <a:cs typeface="Times New Roman" pitchFamily="-109" charset="0"/>
                        </a:rPr>
                        <a:t>Risk type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smtClean="0">
                          <a:ln>
                            <a:noFill/>
                          </a:ln>
                          <a:solidFill>
                            <a:srgbClr val="000000"/>
                          </a:solidFill>
                          <a:effectLst/>
                          <a:latin typeface="Arial" charset="0"/>
                          <a:cs typeface="Times New Roman" pitchFamily="-109" charset="0"/>
                        </a:rPr>
                        <a:t>Possible risks</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4533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Technology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cs typeface="Times New Roman" pitchFamily="-109" charset="0"/>
                        </a:rPr>
                        <a:t>The database used in the system cannot process as many transactions per second as expected. (1)</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cs typeface="Times New Roman" pitchFamily="-109" charset="0"/>
                        </a:rPr>
                        <a:t>Reusable software components contain defects that mean they cannot be reused as planned. (2)</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88102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People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cs typeface="Times New Roman" pitchFamily="-109" charset="0"/>
                        </a:rPr>
                        <a:t>It is impossible to recruit staff with the skills required. (3)</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cs typeface="Times New Roman" pitchFamily="-109" charset="0"/>
                        </a:rPr>
                        <a:t>Key staff are ill and unavailable at critical times. (4)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cs typeface="Times New Roman" pitchFamily="-109" charset="0"/>
                        </a:rPr>
                        <a:t>Required training for staff is not available. (5)</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88102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Organizational</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The organization is restructured so that different management are responsible for the project. (6)</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Organizational financial problems force reductions in the project budget. (7)</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1671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Tools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cs typeface="Times New Roman" pitchFamily="-109" charset="0"/>
                        </a:rPr>
                        <a:t>The code generated by software code generation tools is inefficient. (8)</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cs typeface="Times New Roman" pitchFamily="-109" charset="0"/>
                        </a:rPr>
                        <a:t>Software tools cannot work together in an integrated way. (9)</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1671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Requirements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Changes to requirements that require major design rework are proposed. (10)</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Customers fail to understand the impact of requirements changes. (11)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88102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Estimation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cs typeface="Times New Roman" pitchFamily="-109" charset="0"/>
                        </a:rPr>
                        <a:t>The time required to develop the software is underestimated. (12)</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cs typeface="Times New Roman" pitchFamily="-109" charset="0"/>
                        </a:rPr>
                        <a:t>The rate of defect repair is underestimated. (13)</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cs typeface="Times New Roman" pitchFamily="-109" charset="0"/>
                        </a:rPr>
                        <a:t>The size of the software is underestimated. (14)</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09515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38200" y="365126"/>
            <a:ext cx="10515600" cy="475384"/>
          </a:xfrm>
          <a:ln>
            <a:solidFill>
              <a:schemeClr val="tx1"/>
            </a:solidFill>
          </a:ln>
        </p:spPr>
        <p:txBody>
          <a:bodyPr>
            <a:normAutofit fontScale="90000"/>
          </a:bodyPr>
          <a:lstStyle/>
          <a:p>
            <a:pPr eaLnBrk="1" hangingPunct="1"/>
            <a:r>
              <a:rPr lang="en-GB" altLang="en-US"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Risk analysis</a:t>
            </a:r>
          </a:p>
        </p:txBody>
      </p:sp>
      <p:sp>
        <p:nvSpPr>
          <p:cNvPr id="1536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797" tIns="45898" rIns="91797" bIns="45898" numCol="1" rtlCol="0" anchor="t" anchorCtr="0" compatLnSpc="1">
            <a:prstTxWarp prst="textNoShape">
              <a:avLst/>
            </a:prstTxWarp>
            <a:normAutofit/>
          </a:bodyPr>
          <a:lstStyle/>
          <a:p>
            <a:pPr eaLnBrk="1" hangingPunct="1">
              <a:buFont typeface="Wingdings" panose="05000000000000000000" pitchFamily="2" charset="2"/>
              <a:buChar char="²"/>
            </a:pPr>
            <a:r>
              <a:rPr lang="en-GB" altLang="en-US" dirty="0" smtClean="0">
                <a:latin typeface="Arial" panose="020B0604020202020204" pitchFamily="34" charset="0"/>
                <a:ea typeface="ＭＳ Ｐゴシック" panose="020B0600070205080204" pitchFamily="34" charset="-128"/>
                <a:cs typeface="Arial" panose="020B0604020202020204" pitchFamily="34" charset="0"/>
              </a:rPr>
              <a:t>Assess probability and seriousness of each risk</a:t>
            </a:r>
          </a:p>
          <a:p>
            <a:pPr eaLnBrk="1" hangingPunct="1">
              <a:buFont typeface="Wingdings" panose="05000000000000000000" pitchFamily="2" charset="2"/>
              <a:buChar char="²"/>
            </a:pPr>
            <a:r>
              <a:rPr lang="en-GB" altLang="en-US" dirty="0" smtClean="0">
                <a:latin typeface="Arial" panose="020B0604020202020204" pitchFamily="34" charset="0"/>
                <a:ea typeface="ＭＳ Ｐゴシック" panose="020B0600070205080204" pitchFamily="34" charset="-128"/>
                <a:cs typeface="Arial" panose="020B0604020202020204" pitchFamily="34" charset="0"/>
              </a:rPr>
              <a:t>Probability may be </a:t>
            </a:r>
            <a:r>
              <a:rPr lang="en-GB" altLang="en-US"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very low, low, moderate, high </a:t>
            </a:r>
            <a:r>
              <a:rPr lang="en-GB" altLang="en-US" dirty="0" smtClean="0">
                <a:solidFill>
                  <a:srgbClr val="002060"/>
                </a:solidFill>
                <a:latin typeface="Arial" panose="020B0604020202020204" pitchFamily="34" charset="0"/>
                <a:ea typeface="ＭＳ Ｐゴシック" panose="020B0600070205080204" pitchFamily="34" charset="-128"/>
                <a:cs typeface="Arial" panose="020B0604020202020204" pitchFamily="34" charset="0"/>
              </a:rPr>
              <a:t>or</a:t>
            </a:r>
            <a:r>
              <a:rPr lang="en-GB" altLang="en-US" dirty="0" smtClean="0">
                <a:solidFill>
                  <a:srgbClr val="00B0F0"/>
                </a:solidFill>
                <a:latin typeface="Arial" panose="020B0604020202020204" pitchFamily="34" charset="0"/>
                <a:ea typeface="ＭＳ Ｐゴシック" panose="020B0600070205080204" pitchFamily="34" charset="-128"/>
                <a:cs typeface="Arial" panose="020B0604020202020204" pitchFamily="34" charset="0"/>
              </a:rPr>
              <a:t> </a:t>
            </a:r>
            <a:r>
              <a:rPr lang="en-GB" altLang="en-US"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very high</a:t>
            </a:r>
          </a:p>
          <a:p>
            <a:pPr eaLnBrk="1" hangingPunct="1">
              <a:buFont typeface="Wingdings" panose="05000000000000000000" pitchFamily="2" charset="2"/>
              <a:buChar char="²"/>
            </a:pPr>
            <a:r>
              <a:rPr lang="en-GB" altLang="en-US" dirty="0" smtClean="0">
                <a:latin typeface="Arial" panose="020B0604020202020204" pitchFamily="34" charset="0"/>
                <a:ea typeface="ＭＳ Ｐゴシック" panose="020B0600070205080204" pitchFamily="34" charset="-128"/>
                <a:cs typeface="Arial" panose="020B0604020202020204" pitchFamily="34" charset="0"/>
              </a:rPr>
              <a:t>Risk consequences might be </a:t>
            </a:r>
            <a:r>
              <a:rPr lang="en-GB" altLang="en-US"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catastrophic, serious, tolerable </a:t>
            </a:r>
            <a:r>
              <a:rPr lang="en-GB" altLang="en-US" dirty="0" smtClean="0">
                <a:solidFill>
                  <a:schemeClr val="tx1"/>
                </a:solidFill>
                <a:latin typeface="Arial" panose="020B0604020202020204" pitchFamily="34" charset="0"/>
                <a:ea typeface="ＭＳ Ｐゴシック" panose="020B0600070205080204" pitchFamily="34" charset="-128"/>
                <a:cs typeface="Arial" panose="020B0604020202020204" pitchFamily="34" charset="0"/>
              </a:rPr>
              <a:t>or</a:t>
            </a:r>
            <a:r>
              <a:rPr lang="en-GB" altLang="en-US" dirty="0" smtClean="0">
                <a:solidFill>
                  <a:srgbClr val="00B0F0"/>
                </a:solidFill>
                <a:latin typeface="Arial" panose="020B0604020202020204" pitchFamily="34" charset="0"/>
                <a:ea typeface="ＭＳ Ｐゴシック" panose="020B0600070205080204" pitchFamily="34" charset="-128"/>
                <a:cs typeface="Arial" panose="020B0604020202020204" pitchFamily="34" charset="0"/>
              </a:rPr>
              <a:t> </a:t>
            </a:r>
            <a:r>
              <a:rPr lang="en-GB" altLang="en-US"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insignificant</a:t>
            </a:r>
          </a:p>
        </p:txBody>
      </p:sp>
    </p:spTree>
    <p:extLst>
      <p:ext uri="{BB962C8B-B14F-4D97-AF65-F5344CB8AC3E}">
        <p14:creationId xmlns:p14="http://schemas.microsoft.com/office/powerpoint/2010/main" val="25811140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766908" y="404668"/>
            <a:ext cx="10252074" cy="445077"/>
          </a:xfrm>
          <a:ln>
            <a:solidFill>
              <a:schemeClr val="tx1"/>
            </a:solidFill>
          </a:ln>
        </p:spPr>
        <p:txBody>
          <a:bodyPr>
            <a:noAutofit/>
          </a:bodyPr>
          <a:lstStyle/>
          <a:p>
            <a:pPr eaLnBrk="1" hangingPunct="1"/>
            <a:r>
              <a:rPr lang="en-US" altLang="en-US" sz="3600"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Risk types and examples</a:t>
            </a:r>
            <a:r>
              <a:rPr lang="en-GB" altLang="en-US" sz="3600"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 </a:t>
            </a:r>
            <a:endParaRPr lang="en-US" altLang="en-US" sz="3600"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endParaRPr>
          </a:p>
        </p:txBody>
      </p:sp>
      <p:graphicFrame>
        <p:nvGraphicFramePr>
          <p:cNvPr id="16428" name="Group 44"/>
          <p:cNvGraphicFramePr>
            <a:graphicFrameLocks noGrp="1"/>
          </p:cNvGraphicFramePr>
          <p:nvPr>
            <p:ph idx="1"/>
            <p:extLst>
              <p:ext uri="{D42A27DB-BD31-4B8C-83A1-F6EECF244321}">
                <p14:modId xmlns:p14="http://schemas.microsoft.com/office/powerpoint/2010/main" val="1305133139"/>
              </p:ext>
            </p:extLst>
          </p:nvPr>
        </p:nvGraphicFramePr>
        <p:xfrm>
          <a:off x="766906" y="1385455"/>
          <a:ext cx="10252075" cy="4834371"/>
        </p:xfrm>
        <a:graphic>
          <a:graphicData uri="http://schemas.openxmlformats.org/drawingml/2006/table">
            <a:tbl>
              <a:tblPr/>
              <a:tblGrid>
                <a:gridCol w="6964157">
                  <a:extLst>
                    <a:ext uri="{9D8B030D-6E8A-4147-A177-3AD203B41FA5}">
                      <a16:colId xmlns:a16="http://schemas.microsoft.com/office/drawing/2014/main" val="20000"/>
                    </a:ext>
                  </a:extLst>
                </a:gridCol>
                <a:gridCol w="1687325">
                  <a:extLst>
                    <a:ext uri="{9D8B030D-6E8A-4147-A177-3AD203B41FA5}">
                      <a16:colId xmlns:a16="http://schemas.microsoft.com/office/drawing/2014/main" val="20001"/>
                    </a:ext>
                  </a:extLst>
                </a:gridCol>
                <a:gridCol w="1600593">
                  <a:extLst>
                    <a:ext uri="{9D8B030D-6E8A-4147-A177-3AD203B41FA5}">
                      <a16:colId xmlns:a16="http://schemas.microsoft.com/office/drawing/2014/main" val="20002"/>
                    </a:ext>
                  </a:extLst>
                </a:gridCol>
              </a:tblGrid>
              <a:tr h="57594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smtClean="0">
                          <a:ln>
                            <a:noFill/>
                          </a:ln>
                          <a:solidFill>
                            <a:srgbClr val="000000"/>
                          </a:solidFill>
                          <a:effectLst/>
                          <a:latin typeface="Arial" charset="0"/>
                          <a:ea typeface="ＭＳ Ｐゴシック" charset="-128"/>
                          <a:cs typeface="Times New Roman" charset="0"/>
                        </a:rPr>
                        <a:t>Risk</a:t>
                      </a:r>
                    </a:p>
                  </a:txBody>
                  <a:tcPr marL="73025" marR="73025" marT="91447" marB="914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smtClean="0">
                          <a:ln>
                            <a:noFill/>
                          </a:ln>
                          <a:solidFill>
                            <a:srgbClr val="000000"/>
                          </a:solidFill>
                          <a:effectLst/>
                          <a:latin typeface="Arial" charset="0"/>
                          <a:ea typeface="ＭＳ Ｐゴシック" charset="-128"/>
                          <a:cs typeface="Times New Roman" charset="0"/>
                        </a:rPr>
                        <a:t>Probability</a:t>
                      </a:r>
                    </a:p>
                  </a:txBody>
                  <a:tcPr marL="73025" marR="73025" marT="91447" marB="914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smtClean="0">
                          <a:ln>
                            <a:noFill/>
                          </a:ln>
                          <a:solidFill>
                            <a:srgbClr val="000000"/>
                          </a:solidFill>
                          <a:effectLst/>
                          <a:latin typeface="Arial" charset="0"/>
                          <a:ea typeface="ＭＳ Ｐゴシック" charset="-128"/>
                          <a:cs typeface="Times New Roman" charset="0"/>
                        </a:rPr>
                        <a:t>Effects</a:t>
                      </a:r>
                    </a:p>
                  </a:txBody>
                  <a:tcPr marL="73025" marR="73025" marT="91447" marB="914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42516">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ea typeface="ＭＳ Ｐゴシック" charset="-128"/>
                          <a:cs typeface="Times New Roman" charset="0"/>
                        </a:rPr>
                        <a:t>Organizational financial problems force reductions in the project budget (7).</a:t>
                      </a:r>
                    </a:p>
                  </a:txBody>
                  <a:tcPr marL="73025" marR="73025" marT="0" marB="914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ea typeface="ＭＳ Ｐゴシック" charset="-128"/>
                          <a:cs typeface="Times New Roman" charset="0"/>
                        </a:rPr>
                        <a:t>Low</a:t>
                      </a:r>
                    </a:p>
                  </a:txBody>
                  <a:tcPr marL="73025" marR="73025" marT="0" marB="914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ea typeface="ＭＳ Ｐゴシック" charset="-128"/>
                          <a:cs typeface="Times New Roman" charset="0"/>
                        </a:rPr>
                        <a:t>Catastrophic </a:t>
                      </a:r>
                    </a:p>
                  </a:txBody>
                  <a:tcPr marL="73025" marR="73025" marT="0" marB="914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42516">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ea typeface="ＭＳ Ｐゴシック" charset="-128"/>
                          <a:cs typeface="Times New Roman" charset="0"/>
                        </a:rPr>
                        <a:t>It is impossible to recruit staff with the skills required for the project (3).</a:t>
                      </a:r>
                    </a:p>
                  </a:txBody>
                  <a:tcPr marL="73025" marR="73025" marT="0" marB="914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ea typeface="ＭＳ Ｐゴシック" charset="-128"/>
                          <a:cs typeface="Times New Roman" charset="0"/>
                        </a:rPr>
                        <a:t>High</a:t>
                      </a:r>
                    </a:p>
                  </a:txBody>
                  <a:tcPr marL="73025" marR="73025" marT="0" marB="914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ea typeface="ＭＳ Ｐゴシック" charset="-128"/>
                          <a:cs typeface="Times New Roman" charset="0"/>
                        </a:rPr>
                        <a:t>Catastrophic</a:t>
                      </a:r>
                    </a:p>
                  </a:txBody>
                  <a:tcPr marL="73025" marR="73025" marT="0" marB="914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0333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ea typeface="ＭＳ Ｐゴシック" charset="-128"/>
                          <a:cs typeface="Times New Roman" charset="0"/>
                        </a:rPr>
                        <a:t>Key staff are ill at critical times in the project (4).</a:t>
                      </a:r>
                    </a:p>
                  </a:txBody>
                  <a:tcPr marL="73025" marR="73025" marT="0" marB="914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ea typeface="ＭＳ Ｐゴシック" charset="-128"/>
                          <a:cs typeface="Times New Roman" charset="0"/>
                        </a:rPr>
                        <a:t>Moderate</a:t>
                      </a:r>
                    </a:p>
                  </a:txBody>
                  <a:tcPr marL="73025" marR="73025" marT="0" marB="914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ea typeface="ＭＳ Ｐゴシック" charset="-128"/>
                          <a:cs typeface="Times New Roman" charset="0"/>
                        </a:rPr>
                        <a:t>Serious</a:t>
                      </a:r>
                    </a:p>
                  </a:txBody>
                  <a:tcPr marL="73025" marR="73025" marT="0" marB="914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42516">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ea typeface="ＭＳ Ｐゴシック" charset="-128"/>
                          <a:cs typeface="Times New Roman" charset="0"/>
                        </a:rPr>
                        <a:t>Faults in reusable software components have to be repaired before these components are reused (2).</a:t>
                      </a:r>
                    </a:p>
                  </a:txBody>
                  <a:tcPr marL="73025" marR="73025" marT="0" marB="914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ea typeface="ＭＳ Ｐゴシック" charset="-128"/>
                          <a:cs typeface="Times New Roman" charset="0"/>
                        </a:rPr>
                        <a:t>Moderate</a:t>
                      </a:r>
                    </a:p>
                  </a:txBody>
                  <a:tcPr marL="73025" marR="73025" marT="0" marB="914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ea typeface="ＭＳ Ｐゴシック" charset="-128"/>
                          <a:cs typeface="Times New Roman" charset="0"/>
                        </a:rPr>
                        <a:t>Serious</a:t>
                      </a:r>
                    </a:p>
                  </a:txBody>
                  <a:tcPr marL="73025" marR="73025" marT="0" marB="914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42516">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ea typeface="ＭＳ Ｐゴシック" charset="-128"/>
                          <a:cs typeface="Times New Roman" charset="0"/>
                        </a:rPr>
                        <a:t>Changes to requirements that require major design rework are proposed (10).</a:t>
                      </a:r>
                    </a:p>
                  </a:txBody>
                  <a:tcPr marL="73025" marR="73025" marT="0" marB="914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ea typeface="ＭＳ Ｐゴシック" charset="-128"/>
                          <a:cs typeface="Times New Roman" charset="0"/>
                        </a:rPr>
                        <a:t>Moderate</a:t>
                      </a:r>
                    </a:p>
                  </a:txBody>
                  <a:tcPr marL="73025" marR="73025" marT="0" marB="914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ea typeface="ＭＳ Ｐゴシック" charset="-128"/>
                          <a:cs typeface="Times New Roman" charset="0"/>
                        </a:rPr>
                        <a:t>Serious</a:t>
                      </a:r>
                    </a:p>
                  </a:txBody>
                  <a:tcPr marL="73025" marR="73025" marT="0" marB="914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642516">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ea typeface="ＭＳ Ｐゴシック" charset="-128"/>
                          <a:cs typeface="Times New Roman" charset="0"/>
                        </a:rPr>
                        <a:t>The organization is restructured so that different management are responsible for the project (6).</a:t>
                      </a:r>
                    </a:p>
                  </a:txBody>
                  <a:tcPr marL="73025" marR="73025" marT="0" marB="914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ea typeface="ＭＳ Ｐゴシック" charset="-128"/>
                          <a:cs typeface="Times New Roman" charset="0"/>
                        </a:rPr>
                        <a:t>High</a:t>
                      </a:r>
                    </a:p>
                  </a:txBody>
                  <a:tcPr marL="73025" marR="73025" marT="0" marB="914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ea typeface="ＭＳ Ｐゴシック" charset="-128"/>
                          <a:cs typeface="Times New Roman" charset="0"/>
                        </a:rPr>
                        <a:t>Serious</a:t>
                      </a:r>
                    </a:p>
                  </a:txBody>
                  <a:tcPr marL="73025" marR="73025" marT="0" marB="914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642516">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ea typeface="ＭＳ Ｐゴシック" charset="-128"/>
                          <a:cs typeface="Times New Roman" charset="0"/>
                        </a:rPr>
                        <a:t>The database used in the system cannot process as many transactions per second as expected (1).</a:t>
                      </a:r>
                    </a:p>
                  </a:txBody>
                  <a:tcPr marL="73025" marR="73025" marT="0" marB="914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ea typeface="ＭＳ Ｐゴシック" charset="-128"/>
                          <a:cs typeface="Times New Roman" charset="0"/>
                        </a:rPr>
                        <a:t>Moderate</a:t>
                      </a:r>
                    </a:p>
                  </a:txBody>
                  <a:tcPr marL="73025" marR="73025" marT="0" marB="914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ea typeface="ＭＳ Ｐゴシック" charset="-128"/>
                          <a:cs typeface="Times New Roman" charset="0"/>
                        </a:rPr>
                        <a:t>Serious</a:t>
                      </a:r>
                    </a:p>
                  </a:txBody>
                  <a:tcPr marL="73025" marR="73025" marT="0" marB="914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0720739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96381752"/>
              </p:ext>
            </p:extLst>
          </p:nvPr>
        </p:nvGraphicFramePr>
        <p:xfrm>
          <a:off x="838200" y="1357745"/>
          <a:ext cx="10515600" cy="4830618"/>
        </p:xfrm>
        <a:graphic>
          <a:graphicData uri="http://schemas.openxmlformats.org/drawingml/2006/table">
            <a:tbl>
              <a:tblPr/>
              <a:tblGrid>
                <a:gridCol w="6808190">
                  <a:extLst>
                    <a:ext uri="{9D8B030D-6E8A-4147-A177-3AD203B41FA5}">
                      <a16:colId xmlns:a16="http://schemas.microsoft.com/office/drawing/2014/main" val="20000"/>
                    </a:ext>
                  </a:extLst>
                </a:gridCol>
                <a:gridCol w="1861661">
                  <a:extLst>
                    <a:ext uri="{9D8B030D-6E8A-4147-A177-3AD203B41FA5}">
                      <a16:colId xmlns:a16="http://schemas.microsoft.com/office/drawing/2014/main" val="20001"/>
                    </a:ext>
                  </a:extLst>
                </a:gridCol>
                <a:gridCol w="1845749">
                  <a:extLst>
                    <a:ext uri="{9D8B030D-6E8A-4147-A177-3AD203B41FA5}">
                      <a16:colId xmlns:a16="http://schemas.microsoft.com/office/drawing/2014/main" val="20002"/>
                    </a:ext>
                  </a:extLst>
                </a:gridCol>
              </a:tblGrid>
              <a:tr h="70373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smtClean="0">
                          <a:ln>
                            <a:noFill/>
                          </a:ln>
                          <a:solidFill>
                            <a:srgbClr val="000000"/>
                          </a:solidFill>
                          <a:effectLst/>
                          <a:latin typeface="Arial" charset="0"/>
                          <a:cs typeface="Times New Roman" pitchFamily="-109" charset="0"/>
                        </a:rPr>
                        <a:t>Risk</a:t>
                      </a:r>
                    </a:p>
                  </a:txBody>
                  <a:tcPr marL="73025" marR="73025" marT="91456" marB="9145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smtClean="0">
                          <a:ln>
                            <a:noFill/>
                          </a:ln>
                          <a:solidFill>
                            <a:srgbClr val="000000"/>
                          </a:solidFill>
                          <a:effectLst/>
                          <a:latin typeface="Arial" charset="0"/>
                          <a:cs typeface="Times New Roman" pitchFamily="-109" charset="0"/>
                        </a:rPr>
                        <a:t>Probability</a:t>
                      </a:r>
                    </a:p>
                  </a:txBody>
                  <a:tcPr marL="73025" marR="73025" marT="91456" marB="9145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smtClean="0">
                          <a:ln>
                            <a:noFill/>
                          </a:ln>
                          <a:solidFill>
                            <a:srgbClr val="000000"/>
                          </a:solidFill>
                          <a:effectLst/>
                          <a:latin typeface="Arial" charset="0"/>
                          <a:cs typeface="Times New Roman" pitchFamily="-109" charset="0"/>
                        </a:rPr>
                        <a:t>Effects</a:t>
                      </a:r>
                    </a:p>
                  </a:txBody>
                  <a:tcPr marL="73025" marR="73025" marT="91456" marB="9145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8508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The time required to develop the software is underestimated (12).</a:t>
                      </a:r>
                    </a:p>
                  </a:txBody>
                  <a:tcPr marL="73025" marR="73025" marT="0" marB="9145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High</a:t>
                      </a:r>
                    </a:p>
                  </a:txBody>
                  <a:tcPr marL="73025" marR="73025" marT="0" marB="9145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Serious</a:t>
                      </a:r>
                    </a:p>
                  </a:txBody>
                  <a:tcPr marL="73025" marR="73025" marT="0" marB="9145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9283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Software tools cannot be integrated (9).</a:t>
                      </a:r>
                    </a:p>
                  </a:txBody>
                  <a:tcPr marL="73025" marR="73025" marT="0" marB="9145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High</a:t>
                      </a:r>
                    </a:p>
                  </a:txBody>
                  <a:tcPr marL="73025" marR="73025" marT="0" marB="9145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Tolerable</a:t>
                      </a:r>
                    </a:p>
                  </a:txBody>
                  <a:tcPr marL="73025" marR="73025" marT="0" marB="9145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78508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Customers fail to understand the impact of requirements changes (11).</a:t>
                      </a:r>
                    </a:p>
                  </a:txBody>
                  <a:tcPr marL="73025" marR="73025" marT="0" marB="9145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Moderate</a:t>
                      </a:r>
                    </a:p>
                  </a:txBody>
                  <a:tcPr marL="73025" marR="73025" marT="0" marB="9145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Tolerable</a:t>
                      </a:r>
                    </a:p>
                  </a:txBody>
                  <a:tcPr marL="73025" marR="73025" marT="0" marB="9145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49283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Required training for staff is not available (5).</a:t>
                      </a:r>
                    </a:p>
                  </a:txBody>
                  <a:tcPr marL="73025" marR="73025" marT="0" marB="9145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Moderate</a:t>
                      </a:r>
                    </a:p>
                  </a:txBody>
                  <a:tcPr marL="73025" marR="73025" marT="0" marB="9145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Tolerable</a:t>
                      </a:r>
                    </a:p>
                  </a:txBody>
                  <a:tcPr marL="73025" marR="73025" marT="0" marB="9145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49283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The rate of defect repair is underestimated (13).</a:t>
                      </a:r>
                    </a:p>
                  </a:txBody>
                  <a:tcPr marL="73025" marR="73025" marT="0" marB="9145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Moderate</a:t>
                      </a:r>
                    </a:p>
                  </a:txBody>
                  <a:tcPr marL="73025" marR="73025" marT="0" marB="9145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Tolerable</a:t>
                      </a:r>
                    </a:p>
                  </a:txBody>
                  <a:tcPr marL="73025" marR="73025" marT="0" marB="9145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9283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cs typeface="Times New Roman" pitchFamily="-109" charset="0"/>
                        </a:rPr>
                        <a:t>The size of the software is underestimated (14).</a:t>
                      </a:r>
                    </a:p>
                  </a:txBody>
                  <a:tcPr marL="73025" marR="73025" marT="0" marB="9145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High</a:t>
                      </a:r>
                    </a:p>
                  </a:txBody>
                  <a:tcPr marL="73025" marR="73025" marT="0" marB="9145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Tolerable</a:t>
                      </a:r>
                    </a:p>
                  </a:txBody>
                  <a:tcPr marL="73025" marR="73025" marT="0" marB="9145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5853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Code generated by code generation tools is inefficient (8).</a:t>
                      </a:r>
                    </a:p>
                  </a:txBody>
                  <a:tcPr marL="73025" marR="73025" marT="0" marB="9145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Moderate</a:t>
                      </a:r>
                    </a:p>
                  </a:txBody>
                  <a:tcPr marL="73025" marR="73025" marT="0" marB="9145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cs typeface="Times New Roman" pitchFamily="-109" charset="0"/>
                        </a:rPr>
                        <a:t>Insignificant</a:t>
                      </a:r>
                    </a:p>
                  </a:txBody>
                  <a:tcPr marL="73025" marR="73025" marT="0" marB="9145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
        <p:nvSpPr>
          <p:cNvPr id="17448" name="Title 4"/>
          <p:cNvSpPr>
            <a:spLocks noGrp="1"/>
          </p:cNvSpPr>
          <p:nvPr>
            <p:ph type="title"/>
          </p:nvPr>
        </p:nvSpPr>
        <p:spPr>
          <a:xfrm>
            <a:off x="838200" y="337416"/>
            <a:ext cx="10515600" cy="540039"/>
          </a:xfrm>
          <a:ln>
            <a:solidFill>
              <a:schemeClr val="tx1"/>
            </a:solidFill>
          </a:ln>
        </p:spPr>
        <p:txBody>
          <a:bodyPr>
            <a:normAutofit fontScale="90000"/>
          </a:bodyPr>
          <a:lstStyle/>
          <a:p>
            <a:pPr eaLnBrk="1" hangingPunct="1"/>
            <a:r>
              <a:rPr lang="en-US" altLang="en-US"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Risk types and examples</a:t>
            </a:r>
            <a:r>
              <a:rPr lang="en-GB" altLang="en-US"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 </a:t>
            </a:r>
            <a:endParaRPr lang="en-US" altLang="en-US"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4813753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38200" y="365125"/>
            <a:ext cx="10515600" cy="604693"/>
          </a:xfrm>
          <a:ln>
            <a:solidFill>
              <a:schemeClr val="tx1"/>
            </a:solidFill>
          </a:ln>
        </p:spPr>
        <p:txBody>
          <a:bodyPr>
            <a:normAutofit fontScale="90000"/>
          </a:bodyPr>
          <a:lstStyle/>
          <a:p>
            <a:pPr eaLnBrk="1" hangingPunct="1"/>
            <a:r>
              <a:rPr lang="en-GB" altLang="en-US"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Risk planning</a:t>
            </a:r>
          </a:p>
        </p:txBody>
      </p:sp>
      <p:sp>
        <p:nvSpPr>
          <p:cNvPr id="18435" name="Rectangle 3"/>
          <p:cNvSpPr>
            <a:spLocks noGrp="1" noChangeArrowheads="1"/>
          </p:cNvSpPr>
          <p:nvPr>
            <p:ph type="body" idx="1"/>
          </p:nvPr>
        </p:nvSpPr>
        <p:spPr bwMode="auto">
          <a:xfrm>
            <a:off x="838200" y="1724025"/>
            <a:ext cx="10515600" cy="4351338"/>
          </a:xfr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797" tIns="45898" rIns="91797" bIns="45898" numCol="1" rtlCol="0" anchor="t" anchorCtr="0" compatLnSpc="1">
            <a:prstTxWarp prst="textNoShape">
              <a:avLst/>
            </a:prstTxWarp>
            <a:normAutofit/>
          </a:bodyPr>
          <a:lstStyle/>
          <a:p>
            <a:pPr eaLnBrk="1" hangingPunct="1">
              <a:lnSpc>
                <a:spcPct val="90000"/>
              </a:lnSpc>
              <a:buFont typeface="Wingdings" panose="05000000000000000000" pitchFamily="2" charset="2"/>
              <a:buChar char="²"/>
            </a:pPr>
            <a:r>
              <a:rPr lang="en-GB" altLang="en-US" dirty="0" smtClean="0">
                <a:latin typeface="Arial" panose="020B0604020202020204" pitchFamily="34" charset="0"/>
                <a:ea typeface="ＭＳ Ｐゴシック" panose="020B0600070205080204" pitchFamily="34" charset="-128"/>
                <a:cs typeface="Arial" panose="020B0604020202020204" pitchFamily="34" charset="0"/>
              </a:rPr>
              <a:t>Consider each risk and develop a strategy to manage that risk</a:t>
            </a:r>
          </a:p>
          <a:p>
            <a:pPr eaLnBrk="1" hangingPunct="1">
              <a:lnSpc>
                <a:spcPct val="90000"/>
              </a:lnSpc>
              <a:buFont typeface="Wingdings" panose="05000000000000000000" pitchFamily="2" charset="2"/>
              <a:buChar char="²"/>
            </a:pPr>
            <a:r>
              <a:rPr lang="en-GB" altLang="en-US"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Avoidance strategies</a:t>
            </a:r>
          </a:p>
          <a:p>
            <a:pPr lvl="1" eaLnBrk="1" hangingPunct="1">
              <a:lnSpc>
                <a:spcPct val="90000"/>
              </a:lnSpc>
              <a:buFont typeface="Wingdings" panose="05000000000000000000" pitchFamily="2" charset="2"/>
              <a:buChar char="§"/>
            </a:pPr>
            <a:r>
              <a:rPr lang="en-GB" altLang="en-US" dirty="0" smtClean="0">
                <a:latin typeface="Arial" panose="020B0604020202020204" pitchFamily="34" charset="0"/>
                <a:ea typeface="ＭＳ Ｐゴシック" panose="020B0600070205080204" pitchFamily="34" charset="-128"/>
                <a:cs typeface="Arial" panose="020B0604020202020204" pitchFamily="34" charset="0"/>
              </a:rPr>
              <a:t>The probability that the risk will arise is reduced</a:t>
            </a:r>
          </a:p>
          <a:p>
            <a:pPr eaLnBrk="1" hangingPunct="1">
              <a:lnSpc>
                <a:spcPct val="90000"/>
              </a:lnSpc>
              <a:buFont typeface="Wingdings" panose="05000000000000000000" pitchFamily="2" charset="2"/>
              <a:buChar char="²"/>
            </a:pPr>
            <a:r>
              <a:rPr lang="en-GB" altLang="en-US"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Minimization strategies</a:t>
            </a:r>
          </a:p>
          <a:p>
            <a:pPr lvl="1" eaLnBrk="1" hangingPunct="1">
              <a:lnSpc>
                <a:spcPct val="90000"/>
              </a:lnSpc>
              <a:buFont typeface="Wingdings" panose="05000000000000000000" pitchFamily="2" charset="2"/>
              <a:buChar char="§"/>
            </a:pPr>
            <a:r>
              <a:rPr lang="en-GB" altLang="en-US" dirty="0" smtClean="0">
                <a:latin typeface="Arial" panose="020B0604020202020204" pitchFamily="34" charset="0"/>
                <a:ea typeface="ＭＳ Ｐゴシック" panose="020B0600070205080204" pitchFamily="34" charset="-128"/>
                <a:cs typeface="Arial" panose="020B0604020202020204" pitchFamily="34" charset="0"/>
              </a:rPr>
              <a:t>The impact of the risk on the project or product will be reduced</a:t>
            </a:r>
          </a:p>
          <a:p>
            <a:pPr eaLnBrk="1" hangingPunct="1">
              <a:lnSpc>
                <a:spcPct val="90000"/>
              </a:lnSpc>
              <a:buFont typeface="Wingdings" panose="05000000000000000000" pitchFamily="2" charset="2"/>
              <a:buChar char="²"/>
            </a:pPr>
            <a:r>
              <a:rPr lang="en-GB" altLang="en-US"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Contingency plans</a:t>
            </a:r>
          </a:p>
          <a:p>
            <a:pPr lvl="1" eaLnBrk="1" hangingPunct="1">
              <a:lnSpc>
                <a:spcPct val="90000"/>
              </a:lnSpc>
              <a:buFont typeface="Wingdings" panose="05000000000000000000" pitchFamily="2" charset="2"/>
              <a:buChar char="§"/>
            </a:pPr>
            <a:r>
              <a:rPr lang="en-GB" altLang="en-US" dirty="0" smtClean="0">
                <a:latin typeface="Arial" panose="020B0604020202020204" pitchFamily="34" charset="0"/>
                <a:ea typeface="ＭＳ Ｐゴシック" panose="020B0600070205080204" pitchFamily="34" charset="-128"/>
                <a:cs typeface="Arial" panose="020B0604020202020204" pitchFamily="34" charset="0"/>
              </a:rPr>
              <a:t>If the risk arises, contingency plans are plans to deal with that risk</a:t>
            </a:r>
          </a:p>
        </p:txBody>
      </p:sp>
    </p:spTree>
    <p:extLst>
      <p:ext uri="{BB962C8B-B14F-4D97-AF65-F5344CB8AC3E}">
        <p14:creationId xmlns:p14="http://schemas.microsoft.com/office/powerpoint/2010/main" val="13178512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838200" y="365125"/>
            <a:ext cx="10515600" cy="540039"/>
          </a:xfrm>
          <a:ln>
            <a:solidFill>
              <a:schemeClr val="tx1"/>
            </a:solidFill>
          </a:ln>
        </p:spPr>
        <p:txBody>
          <a:bodyPr>
            <a:normAutofit fontScale="90000"/>
          </a:bodyPr>
          <a:lstStyle/>
          <a:p>
            <a:pPr eaLnBrk="1" hangingPunct="1"/>
            <a:r>
              <a:rPr lang="en-US" altLang="en-US"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Strategies to help manage risk</a:t>
            </a:r>
            <a:r>
              <a:rPr lang="en-GB" altLang="en-US"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 </a:t>
            </a:r>
            <a:endParaRPr lang="en-US" altLang="en-US"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79734390"/>
              </p:ext>
            </p:extLst>
          </p:nvPr>
        </p:nvGraphicFramePr>
        <p:xfrm>
          <a:off x="838200" y="1246908"/>
          <a:ext cx="10515600" cy="5320148"/>
        </p:xfrm>
        <a:graphic>
          <a:graphicData uri="http://schemas.openxmlformats.org/drawingml/2006/table">
            <a:tbl>
              <a:tblPr/>
              <a:tblGrid>
                <a:gridCol w="3059201">
                  <a:extLst>
                    <a:ext uri="{9D8B030D-6E8A-4147-A177-3AD203B41FA5}">
                      <a16:colId xmlns:a16="http://schemas.microsoft.com/office/drawing/2014/main" val="20000"/>
                    </a:ext>
                  </a:extLst>
                </a:gridCol>
                <a:gridCol w="7456399">
                  <a:extLst>
                    <a:ext uri="{9D8B030D-6E8A-4147-A177-3AD203B41FA5}">
                      <a16:colId xmlns:a16="http://schemas.microsoft.com/office/drawing/2014/main" val="20001"/>
                    </a:ext>
                  </a:extLst>
                </a:gridCol>
              </a:tblGrid>
              <a:tr h="4586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smtClean="0">
                          <a:ln>
                            <a:noFill/>
                          </a:ln>
                          <a:solidFill>
                            <a:srgbClr val="000000"/>
                          </a:solidFill>
                          <a:effectLst/>
                          <a:latin typeface="Arial" charset="0"/>
                          <a:cs typeface="Times New Roman" pitchFamily="-109" charset="0"/>
                        </a:rPr>
                        <a:t>Risk</a:t>
                      </a:r>
                    </a:p>
                  </a:txBody>
                  <a:tcPr marL="73025" marR="73025" marT="91454" marB="9145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smtClean="0">
                          <a:ln>
                            <a:noFill/>
                          </a:ln>
                          <a:solidFill>
                            <a:srgbClr val="000000"/>
                          </a:solidFill>
                          <a:effectLst/>
                          <a:latin typeface="Arial" charset="0"/>
                          <a:cs typeface="Times New Roman" pitchFamily="-109" charset="0"/>
                        </a:rPr>
                        <a:t>Strategy</a:t>
                      </a:r>
                    </a:p>
                  </a:txBody>
                  <a:tcPr marL="73025" marR="73025" marT="91454" marB="9145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46761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Organizational financial problems</a:t>
                      </a:r>
                    </a:p>
                  </a:txBody>
                  <a:tcPr marL="73025" marR="73025" marT="0" marB="9145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Prepare a briefing document for senior management showing how the project is making a very important contribution to the goals of the business and presenting reasons why cuts to the project budget would not be cost-effective.</a:t>
                      </a:r>
                    </a:p>
                  </a:txBody>
                  <a:tcPr marL="73025" marR="73025" marT="0" marB="9145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1726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Recruitment problems</a:t>
                      </a:r>
                    </a:p>
                  </a:txBody>
                  <a:tcPr marL="73025" marR="73025" marT="0" marB="9145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Alert customer to potential difficulties and the possibility of delays; investigate buying-in components.</a:t>
                      </a:r>
                    </a:p>
                  </a:txBody>
                  <a:tcPr marL="73025" marR="73025" marT="0" marB="9145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91726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cs typeface="Times New Roman" pitchFamily="-109" charset="0"/>
                        </a:rPr>
                        <a:t>Staff illness</a:t>
                      </a:r>
                    </a:p>
                  </a:txBody>
                  <a:tcPr marL="73025" marR="73025" marT="0" marB="9145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Reorganize team so that there is more overlap of work and people therefore understand each other’s jobs.</a:t>
                      </a:r>
                    </a:p>
                  </a:txBody>
                  <a:tcPr marL="73025" marR="73025" marT="0" marB="9145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4208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cs typeface="Times New Roman" pitchFamily="-109" charset="0"/>
                        </a:rPr>
                        <a:t>Defective components</a:t>
                      </a:r>
                    </a:p>
                  </a:txBody>
                  <a:tcPr marL="73025" marR="73025" marT="0" marB="9145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Replace potentially defective components with bought-in components of known reliability.</a:t>
                      </a:r>
                    </a:p>
                  </a:txBody>
                  <a:tcPr marL="73025" marR="73025" marT="0" marB="9145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91726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Requirements changes</a:t>
                      </a:r>
                    </a:p>
                  </a:txBody>
                  <a:tcPr marL="73025" marR="73025" marT="0" marB="9145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cs typeface="Times New Roman" pitchFamily="-109" charset="0"/>
                        </a:rPr>
                        <a:t>Derive traceability information to assess requirements change impact; maximize information hiding in the design. </a:t>
                      </a:r>
                    </a:p>
                  </a:txBody>
                  <a:tcPr marL="73025" marR="73025" marT="0" marB="9145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179774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58510"/>
          </a:xfrm>
          <a:ln>
            <a:solidFill>
              <a:schemeClr val="tx1"/>
            </a:solidFill>
          </a:ln>
        </p:spPr>
        <p:txBody>
          <a:bodyPr>
            <a:normAutofit fontScale="90000"/>
          </a:bodyPr>
          <a:lstStyle/>
          <a:p>
            <a:r>
              <a:rPr lang="en-US" dirty="0">
                <a:solidFill>
                  <a:srgbClr val="FF0000"/>
                </a:solidFill>
              </a:rPr>
              <a:t>Quality management</a:t>
            </a:r>
          </a:p>
        </p:txBody>
      </p:sp>
      <p:sp>
        <p:nvSpPr>
          <p:cNvPr id="3" name="Content Placeholder 2"/>
          <p:cNvSpPr>
            <a:spLocks noGrp="1"/>
          </p:cNvSpPr>
          <p:nvPr>
            <p:ph idx="1"/>
          </p:nvPr>
        </p:nvSpPr>
        <p:spPr>
          <a:xfrm>
            <a:off x="838200" y="1302327"/>
            <a:ext cx="10665178" cy="5440217"/>
          </a:xfrm>
          <a:ln>
            <a:solidFill>
              <a:schemeClr val="tx1"/>
            </a:solidFill>
          </a:ln>
        </p:spPr>
        <p:txBody>
          <a:bodyPr>
            <a:normAutofit fontScale="92500"/>
          </a:bodyPr>
          <a:lstStyle/>
          <a:p>
            <a:pPr algn="just"/>
            <a:r>
              <a:rPr lang="en-US" dirty="0"/>
              <a:t>Quality management is the act of overseeing different activities and tasks within an organization to ensure that products and services offered, as well as the means used to provide them, are consistent. It helps to achieve and maintain a desired level of quality within the organization</a:t>
            </a:r>
            <a:r>
              <a:rPr lang="en-US" dirty="0" smtClean="0"/>
              <a:t>.</a:t>
            </a:r>
          </a:p>
          <a:p>
            <a:pPr algn="just"/>
            <a:r>
              <a:rPr lang="en-US" dirty="0"/>
              <a:t>Quality management consists of four key components, which include the following:</a:t>
            </a:r>
          </a:p>
          <a:p>
            <a:pPr lvl="1" algn="just"/>
            <a:r>
              <a:rPr lang="en-US" b="1" dirty="0">
                <a:solidFill>
                  <a:srgbClr val="FF0000"/>
                </a:solidFill>
              </a:rPr>
              <a:t>Quality Planning</a:t>
            </a:r>
            <a:r>
              <a:rPr lang="en-US" b="1" dirty="0"/>
              <a:t> </a:t>
            </a:r>
            <a:r>
              <a:rPr lang="en-US" dirty="0"/>
              <a:t>– The process of identifying the quality standards relevant to the project and deciding how to meet them.</a:t>
            </a:r>
          </a:p>
          <a:p>
            <a:pPr lvl="1" algn="just"/>
            <a:r>
              <a:rPr lang="en-US" b="1" dirty="0">
                <a:solidFill>
                  <a:srgbClr val="FF0000"/>
                </a:solidFill>
              </a:rPr>
              <a:t>Quality Improvement</a:t>
            </a:r>
            <a:r>
              <a:rPr lang="en-US" dirty="0"/>
              <a:t> – The purposeful change of a process to improve the confidence or reliability of the outcome.</a:t>
            </a:r>
          </a:p>
          <a:p>
            <a:pPr lvl="1" algn="just"/>
            <a:r>
              <a:rPr lang="en-US" b="1" dirty="0">
                <a:solidFill>
                  <a:srgbClr val="FF0000"/>
                </a:solidFill>
              </a:rPr>
              <a:t>Quality Control</a:t>
            </a:r>
            <a:r>
              <a:rPr lang="en-US" dirty="0"/>
              <a:t> – The continuing effort to uphold a process’s integrity and reliability in achieving an outcome.</a:t>
            </a:r>
          </a:p>
          <a:p>
            <a:pPr lvl="1" algn="just"/>
            <a:r>
              <a:rPr lang="en-US" b="1" dirty="0">
                <a:solidFill>
                  <a:srgbClr val="FF0000"/>
                </a:solidFill>
              </a:rPr>
              <a:t>Quality Assurance</a:t>
            </a:r>
            <a:r>
              <a:rPr lang="en-US" dirty="0"/>
              <a:t> – The systematic or planned actions necessary to offer sufficient reliability so that a particular service or product will meet the specified requirements.</a:t>
            </a:r>
          </a:p>
          <a:p>
            <a:endParaRPr lang="en-US" dirty="0"/>
          </a:p>
        </p:txBody>
      </p:sp>
    </p:spTree>
    <p:extLst>
      <p:ext uri="{BB962C8B-B14F-4D97-AF65-F5344CB8AC3E}">
        <p14:creationId xmlns:p14="http://schemas.microsoft.com/office/powerpoint/2010/main" val="16915543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838200" y="365126"/>
            <a:ext cx="10515600" cy="521566"/>
          </a:xfrm>
          <a:ln>
            <a:solidFill>
              <a:schemeClr val="tx1"/>
            </a:solidFill>
          </a:ln>
        </p:spPr>
        <p:txBody>
          <a:bodyPr>
            <a:normAutofit fontScale="90000"/>
          </a:bodyPr>
          <a:lstStyle/>
          <a:p>
            <a:pPr eaLnBrk="1" hangingPunct="1"/>
            <a:r>
              <a:rPr lang="en-US" altLang="en-US"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Strategies to help manage risk</a:t>
            </a:r>
            <a:r>
              <a:rPr lang="en-GB" altLang="en-US"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 </a:t>
            </a:r>
            <a:endParaRPr lang="en-US" altLang="en-US"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91421188"/>
              </p:ext>
            </p:extLst>
          </p:nvPr>
        </p:nvGraphicFramePr>
        <p:xfrm>
          <a:off x="838200" y="1634835"/>
          <a:ext cx="10190018" cy="4414983"/>
        </p:xfrm>
        <a:graphic>
          <a:graphicData uri="http://schemas.openxmlformats.org/drawingml/2006/table">
            <a:tbl>
              <a:tblPr/>
              <a:tblGrid>
                <a:gridCol w="2963897">
                  <a:extLst>
                    <a:ext uri="{9D8B030D-6E8A-4147-A177-3AD203B41FA5}">
                      <a16:colId xmlns:a16="http://schemas.microsoft.com/office/drawing/2014/main" val="20000"/>
                    </a:ext>
                  </a:extLst>
                </a:gridCol>
                <a:gridCol w="7226121">
                  <a:extLst>
                    <a:ext uri="{9D8B030D-6E8A-4147-A177-3AD203B41FA5}">
                      <a16:colId xmlns:a16="http://schemas.microsoft.com/office/drawing/2014/main" val="20001"/>
                    </a:ext>
                  </a:extLst>
                </a:gridCol>
              </a:tblGrid>
              <a:tr h="78240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smtClean="0">
                          <a:ln>
                            <a:noFill/>
                          </a:ln>
                          <a:solidFill>
                            <a:srgbClr val="000000"/>
                          </a:solidFill>
                          <a:effectLst/>
                          <a:latin typeface="Arial" charset="0"/>
                          <a:cs typeface="Times New Roman" pitchFamily="-109" charset="0"/>
                        </a:rPr>
                        <a:t>Risk</a:t>
                      </a:r>
                    </a:p>
                  </a:txBody>
                  <a:tcPr marL="73025" marR="73025" marT="91452" marB="9145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smtClean="0">
                          <a:ln>
                            <a:noFill/>
                          </a:ln>
                          <a:solidFill>
                            <a:srgbClr val="000000"/>
                          </a:solidFill>
                          <a:effectLst/>
                          <a:latin typeface="Arial" charset="0"/>
                          <a:cs typeface="Times New Roman" pitchFamily="-109" charset="0"/>
                        </a:rPr>
                        <a:t>Strategy</a:t>
                      </a:r>
                    </a:p>
                  </a:txBody>
                  <a:tcPr marL="73025" marR="73025" marT="91452" marB="9145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50891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cs typeface="Times New Roman" pitchFamily="-109" charset="0"/>
                        </a:rPr>
                        <a:t>Organizational restructuring</a:t>
                      </a:r>
                    </a:p>
                  </a:txBody>
                  <a:tcPr marL="73025" marR="73025" marT="0" marB="9145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Prepare a briefing document for senior management showing how the project is making a very important contribution to the goals of the business. </a:t>
                      </a:r>
                    </a:p>
                  </a:txBody>
                  <a:tcPr marL="73025" marR="73025" marT="0" marB="9145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1061831">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Database performance</a:t>
                      </a:r>
                    </a:p>
                  </a:txBody>
                  <a:tcPr marL="73025" marR="73025" marT="0" marB="9145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Investigate the possibility of buying a higher-performance database. </a:t>
                      </a:r>
                    </a:p>
                  </a:txBody>
                  <a:tcPr marL="73025" marR="73025" marT="0" marB="9145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1061831">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cs typeface="Times New Roman" pitchFamily="-109" charset="0"/>
                        </a:rPr>
                        <a:t>Underestimated development time</a:t>
                      </a:r>
                    </a:p>
                  </a:txBody>
                  <a:tcPr marL="73025" marR="73025" marT="0" marB="9145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cs typeface="Times New Roman" pitchFamily="-109" charset="0"/>
                        </a:rPr>
                        <a:t>Investigate buying-in components; investigate use of a program generator.</a:t>
                      </a:r>
                    </a:p>
                  </a:txBody>
                  <a:tcPr marL="73025" marR="73025" marT="0" marB="9145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253310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38200" y="365125"/>
            <a:ext cx="10515600" cy="540039"/>
          </a:xfrm>
          <a:ln>
            <a:solidFill>
              <a:schemeClr val="tx1"/>
            </a:solidFill>
          </a:ln>
        </p:spPr>
        <p:txBody>
          <a:bodyPr>
            <a:normAutofit fontScale="90000"/>
          </a:bodyPr>
          <a:lstStyle/>
          <a:p>
            <a:pPr eaLnBrk="1" hangingPunct="1"/>
            <a:r>
              <a:rPr lang="en-GB" altLang="en-US"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Risk monitoring</a:t>
            </a:r>
          </a:p>
        </p:txBody>
      </p:sp>
      <p:sp>
        <p:nvSpPr>
          <p:cNvPr id="21507" name="Rectangle 3"/>
          <p:cNvSpPr>
            <a:spLocks noGrp="1" noChangeArrowheads="1"/>
          </p:cNvSpPr>
          <p:nvPr>
            <p:ph type="body" idx="1"/>
          </p:nvPr>
        </p:nvSpPr>
        <p:spPr bwMode="auto">
          <a:xfrm>
            <a:off x="838200" y="1588558"/>
            <a:ext cx="10515600" cy="4351338"/>
          </a:xfr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797" tIns="45898" rIns="91797" bIns="45898" numCol="1" rtlCol="0" anchor="t" anchorCtr="0" compatLnSpc="1">
            <a:prstTxWarp prst="textNoShape">
              <a:avLst/>
            </a:prstTxWarp>
            <a:normAutofit/>
          </a:bodyPr>
          <a:lstStyle/>
          <a:p>
            <a:pPr eaLnBrk="1" hangingPunct="1">
              <a:lnSpc>
                <a:spcPct val="150000"/>
              </a:lnSpc>
              <a:buFont typeface="Wingdings" panose="05000000000000000000" pitchFamily="2" charset="2"/>
              <a:buChar char="²"/>
            </a:pPr>
            <a:r>
              <a:rPr lang="en-GB" altLang="en-US" dirty="0" smtClean="0">
                <a:latin typeface="Arial" panose="020B0604020202020204" pitchFamily="34" charset="0"/>
                <a:ea typeface="ＭＳ Ｐゴシック" panose="020B0600070205080204" pitchFamily="34" charset="-128"/>
                <a:cs typeface="Arial" panose="020B0604020202020204" pitchFamily="34" charset="0"/>
              </a:rPr>
              <a:t>Assess each identified risks regularly to decide whether or not it is becoming less or more probable</a:t>
            </a:r>
          </a:p>
          <a:p>
            <a:pPr eaLnBrk="1" hangingPunct="1">
              <a:lnSpc>
                <a:spcPct val="150000"/>
              </a:lnSpc>
              <a:buFont typeface="Wingdings" panose="05000000000000000000" pitchFamily="2" charset="2"/>
              <a:buChar char="²"/>
            </a:pPr>
            <a:r>
              <a:rPr lang="en-GB" altLang="en-US" dirty="0" smtClean="0">
                <a:latin typeface="Arial" panose="020B0604020202020204" pitchFamily="34" charset="0"/>
                <a:ea typeface="ＭＳ Ｐゴシック" panose="020B0600070205080204" pitchFamily="34" charset="-128"/>
                <a:cs typeface="Arial" panose="020B0604020202020204" pitchFamily="34" charset="0"/>
              </a:rPr>
              <a:t>Also assess whether the effects of the risk have changed</a:t>
            </a:r>
          </a:p>
          <a:p>
            <a:pPr eaLnBrk="1" hangingPunct="1">
              <a:lnSpc>
                <a:spcPct val="150000"/>
              </a:lnSpc>
              <a:buFont typeface="Wingdings" panose="05000000000000000000" pitchFamily="2" charset="2"/>
              <a:buChar char="²"/>
            </a:pPr>
            <a:r>
              <a:rPr lang="en-GB" altLang="en-US" dirty="0" smtClean="0">
                <a:latin typeface="Arial" panose="020B0604020202020204" pitchFamily="34" charset="0"/>
                <a:ea typeface="ＭＳ Ｐゴシック" panose="020B0600070205080204" pitchFamily="34" charset="-128"/>
                <a:cs typeface="Arial" panose="020B0604020202020204" pitchFamily="34" charset="0"/>
              </a:rPr>
              <a:t>Each key risk should be discussed at management progress meetings</a:t>
            </a:r>
          </a:p>
        </p:txBody>
      </p:sp>
    </p:spTree>
    <p:extLst>
      <p:ext uri="{BB962C8B-B14F-4D97-AF65-F5344CB8AC3E}">
        <p14:creationId xmlns:p14="http://schemas.microsoft.com/office/powerpoint/2010/main" val="27836006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838200" y="365125"/>
            <a:ext cx="10515600" cy="461963"/>
          </a:xfrm>
          <a:ln>
            <a:solidFill>
              <a:schemeClr val="tx1"/>
            </a:solidFill>
          </a:ln>
        </p:spPr>
        <p:txBody>
          <a:bodyPr>
            <a:normAutofit fontScale="90000"/>
          </a:bodyPr>
          <a:lstStyle/>
          <a:p>
            <a:pPr eaLnBrk="1" hangingPunct="1"/>
            <a:r>
              <a:rPr lang="en-US" altLang="en-US"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Risk indicators</a:t>
            </a:r>
            <a:r>
              <a:rPr lang="en-GB" altLang="en-US"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 </a:t>
            </a:r>
            <a:endParaRPr lang="en-US" altLang="en-US"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43108371"/>
              </p:ext>
            </p:extLst>
          </p:nvPr>
        </p:nvGraphicFramePr>
        <p:xfrm>
          <a:off x="838200" y="1505529"/>
          <a:ext cx="10515600" cy="5125531"/>
        </p:xfrm>
        <a:graphic>
          <a:graphicData uri="http://schemas.openxmlformats.org/drawingml/2006/table">
            <a:tbl>
              <a:tblPr/>
              <a:tblGrid>
                <a:gridCol w="3075164">
                  <a:extLst>
                    <a:ext uri="{9D8B030D-6E8A-4147-A177-3AD203B41FA5}">
                      <a16:colId xmlns:a16="http://schemas.microsoft.com/office/drawing/2014/main" val="20000"/>
                    </a:ext>
                  </a:extLst>
                </a:gridCol>
                <a:gridCol w="7440436">
                  <a:extLst>
                    <a:ext uri="{9D8B030D-6E8A-4147-A177-3AD203B41FA5}">
                      <a16:colId xmlns:a16="http://schemas.microsoft.com/office/drawing/2014/main" val="20001"/>
                    </a:ext>
                  </a:extLst>
                </a:gridCol>
              </a:tblGrid>
              <a:tr h="51256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smtClean="0">
                          <a:ln>
                            <a:noFill/>
                          </a:ln>
                          <a:solidFill>
                            <a:srgbClr val="000000"/>
                          </a:solidFill>
                          <a:effectLst/>
                          <a:latin typeface="Arial" charset="0"/>
                          <a:cs typeface="Times New Roman" pitchFamily="-109" charset="0"/>
                        </a:rPr>
                        <a:t>Risk type</a:t>
                      </a:r>
                    </a:p>
                  </a:txBody>
                  <a:tcPr marL="73025" marR="73025" marT="91449" marB="914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smtClean="0">
                          <a:ln>
                            <a:noFill/>
                          </a:ln>
                          <a:solidFill>
                            <a:srgbClr val="000000"/>
                          </a:solidFill>
                          <a:effectLst/>
                          <a:latin typeface="Arial" charset="0"/>
                          <a:cs typeface="Times New Roman" pitchFamily="-109" charset="0"/>
                        </a:rPr>
                        <a:t>Potential indicators</a:t>
                      </a:r>
                    </a:p>
                  </a:txBody>
                  <a:tcPr marL="73025" marR="73025" marT="91449" marB="914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175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Technology</a:t>
                      </a:r>
                    </a:p>
                  </a:txBody>
                  <a:tcPr marL="73025" marR="73025" marT="0" marB="914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Late delivery of hardware or support software; many reported technology problems.</a:t>
                      </a:r>
                    </a:p>
                  </a:txBody>
                  <a:tcPr marL="73025" marR="73025" marT="0" marB="914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7175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People</a:t>
                      </a:r>
                    </a:p>
                  </a:txBody>
                  <a:tcPr marL="73025" marR="73025" marT="0" marB="914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Poor staff morale; poor relationships amongst team members; high staff turnover.</a:t>
                      </a:r>
                    </a:p>
                  </a:txBody>
                  <a:tcPr marL="73025" marR="73025" marT="0" marB="914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7175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cs typeface="Times New Roman" pitchFamily="-109" charset="0"/>
                        </a:rPr>
                        <a:t>Organizational</a:t>
                      </a:r>
                    </a:p>
                  </a:txBody>
                  <a:tcPr marL="73025" marR="73025" marT="0" marB="914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Organizational gossip; lack of action by senior management.</a:t>
                      </a:r>
                    </a:p>
                  </a:txBody>
                  <a:tcPr marL="73025" marR="73025" marT="0" marB="914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102510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Tools</a:t>
                      </a:r>
                    </a:p>
                  </a:txBody>
                  <a:tcPr marL="73025" marR="73025" marT="0" marB="914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Reluctance by team members to use tools; complaints about CASE tools; demands for higher-powered workstations.</a:t>
                      </a:r>
                    </a:p>
                  </a:txBody>
                  <a:tcPr marL="73025" marR="73025" marT="0" marB="914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175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Requirements</a:t>
                      </a:r>
                    </a:p>
                  </a:txBody>
                  <a:tcPr marL="73025" marR="73025" marT="0" marB="914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Many requirements change requests; customer complaints.</a:t>
                      </a:r>
                    </a:p>
                  </a:txBody>
                  <a:tcPr marL="73025" marR="73025" marT="0" marB="914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7175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0000"/>
                          </a:solidFill>
                          <a:effectLst/>
                          <a:latin typeface="Arial" charset="0"/>
                          <a:cs typeface="Times New Roman" pitchFamily="-109" charset="0"/>
                        </a:rPr>
                        <a:t>Estimation</a:t>
                      </a:r>
                    </a:p>
                  </a:txBody>
                  <a:tcPr marL="73025" marR="73025" marT="0" marB="914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cs typeface="Times New Roman" pitchFamily="-109" charset="0"/>
                        </a:rPr>
                        <a:t>Failure to meet agreed schedule; failure to clear reported defects.</a:t>
                      </a:r>
                    </a:p>
                  </a:txBody>
                  <a:tcPr marL="73025" marR="73025" marT="0" marB="914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3818032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7036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8511"/>
          </a:xfrm>
          <a:ln>
            <a:solidFill>
              <a:schemeClr val="tx1"/>
            </a:solidFill>
          </a:ln>
        </p:spPr>
        <p:txBody>
          <a:bodyPr>
            <a:normAutofit fontScale="90000"/>
          </a:bodyPr>
          <a:lstStyle/>
          <a:p>
            <a:r>
              <a:rPr lang="en-US" b="1" dirty="0">
                <a:solidFill>
                  <a:srgbClr val="FF0000"/>
                </a:solidFill>
              </a:rPr>
              <a:t>Configuration Management</a:t>
            </a:r>
            <a:endParaRPr lang="en-US" dirty="0">
              <a:solidFill>
                <a:srgbClr val="FF0000"/>
              </a:solidFill>
            </a:endParaRPr>
          </a:p>
        </p:txBody>
      </p:sp>
      <p:sp>
        <p:nvSpPr>
          <p:cNvPr id="3" name="Content Placeholder 2"/>
          <p:cNvSpPr>
            <a:spLocks noGrp="1"/>
          </p:cNvSpPr>
          <p:nvPr>
            <p:ph idx="1"/>
          </p:nvPr>
        </p:nvSpPr>
        <p:spPr>
          <a:xfrm>
            <a:off x="838200" y="1514764"/>
            <a:ext cx="10515600" cy="4662199"/>
          </a:xfrm>
          <a:ln>
            <a:solidFill>
              <a:schemeClr val="tx1"/>
            </a:solidFill>
          </a:ln>
        </p:spPr>
        <p:txBody>
          <a:bodyPr/>
          <a:lstStyle/>
          <a:p>
            <a:pPr algn="just"/>
            <a:r>
              <a:rPr lang="en-US" dirty="0" smtClean="0"/>
              <a:t>It</a:t>
            </a:r>
            <a:r>
              <a:rPr lang="en-US" dirty="0"/>
              <a:t> is a process to systematically manage, organize, and control the changes in the documents, codes, and other entities during the Software Development Life Cycle. </a:t>
            </a:r>
            <a:endParaRPr lang="en-US" dirty="0" smtClean="0"/>
          </a:p>
          <a:p>
            <a:pPr algn="just"/>
            <a:r>
              <a:rPr lang="en-US" dirty="0" smtClean="0"/>
              <a:t>The </a:t>
            </a:r>
            <a:r>
              <a:rPr lang="en-US" dirty="0"/>
              <a:t>primary goal is to increase productivity with minimal mistakes. SCM is part of cross-disciplinary field of configuration management and it can accurately determine who made which revision.</a:t>
            </a:r>
          </a:p>
        </p:txBody>
      </p:sp>
    </p:spTree>
    <p:extLst>
      <p:ext uri="{BB962C8B-B14F-4D97-AF65-F5344CB8AC3E}">
        <p14:creationId xmlns:p14="http://schemas.microsoft.com/office/powerpoint/2010/main" val="4117021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a:ln>
            <a:solidFill>
              <a:schemeClr val="tx1"/>
            </a:solidFill>
          </a:ln>
        </p:spPr>
        <p:txBody>
          <a:bodyPr>
            <a:normAutofit fontScale="90000"/>
          </a:bodyPr>
          <a:lstStyle/>
          <a:p>
            <a:r>
              <a:rPr lang="en-US" b="1" dirty="0">
                <a:solidFill>
                  <a:srgbClr val="FF0000"/>
                </a:solidFill>
              </a:rPr>
              <a:t>Why do we need Configuration management</a:t>
            </a:r>
            <a:r>
              <a:rPr lang="en-US" b="1" dirty="0" smtClean="0">
                <a:solidFill>
                  <a:srgbClr val="FF0000"/>
                </a:solidFill>
              </a:rPr>
              <a:t>?</a:t>
            </a:r>
            <a:endParaRPr lang="en-US" dirty="0">
              <a:solidFill>
                <a:srgbClr val="FF0000"/>
              </a:solidFill>
            </a:endParaRPr>
          </a:p>
        </p:txBody>
      </p:sp>
      <p:sp>
        <p:nvSpPr>
          <p:cNvPr id="3" name="Content Placeholder 2"/>
          <p:cNvSpPr>
            <a:spLocks noGrp="1"/>
          </p:cNvSpPr>
          <p:nvPr>
            <p:ph idx="1"/>
          </p:nvPr>
        </p:nvSpPr>
        <p:spPr>
          <a:xfrm>
            <a:off x="838200" y="1474644"/>
            <a:ext cx="10515600" cy="4713720"/>
          </a:xfrm>
          <a:ln>
            <a:solidFill>
              <a:schemeClr val="tx1"/>
            </a:solidFill>
          </a:ln>
        </p:spPr>
        <p:txBody>
          <a:bodyPr>
            <a:normAutofit fontScale="92500"/>
          </a:bodyPr>
          <a:lstStyle/>
          <a:p>
            <a:pPr algn="just"/>
            <a:r>
              <a:rPr lang="en-US" dirty="0"/>
              <a:t>There are multiple people working on software which is continually updating</a:t>
            </a:r>
          </a:p>
          <a:p>
            <a:pPr algn="just"/>
            <a:r>
              <a:rPr lang="en-US" dirty="0"/>
              <a:t>It may be a case where multiple version, branches, authors are involved in a software </a:t>
            </a:r>
            <a:r>
              <a:rPr lang="en-US" dirty="0" err="1"/>
              <a:t>config</a:t>
            </a:r>
            <a:r>
              <a:rPr lang="en-US" dirty="0"/>
              <a:t> project, and the team is geographically distributed and works concurrently</a:t>
            </a:r>
          </a:p>
          <a:p>
            <a:pPr algn="just"/>
            <a:r>
              <a:rPr lang="en-US" dirty="0"/>
              <a:t>Changes in user requirement, policy, budget, schedule need to be accommodated.</a:t>
            </a:r>
          </a:p>
          <a:p>
            <a:pPr algn="just"/>
            <a:r>
              <a:rPr lang="en-US" dirty="0"/>
              <a:t>Software should able to run on various machines and Operating Systems</a:t>
            </a:r>
          </a:p>
          <a:p>
            <a:pPr algn="just"/>
            <a:r>
              <a:rPr lang="en-US" dirty="0"/>
              <a:t>Helps to develop coordination among stakeholders</a:t>
            </a:r>
          </a:p>
          <a:p>
            <a:pPr algn="just"/>
            <a:r>
              <a:rPr lang="en-US" dirty="0"/>
              <a:t>SCM process is also beneficial to control the costs involved in making changes to a system</a:t>
            </a:r>
          </a:p>
          <a:p>
            <a:pPr algn="just"/>
            <a:endParaRPr lang="en-US" dirty="0"/>
          </a:p>
        </p:txBody>
      </p:sp>
    </p:spTree>
    <p:extLst>
      <p:ext uri="{BB962C8B-B14F-4D97-AF65-F5344CB8AC3E}">
        <p14:creationId xmlns:p14="http://schemas.microsoft.com/office/powerpoint/2010/main" val="9877698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guru99.com/images/1/051818_1048_SoftwareCon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74109" y="1524016"/>
            <a:ext cx="6007461" cy="508266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Rectangle 3"/>
          <p:cNvSpPr/>
          <p:nvPr/>
        </p:nvSpPr>
        <p:spPr>
          <a:xfrm>
            <a:off x="461818" y="360449"/>
            <a:ext cx="11379200" cy="830997"/>
          </a:xfrm>
          <a:prstGeom prst="rect">
            <a:avLst/>
          </a:prstGeom>
          <a:ln>
            <a:solidFill>
              <a:schemeClr val="tx1"/>
            </a:solidFill>
          </a:ln>
        </p:spPr>
        <p:txBody>
          <a:bodyPr wrap="square">
            <a:spAutoFit/>
          </a:bodyPr>
          <a:lstStyle/>
          <a:p>
            <a:pPr algn="just"/>
            <a:r>
              <a:rPr lang="en-US" sz="2400" dirty="0">
                <a:solidFill>
                  <a:srgbClr val="222222"/>
                </a:solidFill>
                <a:latin typeface="Source Sans Pro"/>
              </a:rPr>
              <a:t>Any change in the software configuration Items will affect the final product. Therefore, changes to configuration items need to be controlled and managed.</a:t>
            </a:r>
            <a:endParaRPr lang="en-US" sz="2400" dirty="0"/>
          </a:p>
        </p:txBody>
      </p:sp>
    </p:spTree>
    <p:extLst>
      <p:ext uri="{BB962C8B-B14F-4D97-AF65-F5344CB8AC3E}">
        <p14:creationId xmlns:p14="http://schemas.microsoft.com/office/powerpoint/2010/main" val="18175646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a:ln>
            <a:solidFill>
              <a:schemeClr val="tx1"/>
            </a:solidFill>
          </a:ln>
        </p:spPr>
        <p:txBody>
          <a:bodyPr>
            <a:normAutofit fontScale="90000"/>
          </a:bodyPr>
          <a:lstStyle/>
          <a:p>
            <a:r>
              <a:rPr lang="en-US" b="1" dirty="0">
                <a:solidFill>
                  <a:srgbClr val="FF0000"/>
                </a:solidFill>
              </a:rPr>
              <a:t>Tasks in SCM </a:t>
            </a:r>
            <a:r>
              <a:rPr lang="en-US" b="1" dirty="0" smtClean="0">
                <a:solidFill>
                  <a:srgbClr val="FF0000"/>
                </a:solidFill>
              </a:rPr>
              <a:t>process</a:t>
            </a:r>
            <a:endParaRPr lang="en-US" dirty="0">
              <a:solidFill>
                <a:srgbClr val="FF0000"/>
              </a:solidFill>
            </a:endParaRPr>
          </a:p>
        </p:txBody>
      </p:sp>
      <p:sp>
        <p:nvSpPr>
          <p:cNvPr id="3" name="Content Placeholder 2"/>
          <p:cNvSpPr>
            <a:spLocks noGrp="1"/>
          </p:cNvSpPr>
          <p:nvPr>
            <p:ph idx="1"/>
          </p:nvPr>
        </p:nvSpPr>
        <p:spPr>
          <a:ln>
            <a:solidFill>
              <a:schemeClr val="tx1"/>
            </a:solidFill>
          </a:ln>
        </p:spPr>
        <p:txBody>
          <a:bodyPr/>
          <a:lstStyle/>
          <a:p>
            <a:r>
              <a:rPr lang="en-US" dirty="0" smtClean="0"/>
              <a:t>Configuration </a:t>
            </a:r>
            <a:r>
              <a:rPr lang="en-US" dirty="0"/>
              <a:t>Identification</a:t>
            </a:r>
          </a:p>
          <a:p>
            <a:r>
              <a:rPr lang="en-US" dirty="0"/>
              <a:t>Baselines</a:t>
            </a:r>
          </a:p>
          <a:p>
            <a:r>
              <a:rPr lang="en-US" dirty="0"/>
              <a:t>Change Control</a:t>
            </a:r>
          </a:p>
          <a:p>
            <a:r>
              <a:rPr lang="en-US" dirty="0"/>
              <a:t>Configuration Status Accounting</a:t>
            </a:r>
          </a:p>
          <a:p>
            <a:r>
              <a:rPr lang="en-US" dirty="0"/>
              <a:t>Configuration Audits and Reviews</a:t>
            </a:r>
          </a:p>
          <a:p>
            <a:endParaRPr lang="en-US" dirty="0"/>
          </a:p>
        </p:txBody>
      </p:sp>
    </p:spTree>
    <p:extLst>
      <p:ext uri="{BB962C8B-B14F-4D97-AF65-F5344CB8AC3E}">
        <p14:creationId xmlns:p14="http://schemas.microsoft.com/office/powerpoint/2010/main" val="18011323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a:ln>
            <a:solidFill>
              <a:schemeClr val="tx1"/>
            </a:solidFill>
          </a:ln>
        </p:spPr>
        <p:txBody>
          <a:bodyPr>
            <a:normAutofit fontScale="90000"/>
          </a:bodyPr>
          <a:lstStyle/>
          <a:p>
            <a:r>
              <a:rPr lang="en-US" b="1" dirty="0">
                <a:solidFill>
                  <a:srgbClr val="FF0000"/>
                </a:solidFill>
              </a:rPr>
              <a:t>Configuration </a:t>
            </a:r>
            <a:r>
              <a:rPr lang="en-US" b="1" dirty="0" smtClean="0">
                <a:solidFill>
                  <a:srgbClr val="FF0000"/>
                </a:solidFill>
              </a:rPr>
              <a:t>Identification</a:t>
            </a:r>
            <a:endParaRPr lang="en-US" dirty="0">
              <a:solidFill>
                <a:srgbClr val="FF0000"/>
              </a:solidFill>
            </a:endParaRPr>
          </a:p>
        </p:txBody>
      </p:sp>
      <p:sp>
        <p:nvSpPr>
          <p:cNvPr id="3" name="Content Placeholder 2"/>
          <p:cNvSpPr>
            <a:spLocks noGrp="1"/>
          </p:cNvSpPr>
          <p:nvPr>
            <p:ph idx="1"/>
          </p:nvPr>
        </p:nvSpPr>
        <p:spPr>
          <a:xfrm>
            <a:off x="838200" y="1376219"/>
            <a:ext cx="10515600" cy="5283200"/>
          </a:xfrm>
          <a:ln>
            <a:solidFill>
              <a:schemeClr val="tx1"/>
            </a:solidFill>
          </a:ln>
        </p:spPr>
        <p:txBody>
          <a:bodyPr>
            <a:normAutofit fontScale="92500" lnSpcReduction="20000"/>
          </a:bodyPr>
          <a:lstStyle/>
          <a:p>
            <a:pPr algn="just"/>
            <a:r>
              <a:rPr lang="en-US" dirty="0" smtClean="0"/>
              <a:t>Configuration </a:t>
            </a:r>
            <a:r>
              <a:rPr lang="en-US" dirty="0"/>
              <a:t>identification is a method of determining the scope of the software system. With the help of this step, you can manage or control something even if you don’t know what it is. It is a description that contains the CSCI type (Computer Software Configuration Item), a project identifier and version information.</a:t>
            </a:r>
          </a:p>
          <a:p>
            <a:pPr algn="just"/>
            <a:r>
              <a:rPr lang="en-US" b="1" dirty="0">
                <a:solidFill>
                  <a:srgbClr val="FF0000"/>
                </a:solidFill>
              </a:rPr>
              <a:t>Activities during this process:</a:t>
            </a:r>
            <a:endParaRPr lang="en-US" dirty="0">
              <a:solidFill>
                <a:srgbClr val="FF0000"/>
              </a:solidFill>
            </a:endParaRPr>
          </a:p>
          <a:p>
            <a:pPr lvl="1" algn="just"/>
            <a:r>
              <a:rPr lang="en-US" sz="2800" dirty="0"/>
              <a:t>Identification of configuration Items like source code modules, test case, and requirements specification.</a:t>
            </a:r>
          </a:p>
          <a:p>
            <a:pPr lvl="1" algn="just"/>
            <a:r>
              <a:rPr lang="en-US" sz="2800" dirty="0"/>
              <a:t>Identification of each CSCI in the SCM repository, by using an object-oriented approach</a:t>
            </a:r>
          </a:p>
          <a:p>
            <a:pPr lvl="1" algn="just"/>
            <a:r>
              <a:rPr lang="en-US" sz="2800" dirty="0"/>
              <a:t>The process starts with basic objects which are grouped into aggregate objects. Details of what, why, when and by whom changes in the test are made</a:t>
            </a:r>
          </a:p>
          <a:p>
            <a:pPr lvl="1" algn="just"/>
            <a:r>
              <a:rPr lang="en-US" sz="2800" dirty="0"/>
              <a:t>Every object has its own features that identify its name that is explicit to all other objects</a:t>
            </a:r>
          </a:p>
          <a:p>
            <a:pPr lvl="1" algn="just"/>
            <a:r>
              <a:rPr lang="en-US" sz="2800" dirty="0"/>
              <a:t>List of resources required such as the document, the file, tools, </a:t>
            </a:r>
            <a:r>
              <a:rPr lang="en-US" sz="2800" dirty="0" smtClean="0"/>
              <a:t>etc</a:t>
            </a:r>
            <a:r>
              <a:rPr lang="en-US" sz="2800" dirty="0"/>
              <a:t>.</a:t>
            </a:r>
          </a:p>
        </p:txBody>
      </p:sp>
    </p:spTree>
    <p:extLst>
      <p:ext uri="{BB962C8B-B14F-4D97-AF65-F5344CB8AC3E}">
        <p14:creationId xmlns:p14="http://schemas.microsoft.com/office/powerpoint/2010/main" val="13672509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6220"/>
          </a:xfrm>
          <a:ln>
            <a:solidFill>
              <a:schemeClr val="tx1"/>
            </a:solidFill>
          </a:ln>
        </p:spPr>
        <p:txBody>
          <a:bodyPr>
            <a:normAutofit fontScale="90000"/>
          </a:bodyPr>
          <a:lstStyle/>
          <a:p>
            <a:r>
              <a:rPr lang="en-US" b="1" dirty="0">
                <a:solidFill>
                  <a:srgbClr val="FF0000"/>
                </a:solidFill>
              </a:rPr>
              <a:t>Baseline</a:t>
            </a:r>
            <a:r>
              <a:rPr lang="en-US" b="1" dirty="0" smtClean="0">
                <a:solidFill>
                  <a:srgbClr val="FF0000"/>
                </a:solidFill>
              </a:rPr>
              <a:t>:</a:t>
            </a:r>
            <a:endParaRPr lang="en-US" dirty="0">
              <a:solidFill>
                <a:srgbClr val="FF0000"/>
              </a:solidFill>
            </a:endParaRPr>
          </a:p>
        </p:txBody>
      </p:sp>
      <p:sp>
        <p:nvSpPr>
          <p:cNvPr id="3" name="Content Placeholder 2"/>
          <p:cNvSpPr>
            <a:spLocks noGrp="1"/>
          </p:cNvSpPr>
          <p:nvPr>
            <p:ph idx="1"/>
          </p:nvPr>
        </p:nvSpPr>
        <p:spPr>
          <a:xfrm>
            <a:off x="838200" y="1524000"/>
            <a:ext cx="10515600" cy="5080000"/>
          </a:xfrm>
          <a:ln>
            <a:solidFill>
              <a:schemeClr val="tx1"/>
            </a:solidFill>
          </a:ln>
        </p:spPr>
        <p:txBody>
          <a:bodyPr>
            <a:normAutofit/>
          </a:bodyPr>
          <a:lstStyle/>
          <a:p>
            <a:r>
              <a:rPr lang="en-US" dirty="0" smtClean="0"/>
              <a:t>A </a:t>
            </a:r>
            <a:r>
              <a:rPr lang="en-US" dirty="0"/>
              <a:t>baseline is a formally accepted version of a software configuration item. It is designated and fixed at a specific time while conducting the SCM process. It can only be changed through formal change control procedures.</a:t>
            </a:r>
          </a:p>
          <a:p>
            <a:r>
              <a:rPr lang="en-US" b="1" dirty="0">
                <a:solidFill>
                  <a:srgbClr val="FF0000"/>
                </a:solidFill>
              </a:rPr>
              <a:t>Activities during this process:</a:t>
            </a:r>
            <a:endParaRPr lang="en-US" dirty="0">
              <a:solidFill>
                <a:srgbClr val="FF0000"/>
              </a:solidFill>
            </a:endParaRPr>
          </a:p>
          <a:p>
            <a:pPr lvl="1"/>
            <a:r>
              <a:rPr lang="en-US" dirty="0"/>
              <a:t>Facilitate construction of various versions of an application</a:t>
            </a:r>
          </a:p>
          <a:p>
            <a:pPr lvl="1"/>
            <a:r>
              <a:rPr lang="en-US" dirty="0"/>
              <a:t>Defining and determining mechanisms for managing various versions of these work products</a:t>
            </a:r>
          </a:p>
          <a:p>
            <a:pPr lvl="1"/>
            <a:r>
              <a:rPr lang="en-US" dirty="0"/>
              <a:t>The functional baseline corresponds to the reviewed system requirements</a:t>
            </a:r>
          </a:p>
          <a:p>
            <a:pPr lvl="1"/>
            <a:r>
              <a:rPr lang="en-US" dirty="0"/>
              <a:t>Widely used baselines include functional, developmental, and product </a:t>
            </a:r>
            <a:r>
              <a:rPr lang="en-US" dirty="0" smtClean="0"/>
              <a:t>baselines</a:t>
            </a:r>
          </a:p>
          <a:p>
            <a:r>
              <a:rPr lang="en-US" dirty="0" smtClean="0"/>
              <a:t>In </a:t>
            </a:r>
            <a:r>
              <a:rPr lang="en-US" dirty="0"/>
              <a:t>simple words, baseline means ready for release.</a:t>
            </a:r>
          </a:p>
          <a:p>
            <a:endParaRPr lang="en-US" dirty="0"/>
          </a:p>
        </p:txBody>
      </p:sp>
    </p:spTree>
    <p:extLst>
      <p:ext uri="{BB962C8B-B14F-4D97-AF65-F5344CB8AC3E}">
        <p14:creationId xmlns:p14="http://schemas.microsoft.com/office/powerpoint/2010/main" val="746022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0491" y="551008"/>
            <a:ext cx="10515600" cy="5923684"/>
          </a:xfrm>
          <a:ln>
            <a:solidFill>
              <a:schemeClr val="tx1"/>
            </a:solidFill>
          </a:ln>
        </p:spPr>
        <p:txBody>
          <a:bodyPr>
            <a:normAutofit/>
          </a:bodyPr>
          <a:lstStyle/>
          <a:p>
            <a:pPr algn="just"/>
            <a:r>
              <a:rPr lang="en-US" dirty="0"/>
              <a:t>The aim of quality management is to ensure that all the </a:t>
            </a:r>
            <a:r>
              <a:rPr lang="en-US" dirty="0" smtClean="0"/>
              <a:t> organization’s</a:t>
            </a:r>
            <a:r>
              <a:rPr lang="en-US" dirty="0"/>
              <a:t> stakeholders work together to improve the company’s processes, products, services, and culture to achieve the long-term success that stems from customer satisfaction.</a:t>
            </a:r>
          </a:p>
          <a:p>
            <a:pPr algn="just"/>
            <a:r>
              <a:rPr lang="en-US" dirty="0"/>
              <a:t>The process of quality management involves a collection of guidelines that are developed by a team to ensure that the products and services that they produce are of the right standards or fit for a specified purpose.</a:t>
            </a:r>
          </a:p>
          <a:p>
            <a:pPr lvl="1" algn="just"/>
            <a:r>
              <a:rPr lang="en-US" dirty="0"/>
              <a:t>The process starts when the organization sets quality targets to be met and which are agreed upon with the customer.</a:t>
            </a:r>
          </a:p>
          <a:p>
            <a:pPr lvl="1" algn="just"/>
            <a:r>
              <a:rPr lang="en-US" dirty="0"/>
              <a:t>The organization then defines how the targets will be measured. It takes the actions that are required to measure quality. </a:t>
            </a:r>
            <a:endParaRPr lang="en-US" dirty="0" smtClean="0"/>
          </a:p>
          <a:p>
            <a:pPr lvl="1" algn="just"/>
            <a:r>
              <a:rPr lang="en-US" dirty="0" smtClean="0"/>
              <a:t>It </a:t>
            </a:r>
            <a:r>
              <a:rPr lang="en-US" dirty="0"/>
              <a:t>then identifies any quality issues that arise and initiates improvements.</a:t>
            </a:r>
          </a:p>
          <a:p>
            <a:pPr lvl="1" algn="just"/>
            <a:r>
              <a:rPr lang="en-US" dirty="0"/>
              <a:t>The final step involves reporting the overall level of the quality achieved.</a:t>
            </a:r>
          </a:p>
          <a:p>
            <a:pPr algn="just"/>
            <a:endParaRPr lang="en-US" dirty="0"/>
          </a:p>
        </p:txBody>
      </p:sp>
    </p:spTree>
    <p:extLst>
      <p:ext uri="{BB962C8B-B14F-4D97-AF65-F5344CB8AC3E}">
        <p14:creationId xmlns:p14="http://schemas.microsoft.com/office/powerpoint/2010/main" val="34554639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7748"/>
          </a:xfrm>
          <a:ln>
            <a:solidFill>
              <a:schemeClr val="tx1"/>
            </a:solidFill>
          </a:ln>
        </p:spPr>
        <p:txBody>
          <a:bodyPr>
            <a:normAutofit fontScale="90000"/>
          </a:bodyPr>
          <a:lstStyle/>
          <a:p>
            <a:r>
              <a:rPr lang="en-US" b="1" dirty="0">
                <a:solidFill>
                  <a:srgbClr val="FF0000"/>
                </a:solidFill>
              </a:rPr>
              <a:t>Change Control</a:t>
            </a:r>
            <a:r>
              <a:rPr lang="en-US" b="1" dirty="0" smtClean="0">
                <a:solidFill>
                  <a:srgbClr val="FF0000"/>
                </a:solidFill>
              </a:rPr>
              <a:t>:</a:t>
            </a:r>
            <a:endParaRPr lang="en-US" dirty="0">
              <a:solidFill>
                <a:srgbClr val="FF0000"/>
              </a:solidFill>
            </a:endParaRPr>
          </a:p>
        </p:txBody>
      </p:sp>
      <p:sp>
        <p:nvSpPr>
          <p:cNvPr id="3" name="Content Placeholder 2"/>
          <p:cNvSpPr>
            <a:spLocks noGrp="1"/>
          </p:cNvSpPr>
          <p:nvPr>
            <p:ph idx="1"/>
          </p:nvPr>
        </p:nvSpPr>
        <p:spPr>
          <a:xfrm>
            <a:off x="838200" y="1524000"/>
            <a:ext cx="10515600" cy="4652963"/>
          </a:xfrm>
          <a:ln>
            <a:solidFill>
              <a:schemeClr val="tx1"/>
            </a:solidFill>
          </a:ln>
        </p:spPr>
        <p:txBody>
          <a:bodyPr>
            <a:normAutofit/>
          </a:bodyPr>
          <a:lstStyle/>
          <a:p>
            <a:r>
              <a:rPr lang="en-US" dirty="0" smtClean="0"/>
              <a:t>Change </a:t>
            </a:r>
            <a:r>
              <a:rPr lang="en-US" dirty="0"/>
              <a:t>control is a procedural method which ensures quality and consistency when changes are made in the configuration object. In this step, the change request is submitted to software configuration manager.</a:t>
            </a:r>
          </a:p>
          <a:p>
            <a:r>
              <a:rPr lang="en-US" b="1" dirty="0">
                <a:solidFill>
                  <a:srgbClr val="FF0000"/>
                </a:solidFill>
              </a:rPr>
              <a:t>Activities during this process:</a:t>
            </a:r>
          </a:p>
          <a:p>
            <a:pPr lvl="1"/>
            <a:r>
              <a:rPr lang="en-US" dirty="0"/>
              <a:t>Control ad-hoc change to build stable software development environment. Changes are committed to the repository</a:t>
            </a:r>
          </a:p>
          <a:p>
            <a:pPr lvl="1"/>
            <a:r>
              <a:rPr lang="en-US" dirty="0"/>
              <a:t>The request will be checked based on the technical merit, possible side effects and overall impact on other configuration objects.</a:t>
            </a:r>
          </a:p>
          <a:p>
            <a:pPr lvl="1"/>
            <a:r>
              <a:rPr lang="en-US" dirty="0"/>
              <a:t>It manages changes and making configuration items available during the software lifecycle</a:t>
            </a:r>
          </a:p>
          <a:p>
            <a:endParaRPr lang="en-US" dirty="0"/>
          </a:p>
        </p:txBody>
      </p:sp>
    </p:spTree>
    <p:extLst>
      <p:ext uri="{BB962C8B-B14F-4D97-AF65-F5344CB8AC3E}">
        <p14:creationId xmlns:p14="http://schemas.microsoft.com/office/powerpoint/2010/main" val="22025777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2475"/>
          </a:xfrm>
          <a:ln>
            <a:solidFill>
              <a:schemeClr val="tx1"/>
            </a:solidFill>
          </a:ln>
        </p:spPr>
        <p:txBody>
          <a:bodyPr/>
          <a:lstStyle/>
          <a:p>
            <a:r>
              <a:rPr lang="en-US" b="1" dirty="0">
                <a:solidFill>
                  <a:srgbClr val="FF0000"/>
                </a:solidFill>
              </a:rPr>
              <a:t>Configuration Status Accounting</a:t>
            </a:r>
            <a:r>
              <a:rPr lang="en-US" b="1" dirty="0" smtClean="0">
                <a:solidFill>
                  <a:srgbClr val="FF0000"/>
                </a:solidFill>
              </a:rPr>
              <a:t>:</a:t>
            </a:r>
            <a:endParaRPr lang="en-US" dirty="0">
              <a:solidFill>
                <a:srgbClr val="FF0000"/>
              </a:solidFill>
            </a:endParaRPr>
          </a:p>
        </p:txBody>
      </p:sp>
      <p:sp>
        <p:nvSpPr>
          <p:cNvPr id="3" name="Content Placeholder 2"/>
          <p:cNvSpPr>
            <a:spLocks noGrp="1"/>
          </p:cNvSpPr>
          <p:nvPr>
            <p:ph idx="1"/>
          </p:nvPr>
        </p:nvSpPr>
        <p:spPr>
          <a:ln>
            <a:solidFill>
              <a:schemeClr val="tx1"/>
            </a:solidFill>
          </a:ln>
        </p:spPr>
        <p:txBody>
          <a:bodyPr>
            <a:normAutofit fontScale="92500" lnSpcReduction="20000"/>
          </a:bodyPr>
          <a:lstStyle/>
          <a:p>
            <a:pPr algn="just"/>
            <a:r>
              <a:rPr lang="en-US" dirty="0" smtClean="0"/>
              <a:t>Configuration </a:t>
            </a:r>
            <a:r>
              <a:rPr lang="en-US" dirty="0"/>
              <a:t>status accounting tracks each release during the SCM process. This stage involves tracking what each version has and the changes that lead to this version.</a:t>
            </a:r>
          </a:p>
          <a:p>
            <a:pPr algn="just"/>
            <a:r>
              <a:rPr lang="en-US" b="1" dirty="0"/>
              <a:t>Activities during this process:</a:t>
            </a:r>
            <a:endParaRPr lang="en-US" dirty="0"/>
          </a:p>
          <a:p>
            <a:pPr algn="just"/>
            <a:r>
              <a:rPr lang="en-US" dirty="0"/>
              <a:t>Keeps a record of all the changes made to the previous baseline to reach a new baseline</a:t>
            </a:r>
          </a:p>
          <a:p>
            <a:pPr algn="just"/>
            <a:r>
              <a:rPr lang="en-US" dirty="0"/>
              <a:t>Identify all items to define the software configuration</a:t>
            </a:r>
          </a:p>
          <a:p>
            <a:pPr algn="just"/>
            <a:r>
              <a:rPr lang="en-US" dirty="0"/>
              <a:t>Monitor status of change requests</a:t>
            </a:r>
          </a:p>
          <a:p>
            <a:pPr algn="just"/>
            <a:r>
              <a:rPr lang="en-US" dirty="0"/>
              <a:t>Complete listing of all changes since the last baseline</a:t>
            </a:r>
          </a:p>
          <a:p>
            <a:pPr algn="just"/>
            <a:r>
              <a:rPr lang="en-US" dirty="0"/>
              <a:t>Allows tracking of progress to next baseline</a:t>
            </a:r>
          </a:p>
          <a:p>
            <a:pPr algn="just"/>
            <a:r>
              <a:rPr lang="en-US" dirty="0"/>
              <a:t>Allows to check previous releases/versions to be extracted for testing</a:t>
            </a:r>
          </a:p>
          <a:p>
            <a:pPr algn="just"/>
            <a:endParaRPr lang="en-US" dirty="0"/>
          </a:p>
        </p:txBody>
      </p:sp>
    </p:spTree>
    <p:extLst>
      <p:ext uri="{BB962C8B-B14F-4D97-AF65-F5344CB8AC3E}">
        <p14:creationId xmlns:p14="http://schemas.microsoft.com/office/powerpoint/2010/main" val="32930052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0039"/>
          </a:xfrm>
          <a:ln>
            <a:solidFill>
              <a:schemeClr val="tx1"/>
            </a:solidFill>
          </a:ln>
        </p:spPr>
        <p:txBody>
          <a:bodyPr>
            <a:normAutofit fontScale="90000"/>
          </a:bodyPr>
          <a:lstStyle/>
          <a:p>
            <a:r>
              <a:rPr lang="en-US" b="1" dirty="0">
                <a:solidFill>
                  <a:srgbClr val="FF0000"/>
                </a:solidFill>
              </a:rPr>
              <a:t>Configuration Audits and Reviews</a:t>
            </a:r>
            <a:r>
              <a:rPr lang="en-US" b="1" dirty="0" smtClean="0">
                <a:solidFill>
                  <a:srgbClr val="FF0000"/>
                </a:solidFill>
              </a:rPr>
              <a:t>:</a:t>
            </a:r>
            <a:endParaRPr lang="en-US" dirty="0">
              <a:solidFill>
                <a:srgbClr val="FF0000"/>
              </a:solidFill>
            </a:endParaRPr>
          </a:p>
        </p:txBody>
      </p:sp>
      <p:sp>
        <p:nvSpPr>
          <p:cNvPr id="3" name="Content Placeholder 2"/>
          <p:cNvSpPr>
            <a:spLocks noGrp="1"/>
          </p:cNvSpPr>
          <p:nvPr>
            <p:ph idx="1"/>
          </p:nvPr>
        </p:nvSpPr>
        <p:spPr>
          <a:ln>
            <a:solidFill>
              <a:schemeClr val="tx1"/>
            </a:solidFill>
          </a:ln>
        </p:spPr>
        <p:txBody>
          <a:bodyPr>
            <a:normAutofit lnSpcReduction="10000"/>
          </a:bodyPr>
          <a:lstStyle/>
          <a:p>
            <a:pPr algn="just"/>
            <a:r>
              <a:rPr lang="en-US" dirty="0" smtClean="0"/>
              <a:t>Software </a:t>
            </a:r>
            <a:r>
              <a:rPr lang="en-US" dirty="0"/>
              <a:t>Configuration audits verify that all the software product satisfies the baseline needs. It ensures that what is built is what is delivered.</a:t>
            </a:r>
          </a:p>
          <a:p>
            <a:pPr algn="just"/>
            <a:r>
              <a:rPr lang="en-US" b="1" dirty="0"/>
              <a:t>Activities during this process:</a:t>
            </a:r>
            <a:endParaRPr lang="en-US" dirty="0"/>
          </a:p>
          <a:p>
            <a:pPr lvl="1" algn="just"/>
            <a:r>
              <a:rPr lang="en-US" dirty="0"/>
              <a:t>Configuration auditing is conducted by auditors by checking that defined processes are being followed and ensuring that the SCM goals are satisfied.</a:t>
            </a:r>
          </a:p>
          <a:p>
            <a:pPr lvl="1" algn="just"/>
            <a:r>
              <a:rPr lang="en-US" dirty="0"/>
              <a:t>To verify compliance with configuration control standards. auditing and reporting the changes made</a:t>
            </a:r>
          </a:p>
          <a:p>
            <a:pPr lvl="1" algn="just"/>
            <a:r>
              <a:rPr lang="en-US" dirty="0"/>
              <a:t>SCM audits also ensure that traceability is maintained during the process.</a:t>
            </a:r>
          </a:p>
          <a:p>
            <a:pPr lvl="1" algn="just"/>
            <a:r>
              <a:rPr lang="en-US" dirty="0"/>
              <a:t>Ensures that changes made to a baseline comply with the configuration status reports</a:t>
            </a:r>
          </a:p>
          <a:p>
            <a:pPr lvl="1" algn="just"/>
            <a:r>
              <a:rPr lang="en-US" dirty="0"/>
              <a:t>Validation of completeness and consistency</a:t>
            </a:r>
          </a:p>
          <a:p>
            <a:pPr algn="just"/>
            <a:endParaRPr lang="en-US" dirty="0"/>
          </a:p>
        </p:txBody>
      </p:sp>
    </p:spTree>
    <p:extLst>
      <p:ext uri="{BB962C8B-B14F-4D97-AF65-F5344CB8AC3E}">
        <p14:creationId xmlns:p14="http://schemas.microsoft.com/office/powerpoint/2010/main" val="10828820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164" y="374361"/>
            <a:ext cx="10515600" cy="632402"/>
          </a:xfrm>
          <a:ln>
            <a:solidFill>
              <a:schemeClr val="tx1"/>
            </a:solidFill>
          </a:ln>
        </p:spPr>
        <p:txBody>
          <a:bodyPr>
            <a:normAutofit fontScale="90000"/>
          </a:bodyPr>
          <a:lstStyle/>
          <a:p>
            <a:r>
              <a:rPr lang="en-US" b="1" dirty="0">
                <a:solidFill>
                  <a:srgbClr val="FF0000"/>
                </a:solidFill>
              </a:rPr>
              <a:t>Participant of SCM process</a:t>
            </a:r>
            <a:r>
              <a:rPr lang="en-US" b="1" dirty="0" smtClean="0">
                <a:solidFill>
                  <a:srgbClr val="FF0000"/>
                </a:solidFill>
              </a:rPr>
              <a:t>:</a:t>
            </a:r>
            <a:endParaRPr lang="en-US" dirty="0">
              <a:solidFill>
                <a:srgbClr val="FF0000"/>
              </a:solidFill>
            </a:endParaRPr>
          </a:p>
        </p:txBody>
      </p:sp>
      <p:pic>
        <p:nvPicPr>
          <p:cNvPr id="2050" name="Picture 2" descr="https://www.guru99.com/images/1/051818_1048_SoftwareCon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55727" y="2087418"/>
            <a:ext cx="4031197" cy="29833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24164" y="1362931"/>
            <a:ext cx="7049654" cy="5262979"/>
          </a:xfrm>
          <a:prstGeom prst="rect">
            <a:avLst/>
          </a:prstGeom>
          <a:ln>
            <a:solidFill>
              <a:schemeClr val="tx1"/>
            </a:solidFill>
          </a:ln>
        </p:spPr>
        <p:txBody>
          <a:bodyPr wrap="square">
            <a:spAutoFit/>
          </a:bodyPr>
          <a:lstStyle/>
          <a:p>
            <a:pPr marL="285750" indent="-285750" algn="just">
              <a:buFont typeface="Arial" panose="020B0604020202020204" pitchFamily="34" charset="0"/>
              <a:buChar char="•"/>
            </a:pPr>
            <a:r>
              <a:rPr lang="en-US" sz="2400" b="1" dirty="0" smtClean="0">
                <a:solidFill>
                  <a:srgbClr val="222222"/>
                </a:solidFill>
                <a:latin typeface="Source Sans Pro"/>
              </a:rPr>
              <a:t>1.Configuration Manager</a:t>
            </a:r>
            <a:endParaRPr lang="en-US" sz="2400" dirty="0" smtClean="0">
              <a:solidFill>
                <a:srgbClr val="222222"/>
              </a:solidFill>
              <a:latin typeface="Source Sans Pro"/>
            </a:endParaRPr>
          </a:p>
          <a:p>
            <a:pPr marL="742950" lvl="1" indent="-285750" algn="just">
              <a:buFont typeface="Arial" panose="020B0604020202020204" pitchFamily="34" charset="0"/>
              <a:buChar char="•"/>
            </a:pPr>
            <a:r>
              <a:rPr lang="en-US" sz="2400" dirty="0" smtClean="0">
                <a:solidFill>
                  <a:srgbClr val="222222"/>
                </a:solidFill>
                <a:latin typeface="Source Sans Pro"/>
              </a:rPr>
              <a:t>Configuration </a:t>
            </a:r>
            <a:r>
              <a:rPr lang="en-US" sz="2400" dirty="0">
                <a:solidFill>
                  <a:srgbClr val="222222"/>
                </a:solidFill>
                <a:latin typeface="Source Sans Pro"/>
              </a:rPr>
              <a:t>Manager is the head who is Responsible for identifying configuration </a:t>
            </a:r>
            <a:r>
              <a:rPr lang="en-US" sz="2400" dirty="0" smtClean="0">
                <a:solidFill>
                  <a:srgbClr val="222222"/>
                </a:solidFill>
                <a:latin typeface="Source Sans Pro"/>
              </a:rPr>
              <a:t>items.</a:t>
            </a:r>
          </a:p>
          <a:p>
            <a:pPr marL="742950" lvl="1" indent="-285750" algn="just">
              <a:buFont typeface="Arial" panose="020B0604020202020204" pitchFamily="34" charset="0"/>
              <a:buChar char="•"/>
            </a:pPr>
            <a:r>
              <a:rPr lang="en-US" sz="2400" dirty="0" smtClean="0">
                <a:solidFill>
                  <a:srgbClr val="222222"/>
                </a:solidFill>
                <a:latin typeface="Source Sans Pro"/>
              </a:rPr>
              <a:t>CM </a:t>
            </a:r>
            <a:r>
              <a:rPr lang="en-US" sz="2400" dirty="0">
                <a:solidFill>
                  <a:srgbClr val="222222"/>
                </a:solidFill>
                <a:latin typeface="Source Sans Pro"/>
              </a:rPr>
              <a:t>ensures team follows the SCM </a:t>
            </a:r>
            <a:r>
              <a:rPr lang="en-US" sz="2400" dirty="0" smtClean="0">
                <a:solidFill>
                  <a:srgbClr val="222222"/>
                </a:solidFill>
                <a:latin typeface="Source Sans Pro"/>
              </a:rPr>
              <a:t>process</a:t>
            </a:r>
          </a:p>
          <a:p>
            <a:pPr marL="742950" lvl="1" indent="-285750" algn="just">
              <a:buFont typeface="Arial" panose="020B0604020202020204" pitchFamily="34" charset="0"/>
              <a:buChar char="•"/>
            </a:pPr>
            <a:r>
              <a:rPr lang="en-US" sz="2400" dirty="0" err="1" smtClean="0">
                <a:solidFill>
                  <a:srgbClr val="222222"/>
                </a:solidFill>
                <a:latin typeface="Source Sans Pro"/>
              </a:rPr>
              <a:t>He/She</a:t>
            </a:r>
            <a:r>
              <a:rPr lang="en-US" sz="2400" dirty="0" smtClean="0">
                <a:solidFill>
                  <a:srgbClr val="222222"/>
                </a:solidFill>
                <a:latin typeface="Source Sans Pro"/>
              </a:rPr>
              <a:t> </a:t>
            </a:r>
            <a:r>
              <a:rPr lang="en-US" sz="2400" dirty="0">
                <a:solidFill>
                  <a:srgbClr val="222222"/>
                </a:solidFill>
                <a:latin typeface="Source Sans Pro"/>
              </a:rPr>
              <a:t>needs to approve or reject change requests</a:t>
            </a:r>
          </a:p>
          <a:p>
            <a:pPr marL="285750" indent="-285750" algn="just">
              <a:buFont typeface="Arial" panose="020B0604020202020204" pitchFamily="34" charset="0"/>
              <a:buChar char="•"/>
            </a:pPr>
            <a:r>
              <a:rPr lang="en-US" sz="2400" b="1" dirty="0">
                <a:solidFill>
                  <a:srgbClr val="222222"/>
                </a:solidFill>
                <a:latin typeface="Source Sans Pro"/>
              </a:rPr>
              <a:t>2. </a:t>
            </a:r>
            <a:r>
              <a:rPr lang="en-US" sz="2400" b="1" dirty="0" smtClean="0">
                <a:solidFill>
                  <a:srgbClr val="222222"/>
                </a:solidFill>
                <a:latin typeface="Source Sans Pro"/>
              </a:rPr>
              <a:t>Developer</a:t>
            </a:r>
          </a:p>
          <a:p>
            <a:pPr marL="742950" lvl="1" indent="-285750" algn="just">
              <a:buFont typeface="Arial" panose="020B0604020202020204" pitchFamily="34" charset="0"/>
              <a:buChar char="•"/>
            </a:pPr>
            <a:r>
              <a:rPr lang="en-US" sz="2400" dirty="0" smtClean="0">
                <a:solidFill>
                  <a:srgbClr val="222222"/>
                </a:solidFill>
                <a:latin typeface="Source Sans Pro"/>
              </a:rPr>
              <a:t>The </a:t>
            </a:r>
            <a:r>
              <a:rPr lang="en-US" sz="2400" dirty="0">
                <a:solidFill>
                  <a:srgbClr val="222222"/>
                </a:solidFill>
                <a:latin typeface="Source Sans Pro"/>
              </a:rPr>
              <a:t>developer needs to change the code as per standard development activities or change requests. He is responsible for maintaining configuration of </a:t>
            </a:r>
            <a:r>
              <a:rPr lang="en-US" sz="2400" dirty="0" smtClean="0">
                <a:solidFill>
                  <a:srgbClr val="222222"/>
                </a:solidFill>
                <a:latin typeface="Source Sans Pro"/>
              </a:rPr>
              <a:t>code.</a:t>
            </a:r>
          </a:p>
          <a:p>
            <a:pPr marL="742950" lvl="1" indent="-285750" algn="just">
              <a:buFont typeface="Arial" panose="020B0604020202020204" pitchFamily="34" charset="0"/>
              <a:buChar char="•"/>
            </a:pPr>
            <a:r>
              <a:rPr lang="en-US" sz="2400" dirty="0" smtClean="0">
                <a:solidFill>
                  <a:srgbClr val="222222"/>
                </a:solidFill>
                <a:latin typeface="Source Sans Pro"/>
              </a:rPr>
              <a:t>The </a:t>
            </a:r>
            <a:r>
              <a:rPr lang="en-US" sz="2400" dirty="0">
                <a:solidFill>
                  <a:srgbClr val="222222"/>
                </a:solidFill>
                <a:latin typeface="Source Sans Pro"/>
              </a:rPr>
              <a:t>developer should check the changes and resolves </a:t>
            </a:r>
            <a:r>
              <a:rPr lang="en-US" sz="2400" dirty="0" smtClean="0">
                <a:solidFill>
                  <a:srgbClr val="222222"/>
                </a:solidFill>
                <a:latin typeface="Source Sans Pro"/>
              </a:rPr>
              <a:t>conflicts</a:t>
            </a:r>
          </a:p>
        </p:txBody>
      </p:sp>
    </p:spTree>
    <p:extLst>
      <p:ext uri="{BB962C8B-B14F-4D97-AF65-F5344CB8AC3E}">
        <p14:creationId xmlns:p14="http://schemas.microsoft.com/office/powerpoint/2010/main" val="12514531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9727" y="1049770"/>
            <a:ext cx="10515600" cy="5157065"/>
          </a:xfrm>
          <a:ln>
            <a:solidFill>
              <a:schemeClr val="tx1"/>
            </a:solidFill>
          </a:ln>
        </p:spPr>
        <p:txBody>
          <a:bodyPr>
            <a:normAutofit lnSpcReduction="10000"/>
          </a:bodyPr>
          <a:lstStyle/>
          <a:p>
            <a:pPr marL="285750" indent="-285750"/>
            <a:r>
              <a:rPr lang="en-US" b="1" dirty="0" smtClean="0">
                <a:solidFill>
                  <a:srgbClr val="FF0000"/>
                </a:solidFill>
              </a:rPr>
              <a:t>3. </a:t>
            </a:r>
            <a:r>
              <a:rPr lang="en-US" b="1" dirty="0">
                <a:solidFill>
                  <a:srgbClr val="FF0000"/>
                </a:solidFill>
              </a:rPr>
              <a:t>Auditor</a:t>
            </a:r>
            <a:endParaRPr lang="en-US" dirty="0">
              <a:solidFill>
                <a:srgbClr val="FF0000"/>
              </a:solidFill>
            </a:endParaRPr>
          </a:p>
          <a:p>
            <a:pPr marL="742950" lvl="1" indent="-285750"/>
            <a:r>
              <a:rPr lang="en-US" dirty="0"/>
              <a:t>The auditor is responsible for SCM audits and reviews.</a:t>
            </a:r>
          </a:p>
          <a:p>
            <a:pPr marL="742950" lvl="1" indent="-285750"/>
            <a:r>
              <a:rPr lang="en-US" dirty="0"/>
              <a:t>Need to ensure the consistency and completeness of release.</a:t>
            </a:r>
          </a:p>
          <a:p>
            <a:pPr marL="285750" indent="-285750"/>
            <a:r>
              <a:rPr lang="en-US" b="1" dirty="0">
                <a:solidFill>
                  <a:srgbClr val="FF0000"/>
                </a:solidFill>
              </a:rPr>
              <a:t>4. Project Manager:</a:t>
            </a:r>
            <a:endParaRPr lang="en-US" dirty="0">
              <a:solidFill>
                <a:srgbClr val="FF0000"/>
              </a:solidFill>
            </a:endParaRPr>
          </a:p>
          <a:p>
            <a:pPr marL="742950" lvl="1" indent="-285750"/>
            <a:r>
              <a:rPr lang="en-US" dirty="0"/>
              <a:t>Ensure that the product is developed within a certain time frame</a:t>
            </a:r>
          </a:p>
          <a:p>
            <a:pPr marL="742950" lvl="1" indent="-285750"/>
            <a:r>
              <a:rPr lang="en-US" dirty="0"/>
              <a:t>Monitors the progress of development and recognizes issues in the SCM process </a:t>
            </a:r>
          </a:p>
          <a:p>
            <a:pPr marL="742950" lvl="1" indent="-285750"/>
            <a:r>
              <a:rPr lang="en-US" dirty="0"/>
              <a:t>Generate reports about the status of the software system </a:t>
            </a:r>
          </a:p>
          <a:p>
            <a:pPr marL="742950" lvl="1" indent="-285750"/>
            <a:r>
              <a:rPr lang="en-US" dirty="0"/>
              <a:t>Make sure that processes and policies are followed for creating, changing, and testing</a:t>
            </a:r>
          </a:p>
          <a:p>
            <a:pPr marL="285750" indent="-285750"/>
            <a:r>
              <a:rPr lang="en-US" b="1" dirty="0">
                <a:solidFill>
                  <a:srgbClr val="FF0000"/>
                </a:solidFill>
              </a:rPr>
              <a:t>5. User</a:t>
            </a:r>
            <a:endParaRPr lang="en-US" dirty="0">
              <a:solidFill>
                <a:srgbClr val="FF0000"/>
              </a:solidFill>
            </a:endParaRPr>
          </a:p>
          <a:p>
            <a:pPr marL="742950" lvl="1" indent="-285750"/>
            <a:r>
              <a:rPr lang="en-US" dirty="0"/>
              <a:t>The end user should understand the key SCM terms to ensure he has the latest version of the software</a:t>
            </a:r>
          </a:p>
          <a:p>
            <a:endParaRPr lang="en-US" dirty="0"/>
          </a:p>
        </p:txBody>
      </p:sp>
    </p:spTree>
    <p:extLst>
      <p:ext uri="{BB962C8B-B14F-4D97-AF65-F5344CB8AC3E}">
        <p14:creationId xmlns:p14="http://schemas.microsoft.com/office/powerpoint/2010/main" val="30939235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1639"/>
          </a:xfrm>
          <a:ln>
            <a:solidFill>
              <a:schemeClr val="tx1"/>
            </a:solidFill>
          </a:ln>
        </p:spPr>
        <p:txBody>
          <a:bodyPr>
            <a:normAutofit fontScale="90000"/>
          </a:bodyPr>
          <a:lstStyle/>
          <a:p>
            <a:r>
              <a:rPr lang="en-US" b="1" dirty="0">
                <a:solidFill>
                  <a:srgbClr val="FF0000"/>
                </a:solidFill>
              </a:rPr>
              <a:t>Software Configuration Management </a:t>
            </a:r>
            <a:r>
              <a:rPr lang="en-US" b="1" dirty="0" smtClean="0">
                <a:solidFill>
                  <a:srgbClr val="FF0000"/>
                </a:solidFill>
              </a:rPr>
              <a:t>Plan</a:t>
            </a:r>
            <a:endParaRPr lang="en-US" dirty="0">
              <a:solidFill>
                <a:srgbClr val="FF0000"/>
              </a:solidFill>
            </a:endParaRPr>
          </a:p>
        </p:txBody>
      </p:sp>
      <p:sp>
        <p:nvSpPr>
          <p:cNvPr id="3" name="Content Placeholder 2"/>
          <p:cNvSpPr>
            <a:spLocks noGrp="1"/>
          </p:cNvSpPr>
          <p:nvPr>
            <p:ph idx="1"/>
          </p:nvPr>
        </p:nvSpPr>
        <p:spPr>
          <a:xfrm>
            <a:off x="838200" y="1376218"/>
            <a:ext cx="10515600" cy="4800745"/>
          </a:xfrm>
          <a:ln>
            <a:solidFill>
              <a:schemeClr val="tx1"/>
            </a:solidFill>
          </a:ln>
        </p:spPr>
        <p:txBody>
          <a:bodyPr>
            <a:normAutofit lnSpcReduction="10000"/>
          </a:bodyPr>
          <a:lstStyle/>
          <a:p>
            <a:r>
              <a:rPr lang="en-US" dirty="0" smtClean="0"/>
              <a:t>The </a:t>
            </a:r>
            <a:r>
              <a:rPr lang="en-US" dirty="0"/>
              <a:t>SCMP (Software Configuration management planning) process planning begins at the early coding phases of a project. The outcome of the planning phase is the SCM plan which might be stretched or revised during the project.</a:t>
            </a:r>
          </a:p>
          <a:p>
            <a:pPr lvl="1"/>
            <a:r>
              <a:rPr lang="en-US" dirty="0"/>
              <a:t>The SCMP can follow a public standard like the IEEE 828 or organization specific standard</a:t>
            </a:r>
          </a:p>
          <a:p>
            <a:pPr lvl="1"/>
            <a:r>
              <a:rPr lang="en-US" dirty="0"/>
              <a:t>It defines the types of documents to be management and a document naming. Example Test_v1</a:t>
            </a:r>
          </a:p>
          <a:p>
            <a:pPr lvl="1"/>
            <a:r>
              <a:rPr lang="en-US" dirty="0"/>
              <a:t>SCMP defines the person who will be responsible for the entire SCM process and creation of baselines.</a:t>
            </a:r>
          </a:p>
          <a:p>
            <a:pPr lvl="1"/>
            <a:r>
              <a:rPr lang="en-US" dirty="0"/>
              <a:t>Fix policies for version management &amp; change control</a:t>
            </a:r>
          </a:p>
          <a:p>
            <a:pPr lvl="1"/>
            <a:r>
              <a:rPr lang="en-US" dirty="0"/>
              <a:t>Define tools which can be used during the SCM process</a:t>
            </a:r>
          </a:p>
          <a:p>
            <a:pPr lvl="1"/>
            <a:r>
              <a:rPr lang="en-US" dirty="0"/>
              <a:t>Configuration management database for recording configuration information</a:t>
            </a:r>
            <a:r>
              <a:rPr lang="en-US" dirty="0" smtClean="0"/>
              <a:t>.</a:t>
            </a:r>
            <a:endParaRPr lang="en-US" dirty="0"/>
          </a:p>
        </p:txBody>
      </p:sp>
    </p:spTree>
    <p:extLst>
      <p:ext uri="{BB962C8B-B14F-4D97-AF65-F5344CB8AC3E}">
        <p14:creationId xmlns:p14="http://schemas.microsoft.com/office/powerpoint/2010/main" val="30381002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a:ln>
            <a:solidFill>
              <a:schemeClr val="tx1"/>
            </a:solidFill>
          </a:ln>
        </p:spPr>
        <p:txBody>
          <a:bodyPr>
            <a:normAutofit fontScale="90000"/>
          </a:bodyPr>
          <a:lstStyle/>
          <a:p>
            <a:r>
              <a:rPr lang="en-US" b="1" dirty="0">
                <a:solidFill>
                  <a:srgbClr val="FF0000"/>
                </a:solidFill>
              </a:rPr>
              <a:t>Software Configuration Management </a:t>
            </a:r>
            <a:r>
              <a:rPr lang="en-US" b="1" dirty="0" smtClean="0">
                <a:solidFill>
                  <a:srgbClr val="FF0000"/>
                </a:solidFill>
              </a:rPr>
              <a:t>Tools</a:t>
            </a:r>
            <a:endParaRPr lang="en-US" dirty="0">
              <a:solidFill>
                <a:srgbClr val="FF0000"/>
              </a:solidFill>
            </a:endParaRPr>
          </a:p>
        </p:txBody>
      </p:sp>
      <p:sp>
        <p:nvSpPr>
          <p:cNvPr id="3" name="Content Placeholder 2"/>
          <p:cNvSpPr>
            <a:spLocks noGrp="1"/>
          </p:cNvSpPr>
          <p:nvPr>
            <p:ph idx="1"/>
          </p:nvPr>
        </p:nvSpPr>
        <p:spPr>
          <a:xfrm>
            <a:off x="755072" y="1594716"/>
            <a:ext cx="10515600" cy="4990812"/>
          </a:xfrm>
          <a:ln>
            <a:solidFill>
              <a:schemeClr val="tx1"/>
            </a:solidFill>
          </a:ln>
        </p:spPr>
        <p:txBody>
          <a:bodyPr>
            <a:noAutofit/>
          </a:bodyPr>
          <a:lstStyle/>
          <a:p>
            <a:r>
              <a:rPr lang="en-US" sz="2400" b="1" dirty="0"/>
              <a:t>Concurrency Management:</a:t>
            </a:r>
            <a:endParaRPr lang="en-US" sz="2400" dirty="0"/>
          </a:p>
          <a:p>
            <a:pPr lvl="1"/>
            <a:r>
              <a:rPr lang="en-US" sz="2000" dirty="0"/>
              <a:t>When two or more tasks are happening at the same time, it is known as concurrent operation. Concurrency in context to SCM means that the same file being edited by multiple persons at the same time.</a:t>
            </a:r>
          </a:p>
          <a:p>
            <a:pPr lvl="1"/>
            <a:r>
              <a:rPr lang="en-US" sz="2000" dirty="0"/>
              <a:t>If concurrency is not managed correctly with SCM tools, then it may create many pressing issues.</a:t>
            </a:r>
          </a:p>
          <a:p>
            <a:r>
              <a:rPr lang="en-US" sz="2400" b="1" dirty="0"/>
              <a:t>Version Control:</a:t>
            </a:r>
            <a:endParaRPr lang="en-US" sz="2400" dirty="0"/>
          </a:p>
          <a:p>
            <a:pPr lvl="1"/>
            <a:r>
              <a:rPr lang="en-US" sz="2000" dirty="0"/>
              <a:t>SCM uses archiving method or saves every change made to file. With the help of archiving or save feature, it is possible to roll back to the previous version in case of issues.</a:t>
            </a:r>
          </a:p>
          <a:p>
            <a:r>
              <a:rPr lang="en-US" sz="2400" b="1" dirty="0"/>
              <a:t>Synchronization:</a:t>
            </a:r>
            <a:endParaRPr lang="en-US" sz="2400" dirty="0"/>
          </a:p>
          <a:p>
            <a:pPr lvl="1"/>
            <a:r>
              <a:rPr lang="en-US" sz="2000" dirty="0"/>
              <a:t>Users can checkout more than one files or an entire copy of the repository. The user then works on the needed file and checks in the changes back to the repository</a:t>
            </a:r>
            <a:r>
              <a:rPr lang="en-US" sz="2000" dirty="0" smtClean="0"/>
              <a:t>. They </a:t>
            </a:r>
            <a:r>
              <a:rPr lang="en-US" sz="2000" dirty="0"/>
              <a:t>can synchronize their local copy to stay updated with the changes made by other team members</a:t>
            </a:r>
            <a:r>
              <a:rPr lang="en-US" sz="2000" dirty="0" smtClean="0"/>
              <a:t>.</a:t>
            </a:r>
          </a:p>
        </p:txBody>
      </p:sp>
    </p:spTree>
    <p:extLst>
      <p:ext uri="{BB962C8B-B14F-4D97-AF65-F5344CB8AC3E}">
        <p14:creationId xmlns:p14="http://schemas.microsoft.com/office/powerpoint/2010/main" val="3451805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52945"/>
            <a:ext cx="10515600" cy="5124018"/>
          </a:xfrm>
          <a:ln>
            <a:solidFill>
              <a:schemeClr val="tx1"/>
            </a:solidFill>
          </a:ln>
        </p:spPr>
        <p:txBody>
          <a:bodyPr>
            <a:normAutofit lnSpcReduction="10000"/>
          </a:bodyPr>
          <a:lstStyle/>
          <a:p>
            <a:r>
              <a:rPr lang="en-US" b="1" dirty="0"/>
              <a:t>1. </a:t>
            </a:r>
            <a:r>
              <a:rPr lang="en-US" b="1" dirty="0" err="1"/>
              <a:t>Git</a:t>
            </a:r>
            <a:r>
              <a:rPr lang="en-US" b="1" dirty="0"/>
              <a:t>: </a:t>
            </a:r>
            <a:r>
              <a:rPr lang="en-US" dirty="0" err="1"/>
              <a:t>Git</a:t>
            </a:r>
            <a:r>
              <a:rPr lang="en-US" dirty="0"/>
              <a:t> is a free and open source tool which helps version control. It is designed to handle all types of projects with speed and efficiency.</a:t>
            </a:r>
          </a:p>
          <a:p>
            <a:r>
              <a:rPr lang="en-US" b="1" dirty="0"/>
              <a:t>Download link:</a:t>
            </a:r>
            <a:r>
              <a:rPr lang="en-US" dirty="0"/>
              <a:t> </a:t>
            </a:r>
            <a:r>
              <a:rPr lang="en-US" dirty="0">
                <a:hlinkClick r:id="rId2"/>
              </a:rPr>
              <a:t>https://git-scm.com/</a:t>
            </a:r>
            <a:endParaRPr lang="en-US" dirty="0"/>
          </a:p>
          <a:p>
            <a:r>
              <a:rPr lang="en-US" b="1" dirty="0"/>
              <a:t>2. Team Foundation Server: </a:t>
            </a:r>
            <a:r>
              <a:rPr lang="en-US" dirty="0"/>
              <a:t>Team Foundation is a group of tools and technologies that enable the team to collaborate and coordinate for building a product.</a:t>
            </a:r>
          </a:p>
          <a:p>
            <a:r>
              <a:rPr lang="en-US" b="1" dirty="0"/>
              <a:t>Download link:</a:t>
            </a:r>
            <a:r>
              <a:rPr lang="en-US" dirty="0"/>
              <a:t> </a:t>
            </a:r>
            <a:r>
              <a:rPr lang="en-US" dirty="0">
                <a:hlinkClick r:id="rId3"/>
              </a:rPr>
              <a:t>https://azure.microsoft.com/en-us/services/devops/server/</a:t>
            </a:r>
            <a:endParaRPr lang="en-US" dirty="0"/>
          </a:p>
          <a:p>
            <a:r>
              <a:rPr lang="en-US" b="1" dirty="0"/>
              <a:t>3. </a:t>
            </a:r>
            <a:r>
              <a:rPr lang="en-US" b="1" dirty="0" err="1"/>
              <a:t>Ansible</a:t>
            </a:r>
            <a:r>
              <a:rPr lang="en-US" dirty="0"/>
              <a:t>: It is an open source Software configuration management tool. Apart from configuration management it also offers application deployment &amp; task automation.</a:t>
            </a:r>
          </a:p>
          <a:p>
            <a:r>
              <a:rPr lang="en-US" b="1" dirty="0"/>
              <a:t>Download link:</a:t>
            </a:r>
            <a:r>
              <a:rPr lang="en-US" dirty="0"/>
              <a:t> </a:t>
            </a:r>
            <a:r>
              <a:rPr lang="en-US" dirty="0">
                <a:hlinkClick r:id="rId4"/>
              </a:rPr>
              <a:t>https://www.ansible.com/</a:t>
            </a:r>
            <a:endParaRPr lang="en-US" dirty="0"/>
          </a:p>
          <a:p>
            <a:endParaRPr lang="en-US" dirty="0"/>
          </a:p>
        </p:txBody>
      </p:sp>
    </p:spTree>
    <p:extLst>
      <p:ext uri="{BB962C8B-B14F-4D97-AF65-F5344CB8AC3E}">
        <p14:creationId xmlns:p14="http://schemas.microsoft.com/office/powerpoint/2010/main" val="13251490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0802"/>
          </a:xfrm>
          <a:ln>
            <a:solidFill>
              <a:schemeClr val="tx1"/>
            </a:solidFill>
          </a:ln>
        </p:spPr>
        <p:txBody>
          <a:bodyPr>
            <a:normAutofit fontScale="90000"/>
          </a:bodyPr>
          <a:lstStyle/>
          <a:p>
            <a:r>
              <a:rPr lang="en-US" b="1" dirty="0" smtClean="0">
                <a:solidFill>
                  <a:srgbClr val="FF0000"/>
                </a:solidFill>
              </a:rPr>
              <a:t>Summary:</a:t>
            </a:r>
            <a:endParaRPr lang="en-US" dirty="0">
              <a:solidFill>
                <a:srgbClr val="FF0000"/>
              </a:solidFill>
            </a:endParaRPr>
          </a:p>
        </p:txBody>
      </p:sp>
      <p:sp>
        <p:nvSpPr>
          <p:cNvPr id="3" name="Content Placeholder 2"/>
          <p:cNvSpPr>
            <a:spLocks noGrp="1"/>
          </p:cNvSpPr>
          <p:nvPr>
            <p:ph idx="1"/>
          </p:nvPr>
        </p:nvSpPr>
        <p:spPr>
          <a:xfrm>
            <a:off x="838200" y="1256144"/>
            <a:ext cx="10515600" cy="5458691"/>
          </a:xfrm>
          <a:ln>
            <a:solidFill>
              <a:schemeClr val="tx1"/>
            </a:solidFill>
          </a:ln>
        </p:spPr>
        <p:txBody>
          <a:bodyPr>
            <a:normAutofit fontScale="77500" lnSpcReduction="20000"/>
          </a:bodyPr>
          <a:lstStyle/>
          <a:p>
            <a:r>
              <a:rPr lang="en-US" dirty="0" smtClean="0"/>
              <a:t>Configuration </a:t>
            </a:r>
            <a:r>
              <a:rPr lang="en-US" dirty="0"/>
              <a:t>Management best practices helps organizations to systematically manage, organize, and control the changes in the documents, codes, and other entities during the Software Development Life Cycle.</a:t>
            </a:r>
          </a:p>
          <a:p>
            <a:r>
              <a:rPr lang="en-US" dirty="0"/>
              <a:t>The primary goal of the SCM process is to increase productivity with minimal mistakes</a:t>
            </a:r>
          </a:p>
          <a:p>
            <a:r>
              <a:rPr lang="en-US" dirty="0"/>
              <a:t>The main reason behind configuration management process is that there are multiple people working on software which is continually updating. SCM helps establish concurrency, synchronization, and version control.</a:t>
            </a:r>
          </a:p>
          <a:p>
            <a:r>
              <a:rPr lang="en-US" dirty="0"/>
              <a:t>A baseline is a formally accepted version of a software configuration item</a:t>
            </a:r>
          </a:p>
          <a:p>
            <a:r>
              <a:rPr lang="en-US" dirty="0"/>
              <a:t>Change control is a procedural method which ensures quality and consistency when changes are made in the configuration object.</a:t>
            </a:r>
          </a:p>
          <a:p>
            <a:r>
              <a:rPr lang="en-US" dirty="0"/>
              <a:t>Configuration status accounting tracks each release during the SCM process</a:t>
            </a:r>
          </a:p>
          <a:p>
            <a:r>
              <a:rPr lang="en-US" dirty="0"/>
              <a:t>Software Configuration audits verify that all the software product satisfies the baseline needs</a:t>
            </a:r>
          </a:p>
          <a:p>
            <a:r>
              <a:rPr lang="en-US" dirty="0"/>
              <a:t>Project manager, Configuration manager, Developer, Auditor, and user are participants in SCM process</a:t>
            </a:r>
          </a:p>
          <a:p>
            <a:r>
              <a:rPr lang="en-US" dirty="0"/>
              <a:t>The SCM process planning begins at the early phases of a project.</a:t>
            </a:r>
          </a:p>
          <a:p>
            <a:r>
              <a:rPr lang="en-US" dirty="0" err="1"/>
              <a:t>Git</a:t>
            </a:r>
            <a:r>
              <a:rPr lang="en-US" dirty="0"/>
              <a:t>, Team foundation Sever and </a:t>
            </a:r>
            <a:r>
              <a:rPr lang="en-US" dirty="0" err="1"/>
              <a:t>Ansible</a:t>
            </a:r>
            <a:r>
              <a:rPr lang="en-US" dirty="0"/>
              <a:t> are few popular SCM tools.</a:t>
            </a:r>
          </a:p>
          <a:p>
            <a:endParaRPr lang="en-US" dirty="0"/>
          </a:p>
        </p:txBody>
      </p:sp>
    </p:spTree>
    <p:extLst>
      <p:ext uri="{BB962C8B-B14F-4D97-AF65-F5344CB8AC3E}">
        <p14:creationId xmlns:p14="http://schemas.microsoft.com/office/powerpoint/2010/main" val="2936044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inciples of Quality Manageme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67944" y="1448992"/>
            <a:ext cx="6747494" cy="527508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838200" y="365126"/>
            <a:ext cx="10515600" cy="826366"/>
          </a:xfrm>
          <a:ln>
            <a:solidFill>
              <a:schemeClr val="tx1"/>
            </a:solidFill>
          </a:ln>
        </p:spPr>
        <p:txBody>
          <a:bodyPr>
            <a:normAutofit/>
          </a:bodyPr>
          <a:lstStyle/>
          <a:p>
            <a:r>
              <a:rPr lang="en-US" b="1" dirty="0">
                <a:solidFill>
                  <a:srgbClr val="FF0000"/>
                </a:solidFill>
              </a:rPr>
              <a:t>Principles of Quality </a:t>
            </a:r>
            <a:r>
              <a:rPr lang="en-US" b="1" dirty="0" smtClean="0">
                <a:solidFill>
                  <a:srgbClr val="FF0000"/>
                </a:solidFill>
              </a:rPr>
              <a:t>Management</a:t>
            </a:r>
            <a:endParaRPr lang="en-US" dirty="0">
              <a:solidFill>
                <a:srgbClr val="FF0000"/>
              </a:solidFill>
            </a:endParaRPr>
          </a:p>
        </p:txBody>
      </p:sp>
    </p:spTree>
    <p:extLst>
      <p:ext uri="{BB962C8B-B14F-4D97-AF65-F5344CB8AC3E}">
        <p14:creationId xmlns:p14="http://schemas.microsoft.com/office/powerpoint/2010/main" val="152949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6545"/>
            <a:ext cx="10515600" cy="6012873"/>
          </a:xfrm>
          <a:ln>
            <a:solidFill>
              <a:schemeClr val="tx1"/>
            </a:solidFill>
          </a:ln>
        </p:spPr>
        <p:txBody>
          <a:bodyPr>
            <a:normAutofit/>
          </a:bodyPr>
          <a:lstStyle/>
          <a:p>
            <a:r>
              <a:rPr lang="en-US" b="1" dirty="0">
                <a:solidFill>
                  <a:srgbClr val="FF0000"/>
                </a:solidFill>
              </a:rPr>
              <a:t>1. Customer Focus</a:t>
            </a:r>
          </a:p>
          <a:p>
            <a:pPr lvl="1"/>
            <a:r>
              <a:rPr lang="en-US" dirty="0"/>
              <a:t>The primary focus of any organization should be to meet and exceed the customers’ expectations and needs. When an organization can understand the customers’ current and future needs and cater to them, that results in customer loyalty, which in turn increases revenue. </a:t>
            </a:r>
            <a:endParaRPr lang="en-US" dirty="0" smtClean="0"/>
          </a:p>
          <a:p>
            <a:r>
              <a:rPr lang="en-US" b="1" dirty="0" smtClean="0">
                <a:solidFill>
                  <a:srgbClr val="FF0000"/>
                </a:solidFill>
              </a:rPr>
              <a:t>2</a:t>
            </a:r>
            <a:r>
              <a:rPr lang="en-US" b="1" dirty="0">
                <a:solidFill>
                  <a:srgbClr val="FF0000"/>
                </a:solidFill>
              </a:rPr>
              <a:t>. Leadership</a:t>
            </a:r>
          </a:p>
          <a:p>
            <a:pPr lvl="1"/>
            <a:r>
              <a:rPr lang="en-US" dirty="0"/>
              <a:t>Leaders should involve the employees in setting clear organizational goals and objectives. This motivates employees, who may significantly improve their productivity and loyalty</a:t>
            </a:r>
            <a:r>
              <a:rPr lang="en-US" dirty="0" smtClean="0"/>
              <a:t>.</a:t>
            </a:r>
          </a:p>
          <a:p>
            <a:pPr algn="just"/>
            <a:r>
              <a:rPr lang="en-US" b="1" dirty="0" smtClean="0">
                <a:solidFill>
                  <a:srgbClr val="FF0000"/>
                </a:solidFill>
              </a:rPr>
              <a:t>3. Engagement of People</a:t>
            </a:r>
          </a:p>
          <a:p>
            <a:pPr lvl="1" algn="just"/>
            <a:r>
              <a:rPr lang="en-US" dirty="0" smtClean="0"/>
              <a:t>Staff involvement is another fundamental principle. The management engages staff in creating and delivering value whether they are full-time, part-time, outsourced, or in-house. </a:t>
            </a:r>
          </a:p>
          <a:p>
            <a:pPr lvl="1" algn="just"/>
            <a:r>
              <a:rPr lang="en-US" dirty="0" smtClean="0"/>
              <a:t>An organization should encourage the employees to constantly improve their skills and maintain consistency.</a:t>
            </a:r>
          </a:p>
          <a:p>
            <a:endParaRPr lang="en-US" dirty="0"/>
          </a:p>
        </p:txBody>
      </p:sp>
    </p:spTree>
    <p:extLst>
      <p:ext uri="{BB962C8B-B14F-4D97-AF65-F5344CB8AC3E}">
        <p14:creationId xmlns:p14="http://schemas.microsoft.com/office/powerpoint/2010/main" val="243233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7365" y="412460"/>
            <a:ext cx="10515600" cy="6154595"/>
          </a:xfrm>
          <a:ln>
            <a:solidFill>
              <a:schemeClr val="tx1"/>
            </a:solidFill>
          </a:ln>
        </p:spPr>
        <p:txBody>
          <a:bodyPr>
            <a:noAutofit/>
          </a:bodyPr>
          <a:lstStyle/>
          <a:p>
            <a:pPr algn="just"/>
            <a:r>
              <a:rPr lang="en-US" sz="3200" b="1" dirty="0" smtClean="0">
                <a:solidFill>
                  <a:srgbClr val="FF0000"/>
                </a:solidFill>
              </a:rPr>
              <a:t>4</a:t>
            </a:r>
            <a:r>
              <a:rPr lang="en-US" sz="3200" b="1" dirty="0">
                <a:solidFill>
                  <a:srgbClr val="FF0000"/>
                </a:solidFill>
              </a:rPr>
              <a:t>. Process Approach</a:t>
            </a:r>
          </a:p>
          <a:p>
            <a:pPr lvl="1" algn="just"/>
            <a:r>
              <a:rPr lang="en-US" sz="2800" dirty="0" smtClean="0"/>
              <a:t>The </a:t>
            </a:r>
            <a:r>
              <a:rPr lang="en-US" sz="2800" dirty="0"/>
              <a:t>approach principle emphasizes achieving efficiency and effectiveness in the organizational processes. </a:t>
            </a:r>
            <a:endParaRPr lang="en-US" sz="2800" dirty="0" smtClean="0"/>
          </a:p>
          <a:p>
            <a:pPr lvl="1" algn="just"/>
            <a:r>
              <a:rPr lang="en-US" sz="2800" dirty="0" smtClean="0"/>
              <a:t>The </a:t>
            </a:r>
            <a:r>
              <a:rPr lang="en-US" sz="2800" dirty="0"/>
              <a:t>approach entails an understanding that good processes result in improved consistency, quicker activities, reduced costs, waste removal, and continuous improvement.</a:t>
            </a:r>
          </a:p>
          <a:p>
            <a:r>
              <a:rPr lang="en-US" sz="3200" b="1" dirty="0">
                <a:solidFill>
                  <a:srgbClr val="FF0000"/>
                </a:solidFill>
              </a:rPr>
              <a:t>5. Continuous Improvement</a:t>
            </a:r>
          </a:p>
          <a:p>
            <a:pPr lvl="1"/>
            <a:r>
              <a:rPr lang="en-US" sz="2800" dirty="0"/>
              <a:t>Every organization should come up with an objective to be actively involved in continuous improvement. </a:t>
            </a:r>
            <a:endParaRPr lang="en-US" sz="2800" dirty="0" smtClean="0"/>
          </a:p>
          <a:p>
            <a:pPr lvl="1"/>
            <a:r>
              <a:rPr lang="en-US" sz="2800" dirty="0" smtClean="0"/>
              <a:t>Businesses </a:t>
            </a:r>
            <a:r>
              <a:rPr lang="en-US" sz="2800" dirty="0"/>
              <a:t>that improve </a:t>
            </a:r>
            <a:r>
              <a:rPr lang="en-US" sz="2800" dirty="0" smtClean="0"/>
              <a:t>continually </a:t>
            </a:r>
            <a:r>
              <a:rPr lang="en-US" sz="2800" dirty="0"/>
              <a:t>experience improved performance, organizational flexibility, and increased ability to embrace new opportunities. </a:t>
            </a:r>
            <a:endParaRPr lang="en-US" sz="2800" dirty="0" smtClean="0"/>
          </a:p>
          <a:p>
            <a:pPr lvl="1"/>
            <a:r>
              <a:rPr lang="en-US" sz="2800" dirty="0" smtClean="0"/>
              <a:t>Businesses </a:t>
            </a:r>
            <a:r>
              <a:rPr lang="en-US" sz="2800" dirty="0"/>
              <a:t>should be able to create new processes continually and adapt to new market situations.</a:t>
            </a:r>
          </a:p>
          <a:p>
            <a:pPr algn="just"/>
            <a:endParaRPr lang="en-US" sz="3200" dirty="0"/>
          </a:p>
        </p:txBody>
      </p:sp>
    </p:spTree>
    <p:extLst>
      <p:ext uri="{BB962C8B-B14F-4D97-AF65-F5344CB8AC3E}">
        <p14:creationId xmlns:p14="http://schemas.microsoft.com/office/powerpoint/2010/main" val="2982213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1182" y="609599"/>
            <a:ext cx="10515600" cy="5938983"/>
          </a:xfrm>
          <a:ln>
            <a:solidFill>
              <a:schemeClr val="tx1"/>
            </a:solidFill>
          </a:ln>
        </p:spPr>
        <p:txBody>
          <a:bodyPr>
            <a:noAutofit/>
          </a:bodyPr>
          <a:lstStyle/>
          <a:p>
            <a:pPr algn="just"/>
            <a:r>
              <a:rPr lang="en-US" sz="3200" b="1" dirty="0">
                <a:solidFill>
                  <a:srgbClr val="FF0000"/>
                </a:solidFill>
              </a:rPr>
              <a:t>6. Evidence-based Decision Making</a:t>
            </a:r>
          </a:p>
          <a:p>
            <a:pPr lvl="1" algn="just"/>
            <a:r>
              <a:rPr lang="en-US" sz="2800" dirty="0" smtClean="0"/>
              <a:t>Businesses </a:t>
            </a:r>
            <a:r>
              <a:rPr lang="en-US" sz="2800" dirty="0"/>
              <a:t>that make decisions based on verified and analyzed data have an improved understanding of the marketplace</a:t>
            </a:r>
            <a:r>
              <a:rPr lang="en-US" sz="2800" dirty="0" smtClean="0"/>
              <a:t>.</a:t>
            </a:r>
          </a:p>
          <a:p>
            <a:pPr lvl="1" algn="just"/>
            <a:r>
              <a:rPr lang="en-US" sz="2800" dirty="0" smtClean="0"/>
              <a:t>They </a:t>
            </a:r>
            <a:r>
              <a:rPr lang="en-US" sz="2800" dirty="0"/>
              <a:t>are able to perform tasks that produce desired results and justify their past decisions. </a:t>
            </a:r>
            <a:endParaRPr lang="en-US" sz="2800" dirty="0" smtClean="0"/>
          </a:p>
          <a:p>
            <a:pPr lvl="1" algn="just"/>
            <a:r>
              <a:rPr lang="en-US" sz="2800" dirty="0" smtClean="0"/>
              <a:t>Factual </a:t>
            </a:r>
            <a:r>
              <a:rPr lang="en-US" sz="2800" dirty="0"/>
              <a:t>decision-making is vital to help understand the cause-and-effect relationships of different things and explain potential unintended results and consequences.</a:t>
            </a:r>
          </a:p>
          <a:p>
            <a:pPr algn="just"/>
            <a:r>
              <a:rPr lang="en-US" sz="3200" b="1" dirty="0">
                <a:solidFill>
                  <a:srgbClr val="FF0000"/>
                </a:solidFill>
              </a:rPr>
              <a:t>7. Relationship Management</a:t>
            </a:r>
          </a:p>
          <a:p>
            <a:pPr lvl="1" algn="just"/>
            <a:r>
              <a:rPr lang="en-US" sz="2800" dirty="0"/>
              <a:t>Relationship management is about creating mutually beneficial relations with suppliers and retailers. </a:t>
            </a:r>
            <a:endParaRPr lang="en-US" sz="2800" dirty="0" smtClean="0"/>
          </a:p>
          <a:p>
            <a:pPr lvl="1" algn="just"/>
            <a:r>
              <a:rPr lang="en-US" sz="2800" dirty="0" smtClean="0"/>
              <a:t>The </a:t>
            </a:r>
            <a:r>
              <a:rPr lang="en-US" sz="2800" dirty="0"/>
              <a:t>organization should manage the supply chain process well and promote the relationship between the organization and its suppliers to optimize their impact on the company’s performance. </a:t>
            </a:r>
          </a:p>
        </p:txBody>
      </p:sp>
    </p:spTree>
    <p:extLst>
      <p:ext uri="{BB962C8B-B14F-4D97-AF65-F5344CB8AC3E}">
        <p14:creationId xmlns:p14="http://schemas.microsoft.com/office/powerpoint/2010/main" val="23357931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8511"/>
          </a:xfrm>
          <a:ln>
            <a:solidFill>
              <a:schemeClr val="tx1"/>
            </a:solidFill>
          </a:ln>
        </p:spPr>
        <p:txBody>
          <a:bodyPr>
            <a:normAutofit fontScale="90000"/>
          </a:bodyPr>
          <a:lstStyle/>
          <a:p>
            <a:r>
              <a:rPr lang="en-US" dirty="0" smtClean="0">
                <a:solidFill>
                  <a:srgbClr val="FF0000"/>
                </a:solidFill>
                <a:latin typeface="+mn-lt"/>
              </a:rPr>
              <a:t>Benefits of Quality Management</a:t>
            </a:r>
            <a:endParaRPr lang="en-US" dirty="0">
              <a:solidFill>
                <a:srgbClr val="FF0000"/>
              </a:solidFill>
              <a:latin typeface="+mn-lt"/>
            </a:endParaRPr>
          </a:p>
        </p:txBody>
      </p:sp>
      <p:sp>
        <p:nvSpPr>
          <p:cNvPr id="3" name="Content Placeholder 2"/>
          <p:cNvSpPr>
            <a:spLocks noGrp="1"/>
          </p:cNvSpPr>
          <p:nvPr>
            <p:ph idx="1"/>
          </p:nvPr>
        </p:nvSpPr>
        <p:spPr>
          <a:xfrm>
            <a:off x="838200" y="1391514"/>
            <a:ext cx="10515600" cy="5249431"/>
          </a:xfrm>
          <a:ln>
            <a:solidFill>
              <a:schemeClr val="tx1"/>
            </a:solidFill>
          </a:ln>
        </p:spPr>
        <p:txBody>
          <a:bodyPr>
            <a:normAutofit/>
          </a:bodyPr>
          <a:lstStyle/>
          <a:p>
            <a:r>
              <a:rPr lang="en-US" dirty="0" smtClean="0"/>
              <a:t>It helps an organization achieve greater consistency in tasks and activities that are involved in the production of products and services.</a:t>
            </a:r>
          </a:p>
          <a:p>
            <a:r>
              <a:rPr lang="en-US" dirty="0" smtClean="0"/>
              <a:t>It increases efficiency in processes, reduces wastage, and improves the use of time and other resources.</a:t>
            </a:r>
          </a:p>
          <a:p>
            <a:r>
              <a:rPr lang="en-US" dirty="0" smtClean="0"/>
              <a:t>It helps improve customer satisfaction.</a:t>
            </a:r>
          </a:p>
          <a:p>
            <a:r>
              <a:rPr lang="en-US" dirty="0" smtClean="0"/>
              <a:t>It enables businesses to market their business effectively and exploit new markets.</a:t>
            </a:r>
          </a:p>
          <a:p>
            <a:r>
              <a:rPr lang="en-US" dirty="0" smtClean="0"/>
              <a:t>It makes it easier for businesses to integrate new employees, and thus helps businesses manage growth more seamlessly.</a:t>
            </a:r>
          </a:p>
          <a:p>
            <a:r>
              <a:rPr lang="en-US" dirty="0" smtClean="0"/>
              <a:t>It enables a business to continuously improve its products, processes, and systems.</a:t>
            </a:r>
            <a:endParaRPr lang="en-US" dirty="0"/>
          </a:p>
        </p:txBody>
      </p:sp>
    </p:spTree>
    <p:extLst>
      <p:ext uri="{BB962C8B-B14F-4D97-AF65-F5344CB8AC3E}">
        <p14:creationId xmlns:p14="http://schemas.microsoft.com/office/powerpoint/2010/main" val="26621494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38200" y="365125"/>
            <a:ext cx="10515600" cy="549275"/>
          </a:xfrm>
          <a:ln>
            <a:solidFill>
              <a:schemeClr val="tx1"/>
            </a:solidFill>
          </a:ln>
        </p:spPr>
        <p:txBody>
          <a:bodyPr>
            <a:normAutofit fontScale="90000"/>
          </a:bodyPr>
          <a:lstStyle/>
          <a:p>
            <a:pPr eaLnBrk="1" hangingPunct="1"/>
            <a:r>
              <a:rPr lang="en-GB" altLang="en-US"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Risk management</a:t>
            </a:r>
          </a:p>
        </p:txBody>
      </p:sp>
      <p:sp>
        <p:nvSpPr>
          <p:cNvPr id="9219" name="Rectangle 3"/>
          <p:cNvSpPr>
            <a:spLocks noGrp="1" noChangeArrowheads="1"/>
          </p:cNvSpPr>
          <p:nvPr>
            <p:ph type="body" idx="1"/>
          </p:nvPr>
        </p:nvSpPr>
        <p:spPr bwMode="auto">
          <a:xfrm>
            <a:off x="838200" y="1570182"/>
            <a:ext cx="10515600" cy="4606781"/>
          </a:xfr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797" tIns="45898" rIns="91797" bIns="45898" numCol="1" rtlCol="0" anchor="t" anchorCtr="0" compatLnSpc="1">
            <a:prstTxWarp prst="textNoShape">
              <a:avLst/>
            </a:prstTxWarp>
            <a:normAutofit/>
          </a:bodyPr>
          <a:lstStyle/>
          <a:p>
            <a:pPr algn="just" eaLnBrk="1" hangingPunct="1">
              <a:lnSpc>
                <a:spcPct val="90000"/>
              </a:lnSpc>
              <a:buFont typeface="Wingdings" panose="05000000000000000000" pitchFamily="2" charset="2"/>
              <a:buChar char="²"/>
            </a:pPr>
            <a:r>
              <a:rPr lang="en-GB" altLang="en-US"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Risk management </a:t>
            </a:r>
            <a:r>
              <a:rPr lang="en-GB" altLang="en-US" dirty="0" smtClean="0">
                <a:latin typeface="Arial" panose="020B0604020202020204" pitchFamily="34" charset="0"/>
                <a:ea typeface="ＭＳ Ｐゴシック" panose="020B0600070205080204" pitchFamily="34" charset="-128"/>
                <a:cs typeface="Arial" panose="020B0604020202020204" pitchFamily="34" charset="0"/>
              </a:rPr>
              <a:t>is concerned with identifying risks and drawing up plans to minimize their effect on a project</a:t>
            </a:r>
          </a:p>
          <a:p>
            <a:pPr algn="just" eaLnBrk="1" hangingPunct="1">
              <a:lnSpc>
                <a:spcPct val="90000"/>
              </a:lnSpc>
              <a:buFont typeface="Wingdings" panose="05000000000000000000" pitchFamily="2" charset="2"/>
              <a:buChar char="²"/>
            </a:pPr>
            <a:r>
              <a:rPr lang="en-GB" altLang="en-US" dirty="0" smtClean="0">
                <a:latin typeface="Arial" panose="020B0604020202020204" pitchFamily="34" charset="0"/>
                <a:ea typeface="ＭＳ Ｐゴシック" panose="020B0600070205080204" pitchFamily="34" charset="-128"/>
                <a:cs typeface="Arial" panose="020B0604020202020204" pitchFamily="34" charset="0"/>
              </a:rPr>
              <a:t>A </a:t>
            </a:r>
            <a:r>
              <a:rPr lang="en-GB" altLang="en-US"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risk</a:t>
            </a:r>
            <a:r>
              <a:rPr lang="en-GB" altLang="en-US" dirty="0" smtClean="0">
                <a:latin typeface="Arial" panose="020B0604020202020204" pitchFamily="34" charset="0"/>
                <a:ea typeface="ＭＳ Ｐゴシック" panose="020B0600070205080204" pitchFamily="34" charset="-128"/>
                <a:cs typeface="Arial" panose="020B0604020202020204" pitchFamily="34" charset="0"/>
              </a:rPr>
              <a:t> is some adverse circumstance that might occur</a:t>
            </a:r>
          </a:p>
          <a:p>
            <a:pPr algn="just" eaLnBrk="1" hangingPunct="1">
              <a:lnSpc>
                <a:spcPct val="90000"/>
              </a:lnSpc>
              <a:buFont typeface="Wingdings" panose="05000000000000000000" pitchFamily="2" charset="2"/>
              <a:buChar char="²"/>
            </a:pPr>
            <a:r>
              <a:rPr lang="en-GB" altLang="en-US" dirty="0" smtClean="0">
                <a:latin typeface="Arial" panose="020B0604020202020204" pitchFamily="34" charset="0"/>
                <a:ea typeface="ＭＳ Ｐゴシック" panose="020B0600070205080204" pitchFamily="34" charset="-128"/>
                <a:cs typeface="Arial" panose="020B0604020202020204" pitchFamily="34" charset="0"/>
              </a:rPr>
              <a:t>Categories of risks (based on what they affect primarily): </a:t>
            </a:r>
          </a:p>
          <a:p>
            <a:pPr lvl="1" algn="just" eaLnBrk="1" hangingPunct="1">
              <a:lnSpc>
                <a:spcPct val="90000"/>
              </a:lnSpc>
              <a:buFont typeface="Wingdings" panose="05000000000000000000" pitchFamily="2" charset="2"/>
              <a:buChar char="§"/>
            </a:pPr>
            <a:r>
              <a:rPr lang="en-GB" altLang="en-US"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Project risks </a:t>
            </a:r>
            <a:r>
              <a:rPr lang="en-GB" altLang="en-US" dirty="0" smtClean="0">
                <a:latin typeface="Arial" panose="020B0604020202020204" pitchFamily="34" charset="0"/>
                <a:ea typeface="ＭＳ Ｐゴシック" panose="020B0600070205080204" pitchFamily="34" charset="-128"/>
                <a:cs typeface="Arial" panose="020B0604020202020204" pitchFamily="34" charset="0"/>
              </a:rPr>
              <a:t>affect schedule or resources</a:t>
            </a:r>
          </a:p>
          <a:p>
            <a:pPr lvl="1" algn="just" eaLnBrk="1" hangingPunct="1">
              <a:lnSpc>
                <a:spcPct val="90000"/>
              </a:lnSpc>
              <a:buFont typeface="Wingdings" panose="05000000000000000000" pitchFamily="2" charset="2"/>
              <a:buChar char="§"/>
            </a:pPr>
            <a:r>
              <a:rPr lang="en-GB" altLang="en-US"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Product risks </a:t>
            </a:r>
            <a:r>
              <a:rPr lang="en-GB" altLang="en-US" dirty="0" smtClean="0">
                <a:latin typeface="Arial" panose="020B0604020202020204" pitchFamily="34" charset="0"/>
                <a:ea typeface="ＭＳ Ｐゴシック" panose="020B0600070205080204" pitchFamily="34" charset="-128"/>
                <a:cs typeface="Arial" panose="020B0604020202020204" pitchFamily="34" charset="0"/>
              </a:rPr>
              <a:t>affect the quality or performance of the software being developed</a:t>
            </a:r>
          </a:p>
          <a:p>
            <a:pPr lvl="1" algn="just" eaLnBrk="1" hangingPunct="1">
              <a:lnSpc>
                <a:spcPct val="90000"/>
              </a:lnSpc>
              <a:buFont typeface="Wingdings" panose="05000000000000000000" pitchFamily="2" charset="2"/>
              <a:buChar char="§"/>
            </a:pPr>
            <a:r>
              <a:rPr lang="en-GB" altLang="en-US"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Business risks </a:t>
            </a:r>
            <a:r>
              <a:rPr lang="en-GB" altLang="en-US" dirty="0" smtClean="0">
                <a:latin typeface="Arial" panose="020B0604020202020204" pitchFamily="34" charset="0"/>
                <a:ea typeface="ＭＳ Ｐゴシック" panose="020B0600070205080204" pitchFamily="34" charset="-128"/>
                <a:cs typeface="Arial" panose="020B0604020202020204" pitchFamily="34" charset="0"/>
              </a:rPr>
              <a:t>affect the organization developing or procuring the software</a:t>
            </a:r>
          </a:p>
        </p:txBody>
      </p:sp>
    </p:spTree>
    <p:extLst>
      <p:ext uri="{BB962C8B-B14F-4D97-AF65-F5344CB8AC3E}">
        <p14:creationId xmlns:p14="http://schemas.microsoft.com/office/powerpoint/2010/main" val="40700505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0685366984344DBDC589EE59736DDC" ma:contentTypeVersion="3" ma:contentTypeDescription="Create a new document." ma:contentTypeScope="" ma:versionID="cb3ffea7aed69d2902034c7c0865c330">
  <xsd:schema xmlns:xsd="http://www.w3.org/2001/XMLSchema" xmlns:xs="http://www.w3.org/2001/XMLSchema" xmlns:p="http://schemas.microsoft.com/office/2006/metadata/properties" xmlns:ns2="9bb2af95-d799-4990-acdf-ada7cd63f10a" targetNamespace="http://schemas.microsoft.com/office/2006/metadata/properties" ma:root="true" ma:fieldsID="1c54dce3942bb7db97b970e13fb7bf82" ns2:_="">
    <xsd:import namespace="9bb2af95-d799-4990-acdf-ada7cd63f10a"/>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b2af95-d799-4990-acdf-ada7cd63f1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947A50C-C00E-4BB9-AFEA-4756A8ABA382}"/>
</file>

<file path=customXml/itemProps2.xml><?xml version="1.0" encoding="utf-8"?>
<ds:datastoreItem xmlns:ds="http://schemas.openxmlformats.org/officeDocument/2006/customXml" ds:itemID="{4815DBD1-A782-46BB-9F83-496A939844C6}"/>
</file>

<file path=customXml/itemProps3.xml><?xml version="1.0" encoding="utf-8"?>
<ds:datastoreItem xmlns:ds="http://schemas.openxmlformats.org/officeDocument/2006/customXml" ds:itemID="{5253A1E1-66C2-4C84-967A-52B0B48AF56D}"/>
</file>

<file path=docProps/app.xml><?xml version="1.0" encoding="utf-8"?>
<Properties xmlns="http://schemas.openxmlformats.org/officeDocument/2006/extended-properties" xmlns:vt="http://schemas.openxmlformats.org/officeDocument/2006/docPropsVTypes">
  <TotalTime>691</TotalTime>
  <Words>2901</Words>
  <Application>Microsoft Office PowerPoint</Application>
  <PresentationFormat>Widescreen</PresentationFormat>
  <Paragraphs>333</Paragraphs>
  <Slides>38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ＭＳ Ｐゴシック</vt:lpstr>
      <vt:lpstr>Arial</vt:lpstr>
      <vt:lpstr>Calibri</vt:lpstr>
      <vt:lpstr>Calibri Light</vt:lpstr>
      <vt:lpstr>Source Sans Pro</vt:lpstr>
      <vt:lpstr>Times New Roman</vt:lpstr>
      <vt:lpstr>Wingdings</vt:lpstr>
      <vt:lpstr>Office Theme</vt:lpstr>
      <vt:lpstr>Module-5 </vt:lpstr>
      <vt:lpstr>Quality management</vt:lpstr>
      <vt:lpstr>PowerPoint Presentation</vt:lpstr>
      <vt:lpstr>Principles of Quality Management</vt:lpstr>
      <vt:lpstr>PowerPoint Presentation</vt:lpstr>
      <vt:lpstr>PowerPoint Presentation</vt:lpstr>
      <vt:lpstr>PowerPoint Presentation</vt:lpstr>
      <vt:lpstr>Benefits of Quality Management</vt:lpstr>
      <vt:lpstr>Risk management</vt:lpstr>
      <vt:lpstr>Examples of common project, product, and business risks </vt:lpstr>
      <vt:lpstr>The risk management process</vt:lpstr>
      <vt:lpstr>The risk management process </vt:lpstr>
      <vt:lpstr>Risk identification</vt:lpstr>
      <vt:lpstr>Examples of different risk types</vt:lpstr>
      <vt:lpstr>Risk analysis</vt:lpstr>
      <vt:lpstr>Risk types and examples </vt:lpstr>
      <vt:lpstr>Risk types and examples </vt:lpstr>
      <vt:lpstr>Risk planning</vt:lpstr>
      <vt:lpstr>Strategies to help manage risk </vt:lpstr>
      <vt:lpstr>Strategies to help manage risk </vt:lpstr>
      <vt:lpstr>Risk monitoring</vt:lpstr>
      <vt:lpstr>Risk indicators </vt:lpstr>
      <vt:lpstr>PowerPoint Presentation</vt:lpstr>
      <vt:lpstr>Configuration Management</vt:lpstr>
      <vt:lpstr>Why do we need Configuration management?</vt:lpstr>
      <vt:lpstr>PowerPoint Presentation</vt:lpstr>
      <vt:lpstr>Tasks in SCM process</vt:lpstr>
      <vt:lpstr>Configuration Identification</vt:lpstr>
      <vt:lpstr>Baseline:</vt:lpstr>
      <vt:lpstr>Change Control:</vt:lpstr>
      <vt:lpstr>Configuration Status Accounting:</vt:lpstr>
      <vt:lpstr>Configuration Audits and Reviews:</vt:lpstr>
      <vt:lpstr>Participant of SCM process:</vt:lpstr>
      <vt:lpstr>PowerPoint Presentation</vt:lpstr>
      <vt:lpstr>Software Configuration Management Plan</vt:lpstr>
      <vt:lpstr>Software Configuration Management Tools</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Management </dc:title>
  <dc:creator>admin</dc:creator>
  <cp:lastModifiedBy>Preetam Suman</cp:lastModifiedBy>
  <cp:revision>25</cp:revision>
  <dcterms:created xsi:type="dcterms:W3CDTF">2022-12-13T06:00:14Z</dcterms:created>
  <dcterms:modified xsi:type="dcterms:W3CDTF">2023-12-06T07:30:33Z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0x0101000D0685366984344DBDC589EE59736DDC</vt:lpwstr>
  </property>
</Properties>
</file>