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57" r:id="rId9"/>
    <p:sldId id="256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6FB1-DBB6-4235-B4D1-DE46844B6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3DA06-4FC8-455A-96DF-1978F50CE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655A4-CAFB-41BC-9C1D-177409ED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E988-C9DD-476F-9A32-AF63F01EA181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3EC2C-6975-42DA-94C1-4B473101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E9A11-BFD4-485B-9A0A-9CF7269A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D420-EA4B-4B8D-92B1-1C2EFDC3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0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0F90-B4AE-4934-9051-51E74948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7FBEE-2F79-47AB-B41F-509D0A088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5779A-169D-4F18-8058-7F6CBB46A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E988-C9DD-476F-9A32-AF63F01EA181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F1409-7A7D-45C6-BA0F-1C918CB0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851E7-B3A1-45AC-8EEE-31FA632B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D420-EA4B-4B8D-92B1-1C2EFDC3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04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320E9-91BD-4E7D-85A8-E064A12D9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06A92-BFAB-4133-B8B6-983B03EC4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789F8-32D2-497A-AAF7-8D6394A0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E988-C9DD-476F-9A32-AF63F01EA181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4E8E-7640-4764-96C5-241E5552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D3144-6776-4A31-A04F-3749EECD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D420-EA4B-4B8D-92B1-1C2EFDC3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5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7737-50B6-4741-BC8E-E4C41187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8BA4-A7EA-4A9E-83A3-0818553C3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F12EC-49AA-498F-B9A0-93097034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E988-C9DD-476F-9A32-AF63F01EA181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FAF28-5AFC-482F-92B8-896A5F8B7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CF9FF-7C2C-4A90-90D8-F98F2B91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D420-EA4B-4B8D-92B1-1C2EFDC3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6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6808-AE19-4149-93EA-D1BB42931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5CF36-D93C-462B-9104-2EA1251BF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A6F7-A896-4A77-8F92-DE543EB00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E988-C9DD-476F-9A32-AF63F01EA181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F2E81-4AB1-4EEF-948E-C7BC0A7E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D3C9F-CAC9-4FF8-BA7A-9009B068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D420-EA4B-4B8D-92B1-1C2EFDC3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5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CAD4C-664A-4AC7-B751-BEBB28B79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5CF68-BD91-45C0-A4F0-16E3E8B50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ADBCC-5F49-400A-B797-CDC6DDCFB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0A2AD-73B9-47DF-95B1-74C538132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E988-C9DD-476F-9A32-AF63F01EA181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45E22-1D94-4429-B017-E5572C9A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16C93-54B9-461B-BFA9-EF7526E8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D420-EA4B-4B8D-92B1-1C2EFDC3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2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29A1-8680-4F48-933A-8F260F7E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41109-B9B9-47E6-869B-112F39483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9CE25-153C-4A52-AA5C-DF34087B8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E6D027-B1BA-404F-AE2F-4B24A1211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E70965-750A-4936-8037-34B6D1C07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516E94-FAB2-4020-900A-86CCF26D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E988-C9DD-476F-9A32-AF63F01EA181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AFC459-3490-4667-BF66-9B2574ED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FCF00-B324-4D4E-89E6-6A9EC9D2C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D420-EA4B-4B8D-92B1-1C2EFDC3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27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EB69-6DEC-4DEF-860D-C9D50F18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B5DE1-1666-40CE-88FF-73DB6F6C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E988-C9DD-476F-9A32-AF63F01EA181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D720E-B7D6-4F65-ACD2-7EAD0F6E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4295F-1BA7-4D0C-968C-8AEB5E66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D420-EA4B-4B8D-92B1-1C2EFDC3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8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F45FE-F41A-42DD-BD8A-704F4C8A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E988-C9DD-476F-9A32-AF63F01EA181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9CDB5-8FFE-44A3-BE90-050D304F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05A0E-62A6-425A-B848-9168A141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D420-EA4B-4B8D-92B1-1C2EFDC3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1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6450-2739-419A-9E68-DE564E70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A26B4-1038-4158-9D4A-E4BEDBA2E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30FB9-BCC7-4F33-96F6-340718D72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39033-85DE-40CC-9452-A65DB5DB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E988-C9DD-476F-9A32-AF63F01EA181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92740-BF3A-482C-97CA-405FD46B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DE64D-FA73-420C-A82D-E9DBD3F81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D420-EA4B-4B8D-92B1-1C2EFDC3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77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9EFE-1F88-42FE-8509-261407E0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A23AB8-A3EB-4EDC-BCCD-58EE57553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16F16-89BB-464E-8958-14CD23F38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65AF8-C287-48AF-8542-98C06FE9D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E988-C9DD-476F-9A32-AF63F01EA181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C4556-D1D5-4B51-A8C6-AE45DC84F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ADF6A-D01B-4AD6-A12A-560FB855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FD420-EA4B-4B8D-92B1-1C2EFDC3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7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1E172-9900-449E-BCC1-299F944C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4795D-C6AE-4C62-8150-CFBA46B06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8D41D-C18D-4489-BD2A-41BFCC281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6E988-C9DD-476F-9A32-AF63F01EA181}" type="datetimeFigureOut">
              <a:rPr lang="en-US" smtClean="0"/>
              <a:t>02-Dec-21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ECE52-9C11-4F4E-9B35-806C32E0B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D041A-B317-444A-8A9D-7E212C224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FD420-EA4B-4B8D-92B1-1C2EFDC3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4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208E-7122-4B86-957C-DBC7BA22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927" y="112461"/>
            <a:ext cx="7848600" cy="1331328"/>
          </a:xfrm>
        </p:spPr>
        <p:txBody>
          <a:bodyPr/>
          <a:lstStyle/>
          <a:p>
            <a:r>
              <a:rPr lang="en-US" b="1" dirty="0"/>
              <a:t>Recurrent Neural Network (RNN)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1B280-6631-4916-ADEA-87986A349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18" y="1443789"/>
            <a:ext cx="10241530" cy="474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368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DB91E3-99C6-409A-976B-FB3557592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033" y="188031"/>
            <a:ext cx="5257800" cy="3524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D87A00-05D9-4F4D-9612-879DBBD055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417" y="4060120"/>
            <a:ext cx="64960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48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A21D5B-E46B-468C-BBD6-BFB7DEE1ED44}"/>
              </a:ext>
            </a:extLst>
          </p:cNvPr>
          <p:cNvSpPr txBox="1"/>
          <p:nvPr/>
        </p:nvSpPr>
        <p:spPr>
          <a:xfrm>
            <a:off x="485422" y="348102"/>
            <a:ext cx="10995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are due to the business cycle and every organization has to phase all the four phases of a business cycle some time or the other. Prosperity or </a:t>
            </a:r>
            <a:r>
              <a:rPr lang="en-US" sz="2400" b="0" i="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boom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0" i="0" dirty="0">
                <a:effectLst/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recession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depression, and recovery are the four phases of a business cycle.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C88283-3FD1-4E56-8D57-3FF4F1A9E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837" y="1421694"/>
            <a:ext cx="6701896" cy="49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0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C2D133-59EB-43EB-A211-E079C3EC9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20" y="238832"/>
            <a:ext cx="7247291" cy="523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25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1295F1-4B5F-485C-B1F9-DE8AF4654776}"/>
              </a:ext>
            </a:extLst>
          </p:cNvPr>
          <p:cNvSpPr txBox="1"/>
          <p:nvPr/>
        </p:nvSpPr>
        <p:spPr>
          <a:xfrm>
            <a:off x="3420533" y="406400"/>
            <a:ext cx="4854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OF TIME SERIES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8D5677-E57F-41B8-8BA5-CC9D3F6C4A8A}"/>
              </a:ext>
            </a:extLst>
          </p:cNvPr>
          <p:cNvSpPr txBox="1"/>
          <p:nvPr/>
        </p:nvSpPr>
        <p:spPr>
          <a:xfrm>
            <a:off x="835377" y="1168317"/>
            <a:ext cx="106115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EMD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(Empirical Mode Decomposition) is an adaptive time-series analysis method suitable for processing series that are non-stationary and non-linear.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EMD performs operations that partition a series into 'modes' (</a:t>
            </a:r>
            <a:r>
              <a:rPr lang="en-US" b="0" i="0" dirty="0">
                <a:solidFill>
                  <a:schemeClr val="accent1"/>
                </a:solidFill>
                <a:effectLst/>
                <a:latin typeface="verdana" panose="020B0604030504040204" pitchFamily="34" charset="0"/>
              </a:rPr>
              <a:t>IMFs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; </a:t>
            </a:r>
            <a:r>
              <a:rPr lang="en-US" b="0" i="0" dirty="0">
                <a:solidFill>
                  <a:schemeClr val="accent1"/>
                </a:solidFill>
                <a:effectLst/>
                <a:latin typeface="verdana" panose="020B0604030504040204" pitchFamily="34" charset="0"/>
              </a:rPr>
              <a:t>Intrinsic Mode Functions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) without leaving the time domain. It can be compared to other time-space analysis methods like </a:t>
            </a:r>
            <a:r>
              <a:rPr lang="en-US" b="0" i="0" dirty="0">
                <a:solidFill>
                  <a:schemeClr val="accent1"/>
                </a:solidFill>
                <a:effectLst/>
                <a:latin typeface="verdana" panose="020B0604030504040204" pitchFamily="34" charset="0"/>
              </a:rPr>
              <a:t>Fourier Transforms 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and </a:t>
            </a:r>
            <a:r>
              <a:rPr lang="en-US" b="0" i="0" dirty="0">
                <a:solidFill>
                  <a:schemeClr val="accent1"/>
                </a:solidFill>
                <a:effectLst/>
                <a:latin typeface="verdana" panose="020B0604030504040204" pitchFamily="34" charset="0"/>
              </a:rPr>
              <a:t>wavelet decomposition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12B354-52D6-4A7B-9668-0DB3097E0154}"/>
              </a:ext>
            </a:extLst>
          </p:cNvPr>
          <p:cNvSpPr txBox="1"/>
          <p:nvPr/>
        </p:nvSpPr>
        <p:spPr>
          <a:xfrm>
            <a:off x="869244" y="3335193"/>
            <a:ext cx="83086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Hilbert transform: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Hilbert transform is important in signal processing, where it is a component of the analytic representation of a real-valued signal u(t).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105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96092E-05C2-42B9-9F45-60E068831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78" y="191879"/>
            <a:ext cx="7844941" cy="647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57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F700A0A-A000-41B5-A418-CEC79FD10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80" y="232590"/>
            <a:ext cx="906674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EMD algorithm any complicated data set can be decomposed into a finite and often small number of IMF.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 for EMD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 Find out local extrema for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given signal X (t).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Individually connect all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maxima and minima (extrema)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 the help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cubic spline lines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form upper   and lower envelopes, U (t) and L (t) respectively. 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Find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mean 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s, M (t) = [U (t) + L (t)] /2.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Obtain the mean subtracted data from the signal data as a-IMF, H1 (t) = X (t) – M (t).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Check the early-IMF for the definition of the IMF.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If early-IMF H1 (t) does not satisfies the IMF definitions i.e. it is not IMF repeat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I to step V on H1 (t) till it does not meet the definitions of being IMF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summing up all above steps, we obtained [17].				                                                                                                                                                        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D43FC5C-CB54-4340-94FE-69C68F1A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606" y="4633795"/>
            <a:ext cx="3149600" cy="103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51977DB4-B050-4118-AC6A-1C52FB6778B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62680" y="5396163"/>
            <a:ext cx="86490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                                        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 n is the number of extracted IMFs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the residue.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3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0AF9B2-40E6-4DD9-8578-A84A0CFBA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19" y="674269"/>
            <a:ext cx="5514981" cy="3127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B4CCE8-14C4-4829-8FFC-0953B5143B5E}"/>
              </a:ext>
            </a:extLst>
          </p:cNvPr>
          <p:cNvSpPr txBox="1"/>
          <p:nvPr/>
        </p:nvSpPr>
        <p:spPr>
          <a:xfrm>
            <a:off x="3513221" y="0"/>
            <a:ext cx="4668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by Step process of EMD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E9A18-D165-41B4-8ADD-F644016A4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989" y="606180"/>
            <a:ext cx="4783806" cy="282282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FD30EA-4BCF-4B1D-B2B6-23C9E7318EEB}"/>
              </a:ext>
            </a:extLst>
          </p:cNvPr>
          <p:cNvCxnSpPr/>
          <p:nvPr/>
        </p:nvCxnSpPr>
        <p:spPr>
          <a:xfrm>
            <a:off x="5847347" y="2586790"/>
            <a:ext cx="9504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6D0A8D1C-9BDD-4D46-AC49-3A0F7A6D86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68" y="3967340"/>
            <a:ext cx="4749465" cy="268719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4429FA-0DAD-4900-8B8C-4B9B1CCFD26C}"/>
              </a:ext>
            </a:extLst>
          </p:cNvPr>
          <p:cNvCxnSpPr>
            <a:cxnSpLocks/>
          </p:cNvCxnSpPr>
          <p:nvPr/>
        </p:nvCxnSpPr>
        <p:spPr>
          <a:xfrm flipH="1">
            <a:off x="5743073" y="3507204"/>
            <a:ext cx="1528014" cy="6797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A4B31A-0D34-48F7-8B67-F45951E15E78}"/>
              </a:ext>
            </a:extLst>
          </p:cNvPr>
          <p:cNvCxnSpPr/>
          <p:nvPr/>
        </p:nvCxnSpPr>
        <p:spPr>
          <a:xfrm>
            <a:off x="5743073" y="5706979"/>
            <a:ext cx="9504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1188AA2B-0F5E-4053-936C-A76899A141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842" y="3911264"/>
            <a:ext cx="4582620" cy="268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9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757398-8D9E-4333-BECB-CF023E422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6" y="254166"/>
            <a:ext cx="5734723" cy="3174834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55E766-B829-47B1-9C4D-E01D7C30FCB5}"/>
              </a:ext>
            </a:extLst>
          </p:cNvPr>
          <p:cNvCxnSpPr>
            <a:cxnSpLocks/>
          </p:cNvCxnSpPr>
          <p:nvPr/>
        </p:nvCxnSpPr>
        <p:spPr>
          <a:xfrm>
            <a:off x="7598867" y="2740163"/>
            <a:ext cx="0" cy="10126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62BAAD-7F85-49C8-B824-D60334ED6467}"/>
              </a:ext>
            </a:extLst>
          </p:cNvPr>
          <p:cNvCxnSpPr/>
          <p:nvPr/>
        </p:nvCxnSpPr>
        <p:spPr>
          <a:xfrm>
            <a:off x="5403101" y="2286000"/>
            <a:ext cx="9504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67F3321-573B-4BD9-8178-8B553F23C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596" y="0"/>
            <a:ext cx="5627270" cy="3246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6F57AB-BD50-4A19-9C87-AB2E09906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257" y="3935338"/>
            <a:ext cx="5053183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651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ED3614-CD5C-48DF-9998-DB877E054037}"/>
              </a:ext>
            </a:extLst>
          </p:cNvPr>
          <p:cNvSpPr txBox="1"/>
          <p:nvPr/>
        </p:nvSpPr>
        <p:spPr>
          <a:xfrm>
            <a:off x="3335755" y="332692"/>
            <a:ext cx="61691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Dimension Reduction method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0297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032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208E-7122-4B86-957C-DBC7BA22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927" y="112461"/>
            <a:ext cx="7848600" cy="1331328"/>
          </a:xfrm>
        </p:spPr>
        <p:txBody>
          <a:bodyPr/>
          <a:lstStyle/>
          <a:p>
            <a:r>
              <a:rPr lang="en-US" b="1" dirty="0"/>
              <a:t>Recurrent Neural Network (RNN)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29223-A892-4772-B609-3F039394D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473" y="1443789"/>
            <a:ext cx="7752347" cy="486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605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478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909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0635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559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9438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627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0433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791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25DC0C-5D3F-4A74-92AD-6D32D6422B16}"/>
              </a:ext>
            </a:extLst>
          </p:cNvPr>
          <p:cNvSpPr txBox="1"/>
          <p:nvPr/>
        </p:nvSpPr>
        <p:spPr>
          <a:xfrm>
            <a:off x="2337134" y="236439"/>
            <a:ext cx="6093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Two Issues of Standard RNNs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2E0A0-9F31-425A-B666-1CD3EE8AD8DB}"/>
              </a:ext>
            </a:extLst>
          </p:cNvPr>
          <p:cNvSpPr txBox="1"/>
          <p:nvPr/>
        </p:nvSpPr>
        <p:spPr>
          <a:xfrm>
            <a:off x="857249" y="1138808"/>
            <a:ext cx="6093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1. Vanishing Gradient Problem</a:t>
            </a:r>
            <a:endParaRPr lang="en-US" sz="2400" b="0" i="0" dirty="0">
              <a:solidFill>
                <a:srgbClr val="272C37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EA0A6-D2B9-469C-BE0F-839EEB89812A}"/>
              </a:ext>
            </a:extLst>
          </p:cNvPr>
          <p:cNvSpPr txBox="1"/>
          <p:nvPr/>
        </p:nvSpPr>
        <p:spPr>
          <a:xfrm>
            <a:off x="857249" y="1810344"/>
            <a:ext cx="60939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2. Exploding Gradient Problem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6041E5-91CF-4487-A758-5D28D984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690" y="2669507"/>
            <a:ext cx="63246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0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7F8EB9-50A5-4196-8B41-B9A9D114F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575" y="932697"/>
            <a:ext cx="10507153" cy="475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B14511-7661-473A-A3A0-7868BD0AC818}"/>
              </a:ext>
            </a:extLst>
          </p:cNvPr>
          <p:cNvSpPr txBox="1"/>
          <p:nvPr/>
        </p:nvSpPr>
        <p:spPr>
          <a:xfrm>
            <a:off x="2735680" y="421105"/>
            <a:ext cx="67206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Long Short-Term Memory Network (LSTMs).</a:t>
            </a:r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F669F2-327D-499F-BB6B-555E5304B787}"/>
              </a:ext>
            </a:extLst>
          </p:cNvPr>
          <p:cNvSpPr txBox="1"/>
          <p:nvPr/>
        </p:nvSpPr>
        <p:spPr>
          <a:xfrm>
            <a:off x="219574" y="1589038"/>
            <a:ext cx="1154730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First, let’s understand Long-Term Dependencies.</a:t>
            </a:r>
          </a:p>
          <a:p>
            <a:pPr algn="l"/>
            <a:endParaRPr lang="en-US" sz="2400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24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Suppose you want to predict the last word in the text: “</a:t>
            </a:r>
            <a:r>
              <a:rPr lang="en-US" sz="2400" b="0" i="0" dirty="0">
                <a:solidFill>
                  <a:srgbClr val="51565E"/>
                </a:solidFill>
                <a:effectLst/>
                <a:highlight>
                  <a:srgbClr val="FF0000"/>
                </a:highlight>
                <a:latin typeface="Roboto" panose="02000000000000000000" pitchFamily="2" charset="0"/>
              </a:rPr>
              <a:t>The clouds are in the ______.”</a:t>
            </a:r>
          </a:p>
          <a:p>
            <a:pPr algn="l"/>
            <a:endParaRPr lang="en-US" sz="2400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24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The most obvious answer to this is the “</a:t>
            </a:r>
            <a:r>
              <a:rPr lang="en-US" sz="2400" b="0" i="0" dirty="0">
                <a:solidFill>
                  <a:srgbClr val="51565E"/>
                </a:solidFill>
                <a:effectLst/>
                <a:highlight>
                  <a:srgbClr val="FF0000"/>
                </a:highlight>
                <a:latin typeface="Roboto" panose="02000000000000000000" pitchFamily="2" charset="0"/>
              </a:rPr>
              <a:t>sky</a:t>
            </a:r>
            <a:r>
              <a:rPr lang="en-US" sz="24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.” </a:t>
            </a:r>
          </a:p>
          <a:p>
            <a:pPr algn="l"/>
            <a:endParaRPr lang="en-US" sz="2400" dirty="0">
              <a:solidFill>
                <a:srgbClr val="51565E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24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We do not need any further context to predict the last word in the above sentence.</a:t>
            </a:r>
          </a:p>
          <a:p>
            <a:pPr algn="l"/>
            <a:r>
              <a:rPr lang="en-US" sz="2400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Consider this sentence: </a:t>
            </a:r>
          </a:p>
          <a:p>
            <a:pPr algn="l"/>
            <a:endParaRPr lang="en-US" sz="2400" b="0" i="0" dirty="0">
              <a:solidFill>
                <a:srgbClr val="51565E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sz="2400" b="0" i="0" dirty="0">
                <a:solidFill>
                  <a:srgbClr val="51565E"/>
                </a:solidFill>
                <a:effectLst/>
                <a:highlight>
                  <a:srgbClr val="00FFFF"/>
                </a:highlight>
                <a:latin typeface="Roboto" panose="02000000000000000000" pitchFamily="2" charset="0"/>
              </a:rPr>
              <a:t>“I have been staying in Spain for the last 10 years…I can speak fluent ______.”</a:t>
            </a:r>
          </a:p>
        </p:txBody>
      </p:sp>
    </p:spTree>
    <p:extLst>
      <p:ext uri="{BB962C8B-B14F-4D97-AF65-F5344CB8AC3E}">
        <p14:creationId xmlns:p14="http://schemas.microsoft.com/office/powerpoint/2010/main" val="100233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208E-7122-4B86-957C-DBC7BA22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927" y="112461"/>
            <a:ext cx="7848600" cy="1331328"/>
          </a:xfrm>
        </p:spPr>
        <p:txBody>
          <a:bodyPr/>
          <a:lstStyle/>
          <a:p>
            <a:r>
              <a:rPr lang="en-US" b="1" dirty="0"/>
              <a:t>Recurrent Neural Network (RNN)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43C39-E6A1-46D1-A5DA-3E3C1BFB7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033" y="1586664"/>
            <a:ext cx="8654219" cy="428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1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208E-7122-4B86-957C-DBC7BA22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3274" y="112461"/>
            <a:ext cx="4864768" cy="1331328"/>
          </a:xfrm>
        </p:spPr>
        <p:txBody>
          <a:bodyPr/>
          <a:lstStyle/>
          <a:p>
            <a:r>
              <a:rPr lang="en-US" b="1" dirty="0"/>
              <a:t>Structure of LSTM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84DE17-5393-4952-9FAD-DAD8CCA61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788" y="1328479"/>
            <a:ext cx="8638424" cy="492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1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CF116D-925E-4610-AF90-E02DF096F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447" y="2289966"/>
            <a:ext cx="6932438" cy="43050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BB3E15-1DCD-444B-B99E-1DD5EC30F684}"/>
              </a:ext>
            </a:extLst>
          </p:cNvPr>
          <p:cNvSpPr txBox="1"/>
          <p:nvPr/>
        </p:nvSpPr>
        <p:spPr>
          <a:xfrm>
            <a:off x="609600" y="263015"/>
            <a:ext cx="96181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organizations use time series data analysis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 </a:t>
            </a:r>
            <a:r>
              <a:rPr lang="en-US" sz="2400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organizations understand the underlying causes of trends or systemic patterns over time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Using data visualizations, business users can see seasonal trends and dig deeper into why these trends occur.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55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7ECB26-1D13-4A07-95D4-0031B414A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954" y="433917"/>
            <a:ext cx="5306035" cy="3669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047D4-CE72-4867-9C55-0FF6C6E62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98" y="169686"/>
            <a:ext cx="5391150" cy="50520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BF143E-E698-488E-80DA-9B4231889BD8}"/>
              </a:ext>
            </a:extLst>
          </p:cNvPr>
          <p:cNvSpPr/>
          <p:nvPr/>
        </p:nvSpPr>
        <p:spPr>
          <a:xfrm>
            <a:off x="5554132" y="3841044"/>
            <a:ext cx="541867" cy="338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6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3907</TotalTime>
  <Words>524</Words>
  <Application>Microsoft Office PowerPoint</Application>
  <PresentationFormat>Widescreen</PresentationFormat>
  <Paragraphs>39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Cambria</vt:lpstr>
      <vt:lpstr>Roboto</vt:lpstr>
      <vt:lpstr>Times New Roman</vt:lpstr>
      <vt:lpstr>Verdana</vt:lpstr>
      <vt:lpstr>Office Theme</vt:lpstr>
      <vt:lpstr>Recurrent Neural Network (RNN)</vt:lpstr>
      <vt:lpstr>Recurrent Neural Network (RNN)</vt:lpstr>
      <vt:lpstr>PowerPoint Presentation</vt:lpstr>
      <vt:lpstr>PowerPoint Presentation</vt:lpstr>
      <vt:lpstr>PowerPoint Presentation</vt:lpstr>
      <vt:lpstr>Recurrent Neural Network (RNN)</vt:lpstr>
      <vt:lpstr>Structure of LSTM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Sambit Satpathy</dc:creator>
  <cp:lastModifiedBy>Sambit Satpathy</cp:lastModifiedBy>
  <cp:revision>46</cp:revision>
  <dcterms:created xsi:type="dcterms:W3CDTF">2021-11-29T06:05:26Z</dcterms:created>
  <dcterms:modified xsi:type="dcterms:W3CDTF">2021-12-02T08:06:53Z</dcterms:modified>
</cp:coreProperties>
</file>