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8518-EA68-CC88-1A30-648E83B1EA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488036-89B0-9C5E-73E3-94119CED4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008AC5-2061-B753-8C33-3C8B27D37B28}"/>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5" name="Footer Placeholder 4">
            <a:extLst>
              <a:ext uri="{FF2B5EF4-FFF2-40B4-BE49-F238E27FC236}">
                <a16:creationId xmlns:a16="http://schemas.microsoft.com/office/drawing/2014/main" id="{62BA00A8-C014-D99F-E907-4279870AA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EFAC9-11A6-7DEE-B04B-B1D4943B38A8}"/>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398103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1FA1-7D6F-5D24-AA3B-39C0C7E5A8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AA763D-A27E-FFF6-128C-993F881D5B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0D8D8-AB35-19A4-9E03-9D42A9A24F87}"/>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5" name="Footer Placeholder 4">
            <a:extLst>
              <a:ext uri="{FF2B5EF4-FFF2-40B4-BE49-F238E27FC236}">
                <a16:creationId xmlns:a16="http://schemas.microsoft.com/office/drawing/2014/main" id="{F8CE7468-5122-6B63-6A6D-77377F8FA0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B1444-1D6B-DE06-BBD6-20AF27AFEF14}"/>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207474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A9456E-FF2B-CB89-7EDD-75DDEC2031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20C50B-FE7D-D28F-5316-84FDF2C0DD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8C993-C3BF-2294-ED91-5324CC1F5C0B}"/>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5" name="Footer Placeholder 4">
            <a:extLst>
              <a:ext uri="{FF2B5EF4-FFF2-40B4-BE49-F238E27FC236}">
                <a16:creationId xmlns:a16="http://schemas.microsoft.com/office/drawing/2014/main" id="{F6E951CE-0330-885B-9E81-FD28A1858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394ADE-8AE1-0596-9DAB-F645027BD447}"/>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362320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FAC7-80A5-A445-A1C5-E8289F4FA0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B0DE6E-4E58-4834-623C-CFE8E56F99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FE70C6-DBE9-0B86-B95D-9C763735DD6C}"/>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5" name="Footer Placeholder 4">
            <a:extLst>
              <a:ext uri="{FF2B5EF4-FFF2-40B4-BE49-F238E27FC236}">
                <a16:creationId xmlns:a16="http://schemas.microsoft.com/office/drawing/2014/main" id="{908B0771-38B3-8C73-B75E-A4273BAEF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38412-734D-E8B9-6B1E-977553A05674}"/>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98289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EE7A-53DD-1152-FA9F-4B1A99258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3038F6-5ACA-DE78-BD6A-819070458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9C827-A924-C72C-AEDF-B9AE91CB6D53}"/>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5" name="Footer Placeholder 4">
            <a:extLst>
              <a:ext uri="{FF2B5EF4-FFF2-40B4-BE49-F238E27FC236}">
                <a16:creationId xmlns:a16="http://schemas.microsoft.com/office/drawing/2014/main" id="{EA3D6D46-085A-542A-0219-5E16953F85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AC0B4-C579-7E52-6FA2-4130150614D3}"/>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346728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2347-CC81-6C82-63A2-1142130E78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48DA3-42EB-50C5-6494-3FB9D1A49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3679F3-17A3-159A-50AB-9B6282C78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41095E-AFC2-053D-F9F0-32510B65AD03}"/>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6" name="Footer Placeholder 5">
            <a:extLst>
              <a:ext uri="{FF2B5EF4-FFF2-40B4-BE49-F238E27FC236}">
                <a16:creationId xmlns:a16="http://schemas.microsoft.com/office/drawing/2014/main" id="{146ECFC1-F5AF-1D4E-4D8D-E4ACFDD129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D0F9A9-F65C-39A9-AE14-806F2066B356}"/>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224028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7DB2-B686-05BE-E56C-12842AC397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030F56-F942-F5E3-6547-8DBE22276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D42CB-E5BD-180D-01E1-DA92AC063D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6F5E5D-0E25-E4E3-5989-2B0756609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B09DEB-A56F-4496-7F2E-86C3C7600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1719C4-67BE-D41C-5380-E23532C7B841}"/>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8" name="Footer Placeholder 7">
            <a:extLst>
              <a:ext uri="{FF2B5EF4-FFF2-40B4-BE49-F238E27FC236}">
                <a16:creationId xmlns:a16="http://schemas.microsoft.com/office/drawing/2014/main" id="{2E036A95-3418-3EFC-D939-EC78BB0B93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01E189-C8A1-91B3-B704-B9073F90E772}"/>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242721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575C-5499-6A5F-490C-2454D573B1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E68CAD-EFD7-CCFF-BEB5-E53787197BA7}"/>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4" name="Footer Placeholder 3">
            <a:extLst>
              <a:ext uri="{FF2B5EF4-FFF2-40B4-BE49-F238E27FC236}">
                <a16:creationId xmlns:a16="http://schemas.microsoft.com/office/drawing/2014/main" id="{BB3FA417-8D17-FCFF-04D5-260EE685B3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EC7D07-3910-2064-21D2-209373C4C46F}"/>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11676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3D845-AFF5-734A-6335-2D29951A29B4}"/>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3" name="Footer Placeholder 2">
            <a:extLst>
              <a:ext uri="{FF2B5EF4-FFF2-40B4-BE49-F238E27FC236}">
                <a16:creationId xmlns:a16="http://schemas.microsoft.com/office/drawing/2014/main" id="{109F154D-2E9A-E704-B2B2-360E5B4027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6DFD48-2FE2-219C-5DD9-3A78942CE0BE}"/>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146236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5BD2-8344-653B-6D20-3F9DBF1A3A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0005E7-6D2C-1C2C-FBCA-4DD22150B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4776AD-6844-8445-B8DE-5ADAAE4EF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773E2-0294-8810-0B7D-166D27083E07}"/>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6" name="Footer Placeholder 5">
            <a:extLst>
              <a:ext uri="{FF2B5EF4-FFF2-40B4-BE49-F238E27FC236}">
                <a16:creationId xmlns:a16="http://schemas.microsoft.com/office/drawing/2014/main" id="{96E1E308-BD48-4076-2205-168619770D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54A322-215C-AB0D-CD07-4EBBC3D9BA79}"/>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3856267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EE30-C782-D93D-F0FB-0B7415F83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054EFA-5213-3843-3362-F9B13A109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7EF055-2334-526C-8753-3EF79E70C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CB964-2788-282F-C4A5-77F1A6E02C78}"/>
              </a:ext>
            </a:extLst>
          </p:cNvPr>
          <p:cNvSpPr>
            <a:spLocks noGrp="1"/>
          </p:cNvSpPr>
          <p:nvPr>
            <p:ph type="dt" sz="half" idx="10"/>
          </p:nvPr>
        </p:nvSpPr>
        <p:spPr/>
        <p:txBody>
          <a:bodyPr/>
          <a:lstStyle/>
          <a:p>
            <a:fld id="{F4F38105-CCE6-4F36-98A4-24DBD8C2E759}" type="datetimeFigureOut">
              <a:rPr lang="en-IN" smtClean="0"/>
              <a:t>23-10-2024</a:t>
            </a:fld>
            <a:endParaRPr lang="en-IN"/>
          </a:p>
        </p:txBody>
      </p:sp>
      <p:sp>
        <p:nvSpPr>
          <p:cNvPr id="6" name="Footer Placeholder 5">
            <a:extLst>
              <a:ext uri="{FF2B5EF4-FFF2-40B4-BE49-F238E27FC236}">
                <a16:creationId xmlns:a16="http://schemas.microsoft.com/office/drawing/2014/main" id="{A70E7B7C-9609-6C5C-A49E-71C9B9CD61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718EB8-6A20-1B56-9991-5D72DA715A33}"/>
              </a:ext>
            </a:extLst>
          </p:cNvPr>
          <p:cNvSpPr>
            <a:spLocks noGrp="1"/>
          </p:cNvSpPr>
          <p:nvPr>
            <p:ph type="sldNum" sz="quarter" idx="12"/>
          </p:nvPr>
        </p:nvSpPr>
        <p:spPr/>
        <p:txBody>
          <a:bodyPr/>
          <a:lstStyle/>
          <a:p>
            <a:fld id="{648DC19A-21BA-46DC-8356-C653E66455CC}" type="slidenum">
              <a:rPr lang="en-IN" smtClean="0"/>
              <a:t>‹#›</a:t>
            </a:fld>
            <a:endParaRPr lang="en-IN"/>
          </a:p>
        </p:txBody>
      </p:sp>
    </p:spTree>
    <p:extLst>
      <p:ext uri="{BB962C8B-B14F-4D97-AF65-F5344CB8AC3E}">
        <p14:creationId xmlns:p14="http://schemas.microsoft.com/office/powerpoint/2010/main" val="462612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CD5A5-27B5-C3BC-DBEE-099B0EAB1D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8CDFDE-E8E2-C681-C32E-510232611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EAD993-9D87-A53F-558E-7A0F85670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38105-CCE6-4F36-98A4-24DBD8C2E759}" type="datetimeFigureOut">
              <a:rPr lang="en-IN" smtClean="0"/>
              <a:t>23-10-2024</a:t>
            </a:fld>
            <a:endParaRPr lang="en-IN"/>
          </a:p>
        </p:txBody>
      </p:sp>
      <p:sp>
        <p:nvSpPr>
          <p:cNvPr id="5" name="Footer Placeholder 4">
            <a:extLst>
              <a:ext uri="{FF2B5EF4-FFF2-40B4-BE49-F238E27FC236}">
                <a16:creationId xmlns:a16="http://schemas.microsoft.com/office/drawing/2014/main" id="{8507A9A8-4ECF-8F88-A079-EEC1BF59A9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29F216-D7EA-921C-A166-945CF4FE46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DC19A-21BA-46DC-8356-C653E66455CC}" type="slidenum">
              <a:rPr lang="en-IN" smtClean="0"/>
              <a:t>‹#›</a:t>
            </a:fld>
            <a:endParaRPr lang="en-IN"/>
          </a:p>
        </p:txBody>
      </p:sp>
    </p:spTree>
    <p:extLst>
      <p:ext uri="{BB962C8B-B14F-4D97-AF65-F5344CB8AC3E}">
        <p14:creationId xmlns:p14="http://schemas.microsoft.com/office/powerpoint/2010/main" val="243531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versity.org/wiki/Pytho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versity.org/wiki/Python"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en.wikiversity.org/wiki/Pyth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versity.org/wiki/Pyth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versity.org/wiki/Pyth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versity.org/wiki/Pyth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desalegngeb/students-exam-scores" TargetMode="External"/><Relationship Id="rId1" Type="http://schemas.openxmlformats.org/officeDocument/2006/relationships/slideLayout" Target="../slideLayouts/slideLayout2.xml"/><Relationship Id="rId4" Type="http://schemas.openxmlformats.org/officeDocument/2006/relationships/hyperlink" Target="https://en.wikiversity.org/wiki/Pytho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versity.org/wiki/Pyth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versity.org/wiki/Pyth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en.wikiversity.org/wiki/Pyth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versity.org/wiki/Pyth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versity.org/wiki/Python"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versity.org/wiki/Pyth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8E179-18FC-CB6F-1836-8D2EDDC5DAC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6285" y="0"/>
            <a:ext cx="1556497" cy="1556497"/>
          </a:xfrm>
          <a:prstGeom prst="rect">
            <a:avLst/>
          </a:prstGeom>
        </p:spPr>
      </p:pic>
      <p:sp>
        <p:nvSpPr>
          <p:cNvPr id="5" name="Title 4">
            <a:extLst>
              <a:ext uri="{FF2B5EF4-FFF2-40B4-BE49-F238E27FC236}">
                <a16:creationId xmlns:a16="http://schemas.microsoft.com/office/drawing/2014/main" id="{A6FE438F-1DA0-D149-51C4-C321D4F1E79B}"/>
              </a:ext>
            </a:extLst>
          </p:cNvPr>
          <p:cNvSpPr>
            <a:spLocks noGrp="1"/>
          </p:cNvSpPr>
          <p:nvPr>
            <p:ph type="ctrTitle"/>
          </p:nvPr>
        </p:nvSpPr>
        <p:spPr>
          <a:xfrm>
            <a:off x="1757083" y="2235200"/>
            <a:ext cx="9144000" cy="2387600"/>
          </a:xfrm>
        </p:spPr>
        <p:txBody>
          <a:bodyPr>
            <a:normAutofit fontScale="90000"/>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STUDENT RESULT ANALYSIS USING PYTHON LIBRARIES</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55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EC990-F25A-CF32-1A03-5031412138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6285" y="0"/>
            <a:ext cx="1556497" cy="1556497"/>
          </a:xfrm>
          <a:prstGeom prst="rect">
            <a:avLst/>
          </a:prstGeom>
        </p:spPr>
      </p:pic>
      <p:pic>
        <p:nvPicPr>
          <p:cNvPr id="6" name="Content Placeholder 5">
            <a:extLst>
              <a:ext uri="{FF2B5EF4-FFF2-40B4-BE49-F238E27FC236}">
                <a16:creationId xmlns:a16="http://schemas.microsoft.com/office/drawing/2014/main" id="{51BB3644-5779-984D-BD37-87606020B4F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13012" y="1093695"/>
            <a:ext cx="9412941" cy="5441576"/>
          </a:xfrm>
        </p:spPr>
      </p:pic>
    </p:spTree>
    <p:extLst>
      <p:ext uri="{BB962C8B-B14F-4D97-AF65-F5344CB8AC3E}">
        <p14:creationId xmlns:p14="http://schemas.microsoft.com/office/powerpoint/2010/main" val="326263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3FB1C2-DF86-330D-1A59-D6F6EA4A6D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919" y="977154"/>
            <a:ext cx="8319246" cy="5177944"/>
          </a:xfrm>
        </p:spPr>
      </p:pic>
      <p:pic>
        <p:nvPicPr>
          <p:cNvPr id="4" name="Picture 3">
            <a:extLst>
              <a:ext uri="{FF2B5EF4-FFF2-40B4-BE49-F238E27FC236}">
                <a16:creationId xmlns:a16="http://schemas.microsoft.com/office/drawing/2014/main" id="{F3629338-5253-A5F2-9253-48A8CA74DDC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0800000" flipV="1">
            <a:off x="-86285" y="0"/>
            <a:ext cx="1556497" cy="1556497"/>
          </a:xfrm>
          <a:prstGeom prst="rect">
            <a:avLst/>
          </a:prstGeom>
        </p:spPr>
      </p:pic>
    </p:spTree>
    <p:extLst>
      <p:ext uri="{BB962C8B-B14F-4D97-AF65-F5344CB8AC3E}">
        <p14:creationId xmlns:p14="http://schemas.microsoft.com/office/powerpoint/2010/main" val="144728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72F40-5253-67AE-6031-6DF204C61C2A}"/>
              </a:ext>
            </a:extLst>
          </p:cNvPr>
          <p:cNvSpPr>
            <a:spLocks noGrp="1"/>
          </p:cNvSpPr>
          <p:nvPr>
            <p:ph idx="1"/>
          </p:nvPr>
        </p:nvSpPr>
        <p:spPr>
          <a:xfrm>
            <a:off x="1089212" y="1135156"/>
            <a:ext cx="10515600" cy="5328397"/>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This heatmap shows the </a:t>
            </a:r>
            <a:r>
              <a:rPr lang="en-US" sz="3200" b="1" dirty="0">
                <a:latin typeface="Times New Roman" panose="02020603050405020304" pitchFamily="18" charset="0"/>
                <a:cs typeface="Times New Roman" panose="02020603050405020304" pitchFamily="18" charset="0"/>
              </a:rPr>
              <a:t>marks distribution based on parental marital status </a:t>
            </a:r>
            <a:r>
              <a:rPr lang="en-US" sz="3200" dirty="0">
                <a:latin typeface="Times New Roman" panose="02020603050405020304" pitchFamily="18" charset="0"/>
                <a:cs typeface="Times New Roman" panose="02020603050405020304" pitchFamily="18" charset="0"/>
              </a:rPr>
              <a:t>across three subjects: Math, Reading, and Writing.</a:t>
            </a:r>
          </a:p>
          <a:p>
            <a:pPr marL="0" indent="0">
              <a:buNone/>
            </a:pPr>
            <a:r>
              <a:rPr lang="en-US" sz="3200" b="1" dirty="0">
                <a:latin typeface="Times New Roman" panose="02020603050405020304" pitchFamily="18" charset="0"/>
                <a:cs typeface="Times New Roman" panose="02020603050405020304" pitchFamily="18" charset="0"/>
              </a:rPr>
              <a:t>Conclusions:</a:t>
            </a:r>
          </a:p>
          <a:p>
            <a:r>
              <a:rPr lang="en-US" sz="3200" dirty="0">
                <a:latin typeface="Times New Roman" panose="02020603050405020304" pitchFamily="18" charset="0"/>
                <a:cs typeface="Times New Roman" panose="02020603050405020304" pitchFamily="18" charset="0"/>
              </a:rPr>
              <a:t>By this heatmap we can conclude that the marks of the students are not affected by their parents marital status as it was affected by the education background .</a:t>
            </a:r>
          </a:p>
          <a:p>
            <a:r>
              <a:rPr lang="en-US" sz="3200" dirty="0">
                <a:latin typeface="Times New Roman" panose="02020603050405020304" pitchFamily="18" charset="0"/>
                <a:cs typeface="Times New Roman" panose="02020603050405020304" pitchFamily="18" charset="0"/>
              </a:rPr>
              <a:t>So this pretty much conclude that the parent marital status doesn’t play a major role on students performance in the subjects.</a:t>
            </a:r>
          </a:p>
          <a:p>
            <a:pPr marL="0" indent="0">
              <a:buNone/>
            </a:pPr>
            <a:endParaRPr lang="en-IN" dirty="0"/>
          </a:p>
        </p:txBody>
      </p:sp>
      <p:pic>
        <p:nvPicPr>
          <p:cNvPr id="4" name="Picture 3">
            <a:extLst>
              <a:ext uri="{FF2B5EF4-FFF2-40B4-BE49-F238E27FC236}">
                <a16:creationId xmlns:a16="http://schemas.microsoft.com/office/drawing/2014/main" id="{F3629338-5253-A5F2-9253-48A8CA74DDC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6285" y="0"/>
            <a:ext cx="1556497" cy="1556497"/>
          </a:xfrm>
          <a:prstGeom prst="rect">
            <a:avLst/>
          </a:prstGeom>
        </p:spPr>
      </p:pic>
    </p:spTree>
    <p:extLst>
      <p:ext uri="{BB962C8B-B14F-4D97-AF65-F5344CB8AC3E}">
        <p14:creationId xmlns:p14="http://schemas.microsoft.com/office/powerpoint/2010/main" val="157860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81FA29-6DA3-9C5A-8665-7D5FBFDF3738}"/>
              </a:ext>
            </a:extLst>
          </p:cNvPr>
          <p:cNvSpPr>
            <a:spLocks noGrp="1"/>
          </p:cNvSpPr>
          <p:nvPr>
            <p:ph type="title"/>
          </p:nvPr>
        </p:nvSpPr>
        <p:spPr/>
        <p:txBody>
          <a:bodyPr/>
          <a:lstStyle/>
          <a:p>
            <a:pPr algn="ctr"/>
            <a:r>
              <a:rPr lang="en-IN"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7325364-F660-45DA-2B41-DB7D38881238}"/>
              </a:ext>
            </a:extLst>
          </p:cNvPr>
          <p:cNvSpPr>
            <a:spLocks noGrp="1"/>
          </p:cNvSpPr>
          <p:nvPr>
            <p:ph idx="1"/>
          </p:nvPr>
        </p:nvSpPr>
        <p:spPr>
          <a:xfrm>
            <a:off x="838200" y="2291790"/>
            <a:ext cx="10515600" cy="3391834"/>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The project successfully provided a comprehensive analysis of the factors affecting student results and enabled predictions about student performance. The insights gained could be valuable for improving educational strategies and identifying students in need of additional support.</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629338-5253-A5F2-9253-48A8CA74DDC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6285" y="0"/>
            <a:ext cx="1556497" cy="1556497"/>
          </a:xfrm>
          <a:prstGeom prst="rect">
            <a:avLst/>
          </a:prstGeom>
        </p:spPr>
      </p:pic>
    </p:spTree>
    <p:extLst>
      <p:ext uri="{BB962C8B-B14F-4D97-AF65-F5344CB8AC3E}">
        <p14:creationId xmlns:p14="http://schemas.microsoft.com/office/powerpoint/2010/main" val="329864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3ADA-801E-8C60-213B-BB378828D5FE}"/>
              </a:ext>
            </a:extLst>
          </p:cNvPr>
          <p:cNvSpPr>
            <a:spLocks noGrp="1"/>
          </p:cNvSpPr>
          <p:nvPr>
            <p:ph type="title"/>
          </p:nvPr>
        </p:nvSpPr>
        <p:spPr/>
        <p:txBody>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PROJECT DISCRIPTION</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F10A52-0DFE-6E6C-157B-E9B8B3749500}"/>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primary objective of this project was to analyze a student results dataset obtained from Kaggle to uncover key insights related to student performance and identify trends that can help predict future outcomes.</a:t>
            </a:r>
          </a:p>
          <a:p>
            <a:r>
              <a:rPr lang="en-US" b="1" dirty="0">
                <a:latin typeface="Times New Roman" panose="02020603050405020304" pitchFamily="18" charset="0"/>
                <a:cs typeface="Times New Roman" panose="02020603050405020304" pitchFamily="18" charset="0"/>
              </a:rPr>
              <a:t>Tools &amp; Technologies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Programming Language</a:t>
            </a:r>
            <a:r>
              <a:rPr lang="en-US" dirty="0">
                <a:latin typeface="Times New Roman" panose="02020603050405020304" pitchFamily="18" charset="0"/>
                <a:cs typeface="Times New Roman" panose="02020603050405020304" pitchFamily="18" charset="0"/>
              </a:rPr>
              <a:t>: Python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Libraries Used</a:t>
            </a:r>
            <a:r>
              <a:rPr lang="en-US" dirty="0">
                <a:latin typeface="Times New Roman" panose="02020603050405020304" pitchFamily="18" charset="0"/>
                <a:cs typeface="Times New Roman" panose="02020603050405020304" pitchFamily="18" charset="0"/>
              </a:rPr>
              <a:t>: Pandas, NumPy, Matplotlib, Seaborn, Scikit-learn</a:t>
            </a:r>
          </a:p>
          <a:p>
            <a:r>
              <a:rPr lang="en-US" b="1" dirty="0">
                <a:latin typeface="Times New Roman" panose="02020603050405020304" pitchFamily="18" charset="0"/>
                <a:cs typeface="Times New Roman" panose="02020603050405020304" pitchFamily="18" charset="0"/>
              </a:rPr>
              <a:t>Project Summary</a:t>
            </a:r>
            <a:r>
              <a:rPr lang="en-US" dirty="0">
                <a:latin typeface="Times New Roman" panose="02020603050405020304" pitchFamily="18" charset="0"/>
                <a:cs typeface="Times New Roman" panose="02020603050405020304" pitchFamily="18" charset="0"/>
              </a:rPr>
              <a:t>: In this project, I performed a detailed analysis of a student results dataset using Python and its associated libraries. The goal was to investigate various factors affecting student performance and derive meaningful insights to assist educators in improving teaching strategies.</a:t>
            </a:r>
          </a:p>
          <a:p>
            <a:endParaRPr lang="en-IN" dirty="0"/>
          </a:p>
        </p:txBody>
      </p:sp>
      <p:pic>
        <p:nvPicPr>
          <p:cNvPr id="4" name="Picture 3">
            <a:extLst>
              <a:ext uri="{FF2B5EF4-FFF2-40B4-BE49-F238E27FC236}">
                <a16:creationId xmlns:a16="http://schemas.microsoft.com/office/drawing/2014/main" id="{94797774-B53D-FEA4-2CD0-EC094D5C8B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6285" y="0"/>
            <a:ext cx="1556497" cy="1556497"/>
          </a:xfrm>
          <a:prstGeom prst="rect">
            <a:avLst/>
          </a:prstGeom>
        </p:spPr>
      </p:pic>
    </p:spTree>
    <p:extLst>
      <p:ext uri="{BB962C8B-B14F-4D97-AF65-F5344CB8AC3E}">
        <p14:creationId xmlns:p14="http://schemas.microsoft.com/office/powerpoint/2010/main" val="221869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064D-D50C-BE04-2F27-83338B68F173}"/>
              </a:ext>
            </a:extLst>
          </p:cNvPr>
          <p:cNvSpPr>
            <a:spLocks noGrp="1"/>
          </p:cNvSpPr>
          <p:nvPr>
            <p:ph type="title"/>
          </p:nvPr>
        </p:nvSpPr>
        <p:spPr/>
        <p:txBody>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DATASET &amp; PYTHON CODE</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8F0AB3-D413-6B58-4CFF-DA6A8C50CE95}"/>
              </a:ext>
            </a:extLst>
          </p:cNvPr>
          <p:cNvSpPr>
            <a:spLocks noGrp="1"/>
          </p:cNvSpPr>
          <p:nvPr>
            <p:ph idx="1"/>
          </p:nvPr>
        </p:nvSpPr>
        <p:spPr/>
        <p:txBody>
          <a:bodyPr>
            <a:normAutofit fontScale="85000" lnSpcReduction="20000"/>
          </a:bodyPr>
          <a:lstStyle/>
          <a:p>
            <a:r>
              <a:rPr lang="en-IN" b="1" dirty="0">
                <a:latin typeface="Times New Roman" panose="02020603050405020304" pitchFamily="18" charset="0"/>
                <a:cs typeface="Times New Roman" panose="02020603050405020304" pitchFamily="18" charset="0"/>
              </a:rPr>
              <a:t>Dataset link </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2"/>
              </a:rPr>
              <a:t>https://www.kaggle.com/datasets/desalegngeb/students-exam-scores</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Python Code </a:t>
            </a:r>
            <a:r>
              <a:rPr lang="en-IN" dirty="0">
                <a:latin typeface="Times New Roman" panose="02020603050405020304" pitchFamily="18" charset="0"/>
                <a:cs typeface="Times New Roman" panose="02020603050405020304" pitchFamily="18" charset="0"/>
              </a:rPr>
              <a:t>:</a:t>
            </a:r>
          </a:p>
          <a:p>
            <a:r>
              <a:rPr lang="en-IN" sz="2100" b="0" dirty="0">
                <a:solidFill>
                  <a:srgbClr val="C586C0"/>
                </a:solidFill>
                <a:effectLst/>
                <a:latin typeface="Consolas" panose="020B0609020204030204" pitchFamily="49" charset="0"/>
              </a:rPr>
              <a:t>import</a:t>
            </a:r>
            <a:r>
              <a:rPr lang="en-IN" sz="2100" b="0" dirty="0">
                <a:solidFill>
                  <a:srgbClr val="CCCCCC"/>
                </a:solidFill>
                <a:effectLst/>
                <a:latin typeface="Consolas" panose="020B0609020204030204" pitchFamily="49" charset="0"/>
              </a:rPr>
              <a:t> </a:t>
            </a:r>
            <a:r>
              <a:rPr lang="en-IN" sz="2100" b="0" dirty="0" err="1">
                <a:solidFill>
                  <a:srgbClr val="4EC9B0"/>
                </a:solidFill>
                <a:effectLst/>
                <a:latin typeface="Consolas" panose="020B0609020204030204" pitchFamily="49" charset="0"/>
              </a:rPr>
              <a:t>numpy</a:t>
            </a:r>
            <a:r>
              <a:rPr lang="en-IN" sz="2100" b="0" dirty="0">
                <a:solidFill>
                  <a:srgbClr val="CCCCCC"/>
                </a:solidFill>
                <a:effectLst/>
                <a:latin typeface="Consolas" panose="020B0609020204030204" pitchFamily="49" charset="0"/>
              </a:rPr>
              <a:t> </a:t>
            </a:r>
            <a:r>
              <a:rPr lang="en-IN" sz="2100" b="0" dirty="0">
                <a:solidFill>
                  <a:srgbClr val="C586C0"/>
                </a:solidFill>
                <a:effectLst/>
                <a:latin typeface="Consolas" panose="020B0609020204030204" pitchFamily="49" charset="0"/>
              </a:rPr>
              <a:t>as</a:t>
            </a:r>
            <a:r>
              <a:rPr lang="en-IN" sz="2100" b="0" dirty="0">
                <a:solidFill>
                  <a:srgbClr val="CCCCCC"/>
                </a:solidFill>
                <a:effectLst/>
                <a:latin typeface="Consolas" panose="020B0609020204030204" pitchFamily="49" charset="0"/>
              </a:rPr>
              <a:t> </a:t>
            </a:r>
            <a:r>
              <a:rPr lang="en-IN" sz="2100" b="0" dirty="0">
                <a:solidFill>
                  <a:srgbClr val="4EC9B0"/>
                </a:solidFill>
                <a:effectLst/>
                <a:latin typeface="Consolas" panose="020B0609020204030204" pitchFamily="49" charset="0"/>
              </a:rPr>
              <a:t>np</a:t>
            </a:r>
            <a:endParaRPr lang="en-IN" sz="2100" b="0" dirty="0">
              <a:solidFill>
                <a:srgbClr val="CCCCCC"/>
              </a:solidFill>
              <a:effectLst/>
              <a:latin typeface="Consolas" panose="020B0609020204030204" pitchFamily="49" charset="0"/>
            </a:endParaRPr>
          </a:p>
          <a:p>
            <a:r>
              <a:rPr lang="en-IN" sz="2100" b="0" dirty="0">
                <a:solidFill>
                  <a:srgbClr val="C586C0"/>
                </a:solidFill>
                <a:effectLst/>
                <a:latin typeface="Consolas" panose="020B0609020204030204" pitchFamily="49" charset="0"/>
              </a:rPr>
              <a:t>import</a:t>
            </a:r>
            <a:r>
              <a:rPr lang="en-IN" sz="2100" b="0" dirty="0">
                <a:solidFill>
                  <a:srgbClr val="CCCCCC"/>
                </a:solidFill>
                <a:effectLst/>
                <a:latin typeface="Consolas" panose="020B0609020204030204" pitchFamily="49" charset="0"/>
              </a:rPr>
              <a:t> </a:t>
            </a:r>
            <a:r>
              <a:rPr lang="en-IN" sz="2100" b="0" dirty="0">
                <a:solidFill>
                  <a:srgbClr val="4EC9B0"/>
                </a:solidFill>
                <a:effectLst/>
                <a:latin typeface="Consolas" panose="020B0609020204030204" pitchFamily="49" charset="0"/>
              </a:rPr>
              <a:t>pandas</a:t>
            </a:r>
            <a:r>
              <a:rPr lang="en-IN" sz="2100" b="0" dirty="0">
                <a:solidFill>
                  <a:srgbClr val="CCCCCC"/>
                </a:solidFill>
                <a:effectLst/>
                <a:latin typeface="Consolas" panose="020B0609020204030204" pitchFamily="49" charset="0"/>
              </a:rPr>
              <a:t> </a:t>
            </a:r>
            <a:r>
              <a:rPr lang="en-IN" sz="2100" b="0" dirty="0">
                <a:solidFill>
                  <a:srgbClr val="C586C0"/>
                </a:solidFill>
                <a:effectLst/>
                <a:latin typeface="Consolas" panose="020B0609020204030204" pitchFamily="49" charset="0"/>
              </a:rPr>
              <a:t>as</a:t>
            </a:r>
            <a:r>
              <a:rPr lang="en-IN" sz="2100" b="0" dirty="0">
                <a:solidFill>
                  <a:srgbClr val="CCCCCC"/>
                </a:solidFill>
                <a:effectLst/>
                <a:latin typeface="Consolas" panose="020B0609020204030204" pitchFamily="49" charset="0"/>
              </a:rPr>
              <a:t> </a:t>
            </a:r>
            <a:r>
              <a:rPr lang="en-IN" sz="2100" b="0" dirty="0">
                <a:solidFill>
                  <a:srgbClr val="4EC9B0"/>
                </a:solidFill>
                <a:effectLst/>
                <a:latin typeface="Consolas" panose="020B0609020204030204" pitchFamily="49" charset="0"/>
              </a:rPr>
              <a:t>pd</a:t>
            </a:r>
            <a:endParaRPr lang="en-IN" sz="2100" b="0" dirty="0">
              <a:solidFill>
                <a:srgbClr val="CCCCCC"/>
              </a:solidFill>
              <a:effectLst/>
              <a:latin typeface="Consolas" panose="020B0609020204030204" pitchFamily="49" charset="0"/>
            </a:endParaRPr>
          </a:p>
          <a:p>
            <a:r>
              <a:rPr lang="en-IN" sz="2100" b="0" dirty="0">
                <a:solidFill>
                  <a:srgbClr val="C586C0"/>
                </a:solidFill>
                <a:effectLst/>
                <a:latin typeface="Consolas" panose="020B0609020204030204" pitchFamily="49" charset="0"/>
              </a:rPr>
              <a:t>import</a:t>
            </a:r>
            <a:r>
              <a:rPr lang="en-IN" sz="2100" b="0" dirty="0">
                <a:solidFill>
                  <a:srgbClr val="CCCCCC"/>
                </a:solidFill>
                <a:effectLst/>
                <a:latin typeface="Consolas" panose="020B0609020204030204" pitchFamily="49" charset="0"/>
              </a:rPr>
              <a:t> </a:t>
            </a:r>
            <a:r>
              <a:rPr lang="en-IN" sz="2100" b="0" dirty="0" err="1">
                <a:solidFill>
                  <a:srgbClr val="4EC9B0"/>
                </a:solidFill>
                <a:effectLst/>
                <a:latin typeface="Consolas" panose="020B0609020204030204" pitchFamily="49" charset="0"/>
              </a:rPr>
              <a:t>matplotlib</a:t>
            </a:r>
            <a:r>
              <a:rPr lang="en-IN" sz="2100" b="0" dirty="0" err="1">
                <a:solidFill>
                  <a:srgbClr val="CCCCCC"/>
                </a:solidFill>
                <a:effectLst/>
                <a:latin typeface="Consolas" panose="020B0609020204030204" pitchFamily="49" charset="0"/>
              </a:rPr>
              <a:t>.</a:t>
            </a:r>
            <a:r>
              <a:rPr lang="en-IN" sz="2100" b="0" dirty="0" err="1">
                <a:solidFill>
                  <a:srgbClr val="4EC9B0"/>
                </a:solidFill>
                <a:effectLst/>
                <a:latin typeface="Consolas" panose="020B0609020204030204" pitchFamily="49" charset="0"/>
              </a:rPr>
              <a:t>pyplot</a:t>
            </a:r>
            <a:r>
              <a:rPr lang="en-IN" sz="2100" b="0" dirty="0">
                <a:solidFill>
                  <a:srgbClr val="CCCCCC"/>
                </a:solidFill>
                <a:effectLst/>
                <a:latin typeface="Consolas" panose="020B0609020204030204" pitchFamily="49" charset="0"/>
              </a:rPr>
              <a:t> </a:t>
            </a:r>
            <a:r>
              <a:rPr lang="en-IN" sz="2100" b="0" dirty="0">
                <a:solidFill>
                  <a:srgbClr val="C586C0"/>
                </a:solidFill>
                <a:effectLst/>
                <a:latin typeface="Consolas" panose="020B0609020204030204" pitchFamily="49" charset="0"/>
              </a:rPr>
              <a:t>as</a:t>
            </a:r>
            <a:r>
              <a:rPr lang="en-IN" sz="2100" b="0" dirty="0">
                <a:solidFill>
                  <a:srgbClr val="CCCCCC"/>
                </a:solidFill>
                <a:effectLst/>
                <a:latin typeface="Consolas" panose="020B0609020204030204" pitchFamily="49" charset="0"/>
              </a:rPr>
              <a:t> </a:t>
            </a:r>
            <a:r>
              <a:rPr lang="en-IN" sz="2100" b="0" dirty="0" err="1">
                <a:solidFill>
                  <a:srgbClr val="4EC9B0"/>
                </a:solidFill>
                <a:effectLst/>
                <a:latin typeface="Consolas" panose="020B0609020204030204" pitchFamily="49" charset="0"/>
              </a:rPr>
              <a:t>plt</a:t>
            </a:r>
            <a:endParaRPr lang="en-IN" sz="2100" b="0" dirty="0">
              <a:solidFill>
                <a:srgbClr val="CCCCCC"/>
              </a:solidFill>
              <a:effectLst/>
              <a:latin typeface="Consolas" panose="020B0609020204030204" pitchFamily="49" charset="0"/>
            </a:endParaRPr>
          </a:p>
          <a:p>
            <a:r>
              <a:rPr lang="en-IN" sz="2100" b="0" dirty="0">
                <a:solidFill>
                  <a:srgbClr val="C586C0"/>
                </a:solidFill>
                <a:effectLst/>
                <a:latin typeface="Consolas" panose="020B0609020204030204" pitchFamily="49" charset="0"/>
              </a:rPr>
              <a:t>import</a:t>
            </a:r>
            <a:r>
              <a:rPr lang="en-IN" sz="2100" b="0" dirty="0">
                <a:solidFill>
                  <a:srgbClr val="CCCCCC"/>
                </a:solidFill>
                <a:effectLst/>
                <a:latin typeface="Consolas" panose="020B0609020204030204" pitchFamily="49" charset="0"/>
              </a:rPr>
              <a:t> </a:t>
            </a:r>
            <a:r>
              <a:rPr lang="en-IN" sz="2100" b="0" dirty="0">
                <a:solidFill>
                  <a:srgbClr val="4EC9B0"/>
                </a:solidFill>
                <a:effectLst/>
                <a:latin typeface="Consolas" panose="020B0609020204030204" pitchFamily="49" charset="0"/>
              </a:rPr>
              <a:t>seaborn</a:t>
            </a:r>
            <a:r>
              <a:rPr lang="en-IN" sz="2100" b="0" dirty="0">
                <a:solidFill>
                  <a:srgbClr val="CCCCCC"/>
                </a:solidFill>
                <a:effectLst/>
                <a:latin typeface="Consolas" panose="020B0609020204030204" pitchFamily="49" charset="0"/>
              </a:rPr>
              <a:t> </a:t>
            </a:r>
            <a:r>
              <a:rPr lang="en-IN" sz="2100" b="0" dirty="0">
                <a:solidFill>
                  <a:srgbClr val="C586C0"/>
                </a:solidFill>
                <a:effectLst/>
                <a:latin typeface="Consolas" panose="020B0609020204030204" pitchFamily="49" charset="0"/>
              </a:rPr>
              <a:t>as</a:t>
            </a:r>
            <a:r>
              <a:rPr lang="en-IN" sz="2100" b="0" dirty="0">
                <a:solidFill>
                  <a:srgbClr val="CCCCCC"/>
                </a:solidFill>
                <a:effectLst/>
                <a:latin typeface="Consolas" panose="020B0609020204030204" pitchFamily="49" charset="0"/>
              </a:rPr>
              <a:t> </a:t>
            </a:r>
            <a:r>
              <a:rPr lang="en-IN" sz="2100" b="0" dirty="0" err="1">
                <a:solidFill>
                  <a:srgbClr val="4EC9B0"/>
                </a:solidFill>
                <a:effectLst/>
                <a:latin typeface="Consolas" panose="020B0609020204030204" pitchFamily="49" charset="0"/>
              </a:rPr>
              <a:t>sns</a:t>
            </a:r>
            <a:endParaRPr lang="en-IN" sz="2100" b="0" dirty="0">
              <a:solidFill>
                <a:srgbClr val="CCCCCC"/>
              </a:solidFill>
              <a:effectLst/>
              <a:latin typeface="Consolas" panose="020B0609020204030204" pitchFamily="49" charset="0"/>
            </a:endParaRPr>
          </a:p>
          <a:p>
            <a:br>
              <a:rPr lang="en-IN" sz="2100" b="0" dirty="0">
                <a:solidFill>
                  <a:srgbClr val="CCCCCC"/>
                </a:solidFill>
                <a:effectLst/>
                <a:latin typeface="Consolas" panose="020B0609020204030204" pitchFamily="49" charset="0"/>
              </a:rPr>
            </a:br>
            <a:r>
              <a:rPr lang="en-IN" sz="2100" b="0" dirty="0" err="1">
                <a:solidFill>
                  <a:srgbClr val="9CDCFE"/>
                </a:solidFill>
                <a:effectLst/>
                <a:latin typeface="Consolas" panose="020B0609020204030204" pitchFamily="49" charset="0"/>
              </a:rPr>
              <a:t>df</a:t>
            </a:r>
            <a:r>
              <a:rPr lang="en-IN" sz="2100" b="0" dirty="0">
                <a:solidFill>
                  <a:srgbClr val="CCCCCC"/>
                </a:solidFill>
                <a:effectLst/>
                <a:latin typeface="Consolas" panose="020B0609020204030204" pitchFamily="49" charset="0"/>
              </a:rPr>
              <a:t> </a:t>
            </a:r>
            <a:r>
              <a:rPr lang="en-IN" sz="2100" b="0" dirty="0">
                <a:solidFill>
                  <a:srgbClr val="D4D4D4"/>
                </a:solidFill>
                <a:effectLst/>
                <a:latin typeface="Consolas" panose="020B0609020204030204" pitchFamily="49" charset="0"/>
              </a:rPr>
              <a:t>=</a:t>
            </a:r>
            <a:r>
              <a:rPr lang="en-IN" sz="2100" b="0" dirty="0">
                <a:solidFill>
                  <a:srgbClr val="CCCCCC"/>
                </a:solidFill>
                <a:effectLst/>
                <a:latin typeface="Consolas" panose="020B0609020204030204" pitchFamily="49" charset="0"/>
              </a:rPr>
              <a:t> </a:t>
            </a:r>
            <a:r>
              <a:rPr lang="en-IN" sz="2100" b="0" dirty="0" err="1">
                <a:solidFill>
                  <a:srgbClr val="4EC9B0"/>
                </a:solidFill>
                <a:effectLst/>
                <a:latin typeface="Consolas" panose="020B0609020204030204" pitchFamily="49" charset="0"/>
              </a:rPr>
              <a:t>pd</a:t>
            </a:r>
            <a:r>
              <a:rPr lang="en-IN" sz="2100" b="0" dirty="0" err="1">
                <a:solidFill>
                  <a:srgbClr val="CCCCCC"/>
                </a:solidFill>
                <a:effectLst/>
                <a:latin typeface="Consolas" panose="020B0609020204030204" pitchFamily="49" charset="0"/>
              </a:rPr>
              <a:t>.</a:t>
            </a:r>
            <a:r>
              <a:rPr lang="en-IN" sz="2100" b="0" dirty="0" err="1">
                <a:solidFill>
                  <a:srgbClr val="DCDCAA"/>
                </a:solidFill>
                <a:effectLst/>
                <a:latin typeface="Consolas" panose="020B0609020204030204" pitchFamily="49" charset="0"/>
              </a:rPr>
              <a:t>read_csv</a:t>
            </a:r>
            <a:r>
              <a:rPr lang="en-IN" sz="2100" b="0" dirty="0">
                <a:solidFill>
                  <a:srgbClr val="CCCCCC"/>
                </a:solidFill>
                <a:effectLst/>
                <a:latin typeface="Consolas" panose="020B0609020204030204" pitchFamily="49" charset="0"/>
              </a:rPr>
              <a:t>(</a:t>
            </a:r>
            <a:r>
              <a:rPr lang="en-IN" sz="2100" b="0" dirty="0">
                <a:solidFill>
                  <a:srgbClr val="CE9178"/>
                </a:solidFill>
                <a:effectLst/>
                <a:latin typeface="Consolas" panose="020B0609020204030204" pitchFamily="49" charset="0"/>
              </a:rPr>
              <a:t>"Expanded_data_with_more_features.csv"</a:t>
            </a:r>
            <a:r>
              <a:rPr lang="en-IN" sz="2100" b="0" dirty="0">
                <a:solidFill>
                  <a:srgbClr val="CCCCCC"/>
                </a:solidFill>
                <a:effectLst/>
                <a:latin typeface="Consolas" panose="020B0609020204030204" pitchFamily="49" charset="0"/>
              </a:rPr>
              <a:t>)</a:t>
            </a:r>
          </a:p>
          <a:p>
            <a:r>
              <a:rPr lang="en-IN" sz="2100" b="0" dirty="0">
                <a:solidFill>
                  <a:srgbClr val="DCDCAA"/>
                </a:solidFill>
                <a:effectLst/>
                <a:latin typeface="Consolas" panose="020B0609020204030204" pitchFamily="49" charset="0"/>
              </a:rPr>
              <a:t>print</a:t>
            </a:r>
            <a:r>
              <a:rPr lang="en-IN" sz="2100" b="0" dirty="0">
                <a:solidFill>
                  <a:srgbClr val="CCCCCC"/>
                </a:solidFill>
                <a:effectLst/>
                <a:latin typeface="Consolas" panose="020B0609020204030204" pitchFamily="49" charset="0"/>
              </a:rPr>
              <a:t>(</a:t>
            </a:r>
            <a:r>
              <a:rPr lang="en-IN" sz="2100" b="0" dirty="0" err="1">
                <a:solidFill>
                  <a:srgbClr val="9CDCFE"/>
                </a:solidFill>
                <a:effectLst/>
                <a:latin typeface="Consolas" panose="020B0609020204030204" pitchFamily="49" charset="0"/>
              </a:rPr>
              <a:t>df</a:t>
            </a:r>
            <a:r>
              <a:rPr lang="en-IN" sz="2100" b="0" dirty="0" err="1">
                <a:solidFill>
                  <a:srgbClr val="CCCCCC"/>
                </a:solidFill>
                <a:effectLst/>
                <a:latin typeface="Consolas" panose="020B0609020204030204" pitchFamily="49" charset="0"/>
              </a:rPr>
              <a:t>.</a:t>
            </a:r>
            <a:r>
              <a:rPr lang="en-IN" sz="2100" b="0" dirty="0" err="1">
                <a:solidFill>
                  <a:srgbClr val="DCDCAA"/>
                </a:solidFill>
                <a:effectLst/>
                <a:latin typeface="Consolas" panose="020B0609020204030204" pitchFamily="49" charset="0"/>
              </a:rPr>
              <a:t>head</a:t>
            </a:r>
            <a:r>
              <a:rPr lang="en-IN" sz="2100" b="0" dirty="0">
                <a:solidFill>
                  <a:srgbClr val="CCCCCC"/>
                </a:solidFill>
                <a:effectLst/>
                <a:latin typeface="Consolas" panose="020B0609020204030204" pitchFamily="49" charset="0"/>
              </a:rPr>
              <a:t>())</a:t>
            </a:r>
          </a:p>
          <a:p>
            <a:r>
              <a:rPr lang="en-IN" sz="2100" b="0" dirty="0">
                <a:solidFill>
                  <a:srgbClr val="DCDCAA"/>
                </a:solidFill>
                <a:effectLst/>
                <a:latin typeface="Consolas" panose="020B0609020204030204" pitchFamily="49" charset="0"/>
              </a:rPr>
              <a:t>print</a:t>
            </a:r>
            <a:r>
              <a:rPr lang="en-IN" sz="2100" b="0" dirty="0">
                <a:solidFill>
                  <a:srgbClr val="CCCCCC"/>
                </a:solidFill>
                <a:effectLst/>
                <a:latin typeface="Consolas" panose="020B0609020204030204" pitchFamily="49" charset="0"/>
              </a:rPr>
              <a:t>(</a:t>
            </a:r>
            <a:r>
              <a:rPr lang="en-IN" sz="2100" b="0" dirty="0" err="1">
                <a:solidFill>
                  <a:srgbClr val="9CDCFE"/>
                </a:solidFill>
                <a:effectLst/>
                <a:latin typeface="Consolas" panose="020B0609020204030204" pitchFamily="49" charset="0"/>
              </a:rPr>
              <a:t>df</a:t>
            </a:r>
            <a:r>
              <a:rPr lang="en-IN" sz="2100" b="0" dirty="0" err="1">
                <a:solidFill>
                  <a:srgbClr val="CCCCCC"/>
                </a:solidFill>
                <a:effectLst/>
                <a:latin typeface="Consolas" panose="020B0609020204030204" pitchFamily="49" charset="0"/>
              </a:rPr>
              <a:t>.</a:t>
            </a:r>
            <a:r>
              <a:rPr lang="en-IN" sz="2100" b="0" dirty="0" err="1">
                <a:solidFill>
                  <a:srgbClr val="DCDCAA"/>
                </a:solidFill>
                <a:effectLst/>
                <a:latin typeface="Consolas" panose="020B0609020204030204" pitchFamily="49" charset="0"/>
              </a:rPr>
              <a:t>describe</a:t>
            </a:r>
            <a:r>
              <a:rPr lang="en-IN" sz="2100" b="0" dirty="0">
                <a:solidFill>
                  <a:srgbClr val="CCCCCC"/>
                </a:solidFill>
                <a:effectLst/>
                <a:latin typeface="Consolas" panose="020B0609020204030204" pitchFamily="49" charset="0"/>
              </a:rPr>
              <a:t>())</a:t>
            </a:r>
          </a:p>
          <a:p>
            <a:r>
              <a:rPr lang="en-IN" sz="2100" b="0" dirty="0">
                <a:solidFill>
                  <a:srgbClr val="DCDCAA"/>
                </a:solidFill>
                <a:effectLst/>
                <a:latin typeface="Consolas" panose="020B0609020204030204" pitchFamily="49" charset="0"/>
              </a:rPr>
              <a:t>print</a:t>
            </a:r>
            <a:r>
              <a:rPr lang="en-IN" sz="2100" b="0" dirty="0">
                <a:solidFill>
                  <a:srgbClr val="CCCCCC"/>
                </a:solidFill>
                <a:effectLst/>
                <a:latin typeface="Consolas" panose="020B0609020204030204" pitchFamily="49" charset="0"/>
              </a:rPr>
              <a:t>(</a:t>
            </a:r>
            <a:r>
              <a:rPr lang="en-IN" sz="2100" b="0" dirty="0">
                <a:solidFill>
                  <a:srgbClr val="9CDCFE"/>
                </a:solidFill>
                <a:effectLst/>
                <a:latin typeface="Consolas" panose="020B0609020204030204" pitchFamily="49" charset="0"/>
              </a:rPr>
              <a:t>df</a:t>
            </a:r>
            <a:r>
              <a:rPr lang="en-IN" sz="2100" b="0" dirty="0">
                <a:solidFill>
                  <a:srgbClr val="CCCCCC"/>
                </a:solidFill>
                <a:effectLst/>
                <a:latin typeface="Consolas" panose="020B0609020204030204" pitchFamily="49" charset="0"/>
              </a:rPr>
              <a:t>.</a:t>
            </a:r>
            <a:r>
              <a:rPr lang="en-IN" sz="2100" b="0" dirty="0">
                <a:solidFill>
                  <a:srgbClr val="DCDCAA"/>
                </a:solidFill>
                <a:effectLst/>
                <a:latin typeface="Consolas" panose="020B0609020204030204" pitchFamily="49" charset="0"/>
              </a:rPr>
              <a:t>info</a:t>
            </a:r>
            <a:r>
              <a:rPr lang="en-IN" sz="2100" b="0" dirty="0">
                <a:solidFill>
                  <a:srgbClr val="CCCCCC"/>
                </a:solidFill>
                <a:effectLst/>
                <a:latin typeface="Consolas" panose="020B0609020204030204" pitchFamily="49" charset="0"/>
              </a:rPr>
              <a:t>())</a:t>
            </a:r>
          </a:p>
          <a:p>
            <a:r>
              <a:rPr lang="en-IN" sz="2100" b="0" dirty="0">
                <a:solidFill>
                  <a:srgbClr val="DCDCAA"/>
                </a:solidFill>
                <a:effectLst/>
                <a:latin typeface="Consolas" panose="020B0609020204030204" pitchFamily="49" charset="0"/>
              </a:rPr>
              <a:t>print</a:t>
            </a:r>
            <a:r>
              <a:rPr lang="en-IN" sz="2100" b="0" dirty="0">
                <a:solidFill>
                  <a:srgbClr val="CCCCCC"/>
                </a:solidFill>
                <a:effectLst/>
                <a:latin typeface="Consolas" panose="020B0609020204030204" pitchFamily="49" charset="0"/>
              </a:rPr>
              <a:t>(</a:t>
            </a:r>
            <a:r>
              <a:rPr lang="en-IN" sz="2100" b="0" dirty="0" err="1">
                <a:solidFill>
                  <a:srgbClr val="9CDCFE"/>
                </a:solidFill>
                <a:effectLst/>
                <a:latin typeface="Consolas" panose="020B0609020204030204" pitchFamily="49" charset="0"/>
              </a:rPr>
              <a:t>df</a:t>
            </a:r>
            <a:r>
              <a:rPr lang="en-IN" sz="2100" b="0" dirty="0" err="1">
                <a:solidFill>
                  <a:srgbClr val="CCCCCC"/>
                </a:solidFill>
                <a:effectLst/>
                <a:latin typeface="Consolas" panose="020B0609020204030204" pitchFamily="49" charset="0"/>
              </a:rPr>
              <a:t>.</a:t>
            </a:r>
            <a:r>
              <a:rPr lang="en-IN" sz="2100" b="0" dirty="0" err="1">
                <a:solidFill>
                  <a:srgbClr val="DCDCAA"/>
                </a:solidFill>
                <a:effectLst/>
                <a:latin typeface="Consolas" panose="020B0609020204030204" pitchFamily="49" charset="0"/>
              </a:rPr>
              <a:t>isnull</a:t>
            </a:r>
            <a:r>
              <a:rPr lang="en-IN" sz="2100" b="0" dirty="0">
                <a:solidFill>
                  <a:srgbClr val="CCCCCC"/>
                </a:solidFill>
                <a:effectLst/>
                <a:latin typeface="Consolas" panose="020B0609020204030204" pitchFamily="49" charset="0"/>
              </a:rPr>
              <a:t>().</a:t>
            </a:r>
            <a:r>
              <a:rPr lang="en-IN" sz="2100" b="0" dirty="0">
                <a:solidFill>
                  <a:srgbClr val="DCDCAA"/>
                </a:solidFill>
                <a:effectLst/>
                <a:latin typeface="Consolas" panose="020B0609020204030204" pitchFamily="49" charset="0"/>
              </a:rPr>
              <a:t>sum</a:t>
            </a:r>
            <a:r>
              <a:rPr lang="en-IN" sz="2100" b="0" dirty="0">
                <a:solidFill>
                  <a:srgbClr val="CCCCCC"/>
                </a:solidFill>
                <a:effectLst/>
                <a:latin typeface="Consolas" panose="020B0609020204030204" pitchFamily="49" charset="0"/>
              </a:rPr>
              <a:t>())</a:t>
            </a: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60908B-4161-42E5-5B59-25EBA676941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0800000" flipV="1">
            <a:off x="-86285" y="0"/>
            <a:ext cx="1556497" cy="1556497"/>
          </a:xfrm>
          <a:prstGeom prst="rect">
            <a:avLst/>
          </a:prstGeom>
        </p:spPr>
      </p:pic>
    </p:spTree>
    <p:extLst>
      <p:ext uri="{BB962C8B-B14F-4D97-AF65-F5344CB8AC3E}">
        <p14:creationId xmlns:p14="http://schemas.microsoft.com/office/powerpoint/2010/main" val="14479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30DAC-80BE-3E7B-5CAD-ACCF4B6A284F}"/>
              </a:ext>
            </a:extLst>
          </p:cNvPr>
          <p:cNvSpPr>
            <a:spLocks noGrp="1"/>
          </p:cNvSpPr>
          <p:nvPr>
            <p:ph idx="1"/>
          </p:nvPr>
        </p:nvSpPr>
        <p:spPr>
          <a:xfrm>
            <a:off x="1389529" y="403413"/>
            <a:ext cx="10363200" cy="6248400"/>
          </a:xfrm>
        </p:spPr>
        <p:txBody>
          <a:bodyPr>
            <a:normAutofit lnSpcReduction="10000"/>
          </a:bodyPr>
          <a:lstStyle/>
          <a:p>
            <a:r>
              <a:rPr lang="en-IN" sz="1600" b="0" dirty="0" err="1">
                <a:solidFill>
                  <a:srgbClr val="9CDCFE"/>
                </a:solidFill>
                <a:effectLst/>
                <a:latin typeface="Consolas" panose="020B0609020204030204" pitchFamily="49" charset="0"/>
              </a:rPr>
              <a:t>df</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df</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drop</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"Unnamed: 0"</a:t>
            </a:r>
            <a:r>
              <a:rPr lang="en-IN" sz="1600" b="0" dirty="0">
                <a:solidFill>
                  <a:srgbClr val="CCCCCC"/>
                </a:solidFill>
                <a:effectLst/>
                <a:latin typeface="Consolas" panose="020B0609020204030204" pitchFamily="49" charset="0"/>
              </a:rPr>
              <a:t>,</a:t>
            </a:r>
            <a:r>
              <a:rPr lang="en-IN" sz="1600" b="0" dirty="0">
                <a:solidFill>
                  <a:srgbClr val="9CDCFE"/>
                </a:solidFill>
                <a:effectLst/>
                <a:latin typeface="Consolas" panose="020B0609020204030204" pitchFamily="49" charset="0"/>
              </a:rPr>
              <a:t>axis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a:t>
            </a:r>
            <a:r>
              <a:rPr lang="en-IN" sz="1600" b="0" dirty="0">
                <a:solidFill>
                  <a:srgbClr val="CCCCCC"/>
                </a:solidFill>
                <a:effectLst/>
                <a:latin typeface="Consolas" panose="020B0609020204030204" pitchFamily="49" charset="0"/>
              </a:rPr>
              <a:t>)</a:t>
            </a:r>
          </a:p>
          <a:p>
            <a:r>
              <a:rPr lang="en-IN" sz="1600" b="0" dirty="0">
                <a:solidFill>
                  <a:srgbClr val="DCDCAA"/>
                </a:solidFill>
                <a:effectLst/>
                <a:latin typeface="Consolas" panose="020B0609020204030204" pitchFamily="49" charset="0"/>
              </a:rPr>
              <a:t>print</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df</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head</a:t>
            </a:r>
            <a:r>
              <a:rPr lang="en-IN" sz="1600" b="0" dirty="0">
                <a:solidFill>
                  <a:srgbClr val="CCCCCC"/>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ax</a:t>
            </a:r>
            <a:r>
              <a:rPr lang="en-IN" sz="1600" b="0" dirty="0">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sns</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countplot</a:t>
            </a:r>
            <a:r>
              <a:rPr lang="en-IN" sz="1600" b="0" dirty="0">
                <a:solidFill>
                  <a:srgbClr val="CCCCCC"/>
                </a:solidFill>
                <a:effectLst/>
                <a:latin typeface="Consolas" panose="020B0609020204030204" pitchFamily="49" charset="0"/>
              </a:rPr>
              <a:t>(</a:t>
            </a:r>
            <a:r>
              <a:rPr lang="en-IN" sz="1600" b="0" dirty="0">
                <a:solidFill>
                  <a:srgbClr val="9CDCFE"/>
                </a:solidFill>
                <a:effectLst/>
                <a:latin typeface="Consolas" panose="020B0609020204030204" pitchFamily="49" charset="0"/>
              </a:rPr>
              <a:t>data</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df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x</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"Gender"</a:t>
            </a:r>
            <a:r>
              <a:rPr lang="en-IN" sz="1600" b="0" dirty="0">
                <a:solidFill>
                  <a:srgbClr val="CCCCCC"/>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ax</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bar_label</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ax</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containers</a:t>
            </a:r>
            <a:r>
              <a:rPr lang="en-IN" sz="1600" b="0" dirty="0">
                <a:solidFill>
                  <a:srgbClr val="CCCCCC"/>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CCCCCC"/>
                </a:solidFill>
                <a:effectLst/>
                <a:latin typeface="Consolas" panose="020B0609020204030204" pitchFamily="49" charset="0"/>
              </a:rPr>
              <a:t>])</a:t>
            </a:r>
          </a:p>
          <a:p>
            <a:r>
              <a:rPr lang="en-IN" sz="1600" b="0" dirty="0" err="1">
                <a:solidFill>
                  <a:srgbClr val="4EC9B0"/>
                </a:solidFill>
                <a:effectLst/>
                <a:latin typeface="Consolas" panose="020B0609020204030204" pitchFamily="49" charset="0"/>
              </a:rPr>
              <a:t>plt</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title</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"Gender Distribution"</a:t>
            </a:r>
            <a:r>
              <a:rPr lang="en-IN" sz="1600" b="0" dirty="0">
                <a:solidFill>
                  <a:srgbClr val="CCCCCC"/>
                </a:solidFill>
                <a:effectLst/>
                <a:latin typeface="Consolas" panose="020B0609020204030204" pitchFamily="49" charset="0"/>
              </a:rPr>
              <a:t>)</a:t>
            </a:r>
          </a:p>
          <a:p>
            <a:r>
              <a:rPr lang="en-IN" sz="1600" b="0" dirty="0" err="1">
                <a:solidFill>
                  <a:srgbClr val="4EC9B0"/>
                </a:solidFill>
                <a:effectLst/>
                <a:latin typeface="Consolas" panose="020B0609020204030204" pitchFamily="49" charset="0"/>
              </a:rPr>
              <a:t>plt</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show</a:t>
            </a:r>
            <a:r>
              <a:rPr lang="en-IN" sz="1600" b="0" dirty="0">
                <a:solidFill>
                  <a:srgbClr val="CCCCCC"/>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gb</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df</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groupby</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ParentEduc</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agg</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MathScore</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CE9178"/>
                </a:solidFill>
                <a:effectLst/>
                <a:latin typeface="Consolas" panose="020B0609020204030204" pitchFamily="49" charset="0"/>
              </a:rPr>
              <a:t>'mean'</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ReadingScore</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'mean'</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WritingScore</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'mean'</a:t>
            </a:r>
            <a:r>
              <a:rPr lang="en-IN" sz="1600" b="0" dirty="0">
                <a:solidFill>
                  <a:srgbClr val="CCCCCC"/>
                </a:solidFill>
                <a:effectLst/>
                <a:latin typeface="Consolas" panose="020B0609020204030204" pitchFamily="49" charset="0"/>
              </a:rPr>
              <a:t>})</a:t>
            </a:r>
          </a:p>
          <a:p>
            <a:r>
              <a:rPr lang="en-IN" sz="1600" b="0" dirty="0">
                <a:solidFill>
                  <a:srgbClr val="DCDCAA"/>
                </a:solidFill>
                <a:effectLst/>
                <a:latin typeface="Consolas" panose="020B0609020204030204" pitchFamily="49" charset="0"/>
              </a:rPr>
              <a:t>print</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gb</a:t>
            </a:r>
            <a:r>
              <a:rPr lang="en-IN" sz="1600" b="0" dirty="0">
                <a:solidFill>
                  <a:srgbClr val="CCCCCC"/>
                </a:solidFill>
                <a:effectLst/>
                <a:latin typeface="Consolas" panose="020B0609020204030204" pitchFamily="49" charset="0"/>
              </a:rPr>
              <a:t>)</a:t>
            </a:r>
          </a:p>
          <a:p>
            <a:r>
              <a:rPr lang="en-IN" sz="1600" b="0" dirty="0" err="1">
                <a:solidFill>
                  <a:srgbClr val="4EC9B0"/>
                </a:solidFill>
                <a:effectLst/>
                <a:latin typeface="Consolas" panose="020B0609020204030204" pitchFamily="49" charset="0"/>
              </a:rPr>
              <a:t>sns</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heatmap</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gb</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annot</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True</a:t>
            </a:r>
            <a:r>
              <a:rPr lang="en-IN" sz="1600" b="0" dirty="0">
                <a:solidFill>
                  <a:srgbClr val="CCCCCC"/>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gb</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df</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groupby</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ParentEduc</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agg</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MathScore</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CE9178"/>
                </a:solidFill>
                <a:effectLst/>
                <a:latin typeface="Consolas" panose="020B0609020204030204" pitchFamily="49" charset="0"/>
              </a:rPr>
              <a:t>'mean'</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ReadingScore</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'mean'</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WritingScore</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'mean'</a:t>
            </a:r>
            <a:r>
              <a:rPr lang="en-IN" sz="1600" b="0" dirty="0">
                <a:solidFill>
                  <a:srgbClr val="CCCCCC"/>
                </a:solidFill>
                <a:effectLst/>
                <a:latin typeface="Consolas" panose="020B0609020204030204" pitchFamily="49" charset="0"/>
              </a:rPr>
              <a:t>})</a:t>
            </a:r>
          </a:p>
          <a:p>
            <a:r>
              <a:rPr lang="en-IN" sz="1600" b="0" dirty="0">
                <a:solidFill>
                  <a:srgbClr val="DCDCAA"/>
                </a:solidFill>
                <a:effectLst/>
                <a:latin typeface="Consolas" panose="020B0609020204030204" pitchFamily="49" charset="0"/>
              </a:rPr>
              <a:t>print</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gb</a:t>
            </a:r>
            <a:r>
              <a:rPr lang="en-IN" sz="1600" b="0" dirty="0">
                <a:solidFill>
                  <a:srgbClr val="CCCCCC"/>
                </a:solidFill>
                <a:effectLst/>
                <a:latin typeface="Consolas" panose="020B0609020204030204" pitchFamily="49" charset="0"/>
              </a:rPr>
              <a:t>)</a:t>
            </a:r>
          </a:p>
          <a:p>
            <a:r>
              <a:rPr lang="en-IN" sz="1600" b="0" dirty="0" err="1">
                <a:solidFill>
                  <a:srgbClr val="4EC9B0"/>
                </a:solidFill>
                <a:effectLst/>
                <a:latin typeface="Consolas" panose="020B0609020204030204" pitchFamily="49" charset="0"/>
              </a:rPr>
              <a:t>sns</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heatmap</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gb</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annot</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True</a:t>
            </a:r>
            <a:r>
              <a:rPr lang="en-IN" sz="1600" b="0" dirty="0">
                <a:solidFill>
                  <a:srgbClr val="CCCCCC"/>
                </a:solidFill>
                <a:effectLst/>
                <a:latin typeface="Consolas" panose="020B0609020204030204" pitchFamily="49" charset="0"/>
              </a:rPr>
              <a:t>)</a:t>
            </a:r>
          </a:p>
          <a:p>
            <a:r>
              <a:rPr lang="en-IN" sz="1500" b="0" dirty="0">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gb1</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groupby</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ParentMaritalStatus</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agg</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MathScore</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'mean'</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ReadingScore</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'mean'</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WritingScore</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'mean'</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print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gb1</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sns</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heatmap</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gb1</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annot</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569CD6"/>
                </a:solidFill>
                <a:effectLst/>
                <a:latin typeface="Consolas" panose="020B0609020204030204" pitchFamily="49" charset="0"/>
                <a:ea typeface="Cascadia Code SemiLight" panose="020B0609020000020004" pitchFamily="49" charset="0"/>
                <a:cs typeface="Cascadia Code SemiLight" panose="020B0609020000020004" pitchFamily="49" charset="0"/>
              </a:rPr>
              <a:t>True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title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"Marks Distribution According to Parents Marital Status"</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show</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pPr marL="0" indent="0">
              <a:buNone/>
            </a:pPr>
            <a:endParaRPr lang="en-IN" dirty="0"/>
          </a:p>
        </p:txBody>
      </p:sp>
      <p:pic>
        <p:nvPicPr>
          <p:cNvPr id="4" name="Picture 3">
            <a:extLst>
              <a:ext uri="{FF2B5EF4-FFF2-40B4-BE49-F238E27FC236}">
                <a16:creationId xmlns:a16="http://schemas.microsoft.com/office/drawing/2014/main" id="{9AAD325F-DDDC-0FA2-C96A-058FD2352C5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6285" y="0"/>
            <a:ext cx="1556497" cy="1556497"/>
          </a:xfrm>
          <a:prstGeom prst="rect">
            <a:avLst/>
          </a:prstGeom>
        </p:spPr>
      </p:pic>
    </p:spTree>
    <p:extLst>
      <p:ext uri="{BB962C8B-B14F-4D97-AF65-F5344CB8AC3E}">
        <p14:creationId xmlns:p14="http://schemas.microsoft.com/office/powerpoint/2010/main" val="376565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14CE6-E888-341B-23FD-76106DF6F7AB}"/>
              </a:ext>
            </a:extLst>
          </p:cNvPr>
          <p:cNvSpPr>
            <a:spLocks noGrp="1"/>
          </p:cNvSpPr>
          <p:nvPr>
            <p:ph idx="1"/>
          </p:nvPr>
        </p:nvSpPr>
        <p:spPr>
          <a:xfrm>
            <a:off x="1470212" y="89647"/>
            <a:ext cx="9883588" cy="6705601"/>
          </a:xfrm>
        </p:spPr>
        <p:txBody>
          <a:bodyPr>
            <a:normAutofit fontScale="92500" lnSpcReduction="20000"/>
          </a:bodyPr>
          <a:lstStyle/>
          <a:p>
            <a:endParaRPr lang="en-IN" sz="14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endParaRP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sns</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boxplot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data</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x</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MathScore</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title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"Maths Score"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show</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sns</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boxplot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data</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x</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ReadingScore</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title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"Reading Score"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show</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sns</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boxplot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data</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x</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WritingScore</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title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"Writing Score"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show</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print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unique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b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b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groupA</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loc</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 A"</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count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groupB</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loc</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 B"</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count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groupC</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loc</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 C"</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count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groupD</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loc</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 D"</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count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groupE</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loc</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df</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 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count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b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br>
            <a:r>
              <a:rPr lang="en-IN" sz="1500" b="0" dirty="0">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l</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 </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B"</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C"</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 </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D"</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 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mylist</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groupA</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groupB</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groupC</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groupD</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groupE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EthnicGroup</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pie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mylist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labels</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l</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9CDCFE"/>
                </a:solidFill>
                <a:effectLst/>
                <a:latin typeface="Consolas" panose="020B0609020204030204" pitchFamily="49" charset="0"/>
                <a:ea typeface="Cascadia Code SemiLight" panose="020B0609020000020004" pitchFamily="49" charset="0"/>
                <a:cs typeface="Cascadia Code SemiLight" panose="020B0609020000020004" pitchFamily="49" charset="0"/>
              </a:rPr>
              <a:t>autopct</a:t>
            </a:r>
            <a:r>
              <a:rPr lang="en-IN" sz="1500" b="0" dirty="0">
                <a:solidFill>
                  <a:srgbClr val="D4D4D4"/>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569CD6"/>
                </a:solidFill>
                <a:effectLst/>
                <a:latin typeface="Consolas" panose="020B0609020204030204" pitchFamily="49" charset="0"/>
                <a:ea typeface="Cascadia Code SemiLight" panose="020B0609020000020004" pitchFamily="49" charset="0"/>
                <a:cs typeface="Cascadia Code SemiLight" panose="020B0609020000020004" pitchFamily="49" charset="0"/>
              </a:rPr>
              <a:t>%1.2f%%</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title</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a:solidFill>
                  <a:srgbClr val="CE9178"/>
                </a:solidFill>
                <a:effectLst/>
                <a:latin typeface="Consolas" panose="020B0609020204030204" pitchFamily="49" charset="0"/>
                <a:ea typeface="Cascadia Code SemiLight" panose="020B0609020000020004" pitchFamily="49" charset="0"/>
                <a:cs typeface="Cascadia Code SemiLight" panose="020B0609020000020004" pitchFamily="49" charset="0"/>
              </a:rPr>
              <a:t>"Distribution Of Ethnic Groups"</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r>
              <a:rPr lang="en-IN" sz="1500" b="0" dirty="0" err="1">
                <a:solidFill>
                  <a:srgbClr val="4EC9B0"/>
                </a:solidFill>
                <a:effectLst/>
                <a:latin typeface="Consolas" panose="020B0609020204030204" pitchFamily="49" charset="0"/>
                <a:ea typeface="Cascadia Code SemiLight" panose="020B0609020000020004" pitchFamily="49" charset="0"/>
                <a:cs typeface="Cascadia Code SemiLight" panose="020B0609020000020004" pitchFamily="49" charset="0"/>
              </a:rPr>
              <a:t>plt</a:t>
            </a:r>
            <a:r>
              <a:rPr lang="en-IN" sz="1500" b="0" dirty="0" err="1">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r>
              <a:rPr lang="en-IN" sz="1500" b="0" dirty="0" err="1">
                <a:solidFill>
                  <a:srgbClr val="DCDCAA"/>
                </a:solidFill>
                <a:effectLst/>
                <a:latin typeface="Consolas" panose="020B0609020204030204" pitchFamily="49" charset="0"/>
                <a:ea typeface="Cascadia Code SemiLight" panose="020B0609020000020004" pitchFamily="49" charset="0"/>
                <a:cs typeface="Cascadia Code SemiLight" panose="020B0609020000020004" pitchFamily="49" charset="0"/>
              </a:rPr>
              <a:t>show</a:t>
            </a:r>
            <a:r>
              <a:rPr lang="en-IN" sz="1500" b="0" dirty="0">
                <a:solidFill>
                  <a:srgbClr val="CCCCCC"/>
                </a:solidFill>
                <a:effectLst/>
                <a:latin typeface="Consolas" panose="020B0609020204030204" pitchFamily="49" charset="0"/>
                <a:ea typeface="Cascadia Code SemiLight" panose="020B0609020000020004" pitchFamily="49" charset="0"/>
                <a:cs typeface="Cascadia Code SemiLight" panose="020B0609020000020004" pitchFamily="49" charset="0"/>
              </a:rPr>
              <a:t>()</a:t>
            </a:r>
          </a:p>
          <a:p>
            <a:endParaRPr lang="en-IN" dirty="0"/>
          </a:p>
        </p:txBody>
      </p:sp>
      <p:pic>
        <p:nvPicPr>
          <p:cNvPr id="4" name="Picture 3">
            <a:extLst>
              <a:ext uri="{FF2B5EF4-FFF2-40B4-BE49-F238E27FC236}">
                <a16:creationId xmlns:a16="http://schemas.microsoft.com/office/drawing/2014/main" id="{233CEDB5-FF0D-B8B7-8D4A-487ED79C6E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6285" y="0"/>
            <a:ext cx="1556497" cy="1556497"/>
          </a:xfrm>
          <a:prstGeom prst="rect">
            <a:avLst/>
          </a:prstGeom>
        </p:spPr>
      </p:pic>
    </p:spTree>
    <p:extLst>
      <p:ext uri="{BB962C8B-B14F-4D97-AF65-F5344CB8AC3E}">
        <p14:creationId xmlns:p14="http://schemas.microsoft.com/office/powerpoint/2010/main" val="182555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437B-F88E-4DD7-1ABC-6A6FAF45D48E}"/>
              </a:ext>
            </a:extLst>
          </p:cNvPr>
          <p:cNvSpPr>
            <a:spLocks noGrp="1"/>
          </p:cNvSpPr>
          <p:nvPr>
            <p:ph type="title"/>
          </p:nvPr>
        </p:nvSpPr>
        <p:spPr/>
        <p:txBody>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OUTCOMES</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9588595-679F-80C2-0F72-69B007079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1" y="1556498"/>
            <a:ext cx="6893858" cy="4936377"/>
          </a:xfrm>
        </p:spPr>
      </p:pic>
      <p:pic>
        <p:nvPicPr>
          <p:cNvPr id="4" name="Picture 3">
            <a:extLst>
              <a:ext uri="{FF2B5EF4-FFF2-40B4-BE49-F238E27FC236}">
                <a16:creationId xmlns:a16="http://schemas.microsoft.com/office/drawing/2014/main" id="{29CEC990-F25A-CF32-1A03-50314121388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0800000" flipV="1">
            <a:off x="-86285" y="0"/>
            <a:ext cx="1556497" cy="1556497"/>
          </a:xfrm>
          <a:prstGeom prst="rect">
            <a:avLst/>
          </a:prstGeom>
        </p:spPr>
      </p:pic>
    </p:spTree>
    <p:extLst>
      <p:ext uri="{BB962C8B-B14F-4D97-AF65-F5344CB8AC3E}">
        <p14:creationId xmlns:p14="http://schemas.microsoft.com/office/powerpoint/2010/main" val="424843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72F40-5253-67AE-6031-6DF204C61C2A}"/>
              </a:ext>
            </a:extLst>
          </p:cNvPr>
          <p:cNvSpPr>
            <a:spLocks noGrp="1"/>
          </p:cNvSpPr>
          <p:nvPr>
            <p:ph idx="1"/>
          </p:nvPr>
        </p:nvSpPr>
        <p:spPr>
          <a:xfrm>
            <a:off x="1089212" y="1135156"/>
            <a:ext cx="10515600" cy="5489761"/>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The bar chart illustrates the </a:t>
            </a:r>
            <a:r>
              <a:rPr lang="en-US" b="1" dirty="0">
                <a:latin typeface="Times New Roman" panose="02020603050405020304" pitchFamily="18" charset="0"/>
                <a:cs typeface="Times New Roman" panose="02020603050405020304" pitchFamily="18" charset="0"/>
              </a:rPr>
              <a:t>gender distribution</a:t>
            </a:r>
            <a:r>
              <a:rPr lang="en-US" dirty="0">
                <a:latin typeface="Times New Roman" panose="02020603050405020304" pitchFamily="18" charset="0"/>
                <a:cs typeface="Times New Roman" panose="02020603050405020304" pitchFamily="18" charset="0"/>
              </a:rPr>
              <a:t> of students in the dataset. From this visual, we can draw the following conclusions:</a:t>
            </a:r>
          </a:p>
          <a:p>
            <a:pPr>
              <a:buFont typeface="+mj-lt"/>
              <a:buAutoNum type="arabicPeriod"/>
            </a:pPr>
            <a:r>
              <a:rPr lang="en-US" b="1" dirty="0">
                <a:latin typeface="Times New Roman" panose="02020603050405020304" pitchFamily="18" charset="0"/>
                <a:cs typeface="Times New Roman" panose="02020603050405020304" pitchFamily="18" charset="0"/>
              </a:rPr>
              <a:t>Near-Equal Gender Distribution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dataset contains nearly equal numbers of male and female students. There are </a:t>
            </a:r>
            <a:r>
              <a:rPr lang="en-US" b="1" dirty="0">
                <a:latin typeface="Times New Roman" panose="02020603050405020304" pitchFamily="18" charset="0"/>
                <a:cs typeface="Times New Roman" panose="02020603050405020304" pitchFamily="18" charset="0"/>
              </a:rPr>
              <a:t>15,424 female students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15,217 male students</a:t>
            </a:r>
            <a:r>
              <a:rPr lang="en-US" dirty="0">
                <a:latin typeface="Times New Roman" panose="02020603050405020304" pitchFamily="18" charset="0"/>
                <a:cs typeface="Times New Roman" panose="02020603050405020304" pitchFamily="18" charset="0"/>
              </a:rPr>
              <a:t>, showing a balanced representation between the two genders.</a:t>
            </a:r>
          </a:p>
          <a:p>
            <a:pPr>
              <a:buFont typeface="+mj-lt"/>
              <a:buAutoNum type="arabicPeriod"/>
            </a:pPr>
            <a:r>
              <a:rPr lang="en-US" b="1" dirty="0">
                <a:latin typeface="Times New Roman" panose="02020603050405020304" pitchFamily="18" charset="0"/>
                <a:cs typeface="Times New Roman" panose="02020603050405020304" pitchFamily="18" charset="0"/>
              </a:rPr>
              <a:t>Slight Female Dominance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While the difference is minimal, there are slightly more female students than male students in the dataset. However, this difference is insignificant and does not suggest any strong gender imbalance in the dataset.</a:t>
            </a:r>
          </a:p>
          <a:p>
            <a:pPr>
              <a:buFont typeface="+mj-lt"/>
              <a:buAutoNum type="arabicPeriod"/>
            </a:pPr>
            <a:r>
              <a:rPr lang="en-US" b="1" dirty="0">
                <a:latin typeface="Times New Roman" panose="02020603050405020304" pitchFamily="18" charset="0"/>
                <a:cs typeface="Times New Roman" panose="02020603050405020304" pitchFamily="18" charset="0"/>
              </a:rPr>
              <a:t>Implication for Further Analysis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Since the gender distribution is relatively balanced, any gender-based performance analysis (e.g., comparing scores by gender) would not be heavily skewed by an imbalanced sample size. This provides a fair basis for comparing male and female student performance.</a:t>
            </a:r>
          </a:p>
          <a:p>
            <a:pPr marL="0" indent="0">
              <a:buNone/>
            </a:pPr>
            <a:endParaRPr lang="en-IN" dirty="0"/>
          </a:p>
        </p:txBody>
      </p:sp>
      <p:pic>
        <p:nvPicPr>
          <p:cNvPr id="4" name="Picture 3">
            <a:extLst>
              <a:ext uri="{FF2B5EF4-FFF2-40B4-BE49-F238E27FC236}">
                <a16:creationId xmlns:a16="http://schemas.microsoft.com/office/drawing/2014/main" id="{F3629338-5253-A5F2-9253-48A8CA74DDC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6285" y="0"/>
            <a:ext cx="1556497" cy="1556497"/>
          </a:xfrm>
          <a:prstGeom prst="rect">
            <a:avLst/>
          </a:prstGeom>
        </p:spPr>
      </p:pic>
    </p:spTree>
    <p:extLst>
      <p:ext uri="{BB962C8B-B14F-4D97-AF65-F5344CB8AC3E}">
        <p14:creationId xmlns:p14="http://schemas.microsoft.com/office/powerpoint/2010/main" val="382432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EC990-F25A-CF32-1A03-5031412138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6285" y="0"/>
            <a:ext cx="1556497" cy="1556497"/>
          </a:xfrm>
          <a:prstGeom prst="rect">
            <a:avLst/>
          </a:prstGeom>
        </p:spPr>
      </p:pic>
      <p:pic>
        <p:nvPicPr>
          <p:cNvPr id="8" name="Content Placeholder 7">
            <a:extLst>
              <a:ext uri="{FF2B5EF4-FFF2-40B4-BE49-F238E27FC236}">
                <a16:creationId xmlns:a16="http://schemas.microsoft.com/office/drawing/2014/main" id="{2DDA13DC-08E1-FF9B-6982-45D946DD264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91553" y="726141"/>
            <a:ext cx="8041341" cy="5728447"/>
          </a:xfrm>
        </p:spPr>
      </p:pic>
    </p:spTree>
    <p:extLst>
      <p:ext uri="{BB962C8B-B14F-4D97-AF65-F5344CB8AC3E}">
        <p14:creationId xmlns:p14="http://schemas.microsoft.com/office/powerpoint/2010/main" val="288980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72F40-5253-67AE-6031-6DF204C61C2A}"/>
              </a:ext>
            </a:extLst>
          </p:cNvPr>
          <p:cNvSpPr>
            <a:spLocks noGrp="1"/>
          </p:cNvSpPr>
          <p:nvPr>
            <p:ph idx="1"/>
          </p:nvPr>
        </p:nvSpPr>
        <p:spPr>
          <a:xfrm>
            <a:off x="1089212" y="1135156"/>
            <a:ext cx="10515600" cy="5489761"/>
          </a:xfrm>
        </p:spPr>
        <p:txBody>
          <a:bodyPr>
            <a:normAutofit fontScale="70000" lnSpcReduction="20000"/>
          </a:bodyPr>
          <a:lstStyle/>
          <a:p>
            <a:pPr marL="0" indent="0">
              <a:buNone/>
            </a:pPr>
            <a:r>
              <a:rPr lang="en-US" sz="3400" dirty="0">
                <a:latin typeface="Times New Roman" panose="02020603050405020304" pitchFamily="18" charset="0"/>
                <a:cs typeface="Times New Roman" panose="02020603050405020304" pitchFamily="18" charset="0"/>
              </a:rPr>
              <a:t>This heatmap shows the </a:t>
            </a:r>
            <a:r>
              <a:rPr lang="en-US" sz="3400" b="1" dirty="0">
                <a:latin typeface="Times New Roman" panose="02020603050405020304" pitchFamily="18" charset="0"/>
                <a:cs typeface="Times New Roman" panose="02020603050405020304" pitchFamily="18" charset="0"/>
              </a:rPr>
              <a:t>marks distribution based on parental education levels</a:t>
            </a:r>
            <a:r>
              <a:rPr lang="en-US" sz="3400" dirty="0">
                <a:latin typeface="Times New Roman" panose="02020603050405020304" pitchFamily="18" charset="0"/>
                <a:cs typeface="Times New Roman" panose="02020603050405020304" pitchFamily="18" charset="0"/>
              </a:rPr>
              <a:t> across three subjects: Math, Reading, and Writing.</a:t>
            </a:r>
          </a:p>
          <a:p>
            <a:pPr marL="0" indent="0">
              <a:buNone/>
            </a:pPr>
            <a:r>
              <a:rPr lang="en-US" sz="3400" b="1" dirty="0">
                <a:latin typeface="Times New Roman" panose="02020603050405020304" pitchFamily="18" charset="0"/>
                <a:cs typeface="Times New Roman" panose="02020603050405020304" pitchFamily="18" charset="0"/>
              </a:rPr>
              <a:t>Conclusions:</a:t>
            </a:r>
          </a:p>
          <a:p>
            <a:pPr>
              <a:buFont typeface="+mj-lt"/>
              <a:buAutoNum type="arabicPeriod"/>
            </a:pPr>
            <a:r>
              <a:rPr lang="en-US" sz="3400" b="1" dirty="0">
                <a:latin typeface="Times New Roman" panose="02020603050405020304" pitchFamily="18" charset="0"/>
                <a:cs typeface="Times New Roman" panose="02020603050405020304" pitchFamily="18" charset="0"/>
              </a:rPr>
              <a:t>Higher Parental Education Correlates with Better Scores</a:t>
            </a:r>
            <a:r>
              <a:rPr lang="en-US" sz="3400" dirty="0">
                <a:latin typeface="Times New Roman" panose="02020603050405020304" pitchFamily="18" charset="0"/>
                <a:cs typeface="Times New Roman" panose="02020603050405020304" pitchFamily="18" charset="0"/>
              </a:rPr>
              <a:t>:</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Students whose parents have a </a:t>
            </a:r>
            <a:r>
              <a:rPr lang="en-US" sz="3400" b="1" dirty="0">
                <a:latin typeface="Times New Roman" panose="02020603050405020304" pitchFamily="18" charset="0"/>
                <a:cs typeface="Times New Roman" panose="02020603050405020304" pitchFamily="18" charset="0"/>
              </a:rPr>
              <a:t>master's degree</a:t>
            </a:r>
            <a:r>
              <a:rPr lang="en-US" sz="3400" dirty="0">
                <a:latin typeface="Times New Roman" panose="02020603050405020304" pitchFamily="18" charset="0"/>
                <a:cs typeface="Times New Roman" panose="02020603050405020304" pitchFamily="18" charset="0"/>
              </a:rPr>
              <a:t> tend to score the highest in all three subjects, with </a:t>
            </a:r>
            <a:r>
              <a:rPr lang="en-US" sz="3400" b="1" dirty="0">
                <a:latin typeface="Times New Roman" panose="02020603050405020304" pitchFamily="18" charset="0"/>
                <a:cs typeface="Times New Roman" panose="02020603050405020304" pitchFamily="18" charset="0"/>
              </a:rPr>
              <a:t>76</a:t>
            </a:r>
            <a:r>
              <a:rPr lang="en-US" sz="3400" dirty="0">
                <a:latin typeface="Times New Roman" panose="02020603050405020304" pitchFamily="18" charset="0"/>
                <a:cs typeface="Times New Roman" panose="02020603050405020304" pitchFamily="18" charset="0"/>
              </a:rPr>
              <a:t> in both Reading and Writing, and </a:t>
            </a:r>
            <a:r>
              <a:rPr lang="en-US" sz="3400" b="1" dirty="0">
                <a:latin typeface="Times New Roman" panose="02020603050405020304" pitchFamily="18" charset="0"/>
                <a:cs typeface="Times New Roman" panose="02020603050405020304" pitchFamily="18" charset="0"/>
              </a:rPr>
              <a:t>72</a:t>
            </a:r>
            <a:r>
              <a:rPr lang="en-US" sz="3400" dirty="0">
                <a:latin typeface="Times New Roman" panose="02020603050405020304" pitchFamily="18" charset="0"/>
                <a:cs typeface="Times New Roman" panose="02020603050405020304" pitchFamily="18" charset="0"/>
              </a:rPr>
              <a:t> in Math. This suggests a strong positive correlation between higher parental education and student performance.</a:t>
            </a:r>
          </a:p>
          <a:p>
            <a:pPr>
              <a:buFont typeface="+mj-lt"/>
              <a:buAutoNum type="arabicPeriod"/>
            </a:pPr>
            <a:r>
              <a:rPr lang="en-US" sz="3400" b="1" dirty="0">
                <a:latin typeface="Times New Roman" panose="02020603050405020304" pitchFamily="18" charset="0"/>
                <a:cs typeface="Times New Roman" panose="02020603050405020304" pitchFamily="18" charset="0"/>
              </a:rPr>
              <a:t>Lower Parental Education Linked to Lower Scores</a:t>
            </a:r>
            <a:r>
              <a:rPr lang="en-US" sz="3400" dirty="0">
                <a:latin typeface="Times New Roman" panose="02020603050405020304" pitchFamily="18" charset="0"/>
                <a:cs typeface="Times New Roman" panose="02020603050405020304" pitchFamily="18" charset="0"/>
              </a:rPr>
              <a:t>:</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Students whose parents have a </a:t>
            </a:r>
            <a:r>
              <a:rPr lang="en-US" sz="3400" b="1" dirty="0">
                <a:latin typeface="Times New Roman" panose="02020603050405020304" pitchFamily="18" charset="0"/>
                <a:cs typeface="Times New Roman" panose="02020603050405020304" pitchFamily="18" charset="0"/>
              </a:rPr>
              <a:t>high school education</a:t>
            </a:r>
            <a:r>
              <a:rPr lang="en-US" sz="3400" dirty="0">
                <a:latin typeface="Times New Roman" panose="02020603050405020304" pitchFamily="18" charset="0"/>
                <a:cs typeface="Times New Roman" panose="02020603050405020304" pitchFamily="18" charset="0"/>
              </a:rPr>
              <a:t> tend to score the lowest, with </a:t>
            </a:r>
            <a:r>
              <a:rPr lang="en-US" sz="3400" b="1" dirty="0">
                <a:latin typeface="Times New Roman" panose="02020603050405020304" pitchFamily="18" charset="0"/>
                <a:cs typeface="Times New Roman" panose="02020603050405020304" pitchFamily="18" charset="0"/>
              </a:rPr>
              <a:t>63</a:t>
            </a:r>
            <a:r>
              <a:rPr lang="en-US" sz="3400" dirty="0">
                <a:latin typeface="Times New Roman" panose="02020603050405020304" pitchFamily="18" charset="0"/>
                <a:cs typeface="Times New Roman" panose="02020603050405020304" pitchFamily="18" charset="0"/>
              </a:rPr>
              <a:t> in Math, </a:t>
            </a:r>
            <a:r>
              <a:rPr lang="en-US" sz="3400" b="1" dirty="0">
                <a:latin typeface="Times New Roman" panose="02020603050405020304" pitchFamily="18" charset="0"/>
                <a:cs typeface="Times New Roman" panose="02020603050405020304" pitchFamily="18" charset="0"/>
              </a:rPr>
              <a:t>66</a:t>
            </a:r>
            <a:r>
              <a:rPr lang="en-US" sz="3400" dirty="0">
                <a:latin typeface="Times New Roman" panose="02020603050405020304" pitchFamily="18" charset="0"/>
                <a:cs typeface="Times New Roman" panose="02020603050405020304" pitchFamily="18" charset="0"/>
              </a:rPr>
              <a:t> in Reading, and </a:t>
            </a:r>
            <a:r>
              <a:rPr lang="en-US" sz="3400" b="1" dirty="0">
                <a:latin typeface="Times New Roman" panose="02020603050405020304" pitchFamily="18" charset="0"/>
                <a:cs typeface="Times New Roman" panose="02020603050405020304" pitchFamily="18" charset="0"/>
              </a:rPr>
              <a:t>64</a:t>
            </a:r>
            <a:r>
              <a:rPr lang="en-US" sz="3400" dirty="0">
                <a:latin typeface="Times New Roman" panose="02020603050405020304" pitchFamily="18" charset="0"/>
                <a:cs typeface="Times New Roman" panose="02020603050405020304" pitchFamily="18" charset="0"/>
              </a:rPr>
              <a:t> in Writing. This indicates that students from less educated backgrounds may require additional support to perform better.</a:t>
            </a:r>
          </a:p>
          <a:p>
            <a:pPr>
              <a:buFont typeface="+mj-lt"/>
              <a:buAutoNum type="arabicPeriod"/>
            </a:pPr>
            <a:r>
              <a:rPr lang="en-US" sz="3400" b="1" dirty="0">
                <a:latin typeface="Times New Roman" panose="02020603050405020304" pitchFamily="18" charset="0"/>
                <a:cs typeface="Times New Roman" panose="02020603050405020304" pitchFamily="18" charset="0"/>
              </a:rPr>
              <a:t>Variation Across Subjects</a:t>
            </a:r>
            <a:r>
              <a:rPr lang="en-US" sz="3400" dirty="0">
                <a:latin typeface="Times New Roman" panose="02020603050405020304" pitchFamily="18" charset="0"/>
                <a:cs typeface="Times New Roman" panose="02020603050405020304" pitchFamily="18" charset="0"/>
              </a:rPr>
              <a:t>:</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Students with parents holding a </a:t>
            </a:r>
            <a:r>
              <a:rPr lang="en-US" sz="3400" b="1" dirty="0">
                <a:latin typeface="Times New Roman" panose="02020603050405020304" pitchFamily="18" charset="0"/>
                <a:cs typeface="Times New Roman" panose="02020603050405020304" pitchFamily="18" charset="0"/>
              </a:rPr>
              <a:t>bachelor's degree</a:t>
            </a:r>
            <a:r>
              <a:rPr lang="en-US" sz="3400" dirty="0">
                <a:latin typeface="Times New Roman" panose="02020603050405020304" pitchFamily="18" charset="0"/>
                <a:cs typeface="Times New Roman" panose="02020603050405020304" pitchFamily="18" charset="0"/>
              </a:rPr>
              <a:t> perform consistently well, scoring </a:t>
            </a:r>
            <a:r>
              <a:rPr lang="en-US" sz="3400" b="1" dirty="0">
                <a:latin typeface="Times New Roman" panose="02020603050405020304" pitchFamily="18" charset="0"/>
                <a:cs typeface="Times New Roman" panose="02020603050405020304" pitchFamily="18" charset="0"/>
              </a:rPr>
              <a:t>70+</a:t>
            </a:r>
            <a:r>
              <a:rPr lang="en-US" sz="3400" dirty="0">
                <a:latin typeface="Times New Roman" panose="02020603050405020304" pitchFamily="18" charset="0"/>
                <a:cs typeface="Times New Roman" panose="02020603050405020304" pitchFamily="18" charset="0"/>
              </a:rPr>
              <a:t> across all subjects, especially in </a:t>
            </a:r>
            <a:r>
              <a:rPr lang="en-US" sz="3400" b="1" dirty="0">
                <a:latin typeface="Times New Roman" panose="02020603050405020304" pitchFamily="18" charset="0"/>
                <a:cs typeface="Times New Roman" panose="02020603050405020304" pitchFamily="18" charset="0"/>
              </a:rPr>
              <a:t>Reading</a:t>
            </a:r>
            <a:r>
              <a:rPr lang="en-US" sz="3400" dirty="0">
                <a:latin typeface="Times New Roman" panose="02020603050405020304" pitchFamily="18" charset="0"/>
                <a:cs typeface="Times New Roman" panose="02020603050405020304" pitchFamily="18" charset="0"/>
              </a:rPr>
              <a:t> and </a:t>
            </a:r>
            <a:r>
              <a:rPr lang="en-US" sz="3400" b="1" dirty="0">
                <a:latin typeface="Times New Roman" panose="02020603050405020304" pitchFamily="18" charset="0"/>
                <a:cs typeface="Times New Roman" panose="02020603050405020304" pitchFamily="18" charset="0"/>
              </a:rPr>
              <a:t>Writing</a:t>
            </a:r>
            <a:r>
              <a:rPr lang="en-US" sz="3400" dirty="0">
                <a:latin typeface="Times New Roman" panose="02020603050405020304" pitchFamily="18" charset="0"/>
                <a:cs typeface="Times New Roman" panose="02020603050405020304" pitchFamily="18" charset="0"/>
              </a:rPr>
              <a:t>. On the other hand, the gap between subjects widens for students with lower parental education, where Reading scores tend to be slightly higher.</a:t>
            </a:r>
          </a:p>
          <a:p>
            <a:pPr marL="0" indent="0">
              <a:buNone/>
            </a:pPr>
            <a:endParaRPr lang="en-IN" dirty="0"/>
          </a:p>
        </p:txBody>
      </p:sp>
      <p:pic>
        <p:nvPicPr>
          <p:cNvPr id="4" name="Picture 3">
            <a:extLst>
              <a:ext uri="{FF2B5EF4-FFF2-40B4-BE49-F238E27FC236}">
                <a16:creationId xmlns:a16="http://schemas.microsoft.com/office/drawing/2014/main" id="{F3629338-5253-A5F2-9253-48A8CA74DDC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6285" y="0"/>
            <a:ext cx="1556497" cy="1556497"/>
          </a:xfrm>
          <a:prstGeom prst="rect">
            <a:avLst/>
          </a:prstGeom>
        </p:spPr>
      </p:pic>
    </p:spTree>
    <p:extLst>
      <p:ext uri="{BB962C8B-B14F-4D97-AF65-F5344CB8AC3E}">
        <p14:creationId xmlns:p14="http://schemas.microsoft.com/office/powerpoint/2010/main" val="742667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1060</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Times New Roman</vt:lpstr>
      <vt:lpstr>Office Theme</vt:lpstr>
      <vt:lpstr>STUDENT RESULT ANALYSIS USING PYTHON LIBRARIES</vt:lpstr>
      <vt:lpstr>PROJECT DISCRIPTION</vt:lpstr>
      <vt:lpstr>DATASET &amp; PYTHON CODE</vt:lpstr>
      <vt:lpstr>PowerPoint Presentation</vt:lpstr>
      <vt:lpstr>PowerPoint Presentation</vt:lpstr>
      <vt:lpstr>OUTCOMES</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Aarush Gandotra</dc:creator>
  <cp:lastModifiedBy>Aarush Gandotra</cp:lastModifiedBy>
  <cp:revision>1</cp:revision>
  <dcterms:created xsi:type="dcterms:W3CDTF">2024-10-23T09:45:40Z</dcterms:created>
  <dcterms:modified xsi:type="dcterms:W3CDTF">2024-10-23T11:23:16Z</dcterms:modified>
</cp:coreProperties>
</file>