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5" r:id="rId1"/>
  </p:sldMasterIdLst>
  <p:sldIdLst>
    <p:sldId id="256" r:id="rId2"/>
    <p:sldId id="263" r:id="rId3"/>
    <p:sldId id="257" r:id="rId4"/>
    <p:sldId id="258" r:id="rId5"/>
    <p:sldId id="259" r:id="rId6"/>
    <p:sldId id="260" r:id="rId7"/>
    <p:sldId id="264" r:id="rId8"/>
    <p:sldId id="261" r:id="rId9"/>
    <p:sldId id="267" r:id="rId10"/>
    <p:sldId id="268" r:id="rId11"/>
    <p:sldId id="269" r:id="rId12"/>
    <p:sldId id="270" r:id="rId13"/>
    <p:sldId id="271" r:id="rId14"/>
    <p:sldId id="272" r:id="rId15"/>
    <p:sldId id="274" r:id="rId16"/>
    <p:sldId id="265"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003" autoAdjust="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EF10CAF-52B6-4D1C-9D85-46EFFFF64DF8}" type="datetimeFigureOut">
              <a:rPr lang="en-IN" smtClean="0"/>
              <a:t>19-05-2025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523B6E-2EB7-4534-9E4F-41F6ADE31709}" type="slidenum">
              <a:rPr lang="en-IN" smtClean="0"/>
              <a:t>‹#›</a:t>
            </a:fld>
            <a:endParaRPr lang="en-IN"/>
          </a:p>
        </p:txBody>
      </p:sp>
    </p:spTree>
    <p:extLst>
      <p:ext uri="{BB962C8B-B14F-4D97-AF65-F5344CB8AC3E}">
        <p14:creationId xmlns:p14="http://schemas.microsoft.com/office/powerpoint/2010/main" val="428824798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F10CAF-52B6-4D1C-9D85-46EFFFF64DF8}" type="datetimeFigureOut">
              <a:rPr lang="en-IN" smtClean="0"/>
              <a:t>19-05-2025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523B6E-2EB7-4534-9E4F-41F6ADE31709}" type="slidenum">
              <a:rPr lang="en-IN" smtClean="0"/>
              <a:t>‹#›</a:t>
            </a:fld>
            <a:endParaRPr lang="en-IN"/>
          </a:p>
        </p:txBody>
      </p:sp>
    </p:spTree>
    <p:extLst>
      <p:ext uri="{BB962C8B-B14F-4D97-AF65-F5344CB8AC3E}">
        <p14:creationId xmlns:p14="http://schemas.microsoft.com/office/powerpoint/2010/main" val="3788225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F10CAF-52B6-4D1C-9D85-46EFFFF64DF8}" type="datetimeFigureOut">
              <a:rPr lang="en-IN" smtClean="0"/>
              <a:t>19-05-2025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523B6E-2EB7-4534-9E4F-41F6ADE31709}" type="slidenum">
              <a:rPr lang="en-IN" smtClean="0"/>
              <a:t>‹#›</a:t>
            </a:fld>
            <a:endParaRPr lang="en-IN"/>
          </a:p>
        </p:txBody>
      </p:sp>
    </p:spTree>
    <p:extLst>
      <p:ext uri="{BB962C8B-B14F-4D97-AF65-F5344CB8AC3E}">
        <p14:creationId xmlns:p14="http://schemas.microsoft.com/office/powerpoint/2010/main" val="857831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F10CAF-52B6-4D1C-9D85-46EFFFF64DF8}" type="datetimeFigureOut">
              <a:rPr lang="en-IN" smtClean="0"/>
              <a:t>19-05-2025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523B6E-2EB7-4534-9E4F-41F6ADE31709}" type="slidenum">
              <a:rPr lang="en-IN" smtClean="0"/>
              <a:t>‹#›</a:t>
            </a:fld>
            <a:endParaRPr lang="en-IN"/>
          </a:p>
        </p:txBody>
      </p:sp>
    </p:spTree>
    <p:extLst>
      <p:ext uri="{BB962C8B-B14F-4D97-AF65-F5344CB8AC3E}">
        <p14:creationId xmlns:p14="http://schemas.microsoft.com/office/powerpoint/2010/main" val="3612243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EF10CAF-52B6-4D1C-9D85-46EFFFF64DF8}" type="datetimeFigureOut">
              <a:rPr lang="en-IN" smtClean="0"/>
              <a:t>19-05-2025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523B6E-2EB7-4534-9E4F-41F6ADE31709}" type="slidenum">
              <a:rPr lang="en-IN" smtClean="0"/>
              <a:t>‹#›</a:t>
            </a:fld>
            <a:endParaRPr lang="en-IN"/>
          </a:p>
        </p:txBody>
      </p:sp>
    </p:spTree>
    <p:extLst>
      <p:ext uri="{BB962C8B-B14F-4D97-AF65-F5344CB8AC3E}">
        <p14:creationId xmlns:p14="http://schemas.microsoft.com/office/powerpoint/2010/main" val="272279089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EF10CAF-52B6-4D1C-9D85-46EFFFF64DF8}" type="datetimeFigureOut">
              <a:rPr lang="en-IN" smtClean="0"/>
              <a:t>19-05-2025</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F9523B6E-2EB7-4534-9E4F-41F6ADE31709}" type="slidenum">
              <a:rPr lang="en-IN" smtClean="0"/>
              <a:t>‹#›</a:t>
            </a:fld>
            <a:endParaRPr lang="en-IN"/>
          </a:p>
        </p:txBody>
      </p:sp>
    </p:spTree>
    <p:extLst>
      <p:ext uri="{BB962C8B-B14F-4D97-AF65-F5344CB8AC3E}">
        <p14:creationId xmlns:p14="http://schemas.microsoft.com/office/powerpoint/2010/main" val="3390935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EF10CAF-52B6-4D1C-9D85-46EFFFF64DF8}" type="datetimeFigureOut">
              <a:rPr lang="en-IN" smtClean="0"/>
              <a:t>19-05-2025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523B6E-2EB7-4534-9E4F-41F6ADE31709}"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40548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F10CAF-52B6-4D1C-9D85-46EFFFF64DF8}" type="datetimeFigureOut">
              <a:rPr lang="en-IN" smtClean="0"/>
              <a:t>19-05-2025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523B6E-2EB7-4534-9E4F-41F6ADE31709}" type="slidenum">
              <a:rPr lang="en-IN" smtClean="0"/>
              <a:t>‹#›</a:t>
            </a:fld>
            <a:endParaRPr lang="en-IN"/>
          </a:p>
        </p:txBody>
      </p:sp>
    </p:spTree>
    <p:extLst>
      <p:ext uri="{BB962C8B-B14F-4D97-AF65-F5344CB8AC3E}">
        <p14:creationId xmlns:p14="http://schemas.microsoft.com/office/powerpoint/2010/main" val="3544328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F10CAF-52B6-4D1C-9D85-46EFFFF64DF8}" type="datetimeFigureOut">
              <a:rPr lang="en-IN" smtClean="0"/>
              <a:t>19-05-2025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523B6E-2EB7-4534-9E4F-41F6ADE31709}" type="slidenum">
              <a:rPr lang="en-IN" smtClean="0"/>
              <a:t>‹#›</a:t>
            </a:fld>
            <a:endParaRPr lang="en-IN"/>
          </a:p>
        </p:txBody>
      </p:sp>
    </p:spTree>
    <p:extLst>
      <p:ext uri="{BB962C8B-B14F-4D97-AF65-F5344CB8AC3E}">
        <p14:creationId xmlns:p14="http://schemas.microsoft.com/office/powerpoint/2010/main" val="3084225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7EF10CAF-52B6-4D1C-9D85-46EFFFF64DF8}" type="datetimeFigureOut">
              <a:rPr lang="en-IN" smtClean="0"/>
              <a:t>19-05-2025</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F9523B6E-2EB7-4534-9E4F-41F6ADE31709}" type="slidenum">
              <a:rPr lang="en-IN" smtClean="0"/>
              <a:t>‹#›</a:t>
            </a:fld>
            <a:endParaRPr lang="en-IN"/>
          </a:p>
        </p:txBody>
      </p:sp>
    </p:spTree>
    <p:extLst>
      <p:ext uri="{BB962C8B-B14F-4D97-AF65-F5344CB8AC3E}">
        <p14:creationId xmlns:p14="http://schemas.microsoft.com/office/powerpoint/2010/main" val="2025368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EF10CAF-52B6-4D1C-9D85-46EFFFF64DF8}" type="datetimeFigureOut">
              <a:rPr lang="en-IN" smtClean="0"/>
              <a:t>19-05-2025</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F9523B6E-2EB7-4534-9E4F-41F6ADE31709}" type="slidenum">
              <a:rPr lang="en-IN" smtClean="0"/>
              <a:t>‹#›</a:t>
            </a:fld>
            <a:endParaRPr lang="en-IN"/>
          </a:p>
        </p:txBody>
      </p:sp>
    </p:spTree>
    <p:extLst>
      <p:ext uri="{BB962C8B-B14F-4D97-AF65-F5344CB8AC3E}">
        <p14:creationId xmlns:p14="http://schemas.microsoft.com/office/powerpoint/2010/main" val="264497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EF10CAF-52B6-4D1C-9D85-46EFFFF64DF8}" type="datetimeFigureOut">
              <a:rPr lang="en-IN" smtClean="0"/>
              <a:t>19-05-2025</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F9523B6E-2EB7-4534-9E4F-41F6ADE31709}" type="slidenum">
              <a:rPr lang="en-IN" smtClean="0"/>
              <a:t>‹#›</a:t>
            </a:fld>
            <a:endParaRPr lang="en-IN"/>
          </a:p>
        </p:txBody>
      </p:sp>
    </p:spTree>
    <p:extLst>
      <p:ext uri="{BB962C8B-B14F-4D97-AF65-F5344CB8AC3E}">
        <p14:creationId xmlns:p14="http://schemas.microsoft.com/office/powerpoint/2010/main" val="1679270598"/>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6.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6036" y="154958"/>
            <a:ext cx="10039927" cy="1583943"/>
          </a:xfrm>
        </p:spPr>
        <p:txBody>
          <a:bodyPr>
            <a:normAutofit/>
          </a:bodyPr>
          <a:lstStyle/>
          <a:p>
            <a:r>
              <a:rPr lang="en-US" sz="2400" b="1" u="sng" dirty="0"/>
              <a:t>Emotion-Based Mental Health Assessment with Explainable AI (XAI)</a:t>
            </a:r>
            <a:br>
              <a:rPr lang="en-IN" sz="2400" b="1" dirty="0"/>
            </a:br>
            <a:endParaRPr lang="en-IN" sz="2400" b="1" u="sng" dirty="0"/>
          </a:p>
        </p:txBody>
      </p:sp>
      <p:pic>
        <p:nvPicPr>
          <p:cNvPr id="5" name="Picture 4"/>
          <p:cNvPicPr>
            <a:picLocks noChangeAspect="1"/>
          </p:cNvPicPr>
          <p:nvPr/>
        </p:nvPicPr>
        <p:blipFill>
          <a:blip r:embed="rId2"/>
          <a:stretch>
            <a:fillRect/>
          </a:stretch>
        </p:blipFill>
        <p:spPr>
          <a:xfrm>
            <a:off x="4892959" y="1810242"/>
            <a:ext cx="2406074" cy="2350151"/>
          </a:xfrm>
          <a:prstGeom prst="rect">
            <a:avLst/>
          </a:prstGeom>
        </p:spPr>
      </p:pic>
      <p:sp>
        <p:nvSpPr>
          <p:cNvPr id="6" name="TextBox 5"/>
          <p:cNvSpPr txBox="1"/>
          <p:nvPr/>
        </p:nvSpPr>
        <p:spPr>
          <a:xfrm>
            <a:off x="923633" y="4340086"/>
            <a:ext cx="10344727" cy="646331"/>
          </a:xfrm>
          <a:prstGeom prst="rect">
            <a:avLst/>
          </a:prstGeom>
          <a:noFill/>
        </p:spPr>
        <p:txBody>
          <a:bodyPr wrap="square" rtlCol="0">
            <a:spAutoFit/>
          </a:bodyPr>
          <a:lstStyle/>
          <a:p>
            <a:pPr algn="ctr"/>
            <a:r>
              <a:rPr lang="en-US" b="1" dirty="0"/>
              <a:t>Department of Computer Science and Engineering</a:t>
            </a:r>
          </a:p>
          <a:p>
            <a:pPr algn="ctr"/>
            <a:r>
              <a:rPr lang="en-US" b="1" dirty="0"/>
              <a:t> </a:t>
            </a:r>
            <a:r>
              <a:rPr lang="en-US" b="1" dirty="0" err="1"/>
              <a:t>Netaji</a:t>
            </a:r>
            <a:r>
              <a:rPr lang="en-US" b="1" dirty="0"/>
              <a:t> </a:t>
            </a:r>
            <a:r>
              <a:rPr lang="en-US" b="1" dirty="0" err="1"/>
              <a:t>Subhas</a:t>
            </a:r>
            <a:r>
              <a:rPr lang="en-US" b="1" dirty="0"/>
              <a:t> University of Technology (NSUT)</a:t>
            </a:r>
            <a:endParaRPr lang="en-IN" b="1" dirty="0"/>
          </a:p>
        </p:txBody>
      </p:sp>
      <p:sp>
        <p:nvSpPr>
          <p:cNvPr id="7" name="TextBox 6"/>
          <p:cNvSpPr txBox="1"/>
          <p:nvPr/>
        </p:nvSpPr>
        <p:spPr>
          <a:xfrm>
            <a:off x="-198581" y="5345802"/>
            <a:ext cx="5615707" cy="923330"/>
          </a:xfrm>
          <a:prstGeom prst="rect">
            <a:avLst/>
          </a:prstGeom>
          <a:noFill/>
        </p:spPr>
        <p:txBody>
          <a:bodyPr wrap="square" rtlCol="0">
            <a:spAutoFit/>
          </a:bodyPr>
          <a:lstStyle/>
          <a:p>
            <a:pPr algn="ctr"/>
            <a:r>
              <a:rPr lang="en-US" dirty="0"/>
              <a:t>NAME OF THE STUDENT  AND  ROLL NUMBER</a:t>
            </a:r>
          </a:p>
          <a:p>
            <a:pPr algn="ctr"/>
            <a:r>
              <a:rPr lang="en-US" dirty="0"/>
              <a:t>SHASHANK KUMAR (2021UCS1710)</a:t>
            </a:r>
          </a:p>
          <a:p>
            <a:pPr algn="ctr"/>
            <a:r>
              <a:rPr lang="en-US" dirty="0"/>
              <a:t>SAKSHAM RAJ(2021UCS1713)</a:t>
            </a:r>
            <a:endParaRPr lang="en-IN" dirty="0"/>
          </a:p>
        </p:txBody>
      </p:sp>
      <p:sp>
        <p:nvSpPr>
          <p:cNvPr id="8" name="TextBox 7"/>
          <p:cNvSpPr txBox="1"/>
          <p:nvPr/>
        </p:nvSpPr>
        <p:spPr>
          <a:xfrm>
            <a:off x="7555344" y="5502713"/>
            <a:ext cx="4211782" cy="1200329"/>
          </a:xfrm>
          <a:prstGeom prst="rect">
            <a:avLst/>
          </a:prstGeom>
          <a:noFill/>
        </p:spPr>
        <p:txBody>
          <a:bodyPr wrap="square" rtlCol="0">
            <a:spAutoFit/>
          </a:bodyPr>
          <a:lstStyle/>
          <a:p>
            <a:pPr algn="ctr"/>
            <a:r>
              <a:rPr lang="en-IN" dirty="0"/>
              <a:t>Under the supervision OF</a:t>
            </a:r>
          </a:p>
          <a:p>
            <a:r>
              <a:rPr lang="en-US" dirty="0"/>
              <a:t>                    Dr. </a:t>
            </a:r>
            <a:r>
              <a:rPr lang="en-US" dirty="0" err="1"/>
              <a:t>Anand</a:t>
            </a:r>
            <a:r>
              <a:rPr lang="en-US" dirty="0"/>
              <a:t> Gupta</a:t>
            </a:r>
            <a:endParaRPr lang="en-IN" dirty="0"/>
          </a:p>
          <a:p>
            <a:br>
              <a:rPr lang="en-US" dirty="0"/>
            </a:br>
            <a:endParaRPr lang="en-IN" dirty="0"/>
          </a:p>
        </p:txBody>
      </p:sp>
    </p:spTree>
    <p:extLst>
      <p:ext uri="{BB962C8B-B14F-4D97-AF65-F5344CB8AC3E}">
        <p14:creationId xmlns:p14="http://schemas.microsoft.com/office/powerpoint/2010/main" val="2017612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310" y="0"/>
            <a:ext cx="5874326" cy="6740307"/>
          </a:xfrm>
          <a:prstGeom prst="rect">
            <a:avLst/>
          </a:prstGeom>
          <a:noFill/>
        </p:spPr>
        <p:txBody>
          <a:bodyPr wrap="square" rtlCol="0">
            <a:spAutoFit/>
          </a:bodyPr>
          <a:lstStyle/>
          <a:p>
            <a:endParaRPr lang="en-US" b="1" u="sng" dirty="0"/>
          </a:p>
          <a:p>
            <a:r>
              <a:rPr lang="en-US" b="1" u="sng" dirty="0">
                <a:latin typeface="Times New Roman" panose="02020603050405020304" pitchFamily="18" charset="0"/>
                <a:cs typeface="Times New Roman" panose="02020603050405020304" pitchFamily="18" charset="0"/>
              </a:rPr>
              <a:t>Voice Tone Recognition Model</a:t>
            </a:r>
          </a:p>
          <a:p>
            <a:endParaRPr lang="en-US" b="1" u="sn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Input Acquisition:-</a:t>
            </a:r>
          </a:p>
          <a:p>
            <a:r>
              <a:rPr lang="en-US" dirty="0">
                <a:latin typeface="Times New Roman" panose="02020603050405020304" pitchFamily="18" charset="0"/>
                <a:cs typeface="Times New Roman" panose="02020603050405020304" pitchFamily="18" charset="0"/>
              </a:rPr>
              <a:t>Real-time audio is captured via a microphone, focusing on non-verbal cues such as tone, pitch, intensity, and rhythm.</a:t>
            </a:r>
          </a:p>
          <a:p>
            <a:r>
              <a:rPr lang="en-US" dirty="0">
                <a:latin typeface="Times New Roman" panose="02020603050405020304" pitchFamily="18" charset="0"/>
                <a:cs typeface="Times New Roman" panose="02020603050405020304" pitchFamily="18" charset="0"/>
              </a:rPr>
              <a:t>Preprocessing:-</a:t>
            </a:r>
          </a:p>
          <a:p>
            <a:r>
              <a:rPr lang="en-US" dirty="0">
                <a:latin typeface="Times New Roman" panose="02020603050405020304" pitchFamily="18" charset="0"/>
                <a:cs typeface="Times New Roman" panose="02020603050405020304" pitchFamily="18" charset="0"/>
              </a:rPr>
              <a:t>Noise reduction techniques are applied, and features like MFCCs, </a:t>
            </a:r>
            <a:r>
              <a:rPr lang="en-US" dirty="0" err="1">
                <a:latin typeface="Times New Roman" panose="02020603050405020304" pitchFamily="18" charset="0"/>
                <a:cs typeface="Times New Roman" panose="02020603050405020304" pitchFamily="18" charset="0"/>
              </a:rPr>
              <a:t>chroma</a:t>
            </a:r>
            <a:r>
              <a:rPr lang="en-US" dirty="0">
                <a:latin typeface="Times New Roman" panose="02020603050405020304" pitchFamily="18" charset="0"/>
                <a:cs typeface="Times New Roman" panose="02020603050405020304" pitchFamily="18" charset="0"/>
              </a:rPr>
              <a:t>, spectral centroid, and zero-crossing rate are extracted to represent emotional characteristics in speech.</a:t>
            </a:r>
          </a:p>
          <a:p>
            <a:r>
              <a:rPr lang="en-US" dirty="0">
                <a:latin typeface="Times New Roman" panose="02020603050405020304" pitchFamily="18" charset="0"/>
                <a:cs typeface="Times New Roman" panose="02020603050405020304" pitchFamily="18" charset="0"/>
              </a:rPr>
              <a:t>Model Architecture:-</a:t>
            </a:r>
          </a:p>
          <a:p>
            <a:r>
              <a:rPr lang="en-US" dirty="0">
                <a:latin typeface="Times New Roman" panose="02020603050405020304" pitchFamily="18" charset="0"/>
                <a:cs typeface="Times New Roman" panose="02020603050405020304" pitchFamily="18" charset="0"/>
              </a:rPr>
              <a:t>A Recurrent Neural Network (RNN) or Long Short-Term Memory (LSTM) model is used to capture temporal patterns in voice data, making it effective for identifying emotional tone variations.</a:t>
            </a:r>
          </a:p>
          <a:p>
            <a:r>
              <a:rPr lang="en-US" dirty="0">
                <a:latin typeface="Times New Roman" panose="02020603050405020304" pitchFamily="18" charset="0"/>
                <a:cs typeface="Times New Roman" panose="02020603050405020304" pitchFamily="18" charset="0"/>
              </a:rPr>
              <a:t>Training Dataset:-</a:t>
            </a:r>
          </a:p>
          <a:p>
            <a:r>
              <a:rPr lang="en-US" dirty="0">
                <a:latin typeface="Times New Roman" panose="02020603050405020304" pitchFamily="18" charset="0"/>
                <a:cs typeface="Times New Roman" panose="02020603050405020304" pitchFamily="18" charset="0"/>
              </a:rPr>
              <a:t>Emotionally labeled speech datasets such as RAVDESS and CREMA-D are used for training, covering a range of emotions.</a:t>
            </a:r>
          </a:p>
          <a:p>
            <a:r>
              <a:rPr lang="en-US" dirty="0">
                <a:latin typeface="Times New Roman" panose="02020603050405020304" pitchFamily="18" charset="0"/>
                <a:cs typeface="Times New Roman" panose="02020603050405020304" pitchFamily="18" charset="0"/>
              </a:rPr>
              <a:t>Output:-</a:t>
            </a:r>
          </a:p>
          <a:p>
            <a:r>
              <a:rPr lang="en-US" dirty="0">
                <a:latin typeface="Times New Roman" panose="02020603050405020304" pitchFamily="18" charset="0"/>
                <a:cs typeface="Times New Roman" panose="02020603050405020304" pitchFamily="18" charset="0"/>
              </a:rPr>
              <a:t>The model predicts emotional states like happiness, sadness, anger, and fear based solely on voice tone, independent of spoken content</a:t>
            </a:r>
            <a:r>
              <a:rPr lang="en-US" dirty="0"/>
              <a:t>.</a:t>
            </a:r>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3636" y="1785359"/>
            <a:ext cx="5652655" cy="4467659"/>
          </a:xfrm>
          <a:prstGeom prst="rect">
            <a:avLst/>
          </a:prstGeom>
        </p:spPr>
      </p:pic>
    </p:spTree>
    <p:extLst>
      <p:ext uri="{BB962C8B-B14F-4D97-AF65-F5344CB8AC3E}">
        <p14:creationId xmlns:p14="http://schemas.microsoft.com/office/powerpoint/2010/main" val="3192177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874" y="452583"/>
            <a:ext cx="4424508" cy="3472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770" y="2022762"/>
            <a:ext cx="6160657" cy="3398983"/>
          </a:xfrm>
          <a:prstGeom prst="rect">
            <a:avLst/>
          </a:prstGeom>
        </p:spPr>
      </p:pic>
      <p:sp>
        <p:nvSpPr>
          <p:cNvPr id="6" name="TextBox 5"/>
          <p:cNvSpPr txBox="1"/>
          <p:nvPr/>
        </p:nvSpPr>
        <p:spPr>
          <a:xfrm>
            <a:off x="1422400" y="3925454"/>
            <a:ext cx="2530764" cy="369332"/>
          </a:xfrm>
          <a:prstGeom prst="rect">
            <a:avLst/>
          </a:prstGeom>
          <a:noFill/>
        </p:spPr>
        <p:txBody>
          <a:bodyPr wrap="square" rtlCol="0">
            <a:spAutoFit/>
          </a:bodyPr>
          <a:lstStyle/>
          <a:p>
            <a:r>
              <a:rPr lang="en-US" dirty="0"/>
              <a:t>Fig.5 loss across epochs</a:t>
            </a:r>
            <a:endParaRPr lang="en-IN" dirty="0"/>
          </a:p>
        </p:txBody>
      </p:sp>
      <p:sp>
        <p:nvSpPr>
          <p:cNvPr id="7" name="TextBox 6"/>
          <p:cNvSpPr txBox="1"/>
          <p:nvPr/>
        </p:nvSpPr>
        <p:spPr>
          <a:xfrm>
            <a:off x="7269018" y="5689600"/>
            <a:ext cx="3103418" cy="369332"/>
          </a:xfrm>
          <a:prstGeom prst="rect">
            <a:avLst/>
          </a:prstGeom>
          <a:noFill/>
        </p:spPr>
        <p:txBody>
          <a:bodyPr wrap="square" rtlCol="0">
            <a:spAutoFit/>
          </a:bodyPr>
          <a:lstStyle/>
          <a:p>
            <a:r>
              <a:rPr lang="en-US" dirty="0"/>
              <a:t>Fig 6 accuracy across epochs</a:t>
            </a:r>
            <a:endParaRPr lang="en-IN" dirty="0"/>
          </a:p>
        </p:txBody>
      </p:sp>
    </p:spTree>
    <p:extLst>
      <p:ext uri="{BB962C8B-B14F-4D97-AF65-F5344CB8AC3E}">
        <p14:creationId xmlns:p14="http://schemas.microsoft.com/office/powerpoint/2010/main" val="2410549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6255" y="1173018"/>
            <a:ext cx="5504872" cy="3902941"/>
          </a:xfrm>
          <a:prstGeom prst="rect">
            <a:avLst/>
          </a:prstGeom>
        </p:spPr>
      </p:pic>
      <p:sp>
        <p:nvSpPr>
          <p:cNvPr id="3" name="TextBox 2"/>
          <p:cNvSpPr txBox="1"/>
          <p:nvPr/>
        </p:nvSpPr>
        <p:spPr>
          <a:xfrm>
            <a:off x="3592945" y="5255491"/>
            <a:ext cx="3472873" cy="369332"/>
          </a:xfrm>
          <a:prstGeom prst="rect">
            <a:avLst/>
          </a:prstGeom>
          <a:noFill/>
        </p:spPr>
        <p:txBody>
          <a:bodyPr wrap="square" rtlCol="0">
            <a:spAutoFit/>
          </a:bodyPr>
          <a:lstStyle/>
          <a:p>
            <a:pPr algn="ctr"/>
            <a:r>
              <a:rPr lang="en-US" dirty="0"/>
              <a:t>Confusion matrix </a:t>
            </a:r>
            <a:endParaRPr lang="en-IN" dirty="0"/>
          </a:p>
        </p:txBody>
      </p:sp>
    </p:spTree>
    <p:extLst>
      <p:ext uri="{BB962C8B-B14F-4D97-AF65-F5344CB8AC3E}">
        <p14:creationId xmlns:p14="http://schemas.microsoft.com/office/powerpoint/2010/main" val="2187707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233172"/>
            <a:ext cx="7729728" cy="1188720"/>
          </a:xfrm>
        </p:spPr>
        <p:txBody>
          <a:bodyPr>
            <a:normAutofit/>
          </a:bodyPr>
          <a:lstStyle/>
          <a:p>
            <a:pPr algn="ctr"/>
            <a:r>
              <a:rPr lang="en-US" sz="3200" b="1" u="sng" dirty="0">
                <a:latin typeface="Times New Roman" panose="02020603050405020304" pitchFamily="18" charset="0"/>
                <a:cs typeface="Times New Roman" panose="02020603050405020304" pitchFamily="18" charset="0"/>
              </a:rPr>
              <a:t>XAI (</a:t>
            </a:r>
            <a:r>
              <a:rPr lang="en-IN" sz="3200" b="1" u="sng" dirty="0">
                <a:latin typeface="Times New Roman" panose="02020603050405020304" pitchFamily="18" charset="0"/>
                <a:cs typeface="Times New Roman" panose="02020603050405020304" pitchFamily="18" charset="0"/>
              </a:rPr>
              <a:t>Explainable AI )</a:t>
            </a:r>
          </a:p>
        </p:txBody>
      </p:sp>
      <p:sp>
        <p:nvSpPr>
          <p:cNvPr id="3" name="Content Placeholder 2"/>
          <p:cNvSpPr>
            <a:spLocks noGrp="1"/>
          </p:cNvSpPr>
          <p:nvPr>
            <p:ph idx="1"/>
          </p:nvPr>
        </p:nvSpPr>
        <p:spPr>
          <a:xfrm>
            <a:off x="838200" y="1906912"/>
            <a:ext cx="4592782" cy="4351338"/>
          </a:xfrm>
        </p:spPr>
        <p:txBody>
          <a:bodyPr/>
          <a:lstStyle/>
          <a:p>
            <a:pPr marL="0" indent="0">
              <a:buNone/>
            </a:pPr>
            <a:r>
              <a:rPr lang="en-US" sz="2000" dirty="0">
                <a:latin typeface="Times New Roman" panose="02020603050405020304" pitchFamily="18" charset="0"/>
                <a:cs typeface="Times New Roman" panose="02020603050405020304" pitchFamily="18" charset="0"/>
              </a:rPr>
              <a:t>Why XAI?</a:t>
            </a:r>
          </a:p>
          <a:p>
            <a:pPr marL="0" indent="0">
              <a:buNone/>
            </a:pPr>
            <a:r>
              <a:rPr lang="en-US" sz="2000" dirty="0">
                <a:latin typeface="Times New Roman" panose="02020603050405020304" pitchFamily="18" charset="0"/>
                <a:cs typeface="Times New Roman" panose="02020603050405020304" pitchFamily="18" charset="0"/>
              </a:rPr>
              <a:t>Traditional deep learning models often function as black boxes, offering accurate predictions but lacking transparency. In sensitive domains like mental health, this lack of interpretability can hinder trust and adoption. Explainable AI (XAI) addresses this by making AI decisions understandable and transparent to users and professionals.</a:t>
            </a:r>
          </a:p>
          <a:p>
            <a:pPr marL="0" indent="0">
              <a:buNone/>
            </a:pP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9888" y="1825625"/>
            <a:ext cx="4513912" cy="4513912"/>
          </a:xfrm>
          <a:prstGeom prst="rect">
            <a:avLst/>
          </a:prstGeom>
        </p:spPr>
      </p:pic>
    </p:spTree>
    <p:extLst>
      <p:ext uri="{BB962C8B-B14F-4D97-AF65-F5344CB8AC3E}">
        <p14:creationId xmlns:p14="http://schemas.microsoft.com/office/powerpoint/2010/main" val="3456441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2509" y="877455"/>
            <a:ext cx="5080000" cy="258532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Techniques Used</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Grad-CAM</a:t>
            </a:r>
            <a:r>
              <a:rPr lang="en-US" dirty="0">
                <a:latin typeface="Times New Roman" panose="02020603050405020304" pitchFamily="18" charset="0"/>
                <a:cs typeface="Times New Roman" panose="02020603050405020304" pitchFamily="18" charset="0"/>
              </a:rPr>
              <a:t>: Used with CNN-based facial models to generate </a:t>
            </a:r>
            <a:r>
              <a:rPr lang="en-US" dirty="0" err="1">
                <a:latin typeface="Times New Roman" panose="02020603050405020304" pitchFamily="18" charset="0"/>
                <a:cs typeface="Times New Roman" panose="02020603050405020304" pitchFamily="18" charset="0"/>
              </a:rPr>
              <a:t>heatmaps</a:t>
            </a:r>
            <a:r>
              <a:rPr lang="en-US" dirty="0">
                <a:latin typeface="Times New Roman" panose="02020603050405020304" pitchFamily="18" charset="0"/>
                <a:cs typeface="Times New Roman" panose="02020603050405020304" pitchFamily="18" charset="0"/>
              </a:rPr>
              <a:t> that highlight facial regions (e.g., smile lines, eyes) influencing emotion prediction..</a:t>
            </a:r>
          </a:p>
          <a:p>
            <a:r>
              <a:rPr lang="en-US" b="1" dirty="0">
                <a:latin typeface="Times New Roman" panose="02020603050405020304" pitchFamily="18" charset="0"/>
                <a:cs typeface="Times New Roman" panose="02020603050405020304" pitchFamily="18" charset="0"/>
              </a:rPr>
              <a:t>SHAP</a:t>
            </a:r>
            <a:r>
              <a:rPr lang="en-US" dirty="0">
                <a:latin typeface="Times New Roman" panose="02020603050405020304" pitchFamily="18" charset="0"/>
                <a:cs typeface="Times New Roman" panose="02020603050405020304" pitchFamily="18" charset="0"/>
              </a:rPr>
              <a:t>: Delivers both global and local explanations by assigning importance scores to voice features like pitch and energy.</a:t>
            </a:r>
          </a:p>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8145" y="452582"/>
            <a:ext cx="5880945" cy="4267200"/>
          </a:xfrm>
          <a:prstGeom prst="rect">
            <a:avLst/>
          </a:prstGeom>
        </p:spPr>
      </p:pic>
      <p:sp>
        <p:nvSpPr>
          <p:cNvPr id="4" name="TextBox 3"/>
          <p:cNvSpPr txBox="1"/>
          <p:nvPr/>
        </p:nvSpPr>
        <p:spPr>
          <a:xfrm>
            <a:off x="6890327" y="4922982"/>
            <a:ext cx="3860800" cy="369332"/>
          </a:xfrm>
          <a:prstGeom prst="rect">
            <a:avLst/>
          </a:prstGeom>
          <a:noFill/>
        </p:spPr>
        <p:txBody>
          <a:bodyPr wrap="square" rtlCol="0">
            <a:spAutoFit/>
          </a:bodyPr>
          <a:lstStyle/>
          <a:p>
            <a:pPr algn="ctr"/>
            <a:r>
              <a:rPr lang="en-US" dirty="0"/>
              <a:t>Heatmap for Grad Cam </a:t>
            </a:r>
            <a:endParaRPr lang="en-IN" dirty="0"/>
          </a:p>
        </p:txBody>
      </p:sp>
      <p:sp>
        <p:nvSpPr>
          <p:cNvPr id="5" name="TextBox 4">
            <a:extLst>
              <a:ext uri="{FF2B5EF4-FFF2-40B4-BE49-F238E27FC236}">
                <a16:creationId xmlns:a16="http://schemas.microsoft.com/office/drawing/2014/main" id="{70B48035-707F-B342-5DCB-63D0634C1EC3}"/>
              </a:ext>
            </a:extLst>
          </p:cNvPr>
          <p:cNvSpPr txBox="1"/>
          <p:nvPr/>
        </p:nvSpPr>
        <p:spPr>
          <a:xfrm>
            <a:off x="1735158" y="5657379"/>
            <a:ext cx="8721683" cy="646331"/>
          </a:xfrm>
          <a:prstGeom prst="rect">
            <a:avLst/>
          </a:prstGeom>
          <a:noFill/>
        </p:spPr>
        <p:txBody>
          <a:bodyPr wrap="none" rtlCol="0">
            <a:spAutoFit/>
          </a:bodyPr>
          <a:lstStyle/>
          <a:p>
            <a:r>
              <a:rPr lang="en-US" b="0" dirty="0">
                <a:solidFill>
                  <a:srgbClr val="D4D4D4"/>
                </a:solidFill>
                <a:effectLst/>
                <a:latin typeface="Courier New" panose="02070309020205020404" pitchFamily="49" charset="0"/>
              </a:rPr>
              <a:t> </a:t>
            </a:r>
            <a:r>
              <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heatmap = </a:t>
            </a:r>
            <a:r>
              <a:rPr lang="en-US"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make_gradcam_heatmap</a:t>
            </a:r>
            <a:r>
              <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(model, </a:t>
            </a:r>
            <a:r>
              <a:rPr lang="en-US"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img_array</a:t>
            </a:r>
            <a:r>
              <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last_conv_layer_name</a:t>
            </a:r>
            <a:r>
              <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pred_label</a:t>
            </a:r>
            <a:r>
              <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45768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E658A-A769-A163-4F86-6E495C831B02}"/>
              </a:ext>
            </a:extLst>
          </p:cNvPr>
          <p:cNvSpPr>
            <a:spLocks noGrp="1"/>
          </p:cNvSpPr>
          <p:nvPr>
            <p:ph type="title"/>
          </p:nvPr>
        </p:nvSpPr>
        <p:spPr/>
        <p:txBody>
          <a:bodyPr/>
          <a:lstStyle/>
          <a:p>
            <a:r>
              <a:rPr lang="en-IN" dirty="0"/>
              <a:t>Future work</a:t>
            </a:r>
          </a:p>
        </p:txBody>
      </p:sp>
      <p:sp>
        <p:nvSpPr>
          <p:cNvPr id="3" name="TextBox 2">
            <a:extLst>
              <a:ext uri="{FF2B5EF4-FFF2-40B4-BE49-F238E27FC236}">
                <a16:creationId xmlns:a16="http://schemas.microsoft.com/office/drawing/2014/main" id="{51EE6D1F-03AA-8902-BD4B-9C00356B4A90}"/>
              </a:ext>
            </a:extLst>
          </p:cNvPr>
          <p:cNvSpPr txBox="1"/>
          <p:nvPr/>
        </p:nvSpPr>
        <p:spPr>
          <a:xfrm>
            <a:off x="1489165" y="3866606"/>
            <a:ext cx="9213669" cy="1965346"/>
          </a:xfrm>
          <a:prstGeom prst="rect">
            <a:avLst/>
          </a:prstGeom>
          <a:noFill/>
        </p:spPr>
        <p:txBody>
          <a:bodyPr wrap="square" rtlCol="0">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Incorporate Additional Modalities</a:t>
            </a: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Incorporate Treatment Plans								                   </a:t>
            </a:r>
            <a:endParaRPr lang="en-US" dirty="0">
              <a:latin typeface="Times New Roman" panose="02020603050405020304" pitchFamily="18" charset="0"/>
              <a:ea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Real-Time, Continuous Monitoring</a:t>
            </a: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User-Centric XAI Interfaces</a:t>
            </a: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Deploy in Mobile and Web Applications</a:t>
            </a:r>
            <a:endParaRPr lang="en-IN" dirty="0"/>
          </a:p>
        </p:txBody>
      </p:sp>
      <p:sp>
        <p:nvSpPr>
          <p:cNvPr id="4" name="TextBox 3">
            <a:extLst>
              <a:ext uri="{FF2B5EF4-FFF2-40B4-BE49-F238E27FC236}">
                <a16:creationId xmlns:a16="http://schemas.microsoft.com/office/drawing/2014/main" id="{68A53978-ECA5-0B19-094F-90E62CBDA00A}"/>
              </a:ext>
            </a:extLst>
          </p:cNvPr>
          <p:cNvSpPr txBox="1"/>
          <p:nvPr/>
        </p:nvSpPr>
        <p:spPr>
          <a:xfrm>
            <a:off x="1314994" y="2799805"/>
            <a:ext cx="9710057" cy="646331"/>
          </a:xfrm>
          <a:prstGeom prst="rect">
            <a:avLst/>
          </a:prstGeom>
          <a:noFill/>
        </p:spPr>
        <p:txBody>
          <a:bodyPr wrap="square" rtlCol="0">
            <a:spAutoFit/>
          </a:bodyPr>
          <a:lstStyle/>
          <a:p>
            <a:pPr algn="just">
              <a:buNone/>
            </a:pPr>
            <a:r>
              <a:rPr lang="en-US" sz="1800">
                <a:effectLst/>
                <a:latin typeface="Times New Roman" panose="02020603050405020304" pitchFamily="18" charset="0"/>
                <a:ea typeface="Times New Roman" panose="02020603050405020304" pitchFamily="18" charset="0"/>
              </a:rPr>
              <a:t>To address current limitations and expand the scope and clinical relevance of this research, the following future directions are proposed:</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75875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a:solidFill>
                  <a:schemeClr val="dk1"/>
                </a:solidFill>
                <a:latin typeface="Times New Roman"/>
                <a:ea typeface="Times New Roman"/>
                <a:cs typeface="Times New Roman"/>
                <a:sym typeface="Times New Roman"/>
              </a:rPr>
              <a:t>CONCLUSION</a:t>
            </a:r>
            <a:br>
              <a:rPr lang="en-IN" dirty="0"/>
            </a:br>
            <a:endParaRPr lang="en-IN" dirty="0"/>
          </a:p>
        </p:txBody>
      </p:sp>
      <p:sp>
        <p:nvSpPr>
          <p:cNvPr id="4" name="TextBox 3">
            <a:extLst>
              <a:ext uri="{FF2B5EF4-FFF2-40B4-BE49-F238E27FC236}">
                <a16:creationId xmlns:a16="http://schemas.microsoft.com/office/drawing/2014/main" id="{73E9899A-0A3F-86E7-F78A-3D8C74CF50CB}"/>
              </a:ext>
            </a:extLst>
          </p:cNvPr>
          <p:cNvSpPr txBox="1"/>
          <p:nvPr/>
        </p:nvSpPr>
        <p:spPr>
          <a:xfrm>
            <a:off x="1254034" y="3196045"/>
            <a:ext cx="9431383" cy="2585323"/>
          </a:xfrm>
          <a:prstGeom prst="rect">
            <a:avLst/>
          </a:prstGeom>
          <a:noFill/>
        </p:spPr>
        <p:txBody>
          <a:bodyPr wrap="square" rtlCol="0">
            <a:spAutoFit/>
          </a:bodyPr>
          <a:lstStyle/>
          <a:p>
            <a:pPr>
              <a:buNone/>
            </a:pPr>
            <a:r>
              <a:rPr lang="en-US" dirty="0"/>
              <a:t>Today, more people are being diagnosed with mental health conditions—not necessarily because these issues are more common, but because society is finally becoming more open to acknowledging and addressing them. Our generation is breaking the stigma, and through this project, we aim to do our part.</a:t>
            </a:r>
          </a:p>
          <a:p>
            <a:endParaRPr lang="en-US" dirty="0"/>
          </a:p>
          <a:p>
            <a:r>
              <a:rPr lang="en-US" dirty="0"/>
              <a:t>By developing a transparent, AI-driven system for emotion-based mental health assessment, we hope to empower individuals to better understand their emotional well-being and take action early—because mental health deserves the same attention as physical health.</a:t>
            </a:r>
          </a:p>
          <a:p>
            <a:endParaRPr lang="en-IN" dirty="0"/>
          </a:p>
        </p:txBody>
      </p:sp>
    </p:spTree>
    <p:extLst>
      <p:ext uri="{BB962C8B-B14F-4D97-AF65-F5344CB8AC3E}">
        <p14:creationId xmlns:p14="http://schemas.microsoft.com/office/powerpoint/2010/main" val="2937203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0E385-E0E6-D568-CE87-3A032E4836C6}"/>
              </a:ext>
            </a:extLst>
          </p:cNvPr>
          <p:cNvSpPr>
            <a:spLocks noGrp="1"/>
          </p:cNvSpPr>
          <p:nvPr>
            <p:ph type="ctrTitle"/>
          </p:nvPr>
        </p:nvSpPr>
        <p:spPr>
          <a:xfrm>
            <a:off x="1600200" y="2395452"/>
            <a:ext cx="8991600" cy="1645920"/>
          </a:xfrm>
        </p:spPr>
        <p:txBody>
          <a:bodyPr/>
          <a:lstStyle/>
          <a:p>
            <a:r>
              <a:rPr lang="en-IN" dirty="0"/>
              <a:t>Thank you</a:t>
            </a:r>
          </a:p>
        </p:txBody>
      </p:sp>
      <p:sp>
        <p:nvSpPr>
          <p:cNvPr id="3" name="Subtitle 2">
            <a:extLst>
              <a:ext uri="{FF2B5EF4-FFF2-40B4-BE49-F238E27FC236}">
                <a16:creationId xmlns:a16="http://schemas.microsoft.com/office/drawing/2014/main" id="{A94B1BD4-3170-45A5-A096-7C19D67DBD6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03016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506338"/>
            <a:ext cx="7729728" cy="1188720"/>
          </a:xfrm>
        </p:spPr>
        <p:txBody>
          <a:bodyPr>
            <a:normAutofit/>
          </a:bodyPr>
          <a:lstStyle/>
          <a:p>
            <a:pPr algn="ctr"/>
            <a:r>
              <a:rPr lang="en" sz="3200" dirty="0">
                <a:latin typeface="Times New Roman"/>
                <a:ea typeface="Times New Roman"/>
                <a:cs typeface="Times New Roman"/>
                <a:sym typeface="Times New Roman"/>
              </a:rPr>
              <a:t>TABLE OF CONTENTS</a:t>
            </a:r>
            <a:endParaRPr lang="en-IN" sz="3200" dirty="0"/>
          </a:p>
        </p:txBody>
      </p:sp>
      <p:sp>
        <p:nvSpPr>
          <p:cNvPr id="3" name="Content Placeholder 2"/>
          <p:cNvSpPr>
            <a:spLocks noGrp="1"/>
          </p:cNvSpPr>
          <p:nvPr>
            <p:ph idx="1"/>
          </p:nvPr>
        </p:nvSpPr>
        <p:spPr>
          <a:xfrm>
            <a:off x="838200" y="2000324"/>
            <a:ext cx="10515600" cy="4351338"/>
          </a:xfrm>
        </p:spPr>
        <p:txBody>
          <a:bodyPr>
            <a:normAutofit/>
          </a:bodyPr>
          <a:lstStyle/>
          <a:p>
            <a:pPr marL="0" indent="0">
              <a:buNone/>
            </a:pPr>
            <a:r>
              <a:rPr lang="en-US" dirty="0"/>
              <a:t>Introduction </a:t>
            </a:r>
            <a:r>
              <a:rPr lang="en-IN" dirty="0">
                <a:solidFill>
                  <a:schemeClr val="dk1"/>
                </a:solidFill>
                <a:latin typeface="Times New Roman"/>
                <a:ea typeface="Times New Roman"/>
                <a:cs typeface="Times New Roman"/>
                <a:sym typeface="Times New Roman"/>
              </a:rPr>
              <a:t>																</a:t>
            </a:r>
          </a:p>
          <a:p>
            <a:pPr marL="0" indent="0">
              <a:lnSpc>
                <a:spcPct val="115000"/>
              </a:lnSpc>
              <a:spcBef>
                <a:spcPts val="300"/>
              </a:spcBef>
              <a:buClr>
                <a:schemeClr val="dk1"/>
              </a:buClr>
              <a:buSzPts val="605"/>
              <a:buNone/>
            </a:pPr>
            <a:r>
              <a:rPr lang="en-IN" dirty="0">
                <a:solidFill>
                  <a:schemeClr val="dk1"/>
                </a:solidFill>
                <a:latin typeface="Times New Roman"/>
                <a:ea typeface="Times New Roman"/>
                <a:cs typeface="Times New Roman"/>
                <a:sym typeface="Times New Roman"/>
              </a:rPr>
              <a:t> Motivation															               	</a:t>
            </a:r>
          </a:p>
          <a:p>
            <a:pPr marL="0" indent="0">
              <a:lnSpc>
                <a:spcPct val="115000"/>
              </a:lnSpc>
              <a:spcBef>
                <a:spcPts val="300"/>
              </a:spcBef>
              <a:buClr>
                <a:schemeClr val="dk1"/>
              </a:buClr>
              <a:buSzPts val="605"/>
              <a:buNone/>
            </a:pPr>
            <a:r>
              <a:rPr lang="en-IN" dirty="0">
                <a:solidFill>
                  <a:schemeClr val="dk1"/>
                </a:solidFill>
                <a:latin typeface="Times New Roman"/>
                <a:ea typeface="Times New Roman"/>
                <a:cs typeface="Times New Roman"/>
                <a:sym typeface="Times New Roman"/>
              </a:rPr>
              <a:t> Literature Survey														               	</a:t>
            </a:r>
          </a:p>
          <a:p>
            <a:pPr marL="0" indent="0">
              <a:lnSpc>
                <a:spcPct val="115000"/>
              </a:lnSpc>
              <a:spcBef>
                <a:spcPts val="300"/>
              </a:spcBef>
              <a:buClr>
                <a:schemeClr val="dk1"/>
              </a:buClr>
              <a:buSzPts val="605"/>
              <a:buNone/>
            </a:pPr>
            <a:r>
              <a:rPr lang="en-IN" dirty="0">
                <a:solidFill>
                  <a:schemeClr val="dk1"/>
                </a:solidFill>
                <a:latin typeface="Times New Roman"/>
                <a:ea typeface="Times New Roman"/>
                <a:cs typeface="Times New Roman"/>
                <a:sym typeface="Times New Roman"/>
              </a:rPr>
              <a:t> Problem Statement														                           </a:t>
            </a:r>
          </a:p>
          <a:p>
            <a:pPr marL="0" indent="0">
              <a:lnSpc>
                <a:spcPct val="115000"/>
              </a:lnSpc>
              <a:spcBef>
                <a:spcPts val="300"/>
              </a:spcBef>
              <a:buClr>
                <a:schemeClr val="dk1"/>
              </a:buClr>
              <a:buSzPts val="605"/>
              <a:buNone/>
            </a:pPr>
            <a:r>
              <a:rPr lang="en-IN" dirty="0">
                <a:solidFill>
                  <a:schemeClr val="dk1"/>
                </a:solidFill>
                <a:latin typeface="Times New Roman"/>
                <a:ea typeface="Times New Roman"/>
                <a:cs typeface="Times New Roman"/>
                <a:sym typeface="Times New Roman"/>
              </a:rPr>
              <a:t> Implementation															              </a:t>
            </a:r>
          </a:p>
          <a:p>
            <a:pPr marL="0" indent="0">
              <a:lnSpc>
                <a:spcPct val="115000"/>
              </a:lnSpc>
              <a:spcBef>
                <a:spcPts val="300"/>
              </a:spcBef>
              <a:buClr>
                <a:schemeClr val="dk1"/>
              </a:buClr>
              <a:buSzPts val="605"/>
              <a:buNone/>
            </a:pPr>
            <a:r>
              <a:rPr lang="en-IN" dirty="0">
                <a:solidFill>
                  <a:schemeClr val="dk1"/>
                </a:solidFill>
                <a:latin typeface="Times New Roman"/>
                <a:ea typeface="Times New Roman"/>
                <a:cs typeface="Times New Roman"/>
                <a:sym typeface="Times New Roman"/>
              </a:rPr>
              <a:t> Results and Discussion				     	</a:t>
            </a:r>
          </a:p>
          <a:p>
            <a:pPr marL="0" indent="0">
              <a:lnSpc>
                <a:spcPct val="115000"/>
              </a:lnSpc>
              <a:spcBef>
                <a:spcPts val="300"/>
              </a:spcBef>
              <a:buClr>
                <a:schemeClr val="dk1"/>
              </a:buClr>
              <a:buSzPts val="605"/>
              <a:buNone/>
            </a:pPr>
            <a:r>
              <a:rPr lang="en-IN" dirty="0">
                <a:solidFill>
                  <a:schemeClr val="dk1"/>
                </a:solidFill>
                <a:latin typeface="Times New Roman"/>
                <a:ea typeface="Times New Roman"/>
                <a:cs typeface="Times New Roman"/>
                <a:sym typeface="Times New Roman"/>
              </a:rPr>
              <a:t>								                                       Conclusion</a:t>
            </a:r>
            <a:endParaRPr lang="en-IN" dirty="0"/>
          </a:p>
        </p:txBody>
      </p:sp>
    </p:spTree>
    <p:extLst>
      <p:ext uri="{BB962C8B-B14F-4D97-AF65-F5344CB8AC3E}">
        <p14:creationId xmlns:p14="http://schemas.microsoft.com/office/powerpoint/2010/main" val="507039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483841"/>
            <a:ext cx="7729728" cy="1188720"/>
          </a:xfrm>
        </p:spPr>
        <p:txBody>
          <a:bodyPr/>
          <a:lstStyle/>
          <a:p>
            <a:pPr algn="ctr"/>
            <a:r>
              <a:rPr lang="en-US" b="1" dirty="0">
                <a:latin typeface="Times New Roman" panose="02020603050405020304" pitchFamily="18" charset="0"/>
                <a:cs typeface="Times New Roman" panose="02020603050405020304" pitchFamily="18" charset="0"/>
              </a:rPr>
              <a:t>INTRODUCTION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3718" y="2231826"/>
            <a:ext cx="11344564" cy="435133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Mental health is often overlooked until it reaches a critical stage, highlighting the need for proactive monitoring. This project leverages AI-driven Emotion Recognition to assess mental well-being through facial expressions, voice tone, and text sentiment. Traditional AI models lack transparency, making predictions hard to trust, but by integrating Explainable AI (XAI) techniques like SHAP, LIME, and Grad-CAM, this system ensures interpretability. The goal is to develop a real-time, multimodal AI tool that provides accurate, transparent mental health assessments, enabling timely intervention for individuals and professionals</a:t>
            </a:r>
            <a:r>
              <a:rPr lang="en-US" sz="2000" dirty="0"/>
              <a:t>.</a:t>
            </a:r>
            <a:endParaRPr lang="en-IN" sz="2000" dirty="0"/>
          </a:p>
        </p:txBody>
      </p:sp>
    </p:spTree>
    <p:extLst>
      <p:ext uri="{BB962C8B-B14F-4D97-AF65-F5344CB8AC3E}">
        <p14:creationId xmlns:p14="http://schemas.microsoft.com/office/powerpoint/2010/main" val="827706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646141"/>
            <a:ext cx="7729728" cy="1188720"/>
          </a:xfrm>
        </p:spPr>
        <p:txBody>
          <a:bodyPr/>
          <a:lstStyle/>
          <a:p>
            <a:r>
              <a:rPr lang="en-US" b="1" dirty="0">
                <a:latin typeface="Times New Roman" panose="02020603050405020304" pitchFamily="18" charset="0"/>
                <a:cs typeface="Times New Roman" panose="02020603050405020304" pitchFamily="18" charset="0"/>
              </a:rPr>
              <a:t>MOTIVATION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061284"/>
            <a:ext cx="10515600" cy="4351338"/>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Mental health disorders like depression and anxiety are rising globally, demanding scalable and objective assessment methods. Traditional diagnostics rely on subjective self-reports and therapist observations, often influenced by bias and stigma. AI-powered emotion recognition can enhance mental health monitoring by analyzing facial expressions, voice tone, and text sentiment for early detection and personalized intervention. However, AI’s lack of transparency limits trust in healthcare applications. This project integrates Explainable AI (XAI) techniques like SHAP, LIME, and Grad-CAM to ensure interpretable, reliable, and real-time mental health assessments, making AI-driven insights more accessible and trustworthy</a:t>
            </a:r>
            <a:r>
              <a:rPr lang="en-US" dirty="0"/>
              <a:t>.</a:t>
            </a:r>
            <a:endParaRPr lang="en-IN" dirty="0"/>
          </a:p>
        </p:txBody>
      </p:sp>
    </p:spTree>
    <p:extLst>
      <p:ext uri="{BB962C8B-B14F-4D97-AF65-F5344CB8AC3E}">
        <p14:creationId xmlns:p14="http://schemas.microsoft.com/office/powerpoint/2010/main" val="1328164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646" y="558297"/>
            <a:ext cx="10515600" cy="1325563"/>
          </a:xfrm>
        </p:spPr>
        <p:txBody>
          <a:bodyPr>
            <a:normAutofit/>
          </a:bodyPr>
          <a:lstStyle/>
          <a:p>
            <a:r>
              <a:rPr lang="en-US" b="1" dirty="0">
                <a:latin typeface="Times New Roman" panose="02020603050405020304" pitchFamily="18" charset="0"/>
                <a:cs typeface="Times New Roman" panose="02020603050405020304" pitchFamily="18" charset="0"/>
              </a:rPr>
              <a:t>PROBLEM STATEMENT</a:t>
            </a:r>
            <a:br>
              <a:rPr lang="en-IN" dirty="0"/>
            </a:br>
            <a:endParaRPr lang="en-IN" dirty="0"/>
          </a:p>
        </p:txBody>
      </p:sp>
      <p:sp>
        <p:nvSpPr>
          <p:cNvPr id="4" name="Rectangle 1"/>
          <p:cNvSpPr>
            <a:spLocks noGrp="1" noChangeArrowheads="1"/>
          </p:cNvSpPr>
          <p:nvPr>
            <p:ph idx="1"/>
          </p:nvPr>
        </p:nvSpPr>
        <p:spPr bwMode="auto">
          <a:xfrm>
            <a:off x="280555" y="1631829"/>
            <a:ext cx="11353799"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cs typeface="Times New Roman" panose="02020603050405020304" pitchFamily="18" charset="0"/>
              </a:rPr>
              <a:t>1)</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Limitations of Traditional Assessments – Self-reported surveys and clinical evaluations are subjective, time-consuming, and inaccessible for many individuals.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cs typeface="Times New Roman" panose="02020603050405020304" pitchFamily="18" charset="0"/>
              </a:rPr>
              <a:t>2)</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Lack of Real-Time Monitoring – Existing mental health assessments do not provide continuous tracking, leading to delayed interventions.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cs typeface="Times New Roman" panose="02020603050405020304" pitchFamily="18" charset="0"/>
              </a:rPr>
              <a:t>3)</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AI-Based Emotion Recognition Potential – AI can detect emotional distress using facial expressions, voice tone, and text sentiment, but lacks explainability.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1609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1819" y="1357746"/>
            <a:ext cx="11323782" cy="3970318"/>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4)Trust Issues with AI Models – Black-box AI models lack interpretability, making it difficult for clinicians and users to trust AI-driven assessments.</a:t>
            </a:r>
          </a:p>
          <a:p>
            <a:r>
              <a:rPr lang="en-US" sz="2800" dirty="0">
                <a:latin typeface="Times New Roman" panose="02020603050405020304" pitchFamily="18" charset="0"/>
                <a:cs typeface="Times New Roman" panose="02020603050405020304" pitchFamily="18" charset="0"/>
              </a:rPr>
              <a:t>5) Challenges in AI-Based Emotion Analysis – Issues like accent variability, background noise, and false positives affect the reliability of emotion detection.</a:t>
            </a:r>
          </a:p>
          <a:p>
            <a:r>
              <a:rPr lang="en-US" sz="2800" dirty="0">
                <a:latin typeface="Times New Roman" panose="02020603050405020304" pitchFamily="18" charset="0"/>
                <a:cs typeface="Times New Roman" panose="02020603050405020304" pitchFamily="18" charset="0"/>
              </a:rPr>
              <a:t>6)Need for a Transparent &amp; Accurate AI System – A multimodal AI system integrating XAI techniques (SHAP, LIME, Grad-CAM) can enhance trust, accuracy, and explainability.</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4976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90982" y="646546"/>
            <a:ext cx="6548582" cy="707886"/>
          </a:xfrm>
          <a:prstGeom prst="rect">
            <a:avLst/>
          </a:prstGeom>
          <a:noFill/>
        </p:spPr>
        <p:txBody>
          <a:bodyPr wrap="square" rtlCol="0">
            <a:spAutoFit/>
          </a:bodyPr>
          <a:lstStyle/>
          <a:p>
            <a:pPr algn="ctr"/>
            <a:r>
              <a:rPr lang="en-IN" dirty="0">
                <a:solidFill>
                  <a:schemeClr val="dk1"/>
                </a:solidFill>
                <a:latin typeface="Times New Roman"/>
                <a:ea typeface="Times New Roman"/>
                <a:cs typeface="Times New Roman"/>
                <a:sym typeface="Times New Roman"/>
              </a:rPr>
              <a:t> </a:t>
            </a:r>
            <a:r>
              <a:rPr lang="en-IN" sz="4000" dirty="0">
                <a:solidFill>
                  <a:schemeClr val="dk1"/>
                </a:solidFill>
                <a:latin typeface="Times New Roman"/>
                <a:ea typeface="Times New Roman"/>
                <a:cs typeface="Times New Roman"/>
                <a:sym typeface="Times New Roman"/>
              </a:rPr>
              <a:t>IMPLEMENTATION</a:t>
            </a:r>
            <a:endParaRPr lang="en-IN" sz="4000" dirty="0"/>
          </a:p>
        </p:txBody>
      </p:sp>
      <p:sp>
        <p:nvSpPr>
          <p:cNvPr id="4" name="TextBox 3"/>
          <p:cNvSpPr txBox="1"/>
          <p:nvPr/>
        </p:nvSpPr>
        <p:spPr>
          <a:xfrm>
            <a:off x="471055" y="2401454"/>
            <a:ext cx="4627417" cy="3754874"/>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Facial Expression Recognition Model</a:t>
            </a:r>
          </a:p>
          <a:p>
            <a:r>
              <a:rPr lang="en-IN" sz="2000" dirty="0">
                <a:latin typeface="Times New Roman" panose="02020603050405020304" pitchFamily="18" charset="0"/>
                <a:cs typeface="Times New Roman" panose="02020603050405020304" pitchFamily="18" charset="0"/>
              </a:rPr>
              <a:t>Input: Real-time facial images from webcam/video</a:t>
            </a:r>
          </a:p>
          <a:p>
            <a:r>
              <a:rPr lang="en-IN" sz="2000" dirty="0">
                <a:latin typeface="Times New Roman" panose="02020603050405020304" pitchFamily="18" charset="0"/>
                <a:cs typeface="Times New Roman" panose="02020603050405020304" pitchFamily="18" charset="0"/>
              </a:rPr>
              <a:t>Preprocessing: Frame extraction, grayscale conversion, normalization</a:t>
            </a:r>
          </a:p>
          <a:p>
            <a:r>
              <a:rPr lang="en-IN" sz="2000" dirty="0">
                <a:latin typeface="Times New Roman" panose="02020603050405020304" pitchFamily="18" charset="0"/>
                <a:cs typeface="Times New Roman" panose="02020603050405020304" pitchFamily="18" charset="0"/>
              </a:rPr>
              <a:t>Model: CNN (e.g., VGGNet or </a:t>
            </a:r>
            <a:r>
              <a:rPr lang="en-IN" sz="2000" dirty="0" err="1">
                <a:latin typeface="Times New Roman" panose="02020603050405020304" pitchFamily="18" charset="0"/>
                <a:cs typeface="Times New Roman" panose="02020603050405020304" pitchFamily="18" charset="0"/>
              </a:rPr>
              <a:t>ResNet</a:t>
            </a:r>
            <a:r>
              <a:rPr lang="en-IN" sz="2000" dirty="0">
                <a:latin typeface="Times New Roman" panose="02020603050405020304" pitchFamily="18" charset="0"/>
                <a:cs typeface="Times New Roman" panose="02020603050405020304" pitchFamily="18" charset="0"/>
              </a:rPr>
              <a:t>) trained on datasets like FER2013 or CK+</a:t>
            </a:r>
          </a:p>
          <a:p>
            <a:r>
              <a:rPr lang="en-IN" sz="2000" dirty="0">
                <a:latin typeface="Times New Roman" panose="02020603050405020304" pitchFamily="18" charset="0"/>
                <a:cs typeface="Times New Roman" panose="02020603050405020304" pitchFamily="18" charset="0"/>
              </a:rPr>
              <a:t>Output: Emotion labels (happy, sad, angry, etc.)</a:t>
            </a:r>
          </a:p>
          <a:p>
            <a:r>
              <a:rPr lang="en-IN" sz="2000" dirty="0">
                <a:latin typeface="Times New Roman" panose="02020603050405020304" pitchFamily="18" charset="0"/>
                <a:cs typeface="Times New Roman" panose="02020603050405020304" pitchFamily="18" charset="0"/>
              </a:rPr>
              <a:t>Notes: Focus on key facial regions (eyes, mouth) for expression detection</a:t>
            </a: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2256" y="1847273"/>
            <a:ext cx="5467926" cy="4470399"/>
          </a:xfrm>
          <a:prstGeom prst="rect">
            <a:avLst/>
          </a:prstGeom>
        </p:spPr>
      </p:pic>
    </p:spTree>
    <p:extLst>
      <p:ext uri="{BB962C8B-B14F-4D97-AF65-F5344CB8AC3E}">
        <p14:creationId xmlns:p14="http://schemas.microsoft.com/office/powerpoint/2010/main" val="965737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92176" y="249382"/>
            <a:ext cx="6612870" cy="324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336800" y="3556030"/>
            <a:ext cx="3389745" cy="369332"/>
          </a:xfrm>
          <a:prstGeom prst="rect">
            <a:avLst/>
          </a:prstGeom>
          <a:noFill/>
        </p:spPr>
        <p:txBody>
          <a:bodyPr wrap="square" rtlCol="0">
            <a:spAutoFit/>
          </a:bodyPr>
          <a:lstStyle/>
          <a:p>
            <a:r>
              <a:rPr lang="en-US" dirty="0"/>
              <a:t>Fig. 1 confusion matrix </a:t>
            </a:r>
            <a:endParaRPr lang="en-IN"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7859" y="3827464"/>
            <a:ext cx="3842472" cy="2397845"/>
          </a:xfrm>
          <a:prstGeom prst="rect">
            <a:avLst/>
          </a:prstGeom>
        </p:spPr>
      </p:pic>
      <p:sp>
        <p:nvSpPr>
          <p:cNvPr id="8" name="TextBox 7"/>
          <p:cNvSpPr txBox="1"/>
          <p:nvPr/>
        </p:nvSpPr>
        <p:spPr>
          <a:xfrm>
            <a:off x="6991927" y="6225309"/>
            <a:ext cx="3362037" cy="369332"/>
          </a:xfrm>
          <a:prstGeom prst="rect">
            <a:avLst/>
          </a:prstGeom>
          <a:noFill/>
        </p:spPr>
        <p:txBody>
          <a:bodyPr wrap="square" rtlCol="0">
            <a:spAutoFit/>
          </a:bodyPr>
          <a:lstStyle/>
          <a:p>
            <a:r>
              <a:rPr lang="en-US" dirty="0"/>
              <a:t>Fig .2 Accuracy across epochs</a:t>
            </a:r>
            <a:endParaRPr lang="en-IN" dirty="0"/>
          </a:p>
        </p:txBody>
      </p:sp>
    </p:spTree>
    <p:extLst>
      <p:ext uri="{BB962C8B-B14F-4D97-AF65-F5344CB8AC3E}">
        <p14:creationId xmlns:p14="http://schemas.microsoft.com/office/powerpoint/2010/main" val="724731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360" y="189922"/>
            <a:ext cx="3631912" cy="2553277"/>
          </a:xfrm>
          <a:prstGeom prst="rect">
            <a:avLst/>
          </a:prstGeom>
        </p:spPr>
      </p:pic>
      <p:sp>
        <p:nvSpPr>
          <p:cNvPr id="3" name="TextBox 2"/>
          <p:cNvSpPr txBox="1"/>
          <p:nvPr/>
        </p:nvSpPr>
        <p:spPr>
          <a:xfrm>
            <a:off x="1145309" y="2817091"/>
            <a:ext cx="2503055" cy="369332"/>
          </a:xfrm>
          <a:prstGeom prst="rect">
            <a:avLst/>
          </a:prstGeom>
          <a:noFill/>
        </p:spPr>
        <p:txBody>
          <a:bodyPr wrap="square" rtlCol="0">
            <a:spAutoFit/>
          </a:bodyPr>
          <a:lstStyle/>
          <a:p>
            <a:r>
              <a:rPr lang="en-US" dirty="0"/>
              <a:t>Fig. 3 loss across epoch</a:t>
            </a:r>
            <a:endParaRPr lang="en-IN" dirty="0"/>
          </a:p>
        </p:txBody>
      </p:sp>
      <p:pic>
        <p:nvPicPr>
          <p:cNvPr id="4" name="WhatsApp Video 2025-05-13 at 21.55.16_48b4dc8f">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4932217" y="1877292"/>
            <a:ext cx="6096000" cy="3454400"/>
          </a:xfrm>
          <a:prstGeom prst="rect">
            <a:avLst/>
          </a:prstGeom>
        </p:spPr>
      </p:pic>
      <p:sp>
        <p:nvSpPr>
          <p:cNvPr id="5" name="TextBox 4"/>
          <p:cNvSpPr txBox="1"/>
          <p:nvPr/>
        </p:nvSpPr>
        <p:spPr>
          <a:xfrm>
            <a:off x="6326909" y="5486400"/>
            <a:ext cx="3611418" cy="369332"/>
          </a:xfrm>
          <a:prstGeom prst="rect">
            <a:avLst/>
          </a:prstGeom>
          <a:noFill/>
        </p:spPr>
        <p:txBody>
          <a:bodyPr wrap="square" rtlCol="0">
            <a:spAutoFit/>
          </a:bodyPr>
          <a:lstStyle/>
          <a:p>
            <a:pPr algn="ctr"/>
            <a:r>
              <a:rPr lang="en-US" dirty="0"/>
              <a:t>Example </a:t>
            </a:r>
            <a:endParaRPr lang="en-IN" dirty="0"/>
          </a:p>
        </p:txBody>
      </p:sp>
    </p:spTree>
    <p:extLst>
      <p:ext uri="{BB962C8B-B14F-4D97-AF65-F5344CB8AC3E}">
        <p14:creationId xmlns:p14="http://schemas.microsoft.com/office/powerpoint/2010/main" val="21502830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4028</TotalTime>
  <Words>1083</Words>
  <Application>Microsoft Office PowerPoint</Application>
  <PresentationFormat>Widescreen</PresentationFormat>
  <Paragraphs>77</Paragraphs>
  <Slides>17</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Courier New</vt:lpstr>
      <vt:lpstr>Gill Sans MT</vt:lpstr>
      <vt:lpstr>Symbol</vt:lpstr>
      <vt:lpstr>Times New Roman</vt:lpstr>
      <vt:lpstr>Parcel</vt:lpstr>
      <vt:lpstr>Emotion-Based Mental Health Assessment with Explainable AI (XAI) </vt:lpstr>
      <vt:lpstr>TABLE OF CONTENTS</vt:lpstr>
      <vt:lpstr>INTRODUCTION </vt:lpstr>
      <vt:lpstr>MOTIVATION </vt:lpstr>
      <vt:lpstr>PROBLEM STATEMENT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XAI (Explainable AI )</vt:lpstr>
      <vt:lpstr>PowerPoint Presentation</vt:lpstr>
      <vt:lpstr>Future work</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RECONGINTION USING XAI</dc:title>
  <dc:creator>Microsoft account</dc:creator>
  <cp:lastModifiedBy>Saksham Raj</cp:lastModifiedBy>
  <cp:revision>34</cp:revision>
  <dcterms:created xsi:type="dcterms:W3CDTF">2024-09-22T15:44:21Z</dcterms:created>
  <dcterms:modified xsi:type="dcterms:W3CDTF">2025-05-21T06:50:05Z</dcterms:modified>
</cp:coreProperties>
</file>