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62" d="100"/>
          <a:sy n="62" d="100"/>
        </p:scale>
        <p:origin x="79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E549-2F30-C3B6-498B-A7BF9619F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DF8DE8-D38A-7E2F-B10C-DA9F09B56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832801-9149-0875-E1BD-DF63FFCE1F26}"/>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5" name="Footer Placeholder 4">
            <a:extLst>
              <a:ext uri="{FF2B5EF4-FFF2-40B4-BE49-F238E27FC236}">
                <a16:creationId xmlns:a16="http://schemas.microsoft.com/office/drawing/2014/main" id="{167F6458-9DEB-1778-3CD1-742826A295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98513D-C504-AE08-7CCF-1BFA55D9F355}"/>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316895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05F0-44E9-B6EF-CD46-4B2AE8E786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16EAB3-265C-5BAC-39C4-7196E9BD5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B7FED-50E9-6A3B-0E7B-6B91CEE48148}"/>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5" name="Footer Placeholder 4">
            <a:extLst>
              <a:ext uri="{FF2B5EF4-FFF2-40B4-BE49-F238E27FC236}">
                <a16:creationId xmlns:a16="http://schemas.microsoft.com/office/drawing/2014/main" id="{6F26AA27-6241-C688-CF78-447FEEE38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16431C-3584-CD7F-0BC6-032E3FA4C9F4}"/>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8628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B48B68-9F61-81A5-4C38-682BB62167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AA2E06-C794-3F2E-2FCE-2905A30E3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02C9E9-7C81-B5AD-64ED-9A43B7F85809}"/>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5" name="Footer Placeholder 4">
            <a:extLst>
              <a:ext uri="{FF2B5EF4-FFF2-40B4-BE49-F238E27FC236}">
                <a16:creationId xmlns:a16="http://schemas.microsoft.com/office/drawing/2014/main" id="{6AF29BE1-8093-23D8-3D0C-53C603EF3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118C6-C1DD-1980-ADDF-49C27803768D}"/>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280858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C474-2E78-DE89-F4B7-62A38447FB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4AF113-A703-4837-2C0B-DFA4AB789C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2C15E-51C3-EA89-E105-0B187FEDA754}"/>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5" name="Footer Placeholder 4">
            <a:extLst>
              <a:ext uri="{FF2B5EF4-FFF2-40B4-BE49-F238E27FC236}">
                <a16:creationId xmlns:a16="http://schemas.microsoft.com/office/drawing/2014/main" id="{D50AE51C-93FA-79DC-B70C-3702226B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7ECBB-435A-9E08-DC19-873D4A4871E4}"/>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308589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D0DC-398F-E01A-28F3-4FDEFEE361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3DCF56-273D-A760-A1D8-EC3CDA170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61ABFF-C876-8C10-3B05-8A4E380F2984}"/>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5" name="Footer Placeholder 4">
            <a:extLst>
              <a:ext uri="{FF2B5EF4-FFF2-40B4-BE49-F238E27FC236}">
                <a16:creationId xmlns:a16="http://schemas.microsoft.com/office/drawing/2014/main" id="{130A7782-38E2-80AB-C064-65D1DB53B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819DA-1324-0B74-DE30-24C2B79AB6DF}"/>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375106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CAED-7A25-1BF4-8297-A4A42DF9C5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BE10F-5BC4-94E1-84E9-41202A871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3EB73E-2FE7-5F75-46D3-5367A9418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97A79B-3FDB-8185-962D-0BE2DAE3EF27}"/>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6" name="Footer Placeholder 5">
            <a:extLst>
              <a:ext uri="{FF2B5EF4-FFF2-40B4-BE49-F238E27FC236}">
                <a16:creationId xmlns:a16="http://schemas.microsoft.com/office/drawing/2014/main" id="{7E3A2800-D726-E4D5-D381-06B09212C1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28DEFF-C87F-7330-921E-1EAB9DA5918B}"/>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4025842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E7BB-3501-F703-8463-C3B9069919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A4BC9E-1870-3151-A9A2-594B859E7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AD97B9-F4C3-C9EF-0D6A-FA96E3C510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7B3E9C-960E-4A00-4020-1FE117836E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88D0C0-D66E-5EE4-A866-D3ABCBF06E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0F43E7-3DB6-4CD4-4CB6-7A163E78DFDD}"/>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8" name="Footer Placeholder 7">
            <a:extLst>
              <a:ext uri="{FF2B5EF4-FFF2-40B4-BE49-F238E27FC236}">
                <a16:creationId xmlns:a16="http://schemas.microsoft.com/office/drawing/2014/main" id="{B5794889-861D-8561-87DD-29F96FD59A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F953B4-B5B1-78BD-67B2-106207AF08CE}"/>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206171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940C-BBA0-D101-EC2B-08A1EC9908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2F032F-221C-7626-5138-9FE11B7B24AB}"/>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4" name="Footer Placeholder 3">
            <a:extLst>
              <a:ext uri="{FF2B5EF4-FFF2-40B4-BE49-F238E27FC236}">
                <a16:creationId xmlns:a16="http://schemas.microsoft.com/office/drawing/2014/main" id="{89354D2D-54EF-8AC5-52D9-7EA22CD14F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D5CC4E-5648-1500-AF8C-DC07B02B037E}"/>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292162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45987-9B73-E695-58C0-CDE9EC748C0A}"/>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3" name="Footer Placeholder 2">
            <a:extLst>
              <a:ext uri="{FF2B5EF4-FFF2-40B4-BE49-F238E27FC236}">
                <a16:creationId xmlns:a16="http://schemas.microsoft.com/office/drawing/2014/main" id="{20589DE1-6E92-5FE4-D9E3-6BA1669090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2C4112-0010-A8F2-D0B2-74D613454529}"/>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4098469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3623-9B4D-3252-851A-FDDC449F6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811E22-70DA-0FC6-A866-1CDD2F21D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658E55-62AD-F03E-4136-976CF3393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2B9BF-98FD-0B14-AF83-3B45BEAF5D8C}"/>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6" name="Footer Placeholder 5">
            <a:extLst>
              <a:ext uri="{FF2B5EF4-FFF2-40B4-BE49-F238E27FC236}">
                <a16:creationId xmlns:a16="http://schemas.microsoft.com/office/drawing/2014/main" id="{DD742AB7-8A0C-56C4-5A4B-D1595C5AF9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DB5104-E593-50FB-D0EC-829EC98AFDDC}"/>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166827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2AE2-F1BB-84CF-B866-87FD9DB29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E7E176-2970-0155-73C8-3106A69AC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1A223E-27D9-B82E-BA49-E2971D672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872F6-ED87-F81E-AC04-C61D082367DE}"/>
              </a:ext>
            </a:extLst>
          </p:cNvPr>
          <p:cNvSpPr>
            <a:spLocks noGrp="1"/>
          </p:cNvSpPr>
          <p:nvPr>
            <p:ph type="dt" sz="half" idx="10"/>
          </p:nvPr>
        </p:nvSpPr>
        <p:spPr/>
        <p:txBody>
          <a:bodyPr/>
          <a:lstStyle/>
          <a:p>
            <a:fld id="{018670E4-53EE-40A4-B9D6-7DFA95948E58}" type="datetimeFigureOut">
              <a:rPr lang="en-IN" smtClean="0"/>
              <a:t>02-04-2024</a:t>
            </a:fld>
            <a:endParaRPr lang="en-IN"/>
          </a:p>
        </p:txBody>
      </p:sp>
      <p:sp>
        <p:nvSpPr>
          <p:cNvPr id="6" name="Footer Placeholder 5">
            <a:extLst>
              <a:ext uri="{FF2B5EF4-FFF2-40B4-BE49-F238E27FC236}">
                <a16:creationId xmlns:a16="http://schemas.microsoft.com/office/drawing/2014/main" id="{3443D806-4B56-BDD2-A10A-933B9260AF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748CA0-037A-FBE4-A69F-DF9F3F0226CA}"/>
              </a:ext>
            </a:extLst>
          </p:cNvPr>
          <p:cNvSpPr>
            <a:spLocks noGrp="1"/>
          </p:cNvSpPr>
          <p:nvPr>
            <p:ph type="sldNum" sz="quarter" idx="12"/>
          </p:nvPr>
        </p:nvSpPr>
        <p:spPr/>
        <p:txBody>
          <a:bodyPr/>
          <a:lstStyle/>
          <a:p>
            <a:fld id="{D25FF4C9-300B-47E5-828B-629223BC4DCB}" type="slidenum">
              <a:rPr lang="en-IN" smtClean="0"/>
              <a:t>‹#›</a:t>
            </a:fld>
            <a:endParaRPr lang="en-IN"/>
          </a:p>
        </p:txBody>
      </p:sp>
    </p:spTree>
    <p:extLst>
      <p:ext uri="{BB962C8B-B14F-4D97-AF65-F5344CB8AC3E}">
        <p14:creationId xmlns:p14="http://schemas.microsoft.com/office/powerpoint/2010/main" val="43506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911A1-F417-25C1-9404-769EB7ACE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4580D-33E8-F997-5410-DEA33720F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604525-04E8-2983-5B13-2A41BC12E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670E4-53EE-40A4-B9D6-7DFA95948E58}" type="datetimeFigureOut">
              <a:rPr lang="en-IN" smtClean="0"/>
              <a:t>02-04-2024</a:t>
            </a:fld>
            <a:endParaRPr lang="en-IN"/>
          </a:p>
        </p:txBody>
      </p:sp>
      <p:sp>
        <p:nvSpPr>
          <p:cNvPr id="5" name="Footer Placeholder 4">
            <a:extLst>
              <a:ext uri="{FF2B5EF4-FFF2-40B4-BE49-F238E27FC236}">
                <a16:creationId xmlns:a16="http://schemas.microsoft.com/office/drawing/2014/main" id="{32DBD7B6-D58A-BB82-CAC8-CAAC63E7F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6D9268-81F6-4A7B-5F51-AC8CB9802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FF4C9-300B-47E5-828B-629223BC4DCB}" type="slidenum">
              <a:rPr lang="en-IN" smtClean="0"/>
              <a:t>‹#›</a:t>
            </a:fld>
            <a:endParaRPr lang="en-IN"/>
          </a:p>
        </p:txBody>
      </p:sp>
    </p:spTree>
    <p:extLst>
      <p:ext uri="{BB962C8B-B14F-4D97-AF65-F5344CB8AC3E}">
        <p14:creationId xmlns:p14="http://schemas.microsoft.com/office/powerpoint/2010/main" val="546016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85E2-BB4F-FC95-82EE-12108FE298CE}"/>
              </a:ext>
            </a:extLst>
          </p:cNvPr>
          <p:cNvSpPr>
            <a:spLocks noGrp="1"/>
          </p:cNvSpPr>
          <p:nvPr>
            <p:ph type="ctrTitle"/>
          </p:nvPr>
        </p:nvSpPr>
        <p:spPr/>
        <p:txBody>
          <a:bodyPr/>
          <a:lstStyle/>
          <a:p>
            <a:r>
              <a:rPr lang="en-IN" b="0" i="0" dirty="0">
                <a:solidFill>
                  <a:srgbClr val="0D0D0D"/>
                </a:solidFill>
                <a:effectLst/>
                <a:latin typeface="Söhne"/>
              </a:rPr>
              <a:t>logistic regression</a:t>
            </a:r>
            <a:endParaRPr lang="en-IN" dirty="0"/>
          </a:p>
        </p:txBody>
      </p:sp>
      <p:sp>
        <p:nvSpPr>
          <p:cNvPr id="3" name="Subtitle 2">
            <a:extLst>
              <a:ext uri="{FF2B5EF4-FFF2-40B4-BE49-F238E27FC236}">
                <a16:creationId xmlns:a16="http://schemas.microsoft.com/office/drawing/2014/main" id="{D07EF43C-5A27-9329-86AA-E619FC5D4C5E}"/>
              </a:ext>
            </a:extLst>
          </p:cNvPr>
          <p:cNvSpPr>
            <a:spLocks noGrp="1"/>
          </p:cNvSpPr>
          <p:nvPr>
            <p:ph type="subTitle" idx="1"/>
          </p:nvPr>
        </p:nvSpPr>
        <p:spPr/>
        <p:txBody>
          <a:bodyPr/>
          <a:lstStyle/>
          <a:p>
            <a:endParaRPr lang="en-IN" dirty="0"/>
          </a:p>
          <a:p>
            <a:endParaRPr lang="en-IN" dirty="0"/>
          </a:p>
        </p:txBody>
      </p:sp>
    </p:spTree>
    <p:extLst>
      <p:ext uri="{BB962C8B-B14F-4D97-AF65-F5344CB8AC3E}">
        <p14:creationId xmlns:p14="http://schemas.microsoft.com/office/powerpoint/2010/main" val="2512006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1123-F8E7-D1A6-2479-5AEF699BC1DE}"/>
              </a:ext>
            </a:extLst>
          </p:cNvPr>
          <p:cNvSpPr>
            <a:spLocks noGrp="1"/>
          </p:cNvSpPr>
          <p:nvPr>
            <p:ph type="title"/>
          </p:nvPr>
        </p:nvSpPr>
        <p:spPr/>
        <p:txBody>
          <a:bodyPr/>
          <a:lstStyle/>
          <a:p>
            <a:r>
              <a:rPr lang="en-IN" dirty="0"/>
              <a:t>Explanation for above</a:t>
            </a:r>
          </a:p>
        </p:txBody>
      </p:sp>
      <p:sp>
        <p:nvSpPr>
          <p:cNvPr id="4" name="Rectangle 1">
            <a:extLst>
              <a:ext uri="{FF2B5EF4-FFF2-40B4-BE49-F238E27FC236}">
                <a16:creationId xmlns:a16="http://schemas.microsoft.com/office/drawing/2014/main" id="{47B357E1-0E31-2379-94A2-717481FF7D14}"/>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D0D0D"/>
                </a:solidFill>
                <a:effectLst/>
                <a:latin typeface="Söhne Mono"/>
              </a:rPr>
              <a:t>train_test_split()</a:t>
            </a:r>
            <a:r>
              <a:rPr kumimoji="0" lang="en-US" altLang="en-US" sz="1200" b="0" i="0" u="none" strike="noStrike" cap="none" normalizeH="0" baseline="0">
                <a:ln>
                  <a:noFill/>
                </a:ln>
                <a:solidFill>
                  <a:srgbClr val="0D0D0D"/>
                </a:solidFill>
                <a:effectLst/>
                <a:latin typeface="Söhne"/>
              </a:rPr>
              <a:t>: This function splits the dataset into training and testing sets:</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0D0D0D"/>
                </a:solidFill>
                <a:effectLst/>
                <a:latin typeface="Söhne Mono"/>
              </a:rPr>
              <a:t>X</a:t>
            </a:r>
            <a:r>
              <a:rPr kumimoji="0" lang="en-US" altLang="en-US" sz="1200" b="0" i="0" u="none" strike="noStrike" cap="none" normalizeH="0" baseline="0">
                <a:ln>
                  <a:noFill/>
                </a:ln>
                <a:solidFill>
                  <a:srgbClr val="0D0D0D"/>
                </a:solidFill>
                <a:effectLst/>
                <a:latin typeface="Söhne"/>
              </a:rPr>
              <a:t>: Input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0D0D0D"/>
                </a:solidFill>
                <a:effectLst/>
                <a:latin typeface="Söhne Mono"/>
              </a:rPr>
              <a:t>y</a:t>
            </a:r>
            <a:r>
              <a:rPr kumimoji="0" lang="en-US" altLang="en-US" sz="1200" b="0" i="0" u="none" strike="noStrike" cap="none" normalizeH="0" baseline="0">
                <a:ln>
                  <a:noFill/>
                </a:ln>
                <a:solidFill>
                  <a:srgbClr val="0D0D0D"/>
                </a:solidFill>
                <a:effectLst/>
                <a:latin typeface="Söhne"/>
              </a:rPr>
              <a:t>: Target labels.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0D0D0D"/>
                </a:solidFill>
                <a:effectLst/>
                <a:latin typeface="Söhne Mono"/>
              </a:rPr>
              <a:t>test_size</a:t>
            </a:r>
            <a:r>
              <a:rPr kumimoji="0" lang="en-US" altLang="en-US" sz="1200" b="0" i="0" u="none" strike="noStrike" cap="none" normalizeH="0" baseline="0">
                <a:ln>
                  <a:noFill/>
                </a:ln>
                <a:solidFill>
                  <a:srgbClr val="0D0D0D"/>
                </a:solidFill>
                <a:effectLst/>
                <a:latin typeface="Söhne"/>
              </a:rPr>
              <a:t>: Fraction of the dataset to include in the testing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0D0D0D"/>
                </a:solidFill>
                <a:effectLst/>
                <a:latin typeface="Söhne Mono"/>
              </a:rPr>
              <a:t>random_state</a:t>
            </a:r>
            <a:r>
              <a:rPr kumimoji="0" lang="en-US" altLang="en-US" sz="1200" b="0" i="0" u="none" strike="noStrike" cap="none" normalizeH="0" baseline="0">
                <a:ln>
                  <a:noFill/>
                </a:ln>
                <a:solidFill>
                  <a:srgbClr val="0D0D0D"/>
                </a:solidFill>
                <a:effectLst/>
                <a:latin typeface="Söhne"/>
              </a:rPr>
              <a:t>: Seed for random number generation to ensure consistent splitting.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0333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76EB-9DC2-BD06-8B56-61068CE0AAE0}"/>
              </a:ext>
            </a:extLst>
          </p:cNvPr>
          <p:cNvSpPr>
            <a:spLocks noGrp="1"/>
          </p:cNvSpPr>
          <p:nvPr>
            <p:ph type="title"/>
          </p:nvPr>
        </p:nvSpPr>
        <p:spPr/>
        <p:txBody>
          <a:bodyPr/>
          <a:lstStyle/>
          <a:p>
            <a:r>
              <a:rPr lang="en-IN" dirty="0"/>
              <a:t>Code-4</a:t>
            </a:r>
          </a:p>
        </p:txBody>
      </p:sp>
      <p:sp>
        <p:nvSpPr>
          <p:cNvPr id="3" name="Content Placeholder 2">
            <a:extLst>
              <a:ext uri="{FF2B5EF4-FFF2-40B4-BE49-F238E27FC236}">
                <a16:creationId xmlns:a16="http://schemas.microsoft.com/office/drawing/2014/main" id="{8B7CC78D-29AB-602A-3406-9E9CF3FBE8BD}"/>
              </a:ext>
            </a:extLst>
          </p:cNvPr>
          <p:cNvSpPr>
            <a:spLocks noGrp="1"/>
          </p:cNvSpPr>
          <p:nvPr>
            <p:ph idx="1"/>
          </p:nvPr>
        </p:nvSpPr>
        <p:spPr/>
        <p:txBody>
          <a:bodyPr/>
          <a:lstStyle/>
          <a:p>
            <a:r>
              <a:rPr lang="it-IT" dirty="0"/>
              <a:t># Initialize logistic regression model</a:t>
            </a:r>
          </a:p>
          <a:p>
            <a:r>
              <a:rPr lang="it-IT" dirty="0"/>
              <a:t>model = LogisticRegression()</a:t>
            </a:r>
          </a:p>
          <a:p>
            <a:endParaRPr lang="en-IN" dirty="0"/>
          </a:p>
        </p:txBody>
      </p:sp>
    </p:spTree>
    <p:extLst>
      <p:ext uri="{BB962C8B-B14F-4D97-AF65-F5344CB8AC3E}">
        <p14:creationId xmlns:p14="http://schemas.microsoft.com/office/powerpoint/2010/main" val="52933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5A7-CC99-DCAF-F927-81E5D13AF75D}"/>
              </a:ext>
            </a:extLst>
          </p:cNvPr>
          <p:cNvSpPr>
            <a:spLocks noGrp="1"/>
          </p:cNvSpPr>
          <p:nvPr>
            <p:ph type="title"/>
          </p:nvPr>
        </p:nvSpPr>
        <p:spPr>
          <a:xfrm>
            <a:off x="412315" y="681037"/>
            <a:ext cx="10515600" cy="1325563"/>
          </a:xfrm>
        </p:spPr>
        <p:txBody>
          <a:bodyPr/>
          <a:lstStyle/>
          <a:p>
            <a:r>
              <a:rPr lang="en-IN" dirty="0"/>
              <a:t>Explanation for above</a:t>
            </a:r>
          </a:p>
        </p:txBody>
      </p:sp>
      <p:sp>
        <p:nvSpPr>
          <p:cNvPr id="4" name="Rectangle 1">
            <a:extLst>
              <a:ext uri="{FF2B5EF4-FFF2-40B4-BE49-F238E27FC236}">
                <a16:creationId xmlns:a16="http://schemas.microsoft.com/office/drawing/2014/main" id="{C5743F1F-072C-E570-3C70-BF9F2C8B1A59}"/>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D0D0D"/>
                </a:solidFill>
                <a:effectLst/>
                <a:latin typeface="Söhne Mono"/>
              </a:rPr>
              <a:t>LogisticRegression()</a:t>
            </a:r>
            <a:r>
              <a:rPr kumimoji="0" lang="en-US" altLang="en-US" sz="1200" b="0" i="0" u="none" strike="noStrike" cap="none" normalizeH="0" baseline="0">
                <a:ln>
                  <a:noFill/>
                </a:ln>
                <a:solidFill>
                  <a:srgbClr val="0D0D0D"/>
                </a:solidFill>
                <a:effectLst/>
                <a:latin typeface="Söhne"/>
              </a:rPr>
              <a:t>: This creates an instance of the logistic regression model.</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6078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B361-4B33-B6C2-DB54-BB1485151918}"/>
              </a:ext>
            </a:extLst>
          </p:cNvPr>
          <p:cNvSpPr>
            <a:spLocks noGrp="1"/>
          </p:cNvSpPr>
          <p:nvPr>
            <p:ph type="title"/>
          </p:nvPr>
        </p:nvSpPr>
        <p:spPr/>
        <p:txBody>
          <a:bodyPr/>
          <a:lstStyle/>
          <a:p>
            <a:r>
              <a:rPr lang="en-IN" dirty="0"/>
              <a:t>Code -4</a:t>
            </a:r>
          </a:p>
        </p:txBody>
      </p:sp>
      <p:sp>
        <p:nvSpPr>
          <p:cNvPr id="3" name="Content Placeholder 2">
            <a:extLst>
              <a:ext uri="{FF2B5EF4-FFF2-40B4-BE49-F238E27FC236}">
                <a16:creationId xmlns:a16="http://schemas.microsoft.com/office/drawing/2014/main" id="{CD412FE1-2C41-2F12-B1CC-BE124EE3F27A}"/>
              </a:ext>
            </a:extLst>
          </p:cNvPr>
          <p:cNvSpPr>
            <a:spLocks noGrp="1"/>
          </p:cNvSpPr>
          <p:nvPr>
            <p:ph idx="1"/>
          </p:nvPr>
        </p:nvSpPr>
        <p:spPr/>
        <p:txBody>
          <a:bodyPr/>
          <a:lstStyle/>
          <a:p>
            <a:r>
              <a:rPr lang="fr-FR" dirty="0"/>
              <a:t># Train the model</a:t>
            </a:r>
          </a:p>
          <a:p>
            <a:r>
              <a:rPr lang="fr-FR" dirty="0" err="1"/>
              <a:t>model.fit</a:t>
            </a:r>
            <a:r>
              <a:rPr lang="fr-FR" dirty="0"/>
              <a:t>(</a:t>
            </a:r>
            <a:r>
              <a:rPr lang="fr-FR" dirty="0" err="1"/>
              <a:t>X_train</a:t>
            </a:r>
            <a:r>
              <a:rPr lang="fr-FR" dirty="0"/>
              <a:t>, </a:t>
            </a:r>
            <a:r>
              <a:rPr lang="fr-FR" dirty="0" err="1"/>
              <a:t>y_train</a:t>
            </a:r>
            <a:r>
              <a:rPr lang="fr-FR" dirty="0"/>
              <a:t>)</a:t>
            </a:r>
          </a:p>
          <a:p>
            <a:pPr marL="0" indent="0">
              <a:buNone/>
            </a:pPr>
            <a:r>
              <a:rPr lang="en-US" dirty="0"/>
              <a:t># Predict on the testing set</a:t>
            </a:r>
          </a:p>
          <a:p>
            <a:pPr marL="0" indent="0">
              <a:buNone/>
            </a:pPr>
            <a:r>
              <a:rPr lang="en-US" dirty="0" err="1"/>
              <a:t>y_pred</a:t>
            </a:r>
            <a:r>
              <a:rPr lang="en-US" dirty="0"/>
              <a:t> = </a:t>
            </a:r>
            <a:r>
              <a:rPr lang="en-US" dirty="0" err="1"/>
              <a:t>model.predict</a:t>
            </a:r>
            <a:r>
              <a:rPr lang="en-US" dirty="0"/>
              <a:t>(</a:t>
            </a:r>
            <a:r>
              <a:rPr lang="en-US" dirty="0" err="1"/>
              <a:t>X_test</a:t>
            </a:r>
            <a:r>
              <a:rPr lang="en-US" dirty="0"/>
              <a:t>)</a:t>
            </a:r>
          </a:p>
          <a:p>
            <a:pPr marL="0" indent="0">
              <a:buNone/>
            </a:pPr>
            <a:r>
              <a:rPr lang="en-US" dirty="0"/>
              <a:t># Calculate accuracy</a:t>
            </a:r>
          </a:p>
          <a:p>
            <a:pPr marL="0" indent="0">
              <a:buNone/>
            </a:pPr>
            <a:r>
              <a:rPr lang="en-US" dirty="0"/>
              <a:t>accuracy = </a:t>
            </a:r>
            <a:r>
              <a:rPr lang="en-US" dirty="0" err="1"/>
              <a:t>accuracy_score</a:t>
            </a:r>
            <a:r>
              <a:rPr lang="en-US" dirty="0"/>
              <a:t>(</a:t>
            </a:r>
            <a:r>
              <a:rPr lang="en-US" dirty="0" err="1"/>
              <a:t>y_test</a:t>
            </a:r>
            <a:r>
              <a:rPr lang="en-US" dirty="0"/>
              <a:t>, </a:t>
            </a:r>
            <a:r>
              <a:rPr lang="en-US" dirty="0" err="1"/>
              <a:t>y_pred</a:t>
            </a:r>
            <a:r>
              <a:rPr lang="en-US" dirty="0"/>
              <a:t>)</a:t>
            </a:r>
          </a:p>
          <a:p>
            <a:pPr marL="0" indent="0">
              <a:buNone/>
            </a:pPr>
            <a:r>
              <a:rPr lang="en-US" dirty="0"/>
              <a:t>print("Accuracy:", accuracy)</a:t>
            </a:r>
          </a:p>
          <a:p>
            <a:pPr marL="0" indent="0">
              <a:buNone/>
            </a:pPr>
            <a:endParaRPr lang="en-US" dirty="0"/>
          </a:p>
          <a:p>
            <a:pPr marL="0" indent="0">
              <a:buNone/>
            </a:pPr>
            <a:endParaRPr lang="en-US" dirty="0"/>
          </a:p>
          <a:p>
            <a:pPr marL="0" indent="0">
              <a:buNone/>
            </a:pPr>
            <a:endParaRPr lang="fr-FR" dirty="0"/>
          </a:p>
          <a:p>
            <a:endParaRPr lang="en-IN" dirty="0"/>
          </a:p>
        </p:txBody>
      </p:sp>
    </p:spTree>
    <p:extLst>
      <p:ext uri="{BB962C8B-B14F-4D97-AF65-F5344CB8AC3E}">
        <p14:creationId xmlns:p14="http://schemas.microsoft.com/office/powerpoint/2010/main" val="2910072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F568-FD6B-B093-3BED-B8241954F842}"/>
              </a:ext>
            </a:extLst>
          </p:cNvPr>
          <p:cNvSpPr>
            <a:spLocks noGrp="1"/>
          </p:cNvSpPr>
          <p:nvPr>
            <p:ph type="title"/>
          </p:nvPr>
        </p:nvSpPr>
        <p:spPr/>
        <p:txBody>
          <a:bodyPr/>
          <a:lstStyle/>
          <a:p>
            <a:r>
              <a:rPr lang="en-IN" dirty="0"/>
              <a:t> code -5</a:t>
            </a:r>
          </a:p>
        </p:txBody>
      </p:sp>
      <p:sp>
        <p:nvSpPr>
          <p:cNvPr id="3" name="Content Placeholder 2">
            <a:extLst>
              <a:ext uri="{FF2B5EF4-FFF2-40B4-BE49-F238E27FC236}">
                <a16:creationId xmlns:a16="http://schemas.microsoft.com/office/drawing/2014/main" id="{38BDFCE9-7DBF-4D66-7017-DF60565B11A8}"/>
              </a:ext>
            </a:extLst>
          </p:cNvPr>
          <p:cNvSpPr>
            <a:spLocks noGrp="1"/>
          </p:cNvSpPr>
          <p:nvPr>
            <p:ph idx="1"/>
          </p:nvPr>
        </p:nvSpPr>
        <p:spPr/>
        <p:txBody>
          <a:bodyPr>
            <a:normAutofit fontScale="55000" lnSpcReduction="20000"/>
          </a:bodyPr>
          <a:lstStyle/>
          <a:p>
            <a:r>
              <a:rPr lang="en-IN" dirty="0"/>
              <a:t># Visualize the decision boundary</a:t>
            </a:r>
          </a:p>
          <a:p>
            <a:r>
              <a:rPr lang="en-IN" dirty="0" err="1"/>
              <a:t>plt.figure</a:t>
            </a:r>
            <a:r>
              <a:rPr lang="en-IN" dirty="0"/>
              <a:t>(</a:t>
            </a:r>
            <a:r>
              <a:rPr lang="en-IN" dirty="0" err="1"/>
              <a:t>figsize</a:t>
            </a:r>
            <a:r>
              <a:rPr lang="en-IN" dirty="0"/>
              <a:t>=(10, 6))</a:t>
            </a:r>
          </a:p>
          <a:p>
            <a:r>
              <a:rPr lang="en-IN" dirty="0" err="1"/>
              <a:t>plt.scatter</a:t>
            </a:r>
            <a:r>
              <a:rPr lang="en-IN" dirty="0"/>
              <a:t>(X[:, 0], X[:, 1], c=y, </a:t>
            </a:r>
            <a:r>
              <a:rPr lang="en-IN" dirty="0" err="1"/>
              <a:t>cmap</a:t>
            </a:r>
            <a:r>
              <a:rPr lang="en-IN" dirty="0"/>
              <a:t>='</a:t>
            </a:r>
            <a:r>
              <a:rPr lang="en-IN" dirty="0" err="1"/>
              <a:t>viridis</a:t>
            </a:r>
            <a:r>
              <a:rPr lang="en-IN" dirty="0"/>
              <a:t>', marker='o', </a:t>
            </a:r>
            <a:r>
              <a:rPr lang="en-IN" dirty="0" err="1"/>
              <a:t>edgecolors</a:t>
            </a:r>
            <a:r>
              <a:rPr lang="en-IN" dirty="0"/>
              <a:t>='k')</a:t>
            </a:r>
          </a:p>
          <a:p>
            <a:r>
              <a:rPr lang="en-IN" dirty="0" err="1"/>
              <a:t>x_min</a:t>
            </a:r>
            <a:r>
              <a:rPr lang="en-IN" dirty="0"/>
              <a:t>, </a:t>
            </a:r>
            <a:r>
              <a:rPr lang="en-IN" dirty="0" err="1"/>
              <a:t>x_max</a:t>
            </a:r>
            <a:r>
              <a:rPr lang="en-IN" dirty="0"/>
              <a:t> = X[:, 0].min() - 1, X[:, 0].max() + 1</a:t>
            </a:r>
          </a:p>
          <a:p>
            <a:r>
              <a:rPr lang="en-IN" dirty="0" err="1"/>
              <a:t>y_min</a:t>
            </a:r>
            <a:r>
              <a:rPr lang="en-IN" dirty="0"/>
              <a:t>, </a:t>
            </a:r>
            <a:r>
              <a:rPr lang="en-IN" dirty="0" err="1"/>
              <a:t>y_max</a:t>
            </a:r>
            <a:r>
              <a:rPr lang="en-IN" dirty="0"/>
              <a:t> = X[:, 1].min() - 1, X[:, 1].max() + 1</a:t>
            </a:r>
          </a:p>
          <a:p>
            <a:r>
              <a:rPr lang="en-IN" dirty="0"/>
              <a:t>xx, </a:t>
            </a:r>
            <a:r>
              <a:rPr lang="en-IN" dirty="0" err="1"/>
              <a:t>yy</a:t>
            </a:r>
            <a:r>
              <a:rPr lang="en-IN" dirty="0"/>
              <a:t> = </a:t>
            </a:r>
            <a:r>
              <a:rPr lang="en-IN" dirty="0" err="1"/>
              <a:t>np.meshgrid</a:t>
            </a:r>
            <a:r>
              <a:rPr lang="en-IN" dirty="0"/>
              <a:t>(</a:t>
            </a:r>
            <a:r>
              <a:rPr lang="en-IN" dirty="0" err="1"/>
              <a:t>np.arange</a:t>
            </a:r>
            <a:r>
              <a:rPr lang="en-IN" dirty="0"/>
              <a:t>(</a:t>
            </a:r>
            <a:r>
              <a:rPr lang="en-IN" dirty="0" err="1"/>
              <a:t>x_min</a:t>
            </a:r>
            <a:r>
              <a:rPr lang="en-IN" dirty="0"/>
              <a:t>, </a:t>
            </a:r>
            <a:r>
              <a:rPr lang="en-IN" dirty="0" err="1"/>
              <a:t>x_max</a:t>
            </a:r>
            <a:r>
              <a:rPr lang="en-IN" dirty="0"/>
              <a:t>, 0.01), </a:t>
            </a:r>
            <a:r>
              <a:rPr lang="en-IN" dirty="0" err="1"/>
              <a:t>np.arange</a:t>
            </a:r>
            <a:r>
              <a:rPr lang="en-IN" dirty="0"/>
              <a:t>(</a:t>
            </a:r>
            <a:r>
              <a:rPr lang="en-IN" dirty="0" err="1"/>
              <a:t>y_min</a:t>
            </a:r>
            <a:r>
              <a:rPr lang="en-IN" dirty="0"/>
              <a:t>, </a:t>
            </a:r>
            <a:r>
              <a:rPr lang="en-IN" dirty="0" err="1"/>
              <a:t>y_max</a:t>
            </a:r>
            <a:r>
              <a:rPr lang="en-IN" dirty="0"/>
              <a:t>, 0.01))</a:t>
            </a:r>
          </a:p>
          <a:p>
            <a:r>
              <a:rPr lang="en-IN" dirty="0"/>
              <a:t>Z = </a:t>
            </a:r>
            <a:r>
              <a:rPr lang="en-IN" dirty="0" err="1"/>
              <a:t>model.predict</a:t>
            </a:r>
            <a:r>
              <a:rPr lang="en-IN" dirty="0"/>
              <a:t>(</a:t>
            </a:r>
            <a:r>
              <a:rPr lang="en-IN" dirty="0" err="1"/>
              <a:t>np.c</a:t>
            </a:r>
            <a:r>
              <a:rPr lang="en-IN" dirty="0"/>
              <a:t>_[</a:t>
            </a:r>
            <a:r>
              <a:rPr lang="en-IN" dirty="0" err="1"/>
              <a:t>xx.ravel</a:t>
            </a:r>
            <a:r>
              <a:rPr lang="en-IN" dirty="0"/>
              <a:t>(), </a:t>
            </a:r>
            <a:r>
              <a:rPr lang="en-IN" dirty="0" err="1"/>
              <a:t>yy.ravel</a:t>
            </a:r>
            <a:r>
              <a:rPr lang="en-IN" dirty="0"/>
              <a:t>()])</a:t>
            </a:r>
          </a:p>
          <a:p>
            <a:r>
              <a:rPr lang="en-IN" dirty="0"/>
              <a:t>Z = </a:t>
            </a:r>
            <a:r>
              <a:rPr lang="en-IN" dirty="0" err="1"/>
              <a:t>Z.reshape</a:t>
            </a:r>
            <a:r>
              <a:rPr lang="en-IN" dirty="0"/>
              <a:t>(</a:t>
            </a:r>
            <a:r>
              <a:rPr lang="en-IN" dirty="0" err="1"/>
              <a:t>xx.shape</a:t>
            </a:r>
            <a:r>
              <a:rPr lang="en-IN" dirty="0"/>
              <a:t>)</a:t>
            </a:r>
          </a:p>
          <a:p>
            <a:r>
              <a:rPr lang="en-IN" dirty="0" err="1"/>
              <a:t>plt.contourf</a:t>
            </a:r>
            <a:r>
              <a:rPr lang="en-IN" dirty="0"/>
              <a:t>(xx, </a:t>
            </a:r>
            <a:r>
              <a:rPr lang="en-IN" dirty="0" err="1"/>
              <a:t>yy</a:t>
            </a:r>
            <a:r>
              <a:rPr lang="en-IN" dirty="0"/>
              <a:t>, Z, alpha=0.3, </a:t>
            </a:r>
            <a:r>
              <a:rPr lang="en-IN" dirty="0" err="1"/>
              <a:t>cmap</a:t>
            </a:r>
            <a:r>
              <a:rPr lang="en-IN" dirty="0"/>
              <a:t>='</a:t>
            </a:r>
            <a:r>
              <a:rPr lang="en-IN" dirty="0" err="1"/>
              <a:t>viridis</a:t>
            </a:r>
            <a:r>
              <a:rPr lang="en-IN" dirty="0"/>
              <a:t>')</a:t>
            </a:r>
          </a:p>
          <a:p>
            <a:r>
              <a:rPr lang="en-IN" dirty="0" err="1"/>
              <a:t>plt.xlabel</a:t>
            </a:r>
            <a:r>
              <a:rPr lang="en-IN" dirty="0"/>
              <a:t>('Feature 1')</a:t>
            </a:r>
          </a:p>
          <a:p>
            <a:r>
              <a:rPr lang="en-IN" dirty="0" err="1"/>
              <a:t>plt.ylabel</a:t>
            </a:r>
            <a:r>
              <a:rPr lang="en-IN" dirty="0"/>
              <a:t>('Feature 2')</a:t>
            </a:r>
          </a:p>
          <a:p>
            <a:r>
              <a:rPr lang="en-IN" dirty="0" err="1"/>
              <a:t>plt.title</a:t>
            </a:r>
            <a:r>
              <a:rPr lang="en-IN" dirty="0"/>
              <a:t>('Logistic Regression Decision Boundary')</a:t>
            </a:r>
          </a:p>
          <a:p>
            <a:r>
              <a:rPr lang="en-IN" dirty="0" err="1"/>
              <a:t>plt.colorbar</a:t>
            </a:r>
            <a:r>
              <a:rPr lang="en-IN" dirty="0"/>
              <a:t>(label='Class')</a:t>
            </a:r>
          </a:p>
          <a:p>
            <a:r>
              <a:rPr lang="en-IN" dirty="0" err="1"/>
              <a:t>plt.show</a:t>
            </a:r>
            <a:r>
              <a:rPr lang="en-IN" dirty="0"/>
              <a:t>()</a:t>
            </a:r>
          </a:p>
          <a:p>
            <a:endParaRPr lang="en-IN" dirty="0"/>
          </a:p>
        </p:txBody>
      </p:sp>
    </p:spTree>
    <p:extLst>
      <p:ext uri="{BB962C8B-B14F-4D97-AF65-F5344CB8AC3E}">
        <p14:creationId xmlns:p14="http://schemas.microsoft.com/office/powerpoint/2010/main" val="253255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06B4-26E5-3195-C89C-4CA2F9E4F44B}"/>
              </a:ext>
            </a:extLst>
          </p:cNvPr>
          <p:cNvSpPr>
            <a:spLocks noGrp="1"/>
          </p:cNvSpPr>
          <p:nvPr>
            <p:ph type="title"/>
          </p:nvPr>
        </p:nvSpPr>
        <p:spPr/>
        <p:txBody>
          <a:bodyPr/>
          <a:lstStyle/>
          <a:p>
            <a:r>
              <a:rPr lang="en-IN" dirty="0"/>
              <a:t>Explanation for above</a:t>
            </a:r>
          </a:p>
        </p:txBody>
      </p:sp>
      <p:sp>
        <p:nvSpPr>
          <p:cNvPr id="3" name="Content Placeholder 2">
            <a:extLst>
              <a:ext uri="{FF2B5EF4-FFF2-40B4-BE49-F238E27FC236}">
                <a16:creationId xmlns:a16="http://schemas.microsoft.com/office/drawing/2014/main" id="{715AFB55-DEC6-B49D-42E7-60D4AEC382D1}"/>
              </a:ext>
            </a:extLst>
          </p:cNvPr>
          <p:cNvSpPr>
            <a:spLocks noGrp="1"/>
          </p:cNvSpPr>
          <p:nvPr>
            <p:ph idx="1"/>
          </p:nvPr>
        </p:nvSpPr>
        <p:spPr/>
        <p:txBody>
          <a:bodyPr/>
          <a:lstStyle/>
          <a:p>
            <a:r>
              <a:rPr lang="en-US" b="0" i="0" dirty="0">
                <a:solidFill>
                  <a:srgbClr val="0D0D0D"/>
                </a:solidFill>
                <a:effectLst/>
                <a:latin typeface="Söhne"/>
              </a:rPr>
              <a:t>Visualization: This block of code plots the decision boundary along with the data points to visualize how the logistic regression model separates the two classes. It uses Matplotlib for plotting and </a:t>
            </a:r>
            <a:r>
              <a:rPr lang="en-US" b="0" i="0" dirty="0" err="1">
                <a:solidFill>
                  <a:srgbClr val="0D0D0D"/>
                </a:solidFill>
                <a:effectLst/>
                <a:latin typeface="Söhne"/>
              </a:rPr>
              <a:t>numpy</a:t>
            </a:r>
            <a:r>
              <a:rPr lang="en-US" b="0" i="0" dirty="0">
                <a:solidFill>
                  <a:srgbClr val="0D0D0D"/>
                </a:solidFill>
                <a:effectLst/>
                <a:latin typeface="Söhne"/>
              </a:rPr>
              <a:t> for </a:t>
            </a:r>
            <a:r>
              <a:rPr lang="en-US" b="0" i="0" dirty="0" err="1">
                <a:solidFill>
                  <a:srgbClr val="0D0D0D"/>
                </a:solidFill>
                <a:effectLst/>
                <a:latin typeface="Söhne"/>
              </a:rPr>
              <a:t>meshgrid</a:t>
            </a:r>
            <a:r>
              <a:rPr lang="en-US" b="0" i="0" dirty="0">
                <a:solidFill>
                  <a:srgbClr val="0D0D0D"/>
                </a:solidFill>
                <a:effectLst/>
                <a:latin typeface="Söhne"/>
              </a:rPr>
              <a:t> operations to generate points on the decision boundary.</a:t>
            </a:r>
            <a:endParaRPr lang="en-IN" dirty="0"/>
          </a:p>
        </p:txBody>
      </p:sp>
    </p:spTree>
    <p:extLst>
      <p:ext uri="{BB962C8B-B14F-4D97-AF65-F5344CB8AC3E}">
        <p14:creationId xmlns:p14="http://schemas.microsoft.com/office/powerpoint/2010/main" val="425055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546D-134C-70CE-F71A-EA02756E1E6E}"/>
              </a:ext>
            </a:extLst>
          </p:cNvPr>
          <p:cNvSpPr>
            <a:spLocks noGrp="1"/>
          </p:cNvSpPr>
          <p:nvPr>
            <p:ph type="title"/>
          </p:nvPr>
        </p:nvSpPr>
        <p:spPr/>
        <p:txBody>
          <a:bodyPr/>
          <a:lstStyle/>
          <a:p>
            <a:r>
              <a:rPr lang="en-IN" b="0" i="0" dirty="0">
                <a:solidFill>
                  <a:srgbClr val="0D0D0D"/>
                </a:solidFill>
                <a:effectLst/>
                <a:latin typeface="Söhne"/>
              </a:rPr>
              <a:t>logistic regression- introduction </a:t>
            </a:r>
            <a:endParaRPr lang="en-IN" dirty="0"/>
          </a:p>
        </p:txBody>
      </p:sp>
      <p:sp>
        <p:nvSpPr>
          <p:cNvPr id="3" name="Content Placeholder 2">
            <a:extLst>
              <a:ext uri="{FF2B5EF4-FFF2-40B4-BE49-F238E27FC236}">
                <a16:creationId xmlns:a16="http://schemas.microsoft.com/office/drawing/2014/main" id="{96206FAA-33A1-2E81-1F40-CF49CB892B14}"/>
              </a:ext>
            </a:extLst>
          </p:cNvPr>
          <p:cNvSpPr>
            <a:spLocks noGrp="1"/>
          </p:cNvSpPr>
          <p:nvPr>
            <p:ph idx="1"/>
          </p:nvPr>
        </p:nvSpPr>
        <p:spPr/>
        <p:txBody>
          <a:bodyPr>
            <a:normAutofit fontScale="92500"/>
          </a:bodyPr>
          <a:lstStyle/>
          <a:p>
            <a:pPr algn="l" fontAlgn="base"/>
            <a:r>
              <a:rPr lang="en-US" b="0" i="0" dirty="0">
                <a:solidFill>
                  <a:srgbClr val="161616"/>
                </a:solidFill>
                <a:effectLst/>
                <a:latin typeface="inherit"/>
              </a:rPr>
              <a:t>Logistic regression estimates the probability of an event occurring, such as voted or didn’t vote, based on a given data set of independent variables.</a:t>
            </a:r>
          </a:p>
          <a:p>
            <a:pPr algn="l" fontAlgn="base"/>
            <a:r>
              <a:rPr lang="en-US" b="0" i="0" dirty="0">
                <a:solidFill>
                  <a:srgbClr val="161616"/>
                </a:solidFill>
                <a:effectLst/>
                <a:latin typeface="inherit"/>
              </a:rPr>
              <a:t>This type of statistical model (also known as </a:t>
            </a:r>
            <a:r>
              <a:rPr lang="en-US" b="0" i="1" dirty="0">
                <a:solidFill>
                  <a:srgbClr val="161616"/>
                </a:solidFill>
                <a:effectLst/>
                <a:latin typeface="inherit"/>
              </a:rPr>
              <a:t>logit model</a:t>
            </a:r>
            <a:r>
              <a:rPr lang="en-US" b="0" i="0" dirty="0">
                <a:solidFill>
                  <a:srgbClr val="161616"/>
                </a:solidFill>
                <a:effectLst/>
                <a:latin typeface="inherit"/>
              </a:rPr>
              <a:t>) is often used for classification and predictive analytics. Since the outcome is a probability, the dependent variable is bounded between 0 and 1. In logistic regression, a logit transformation is applied on the odds—that is, the probability of success divided by the probability of failure. This is also commonly known as the log odds, or the natural logarithm of odds, and this logistic function is represented by the following formulas: </a:t>
            </a:r>
          </a:p>
          <a:p>
            <a:pPr algn="l" fontAlgn="base"/>
            <a:r>
              <a:rPr lang="en-US" b="0" i="0" dirty="0">
                <a:solidFill>
                  <a:srgbClr val="161616"/>
                </a:solidFill>
                <a:effectLst/>
                <a:latin typeface="inherit"/>
              </a:rPr>
              <a:t>Logit(pi) = 1/(1+ exp(-pi))</a:t>
            </a:r>
          </a:p>
          <a:p>
            <a:endParaRPr lang="en-IN" dirty="0"/>
          </a:p>
        </p:txBody>
      </p:sp>
    </p:spTree>
    <p:extLst>
      <p:ext uri="{BB962C8B-B14F-4D97-AF65-F5344CB8AC3E}">
        <p14:creationId xmlns:p14="http://schemas.microsoft.com/office/powerpoint/2010/main" val="166687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7935-BC47-DB90-0597-B5CAC3FC6D3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253AB7A-C61B-633B-19ED-DDBD54AE5067}"/>
              </a:ext>
            </a:extLst>
          </p:cNvPr>
          <p:cNvSpPr>
            <a:spLocks noGrp="1"/>
          </p:cNvSpPr>
          <p:nvPr>
            <p:ph idx="1"/>
          </p:nvPr>
        </p:nvSpPr>
        <p:spPr/>
        <p:txBody>
          <a:bodyPr>
            <a:normAutofit fontScale="85000" lnSpcReduction="20000"/>
          </a:bodyPr>
          <a:lstStyle/>
          <a:p>
            <a:r>
              <a:rPr lang="sv-SE" b="0" i="0" dirty="0">
                <a:solidFill>
                  <a:srgbClr val="161616"/>
                </a:solidFill>
                <a:effectLst/>
                <a:latin typeface="IBM Plex Sans" panose="020F0502020204030204" pitchFamily="34" charset="0"/>
              </a:rPr>
              <a:t>ln(pi/(1-pi)) = Beta_0 + Beta_1*X_1 + … + B_k*K_k</a:t>
            </a:r>
          </a:p>
          <a:p>
            <a:pPr marL="0" indent="0" algn="just">
              <a:buNone/>
            </a:pPr>
            <a:r>
              <a:rPr lang="en-US" b="0" i="0" dirty="0">
                <a:solidFill>
                  <a:srgbClr val="161616"/>
                </a:solidFill>
                <a:effectLst/>
                <a:latin typeface="IBM Plex Sans" panose="020F0502020204030204" pitchFamily="34" charset="0"/>
              </a:rPr>
              <a:t>In this logistic regression equation, logit(pi) is the dependent or response variable and x is the independent variable. The beta parameter, or coefficient, in this model is commonly estimated via maximum likelihood estimation (MLE). This method tests different values of beta through multiple iterations to optimize for the best fit of log odds. All of these iterations produce the log likelihood function, and logistic regression seeks to maximize this function to find the best parameter estimate. Once the optimal coefficient (or coefficients if there is more than one independent variable) is found, the conditional probabilities for each observation can be calculated, logged, and summed together to yield a predicted probability. For binary classification, a probability less than .5 will predict 0 while a probability greater than 0 will predict 1.  After the model has been computed, it’s best practice to evaluate the how well the model predicts the dependent variable, which is called goodness of fit. The Hosmer–</a:t>
            </a:r>
            <a:r>
              <a:rPr lang="en-US" b="0" i="0" dirty="0" err="1">
                <a:solidFill>
                  <a:srgbClr val="161616"/>
                </a:solidFill>
                <a:effectLst/>
                <a:latin typeface="IBM Plex Sans" panose="020F0502020204030204" pitchFamily="34" charset="0"/>
              </a:rPr>
              <a:t>Lemeshow</a:t>
            </a:r>
            <a:r>
              <a:rPr lang="en-US" b="0" i="0" dirty="0">
                <a:solidFill>
                  <a:srgbClr val="161616"/>
                </a:solidFill>
                <a:effectLst/>
                <a:latin typeface="IBM Plex Sans" panose="020F0502020204030204" pitchFamily="34" charset="0"/>
              </a:rPr>
              <a:t> test is a popular method to assess model fit.</a:t>
            </a:r>
            <a:endParaRPr lang="en-IN" dirty="0"/>
          </a:p>
        </p:txBody>
      </p:sp>
    </p:spTree>
    <p:extLst>
      <p:ext uri="{BB962C8B-B14F-4D97-AF65-F5344CB8AC3E}">
        <p14:creationId xmlns:p14="http://schemas.microsoft.com/office/powerpoint/2010/main" val="60376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485C-990B-3F91-C8DE-4A922E56541E}"/>
              </a:ext>
            </a:extLst>
          </p:cNvPr>
          <p:cNvSpPr>
            <a:spLocks noGrp="1"/>
          </p:cNvSpPr>
          <p:nvPr>
            <p:ph type="title"/>
          </p:nvPr>
        </p:nvSpPr>
        <p:spPr>
          <a:xfrm>
            <a:off x="1001038" y="500062"/>
            <a:ext cx="10515600" cy="1325563"/>
          </a:xfrm>
        </p:spPr>
        <p:txBody>
          <a:bodyPr/>
          <a:lstStyle/>
          <a:p>
            <a:r>
              <a:rPr lang="en-IN" b="0" i="0" dirty="0">
                <a:solidFill>
                  <a:srgbClr val="0D0D0D"/>
                </a:solidFill>
                <a:effectLst/>
                <a:latin typeface="Söhne"/>
              </a:rPr>
              <a:t>logistic regression- introduction </a:t>
            </a:r>
            <a:endParaRPr lang="en-IN" dirty="0"/>
          </a:p>
        </p:txBody>
      </p:sp>
      <p:sp>
        <p:nvSpPr>
          <p:cNvPr id="3" name="Content Placeholder 2">
            <a:extLst>
              <a:ext uri="{FF2B5EF4-FFF2-40B4-BE49-F238E27FC236}">
                <a16:creationId xmlns:a16="http://schemas.microsoft.com/office/drawing/2014/main" id="{1BC8FAAC-331D-E031-FAD5-2A61CD7DEB11}"/>
              </a:ext>
            </a:extLst>
          </p:cNvPr>
          <p:cNvSpPr>
            <a:spLocks noGrp="1"/>
          </p:cNvSpPr>
          <p:nvPr>
            <p:ph idx="1"/>
          </p:nvPr>
        </p:nvSpPr>
        <p:spPr/>
        <p:txBody>
          <a:bodyPr/>
          <a:lstStyle/>
          <a:p>
            <a:r>
              <a:rPr lang="en-US" b="0" i="0" dirty="0">
                <a:solidFill>
                  <a:srgbClr val="0D0D0D"/>
                </a:solidFill>
                <a:effectLst/>
                <a:latin typeface="Söhne"/>
              </a:rPr>
              <a:t>It seems like you may have meant "logistic regression." Logistic regression is a statistical method used for binary classification tasks, where the target v- introduction </a:t>
            </a:r>
            <a:r>
              <a:rPr lang="en-US" b="0" i="0" dirty="0" err="1">
                <a:solidFill>
                  <a:srgbClr val="0D0D0D"/>
                </a:solidFill>
                <a:effectLst/>
                <a:latin typeface="Söhne"/>
              </a:rPr>
              <a:t>ariable</a:t>
            </a:r>
            <a:r>
              <a:rPr lang="en-US" b="0" i="0" dirty="0">
                <a:solidFill>
                  <a:srgbClr val="0D0D0D"/>
                </a:solidFill>
                <a:effectLst/>
                <a:latin typeface="Söhne"/>
              </a:rPr>
              <a:t> has only two possible outcomes (e.g., yes/no, true/false, 0/1). It's called "logistic" because it models the probability of the dependent variable belonging to a particular category.</a:t>
            </a:r>
            <a:endParaRPr lang="en-IN" dirty="0"/>
          </a:p>
        </p:txBody>
      </p:sp>
    </p:spTree>
    <p:extLst>
      <p:ext uri="{BB962C8B-B14F-4D97-AF65-F5344CB8AC3E}">
        <p14:creationId xmlns:p14="http://schemas.microsoft.com/office/powerpoint/2010/main" val="293016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969C-D532-E2DE-6DDE-D16BF7559699}"/>
              </a:ext>
            </a:extLst>
          </p:cNvPr>
          <p:cNvSpPr>
            <a:spLocks noGrp="1"/>
          </p:cNvSpPr>
          <p:nvPr>
            <p:ph type="title"/>
          </p:nvPr>
        </p:nvSpPr>
        <p:spPr/>
        <p:txBody>
          <a:bodyPr/>
          <a:lstStyle/>
          <a:p>
            <a:r>
              <a:rPr lang="en-IN" dirty="0"/>
              <a:t>Code -1</a:t>
            </a:r>
          </a:p>
        </p:txBody>
      </p:sp>
      <p:sp>
        <p:nvSpPr>
          <p:cNvPr id="3" name="Content Placeholder 2">
            <a:extLst>
              <a:ext uri="{FF2B5EF4-FFF2-40B4-BE49-F238E27FC236}">
                <a16:creationId xmlns:a16="http://schemas.microsoft.com/office/drawing/2014/main" id="{F85B8713-3C01-BB81-B136-9DD72F573ECA}"/>
              </a:ext>
            </a:extLst>
          </p:cNvPr>
          <p:cNvSpPr>
            <a:spLocks noGrp="1"/>
          </p:cNvSpPr>
          <p:nvPr>
            <p:ph idx="1"/>
          </p:nvPr>
        </p:nvSpPr>
        <p:spPr/>
        <p:txBody>
          <a:bodyPr>
            <a:normAutofit/>
          </a:bodyPr>
          <a:lstStyle/>
          <a:p>
            <a:pPr marL="0" indent="0">
              <a:buNone/>
            </a:pPr>
            <a:r>
              <a:rPr lang="en-IN" dirty="0"/>
              <a:t># Import necessary libraries</a:t>
            </a:r>
          </a:p>
          <a:p>
            <a:pPr marL="0" indent="0">
              <a:buNone/>
            </a:pPr>
            <a:r>
              <a:rPr lang="en-IN" dirty="0"/>
              <a:t>import </a:t>
            </a:r>
            <a:r>
              <a:rPr lang="en-IN" dirty="0" err="1"/>
              <a:t>numpy</a:t>
            </a:r>
            <a:r>
              <a:rPr lang="en-IN" dirty="0"/>
              <a:t> as np</a:t>
            </a:r>
          </a:p>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from </a:t>
            </a:r>
            <a:r>
              <a:rPr lang="en-IN" dirty="0" err="1"/>
              <a:t>sklearn.datasets</a:t>
            </a:r>
            <a:r>
              <a:rPr lang="en-IN" dirty="0"/>
              <a:t> import </a:t>
            </a:r>
            <a:r>
              <a:rPr lang="en-IN" dirty="0" err="1"/>
              <a:t>make_classification</a:t>
            </a:r>
            <a:endParaRPr lang="en-IN" dirty="0"/>
          </a:p>
          <a:p>
            <a:pPr marL="0" indent="0">
              <a:buNone/>
            </a:pPr>
            <a:r>
              <a:rPr lang="en-IN" dirty="0"/>
              <a:t>from </a:t>
            </a:r>
            <a:r>
              <a:rPr lang="en-IN" dirty="0" err="1"/>
              <a:t>sklearn.model_selection</a:t>
            </a:r>
            <a:r>
              <a:rPr lang="en-IN" dirty="0"/>
              <a:t> import </a:t>
            </a:r>
            <a:r>
              <a:rPr lang="en-IN" dirty="0" err="1"/>
              <a:t>train_test_split</a:t>
            </a:r>
            <a:endParaRPr lang="en-IN" dirty="0"/>
          </a:p>
          <a:p>
            <a:pPr marL="0" indent="0">
              <a:buNone/>
            </a:pPr>
            <a:r>
              <a:rPr lang="en-IN" dirty="0"/>
              <a:t>from </a:t>
            </a:r>
            <a:r>
              <a:rPr lang="en-IN" dirty="0" err="1"/>
              <a:t>sklearn.linear_model</a:t>
            </a:r>
            <a:r>
              <a:rPr lang="en-IN" dirty="0"/>
              <a:t> import </a:t>
            </a:r>
            <a:r>
              <a:rPr lang="en-IN" dirty="0" err="1"/>
              <a:t>LogisticRegression</a:t>
            </a:r>
            <a:endParaRPr lang="en-IN" dirty="0"/>
          </a:p>
          <a:p>
            <a:pPr marL="0" indent="0">
              <a:buNone/>
            </a:pPr>
            <a:r>
              <a:rPr lang="en-IN" dirty="0"/>
              <a:t>from </a:t>
            </a:r>
            <a:r>
              <a:rPr lang="en-IN" dirty="0" err="1"/>
              <a:t>sklearn.metrics</a:t>
            </a:r>
            <a:r>
              <a:rPr lang="en-IN" dirty="0"/>
              <a:t> import </a:t>
            </a:r>
            <a:r>
              <a:rPr lang="en-IN" dirty="0" err="1"/>
              <a:t>accuracy_score</a:t>
            </a:r>
            <a:endParaRPr lang="en-IN" dirty="0"/>
          </a:p>
          <a:p>
            <a:pPr marL="0" indent="0">
              <a:buNone/>
            </a:pPr>
            <a:endParaRPr lang="en-IN" dirty="0"/>
          </a:p>
        </p:txBody>
      </p:sp>
    </p:spTree>
    <p:extLst>
      <p:ext uri="{BB962C8B-B14F-4D97-AF65-F5344CB8AC3E}">
        <p14:creationId xmlns:p14="http://schemas.microsoft.com/office/powerpoint/2010/main" val="141277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7C51-1EC2-D4F7-A225-A2B1145CBB40}"/>
              </a:ext>
            </a:extLst>
          </p:cNvPr>
          <p:cNvSpPr>
            <a:spLocks noGrp="1"/>
          </p:cNvSpPr>
          <p:nvPr>
            <p:ph type="title"/>
          </p:nvPr>
        </p:nvSpPr>
        <p:spPr>
          <a:xfrm>
            <a:off x="324633" y="424080"/>
            <a:ext cx="10515600" cy="1325563"/>
          </a:xfrm>
        </p:spPr>
        <p:txBody>
          <a:bodyPr/>
          <a:lstStyle/>
          <a:p>
            <a:r>
              <a:rPr lang="en-IN" dirty="0"/>
              <a:t>Explanation for above</a:t>
            </a:r>
          </a:p>
        </p:txBody>
      </p:sp>
      <p:sp>
        <p:nvSpPr>
          <p:cNvPr id="4" name="Rectangle 1">
            <a:extLst>
              <a:ext uri="{FF2B5EF4-FFF2-40B4-BE49-F238E27FC236}">
                <a16:creationId xmlns:a16="http://schemas.microsoft.com/office/drawing/2014/main" id="{1B5CE0BD-5D78-DB82-10E1-5E7C21739363}"/>
              </a:ext>
            </a:extLst>
          </p:cNvPr>
          <p:cNvSpPr>
            <a:spLocks noGrp="1" noChangeArrowheads="1"/>
          </p:cNvSpPr>
          <p:nvPr>
            <p:ph idx="1"/>
          </p:nvPr>
        </p:nvSpPr>
        <p:spPr bwMode="auto">
          <a:xfrm>
            <a:off x="838200" y="2231450"/>
            <a:ext cx="7606249" cy="35396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outerShdw blurRad="38100" dist="38100" dir="2700000" algn="tl">
                    <a:srgbClr val="000000">
                      <a:alpha val="43137"/>
                    </a:srgbClr>
                  </a:outerShdw>
                </a:effectLst>
                <a:latin typeface="+mj-lt"/>
              </a:rPr>
              <a:t>import</a:t>
            </a:r>
            <a:r>
              <a:rPr kumimoji="0" lang="en-US" altLang="en-US" sz="1200" b="0" i="0" u="none" strike="noStrike" cap="none" normalizeH="0" baseline="0" dirty="0">
                <a:ln>
                  <a:noFill/>
                </a:ln>
                <a:solidFill>
                  <a:srgbClr val="0D0D0D"/>
                </a:solidFill>
                <a:effectLst>
                  <a:outerShdw blurRad="38100" dist="38100" dir="2700000" algn="tl">
                    <a:srgbClr val="000000">
                      <a:alpha val="43137"/>
                    </a:srgbClr>
                  </a:outerShdw>
                </a:effectLst>
                <a:latin typeface="+mj-lt"/>
              </a:rPr>
              <a:t> statements: These lines import the required libraries:</a:t>
            </a:r>
            <a:endParaRPr kumimoji="0" lang="en-US" altLang="en-US" sz="1200" b="0" i="0" u="none" strike="noStrike" cap="none" normalizeH="0" baseline="0" dirty="0">
              <a:ln>
                <a:noFill/>
              </a:ln>
              <a:solidFill>
                <a:schemeClr val="tx1"/>
              </a:solidFill>
              <a:effectLst>
                <a:outerShdw blurRad="38100" dist="38100" dir="2700000" algn="tl">
                  <a:srgbClr val="000000">
                    <a:alpha val="43137"/>
                  </a:srgbClr>
                </a:outerShdw>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0D0D0D"/>
                </a:solidFill>
                <a:effectLst>
                  <a:outerShdw blurRad="38100" dist="38100" dir="2700000" algn="tl">
                    <a:srgbClr val="000000">
                      <a:alpha val="43137"/>
                    </a:srgbClr>
                  </a:outerShdw>
                </a:effectLst>
                <a:latin typeface="+mj-lt"/>
              </a:rPr>
              <a:t>numpy</a:t>
            </a:r>
            <a:r>
              <a:rPr kumimoji="0" lang="en-US" altLang="en-US" sz="1200" b="0" i="0" u="none" strike="noStrike" cap="none" normalizeH="0" baseline="0" dirty="0">
                <a:ln>
                  <a:noFill/>
                </a:ln>
                <a:solidFill>
                  <a:srgbClr val="0D0D0D"/>
                </a:solidFill>
                <a:effectLst>
                  <a:outerShdw blurRad="38100" dist="38100" dir="2700000" algn="tl">
                    <a:srgbClr val="000000">
                      <a:alpha val="43137"/>
                    </a:srgbClr>
                  </a:outerShdw>
                </a:effectLst>
                <a:latin typeface="+mj-lt"/>
              </a:rPr>
              <a:t>: A library for numerical operations in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0D0D0D"/>
                </a:solidFill>
                <a:effectLst>
                  <a:outerShdw blurRad="38100" dist="38100" dir="2700000" algn="tl">
                    <a:srgbClr val="000000">
                      <a:alpha val="43137"/>
                    </a:srgbClr>
                  </a:outerShdw>
                </a:effectLst>
                <a:latin typeface="+mj-lt"/>
              </a:rPr>
              <a:t>matplotlib.pyplot</a:t>
            </a:r>
            <a:r>
              <a:rPr kumimoji="0" lang="en-US" altLang="en-US" sz="1200" b="0" i="0" u="none" strike="noStrike" cap="none" normalizeH="0" baseline="0" dirty="0">
                <a:ln>
                  <a:noFill/>
                </a:ln>
                <a:solidFill>
                  <a:srgbClr val="0D0D0D"/>
                </a:solidFill>
                <a:effectLst>
                  <a:outerShdw blurRad="38100" dist="38100" dir="2700000" algn="tl">
                    <a:srgbClr val="000000">
                      <a:alpha val="43137"/>
                    </a:srgbClr>
                  </a:outerShdw>
                </a:effectLst>
                <a:latin typeface="+mj-lt"/>
              </a:rPr>
              <a:t>: A module in Matplotlib library for plotting.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0D0D0D"/>
                </a:solidFill>
                <a:effectLst>
                  <a:outerShdw blurRad="38100" dist="38100" dir="2700000" algn="tl">
                    <a:srgbClr val="000000">
                      <a:alpha val="43137"/>
                    </a:srgbClr>
                  </a:outerShdw>
                </a:effectLst>
                <a:latin typeface="+mj-lt"/>
              </a:rPr>
              <a:t>make_classification</a:t>
            </a:r>
            <a:r>
              <a:rPr kumimoji="0" lang="en-US" altLang="en-US" sz="1200" b="0" i="0" u="none" strike="noStrike" cap="none" normalizeH="0" baseline="0" dirty="0">
                <a:ln>
                  <a:noFill/>
                </a:ln>
                <a:solidFill>
                  <a:srgbClr val="0D0D0D"/>
                </a:solidFill>
                <a:effectLst>
                  <a:outerShdw blurRad="38100" dist="38100" dir="2700000" algn="tl">
                    <a:srgbClr val="000000">
                      <a:alpha val="43137"/>
                    </a:srgbClr>
                  </a:outerShdw>
                </a:effectLst>
                <a:latin typeface="+mj-lt"/>
              </a:rPr>
              <a:t>: A function from scikit-learn to generate synthetic classification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0D0D0D"/>
                </a:solidFill>
                <a:effectLst>
                  <a:outerShdw blurRad="38100" dist="38100" dir="2700000" algn="tl">
                    <a:srgbClr val="000000">
                      <a:alpha val="43137"/>
                    </a:srgbClr>
                  </a:outerShdw>
                </a:effectLst>
                <a:latin typeface="+mj-lt"/>
              </a:rPr>
              <a:t>train_test_split</a:t>
            </a:r>
            <a:r>
              <a:rPr kumimoji="0" lang="en-US" altLang="en-US" sz="1200" b="0" i="0" u="none" strike="noStrike" cap="none" normalizeH="0" baseline="0" dirty="0">
                <a:ln>
                  <a:noFill/>
                </a:ln>
                <a:solidFill>
                  <a:srgbClr val="0D0D0D"/>
                </a:solidFill>
                <a:effectLst>
                  <a:outerShdw blurRad="38100" dist="38100" dir="2700000" algn="tl">
                    <a:srgbClr val="000000">
                      <a:alpha val="43137"/>
                    </a:srgbClr>
                  </a:outerShdw>
                </a:effectLst>
                <a:latin typeface="+mj-lt"/>
              </a:rPr>
              <a:t>: A function from scikit-learn to split datasets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0D0D0D"/>
                </a:solidFill>
                <a:effectLst>
                  <a:outerShdw blurRad="38100" dist="38100" dir="2700000" algn="tl">
                    <a:srgbClr val="000000">
                      <a:alpha val="43137"/>
                    </a:srgbClr>
                  </a:outerShdw>
                </a:effectLst>
                <a:latin typeface="+mj-lt"/>
              </a:rPr>
              <a:t>LogisticRegression</a:t>
            </a:r>
            <a:r>
              <a:rPr kumimoji="0" lang="en-US" altLang="en-US" sz="1200" b="0" i="0" u="none" strike="noStrike" cap="none" normalizeH="0" baseline="0" dirty="0">
                <a:ln>
                  <a:noFill/>
                </a:ln>
                <a:solidFill>
                  <a:srgbClr val="0D0D0D"/>
                </a:solidFill>
                <a:effectLst>
                  <a:outerShdw blurRad="38100" dist="38100" dir="2700000" algn="tl">
                    <a:srgbClr val="000000">
                      <a:alpha val="43137"/>
                    </a:srgbClr>
                  </a:outerShdw>
                </a:effectLst>
                <a:latin typeface="+mj-lt"/>
              </a:rPr>
              <a:t>: A logistic regression implementation from scikit-learn.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0D0D0D"/>
                </a:solidFill>
                <a:effectLst>
                  <a:outerShdw blurRad="38100" dist="38100" dir="2700000" algn="tl">
                    <a:srgbClr val="000000">
                      <a:alpha val="43137"/>
                    </a:srgbClr>
                  </a:outerShdw>
                </a:effectLst>
                <a:latin typeface="+mj-lt"/>
              </a:rPr>
              <a:t>accuracy_score</a:t>
            </a:r>
            <a:r>
              <a:rPr kumimoji="0" lang="en-US" altLang="en-US" sz="1200" b="0" i="0" u="none" strike="noStrike" cap="none" normalizeH="0" baseline="0" dirty="0">
                <a:ln>
                  <a:noFill/>
                </a:ln>
                <a:solidFill>
                  <a:srgbClr val="0D0D0D"/>
                </a:solidFill>
                <a:effectLst>
                  <a:outerShdw blurRad="38100" dist="38100" dir="2700000" algn="tl">
                    <a:srgbClr val="000000">
                      <a:alpha val="43137"/>
                    </a:srgbClr>
                  </a:outerShdw>
                </a:effectLst>
                <a:latin typeface="+mj-lt"/>
              </a:rPr>
              <a:t>: A function from scikit-learn to calculate the accuracy of classification models</a:t>
            </a:r>
            <a:r>
              <a:rPr kumimoji="0" lang="en-US" altLang="en-US" sz="12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463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5A20-A953-7D03-3288-35A37B1B9CE2}"/>
              </a:ext>
            </a:extLst>
          </p:cNvPr>
          <p:cNvSpPr>
            <a:spLocks noGrp="1"/>
          </p:cNvSpPr>
          <p:nvPr>
            <p:ph type="title"/>
          </p:nvPr>
        </p:nvSpPr>
        <p:spPr/>
        <p:txBody>
          <a:bodyPr/>
          <a:lstStyle/>
          <a:p>
            <a:r>
              <a:rPr lang="en-IN" dirty="0"/>
              <a:t>Code -2</a:t>
            </a:r>
          </a:p>
        </p:txBody>
      </p:sp>
      <p:sp>
        <p:nvSpPr>
          <p:cNvPr id="3" name="Content Placeholder 2">
            <a:extLst>
              <a:ext uri="{FF2B5EF4-FFF2-40B4-BE49-F238E27FC236}">
                <a16:creationId xmlns:a16="http://schemas.microsoft.com/office/drawing/2014/main" id="{DB88EB45-BB6A-968B-9E7B-7158CF2D869C}"/>
              </a:ext>
            </a:extLst>
          </p:cNvPr>
          <p:cNvSpPr>
            <a:spLocks noGrp="1"/>
          </p:cNvSpPr>
          <p:nvPr>
            <p:ph idx="1"/>
          </p:nvPr>
        </p:nvSpPr>
        <p:spPr/>
        <p:txBody>
          <a:bodyPr/>
          <a:lstStyle/>
          <a:p>
            <a:r>
              <a:rPr lang="en-IN" dirty="0"/>
              <a:t># Generate synthetic dataset</a:t>
            </a:r>
          </a:p>
          <a:p>
            <a:r>
              <a:rPr lang="en-IN" dirty="0"/>
              <a:t>X, y = </a:t>
            </a:r>
            <a:r>
              <a:rPr lang="en-IN" dirty="0" err="1"/>
              <a:t>make_classification</a:t>
            </a:r>
            <a:r>
              <a:rPr lang="en-IN" dirty="0"/>
              <a:t>(</a:t>
            </a:r>
            <a:r>
              <a:rPr lang="en-IN" dirty="0" err="1"/>
              <a:t>n_samples</a:t>
            </a:r>
            <a:r>
              <a:rPr lang="en-IN" dirty="0"/>
              <a:t>=100, </a:t>
            </a:r>
            <a:r>
              <a:rPr lang="en-IN" dirty="0" err="1"/>
              <a:t>n_features</a:t>
            </a:r>
            <a:r>
              <a:rPr lang="en-IN" dirty="0"/>
              <a:t>=2, </a:t>
            </a:r>
            <a:r>
              <a:rPr lang="en-IN" dirty="0" err="1"/>
              <a:t>n_classes</a:t>
            </a:r>
            <a:r>
              <a:rPr lang="en-IN" dirty="0"/>
              <a:t>=2, </a:t>
            </a:r>
            <a:r>
              <a:rPr lang="en-IN" dirty="0" err="1"/>
              <a:t>n_clusters_per_class</a:t>
            </a:r>
            <a:r>
              <a:rPr lang="en-IN" dirty="0"/>
              <a:t>=1, </a:t>
            </a:r>
            <a:r>
              <a:rPr lang="en-IN" dirty="0" err="1"/>
              <a:t>random_state</a:t>
            </a:r>
            <a:r>
              <a:rPr lang="en-IN" dirty="0"/>
              <a:t>=42)</a:t>
            </a:r>
          </a:p>
          <a:p>
            <a:endParaRPr lang="en-IN" dirty="0"/>
          </a:p>
        </p:txBody>
      </p:sp>
    </p:spTree>
    <p:extLst>
      <p:ext uri="{BB962C8B-B14F-4D97-AF65-F5344CB8AC3E}">
        <p14:creationId xmlns:p14="http://schemas.microsoft.com/office/powerpoint/2010/main" val="119186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3CEB-BACA-3F0F-7461-78DECCD5D7B1}"/>
              </a:ext>
            </a:extLst>
          </p:cNvPr>
          <p:cNvSpPr>
            <a:spLocks noGrp="1"/>
          </p:cNvSpPr>
          <p:nvPr>
            <p:ph type="title"/>
          </p:nvPr>
        </p:nvSpPr>
        <p:spPr>
          <a:xfrm>
            <a:off x="762000" y="202287"/>
            <a:ext cx="10515600" cy="1325563"/>
          </a:xfrm>
        </p:spPr>
        <p:txBody>
          <a:bodyPr/>
          <a:lstStyle/>
          <a:p>
            <a:r>
              <a:rPr lang="en-IN" dirty="0"/>
              <a:t>Explanation for above</a:t>
            </a:r>
          </a:p>
        </p:txBody>
      </p:sp>
      <p:sp>
        <p:nvSpPr>
          <p:cNvPr id="4" name="Rectangle 1">
            <a:extLst>
              <a:ext uri="{FF2B5EF4-FFF2-40B4-BE49-F238E27FC236}">
                <a16:creationId xmlns:a16="http://schemas.microsoft.com/office/drawing/2014/main" id="{5E0DEA3F-A86D-E231-45B5-6100BF57EB96}"/>
              </a:ext>
            </a:extLst>
          </p:cNvPr>
          <p:cNvSpPr>
            <a:spLocks noGrp="1" noChangeArrowheads="1"/>
          </p:cNvSpPr>
          <p:nvPr>
            <p:ph idx="1"/>
          </p:nvPr>
        </p:nvSpPr>
        <p:spPr bwMode="auto">
          <a:xfrm>
            <a:off x="838200" y="2516272"/>
            <a:ext cx="8450647"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Söhne Mono"/>
              </a:rPr>
              <a:t>       </a:t>
            </a:r>
            <a:r>
              <a:rPr kumimoji="0" lang="en-US" altLang="en-US" b="1" i="0" u="none" strike="noStrike" cap="none" normalizeH="0" baseline="0" dirty="0" err="1">
                <a:ln>
                  <a:noFill/>
                </a:ln>
                <a:solidFill>
                  <a:schemeClr val="tx1"/>
                </a:solidFill>
                <a:effectLst/>
                <a:latin typeface="Söhne Mono"/>
              </a:rPr>
              <a:t>make_classification</a:t>
            </a:r>
            <a:r>
              <a:rPr kumimoji="0" lang="en-US" altLang="en-US" b="1" i="0" u="none" strike="noStrike" cap="none" normalizeH="0" baseline="0" dirty="0">
                <a:ln>
                  <a:noFill/>
                </a:ln>
                <a:solidFill>
                  <a:schemeClr val="tx1"/>
                </a:solidFill>
                <a:effectLst/>
                <a:latin typeface="Söhne Mono"/>
              </a:rPr>
              <a:t>()</a:t>
            </a:r>
            <a:r>
              <a:rPr kumimoji="0" lang="en-US" altLang="en-US" sz="1200" b="0" i="0" u="none" strike="noStrike" cap="none" normalizeH="0" baseline="0" dirty="0">
                <a:ln>
                  <a:noFill/>
                </a:ln>
                <a:solidFill>
                  <a:schemeClr val="tx1"/>
                </a:solidFill>
                <a:effectLst/>
              </a:rPr>
              <a:t>: This function generates a synthetic dataset with specified parameters: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Söhne Mono"/>
              </a:rPr>
              <a:t>n_samples</a:t>
            </a:r>
            <a:r>
              <a:rPr kumimoji="0" lang="en-US" altLang="en-US" sz="1200" b="0" i="0" u="none" strike="noStrike" cap="none" normalizeH="0" baseline="0" dirty="0">
                <a:ln>
                  <a:noFill/>
                </a:ln>
                <a:solidFill>
                  <a:schemeClr val="tx1"/>
                </a:solidFill>
                <a:effectLst/>
              </a:rPr>
              <a:t>: Number of samples in the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Söhne Mono"/>
              </a:rPr>
              <a:t>n_features</a:t>
            </a:r>
            <a:r>
              <a:rPr kumimoji="0" lang="en-US" altLang="en-US" sz="1200" b="0" i="0" u="none" strike="noStrike" cap="none" normalizeH="0" baseline="0" dirty="0">
                <a:ln>
                  <a:noFill/>
                </a:ln>
                <a:solidFill>
                  <a:schemeClr val="tx1"/>
                </a:solidFill>
                <a:effectLst/>
              </a:rPr>
              <a:t>: Number of features (dimensions) of each sample.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Söhne Mono"/>
              </a:rPr>
              <a:t>n_classes</a:t>
            </a:r>
            <a:r>
              <a:rPr kumimoji="0" lang="en-US" altLang="en-US" sz="1200" b="0" i="0" u="none" strike="noStrike" cap="none" normalizeH="0" baseline="0" dirty="0">
                <a:ln>
                  <a:noFill/>
                </a:ln>
                <a:solidFill>
                  <a:schemeClr val="tx1"/>
                </a:solidFill>
                <a:effectLst/>
              </a:rPr>
              <a:t>: Number of classes (labels).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Söhne Mono"/>
              </a:rPr>
              <a:t>n_clusters_per_class</a:t>
            </a:r>
            <a:r>
              <a:rPr kumimoji="0" lang="en-US" altLang="en-US" sz="1200" b="0" i="0" u="none" strike="noStrike" cap="none" normalizeH="0" baseline="0" dirty="0">
                <a:ln>
                  <a:noFill/>
                </a:ln>
                <a:solidFill>
                  <a:schemeClr val="tx1"/>
                </a:solidFill>
                <a:effectLst/>
              </a:rPr>
              <a:t>: Number of clusters per class.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Söhne Mono"/>
              </a:rPr>
              <a:t>random_state</a:t>
            </a:r>
            <a:r>
              <a:rPr kumimoji="0" lang="en-US" altLang="en-US" sz="1200" b="0" i="0" u="none" strike="noStrike" cap="none" normalizeH="0" baseline="0" dirty="0">
                <a:ln>
                  <a:noFill/>
                </a:ln>
                <a:solidFill>
                  <a:schemeClr val="tx1"/>
                </a:solidFill>
                <a:effectLst/>
              </a:rPr>
              <a:t>: Seed for random number generation to ensure reproducibility.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950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B4EA-B26B-C16E-276F-77E428AB7E19}"/>
              </a:ext>
            </a:extLst>
          </p:cNvPr>
          <p:cNvSpPr>
            <a:spLocks noGrp="1"/>
          </p:cNvSpPr>
          <p:nvPr>
            <p:ph type="title"/>
          </p:nvPr>
        </p:nvSpPr>
        <p:spPr/>
        <p:txBody>
          <a:bodyPr/>
          <a:lstStyle/>
          <a:p>
            <a:r>
              <a:rPr lang="en-IN" dirty="0"/>
              <a:t>Code -3</a:t>
            </a:r>
          </a:p>
        </p:txBody>
      </p:sp>
      <p:sp>
        <p:nvSpPr>
          <p:cNvPr id="3" name="Content Placeholder 2">
            <a:extLst>
              <a:ext uri="{FF2B5EF4-FFF2-40B4-BE49-F238E27FC236}">
                <a16:creationId xmlns:a16="http://schemas.microsoft.com/office/drawing/2014/main" id="{621BD1FE-6759-6778-CDF8-995406781AC4}"/>
              </a:ext>
            </a:extLst>
          </p:cNvPr>
          <p:cNvSpPr>
            <a:spLocks noGrp="1"/>
          </p:cNvSpPr>
          <p:nvPr>
            <p:ph idx="1"/>
          </p:nvPr>
        </p:nvSpPr>
        <p:spPr/>
        <p:txBody>
          <a:bodyPr/>
          <a:lstStyle/>
          <a:p>
            <a:r>
              <a:rPr lang="en-US" dirty="0"/>
              <a:t># Split the dataset into training and testing sets</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a:t>
            </a:r>
          </a:p>
          <a:p>
            <a:endParaRPr lang="en-IN" dirty="0"/>
          </a:p>
        </p:txBody>
      </p:sp>
    </p:spTree>
    <p:extLst>
      <p:ext uri="{BB962C8B-B14F-4D97-AF65-F5344CB8AC3E}">
        <p14:creationId xmlns:p14="http://schemas.microsoft.com/office/powerpoint/2010/main" val="2331200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TotalTime>
  <Words>1165</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IBM Plex Sans</vt:lpstr>
      <vt:lpstr>inherit</vt:lpstr>
      <vt:lpstr>Söhne</vt:lpstr>
      <vt:lpstr>Söhne Mono</vt:lpstr>
      <vt:lpstr>Office Theme</vt:lpstr>
      <vt:lpstr>logistic regression</vt:lpstr>
      <vt:lpstr>logistic regression- introduction </vt:lpstr>
      <vt:lpstr>PowerPoint Presentation</vt:lpstr>
      <vt:lpstr>logistic regression- introduction </vt:lpstr>
      <vt:lpstr>Code -1</vt:lpstr>
      <vt:lpstr>Explanation for above</vt:lpstr>
      <vt:lpstr>Code -2</vt:lpstr>
      <vt:lpstr>Explanation for above</vt:lpstr>
      <vt:lpstr>Code -3</vt:lpstr>
      <vt:lpstr>Explanation for above</vt:lpstr>
      <vt:lpstr>Code-4</vt:lpstr>
      <vt:lpstr>Explanation for above</vt:lpstr>
      <vt:lpstr>Code -4</vt:lpstr>
      <vt:lpstr> code -5</vt:lpstr>
      <vt:lpstr>Explanation for above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manish kumar</dc:creator>
  <cp:lastModifiedBy>manish kumar</cp:lastModifiedBy>
  <cp:revision>1</cp:revision>
  <dcterms:created xsi:type="dcterms:W3CDTF">2024-04-02T07:52:11Z</dcterms:created>
  <dcterms:modified xsi:type="dcterms:W3CDTF">2024-04-03T08:11:41Z</dcterms:modified>
</cp:coreProperties>
</file>