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60" r:id="rId9"/>
    <p:sldId id="261" r:id="rId10"/>
    <p:sldId id="262" r:id="rId11"/>
    <p:sldId id="268" r:id="rId12"/>
    <p:sldId id="269" r:id="rId13"/>
    <p:sldId id="263"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7" d="100"/>
          <a:sy n="77"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AAAF-FDDB-619C-9B86-037CF7D028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CABBB6-4F6B-5449-2D96-2D7B51103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E5D87E-F46C-8886-79C7-D10D28207370}"/>
              </a:ext>
            </a:extLst>
          </p:cNvPr>
          <p:cNvSpPr>
            <a:spLocks noGrp="1"/>
          </p:cNvSpPr>
          <p:nvPr>
            <p:ph type="dt" sz="half" idx="10"/>
          </p:nvPr>
        </p:nvSpPr>
        <p:spPr/>
        <p:txBody>
          <a:bodyPr/>
          <a:lstStyle/>
          <a:p>
            <a:fld id="{955B561D-AB4F-4B2C-9582-17204042A15B}" type="datetimeFigureOut">
              <a:rPr lang="en-IN" smtClean="0"/>
              <a:t>21-03-2024</a:t>
            </a:fld>
            <a:endParaRPr lang="en-IN"/>
          </a:p>
        </p:txBody>
      </p:sp>
      <p:sp>
        <p:nvSpPr>
          <p:cNvPr id="5" name="Footer Placeholder 4">
            <a:extLst>
              <a:ext uri="{FF2B5EF4-FFF2-40B4-BE49-F238E27FC236}">
                <a16:creationId xmlns:a16="http://schemas.microsoft.com/office/drawing/2014/main" id="{6FA9B405-CDC9-8B06-79A6-518730FFE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FDDD05-6475-A986-8AF1-1CB077D3CFFB}"/>
              </a:ext>
            </a:extLst>
          </p:cNvPr>
          <p:cNvSpPr>
            <a:spLocks noGrp="1"/>
          </p:cNvSpPr>
          <p:nvPr>
            <p:ph type="sldNum" sz="quarter" idx="12"/>
          </p:nvPr>
        </p:nvSpPr>
        <p:spPr/>
        <p:txBody>
          <a:bodyPr/>
          <a:lstStyle/>
          <a:p>
            <a:fld id="{B8A4989A-4D5C-489A-8355-46374C2FDD8F}" type="slidenum">
              <a:rPr lang="en-IN" smtClean="0"/>
              <a:t>‹#›</a:t>
            </a:fld>
            <a:endParaRPr lang="en-IN"/>
          </a:p>
        </p:txBody>
      </p:sp>
    </p:spTree>
    <p:extLst>
      <p:ext uri="{BB962C8B-B14F-4D97-AF65-F5344CB8AC3E}">
        <p14:creationId xmlns:p14="http://schemas.microsoft.com/office/powerpoint/2010/main" val="24920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4D68-6F6D-51E1-8E57-F2D84535AE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80CA6B-4093-A964-613F-538A381C66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B0CBA9-7033-07D3-D345-A4406805DDD5}"/>
              </a:ext>
            </a:extLst>
          </p:cNvPr>
          <p:cNvSpPr>
            <a:spLocks noGrp="1"/>
          </p:cNvSpPr>
          <p:nvPr>
            <p:ph type="dt" sz="half" idx="10"/>
          </p:nvPr>
        </p:nvSpPr>
        <p:spPr/>
        <p:txBody>
          <a:bodyPr/>
          <a:lstStyle/>
          <a:p>
            <a:fld id="{955B561D-AB4F-4B2C-9582-17204042A15B}" type="datetimeFigureOut">
              <a:rPr lang="en-IN" smtClean="0"/>
              <a:t>21-03-2024</a:t>
            </a:fld>
            <a:endParaRPr lang="en-IN"/>
          </a:p>
        </p:txBody>
      </p:sp>
      <p:sp>
        <p:nvSpPr>
          <p:cNvPr id="5" name="Footer Placeholder 4">
            <a:extLst>
              <a:ext uri="{FF2B5EF4-FFF2-40B4-BE49-F238E27FC236}">
                <a16:creationId xmlns:a16="http://schemas.microsoft.com/office/drawing/2014/main" id="{22469F18-550A-0CD0-82C0-69A4A67DA6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E9F66C-E371-7365-5284-1C088AAABE97}"/>
              </a:ext>
            </a:extLst>
          </p:cNvPr>
          <p:cNvSpPr>
            <a:spLocks noGrp="1"/>
          </p:cNvSpPr>
          <p:nvPr>
            <p:ph type="sldNum" sz="quarter" idx="12"/>
          </p:nvPr>
        </p:nvSpPr>
        <p:spPr/>
        <p:txBody>
          <a:bodyPr/>
          <a:lstStyle/>
          <a:p>
            <a:fld id="{B8A4989A-4D5C-489A-8355-46374C2FDD8F}" type="slidenum">
              <a:rPr lang="en-IN" smtClean="0"/>
              <a:t>‹#›</a:t>
            </a:fld>
            <a:endParaRPr lang="en-IN"/>
          </a:p>
        </p:txBody>
      </p:sp>
    </p:spTree>
    <p:extLst>
      <p:ext uri="{BB962C8B-B14F-4D97-AF65-F5344CB8AC3E}">
        <p14:creationId xmlns:p14="http://schemas.microsoft.com/office/powerpoint/2010/main" val="141848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6A149E-4146-7478-CB08-C9F17F1DD7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F35B03-A866-4955-888D-1BF39DA80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1ABEDA-0727-9D8A-6B70-CCD51E9E296C}"/>
              </a:ext>
            </a:extLst>
          </p:cNvPr>
          <p:cNvSpPr>
            <a:spLocks noGrp="1"/>
          </p:cNvSpPr>
          <p:nvPr>
            <p:ph type="dt" sz="half" idx="10"/>
          </p:nvPr>
        </p:nvSpPr>
        <p:spPr/>
        <p:txBody>
          <a:bodyPr/>
          <a:lstStyle/>
          <a:p>
            <a:fld id="{955B561D-AB4F-4B2C-9582-17204042A15B}" type="datetimeFigureOut">
              <a:rPr lang="en-IN" smtClean="0"/>
              <a:t>21-03-2024</a:t>
            </a:fld>
            <a:endParaRPr lang="en-IN"/>
          </a:p>
        </p:txBody>
      </p:sp>
      <p:sp>
        <p:nvSpPr>
          <p:cNvPr id="5" name="Footer Placeholder 4">
            <a:extLst>
              <a:ext uri="{FF2B5EF4-FFF2-40B4-BE49-F238E27FC236}">
                <a16:creationId xmlns:a16="http://schemas.microsoft.com/office/drawing/2014/main" id="{55E02840-F87D-E82A-1508-B3CDC8C3E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0CED5-8EAD-482D-E8B3-2D22ABF994F5}"/>
              </a:ext>
            </a:extLst>
          </p:cNvPr>
          <p:cNvSpPr>
            <a:spLocks noGrp="1"/>
          </p:cNvSpPr>
          <p:nvPr>
            <p:ph type="sldNum" sz="quarter" idx="12"/>
          </p:nvPr>
        </p:nvSpPr>
        <p:spPr/>
        <p:txBody>
          <a:bodyPr/>
          <a:lstStyle/>
          <a:p>
            <a:fld id="{B8A4989A-4D5C-489A-8355-46374C2FDD8F}" type="slidenum">
              <a:rPr lang="en-IN" smtClean="0"/>
              <a:t>‹#›</a:t>
            </a:fld>
            <a:endParaRPr lang="en-IN"/>
          </a:p>
        </p:txBody>
      </p:sp>
    </p:spTree>
    <p:extLst>
      <p:ext uri="{BB962C8B-B14F-4D97-AF65-F5344CB8AC3E}">
        <p14:creationId xmlns:p14="http://schemas.microsoft.com/office/powerpoint/2010/main" val="89947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0135-7903-7996-F830-FEF0950F88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87CF5F-4378-104A-F8CA-8D0F38060B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AE730A-3D99-DF78-2108-3DC28268F05E}"/>
              </a:ext>
            </a:extLst>
          </p:cNvPr>
          <p:cNvSpPr>
            <a:spLocks noGrp="1"/>
          </p:cNvSpPr>
          <p:nvPr>
            <p:ph type="dt" sz="half" idx="10"/>
          </p:nvPr>
        </p:nvSpPr>
        <p:spPr/>
        <p:txBody>
          <a:bodyPr/>
          <a:lstStyle/>
          <a:p>
            <a:fld id="{955B561D-AB4F-4B2C-9582-17204042A15B}" type="datetimeFigureOut">
              <a:rPr lang="en-IN" smtClean="0"/>
              <a:t>21-03-2024</a:t>
            </a:fld>
            <a:endParaRPr lang="en-IN"/>
          </a:p>
        </p:txBody>
      </p:sp>
      <p:sp>
        <p:nvSpPr>
          <p:cNvPr id="5" name="Footer Placeholder 4">
            <a:extLst>
              <a:ext uri="{FF2B5EF4-FFF2-40B4-BE49-F238E27FC236}">
                <a16:creationId xmlns:a16="http://schemas.microsoft.com/office/drawing/2014/main" id="{4926A35A-7DBB-5035-101A-A2DF8931B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F4CE62-AF83-247E-A7B1-8D67EEA6F603}"/>
              </a:ext>
            </a:extLst>
          </p:cNvPr>
          <p:cNvSpPr>
            <a:spLocks noGrp="1"/>
          </p:cNvSpPr>
          <p:nvPr>
            <p:ph type="sldNum" sz="quarter" idx="12"/>
          </p:nvPr>
        </p:nvSpPr>
        <p:spPr/>
        <p:txBody>
          <a:bodyPr/>
          <a:lstStyle/>
          <a:p>
            <a:fld id="{B8A4989A-4D5C-489A-8355-46374C2FDD8F}" type="slidenum">
              <a:rPr lang="en-IN" smtClean="0"/>
              <a:t>‹#›</a:t>
            </a:fld>
            <a:endParaRPr lang="en-IN"/>
          </a:p>
        </p:txBody>
      </p:sp>
    </p:spTree>
    <p:extLst>
      <p:ext uri="{BB962C8B-B14F-4D97-AF65-F5344CB8AC3E}">
        <p14:creationId xmlns:p14="http://schemas.microsoft.com/office/powerpoint/2010/main" val="215858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72CF-B474-4BC5-F34D-E74993614D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25DB3C-5896-054A-7CA4-8E9C71928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4B454B-1A55-81CE-F6E0-15AB3B05208E}"/>
              </a:ext>
            </a:extLst>
          </p:cNvPr>
          <p:cNvSpPr>
            <a:spLocks noGrp="1"/>
          </p:cNvSpPr>
          <p:nvPr>
            <p:ph type="dt" sz="half" idx="10"/>
          </p:nvPr>
        </p:nvSpPr>
        <p:spPr/>
        <p:txBody>
          <a:bodyPr/>
          <a:lstStyle/>
          <a:p>
            <a:fld id="{955B561D-AB4F-4B2C-9582-17204042A15B}" type="datetimeFigureOut">
              <a:rPr lang="en-IN" smtClean="0"/>
              <a:t>21-03-2024</a:t>
            </a:fld>
            <a:endParaRPr lang="en-IN"/>
          </a:p>
        </p:txBody>
      </p:sp>
      <p:sp>
        <p:nvSpPr>
          <p:cNvPr id="5" name="Footer Placeholder 4">
            <a:extLst>
              <a:ext uri="{FF2B5EF4-FFF2-40B4-BE49-F238E27FC236}">
                <a16:creationId xmlns:a16="http://schemas.microsoft.com/office/drawing/2014/main" id="{9FEA4B0C-66DD-0C96-514A-06508E2FB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0E9A3-7E3E-25A9-02F2-1EA3292B6624}"/>
              </a:ext>
            </a:extLst>
          </p:cNvPr>
          <p:cNvSpPr>
            <a:spLocks noGrp="1"/>
          </p:cNvSpPr>
          <p:nvPr>
            <p:ph type="sldNum" sz="quarter" idx="12"/>
          </p:nvPr>
        </p:nvSpPr>
        <p:spPr/>
        <p:txBody>
          <a:bodyPr/>
          <a:lstStyle/>
          <a:p>
            <a:fld id="{B8A4989A-4D5C-489A-8355-46374C2FDD8F}" type="slidenum">
              <a:rPr lang="en-IN" smtClean="0"/>
              <a:t>‹#›</a:t>
            </a:fld>
            <a:endParaRPr lang="en-IN"/>
          </a:p>
        </p:txBody>
      </p:sp>
    </p:spTree>
    <p:extLst>
      <p:ext uri="{BB962C8B-B14F-4D97-AF65-F5344CB8AC3E}">
        <p14:creationId xmlns:p14="http://schemas.microsoft.com/office/powerpoint/2010/main" val="186299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9570-DF98-DCF6-DC37-05D3CC4783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12C1AE-7938-7483-4E96-0A63531306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EF7A7F-C4A9-1DC4-7775-9ECF2B157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1670A3-3C2A-3EDF-0843-2644040EE1ED}"/>
              </a:ext>
            </a:extLst>
          </p:cNvPr>
          <p:cNvSpPr>
            <a:spLocks noGrp="1"/>
          </p:cNvSpPr>
          <p:nvPr>
            <p:ph type="dt" sz="half" idx="10"/>
          </p:nvPr>
        </p:nvSpPr>
        <p:spPr/>
        <p:txBody>
          <a:bodyPr/>
          <a:lstStyle/>
          <a:p>
            <a:fld id="{955B561D-AB4F-4B2C-9582-17204042A15B}" type="datetimeFigureOut">
              <a:rPr lang="en-IN" smtClean="0"/>
              <a:t>21-03-2024</a:t>
            </a:fld>
            <a:endParaRPr lang="en-IN"/>
          </a:p>
        </p:txBody>
      </p:sp>
      <p:sp>
        <p:nvSpPr>
          <p:cNvPr id="6" name="Footer Placeholder 5">
            <a:extLst>
              <a:ext uri="{FF2B5EF4-FFF2-40B4-BE49-F238E27FC236}">
                <a16:creationId xmlns:a16="http://schemas.microsoft.com/office/drawing/2014/main" id="{1447B0D8-9E6C-0E16-E88B-C55EE017DE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264D2-C7BB-E250-D563-B70C16BB776C}"/>
              </a:ext>
            </a:extLst>
          </p:cNvPr>
          <p:cNvSpPr>
            <a:spLocks noGrp="1"/>
          </p:cNvSpPr>
          <p:nvPr>
            <p:ph type="sldNum" sz="quarter" idx="12"/>
          </p:nvPr>
        </p:nvSpPr>
        <p:spPr/>
        <p:txBody>
          <a:bodyPr/>
          <a:lstStyle/>
          <a:p>
            <a:fld id="{B8A4989A-4D5C-489A-8355-46374C2FDD8F}" type="slidenum">
              <a:rPr lang="en-IN" smtClean="0"/>
              <a:t>‹#›</a:t>
            </a:fld>
            <a:endParaRPr lang="en-IN"/>
          </a:p>
        </p:txBody>
      </p:sp>
    </p:spTree>
    <p:extLst>
      <p:ext uri="{BB962C8B-B14F-4D97-AF65-F5344CB8AC3E}">
        <p14:creationId xmlns:p14="http://schemas.microsoft.com/office/powerpoint/2010/main" val="142951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C39D3-E010-899D-58BD-4C7FDE1426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6AE2F5-4577-470F-60AC-964F04647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00183B-2F30-0775-D1D6-19A6B1CCA7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425611-9012-810F-4C28-324B517D5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32C2C8-4956-7164-6EB4-3B52605A3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C64FB5-2C23-3B5F-1B30-ECCCA4F3B6DA}"/>
              </a:ext>
            </a:extLst>
          </p:cNvPr>
          <p:cNvSpPr>
            <a:spLocks noGrp="1"/>
          </p:cNvSpPr>
          <p:nvPr>
            <p:ph type="dt" sz="half" idx="10"/>
          </p:nvPr>
        </p:nvSpPr>
        <p:spPr/>
        <p:txBody>
          <a:bodyPr/>
          <a:lstStyle/>
          <a:p>
            <a:fld id="{955B561D-AB4F-4B2C-9582-17204042A15B}" type="datetimeFigureOut">
              <a:rPr lang="en-IN" smtClean="0"/>
              <a:t>21-03-2024</a:t>
            </a:fld>
            <a:endParaRPr lang="en-IN"/>
          </a:p>
        </p:txBody>
      </p:sp>
      <p:sp>
        <p:nvSpPr>
          <p:cNvPr id="8" name="Footer Placeholder 7">
            <a:extLst>
              <a:ext uri="{FF2B5EF4-FFF2-40B4-BE49-F238E27FC236}">
                <a16:creationId xmlns:a16="http://schemas.microsoft.com/office/drawing/2014/main" id="{FE44EF5D-1F43-8B6E-A7B7-63AB59399A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7D7C7C-F1AF-15E0-3C31-36B3CDF0C26F}"/>
              </a:ext>
            </a:extLst>
          </p:cNvPr>
          <p:cNvSpPr>
            <a:spLocks noGrp="1"/>
          </p:cNvSpPr>
          <p:nvPr>
            <p:ph type="sldNum" sz="quarter" idx="12"/>
          </p:nvPr>
        </p:nvSpPr>
        <p:spPr/>
        <p:txBody>
          <a:bodyPr/>
          <a:lstStyle/>
          <a:p>
            <a:fld id="{B8A4989A-4D5C-489A-8355-46374C2FDD8F}" type="slidenum">
              <a:rPr lang="en-IN" smtClean="0"/>
              <a:t>‹#›</a:t>
            </a:fld>
            <a:endParaRPr lang="en-IN"/>
          </a:p>
        </p:txBody>
      </p:sp>
    </p:spTree>
    <p:extLst>
      <p:ext uri="{BB962C8B-B14F-4D97-AF65-F5344CB8AC3E}">
        <p14:creationId xmlns:p14="http://schemas.microsoft.com/office/powerpoint/2010/main" val="299860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58C6-C121-956E-F0BC-2C866C940E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8E14C6-9379-7B1C-72BB-78853CB91461}"/>
              </a:ext>
            </a:extLst>
          </p:cNvPr>
          <p:cNvSpPr>
            <a:spLocks noGrp="1"/>
          </p:cNvSpPr>
          <p:nvPr>
            <p:ph type="dt" sz="half" idx="10"/>
          </p:nvPr>
        </p:nvSpPr>
        <p:spPr/>
        <p:txBody>
          <a:bodyPr/>
          <a:lstStyle/>
          <a:p>
            <a:fld id="{955B561D-AB4F-4B2C-9582-17204042A15B}" type="datetimeFigureOut">
              <a:rPr lang="en-IN" smtClean="0"/>
              <a:t>21-03-2024</a:t>
            </a:fld>
            <a:endParaRPr lang="en-IN"/>
          </a:p>
        </p:txBody>
      </p:sp>
      <p:sp>
        <p:nvSpPr>
          <p:cNvPr id="4" name="Footer Placeholder 3">
            <a:extLst>
              <a:ext uri="{FF2B5EF4-FFF2-40B4-BE49-F238E27FC236}">
                <a16:creationId xmlns:a16="http://schemas.microsoft.com/office/drawing/2014/main" id="{965E0063-239F-8483-D5D4-028DC002CD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F2C0E8-A09B-6C76-5C7C-3D2EFA0C3107}"/>
              </a:ext>
            </a:extLst>
          </p:cNvPr>
          <p:cNvSpPr>
            <a:spLocks noGrp="1"/>
          </p:cNvSpPr>
          <p:nvPr>
            <p:ph type="sldNum" sz="quarter" idx="12"/>
          </p:nvPr>
        </p:nvSpPr>
        <p:spPr/>
        <p:txBody>
          <a:bodyPr/>
          <a:lstStyle/>
          <a:p>
            <a:fld id="{B8A4989A-4D5C-489A-8355-46374C2FDD8F}" type="slidenum">
              <a:rPr lang="en-IN" smtClean="0"/>
              <a:t>‹#›</a:t>
            </a:fld>
            <a:endParaRPr lang="en-IN"/>
          </a:p>
        </p:txBody>
      </p:sp>
    </p:spTree>
    <p:extLst>
      <p:ext uri="{BB962C8B-B14F-4D97-AF65-F5344CB8AC3E}">
        <p14:creationId xmlns:p14="http://schemas.microsoft.com/office/powerpoint/2010/main" val="252234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5AE55-237F-A1A5-0B2F-406ECFB306AD}"/>
              </a:ext>
            </a:extLst>
          </p:cNvPr>
          <p:cNvSpPr>
            <a:spLocks noGrp="1"/>
          </p:cNvSpPr>
          <p:nvPr>
            <p:ph type="dt" sz="half" idx="10"/>
          </p:nvPr>
        </p:nvSpPr>
        <p:spPr/>
        <p:txBody>
          <a:bodyPr/>
          <a:lstStyle/>
          <a:p>
            <a:fld id="{955B561D-AB4F-4B2C-9582-17204042A15B}" type="datetimeFigureOut">
              <a:rPr lang="en-IN" smtClean="0"/>
              <a:t>21-03-2024</a:t>
            </a:fld>
            <a:endParaRPr lang="en-IN"/>
          </a:p>
        </p:txBody>
      </p:sp>
      <p:sp>
        <p:nvSpPr>
          <p:cNvPr id="3" name="Footer Placeholder 2">
            <a:extLst>
              <a:ext uri="{FF2B5EF4-FFF2-40B4-BE49-F238E27FC236}">
                <a16:creationId xmlns:a16="http://schemas.microsoft.com/office/drawing/2014/main" id="{C7D59E97-16C5-CA0E-3A92-CBADD9DBDC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241550-34AA-FD77-446E-B3B041766C0D}"/>
              </a:ext>
            </a:extLst>
          </p:cNvPr>
          <p:cNvSpPr>
            <a:spLocks noGrp="1"/>
          </p:cNvSpPr>
          <p:nvPr>
            <p:ph type="sldNum" sz="quarter" idx="12"/>
          </p:nvPr>
        </p:nvSpPr>
        <p:spPr/>
        <p:txBody>
          <a:bodyPr/>
          <a:lstStyle/>
          <a:p>
            <a:fld id="{B8A4989A-4D5C-489A-8355-46374C2FDD8F}" type="slidenum">
              <a:rPr lang="en-IN" smtClean="0"/>
              <a:t>‹#›</a:t>
            </a:fld>
            <a:endParaRPr lang="en-IN"/>
          </a:p>
        </p:txBody>
      </p:sp>
    </p:spTree>
    <p:extLst>
      <p:ext uri="{BB962C8B-B14F-4D97-AF65-F5344CB8AC3E}">
        <p14:creationId xmlns:p14="http://schemas.microsoft.com/office/powerpoint/2010/main" val="288062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F3E9-78B5-DEAC-1127-D71357BF1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AB578C-E2A7-EAEC-F2AD-D41D31CDEB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8FF613-7D0C-075E-3BA1-8B2CE420D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2CF117-CBD9-C82B-4B68-4D18378DEB5D}"/>
              </a:ext>
            </a:extLst>
          </p:cNvPr>
          <p:cNvSpPr>
            <a:spLocks noGrp="1"/>
          </p:cNvSpPr>
          <p:nvPr>
            <p:ph type="dt" sz="half" idx="10"/>
          </p:nvPr>
        </p:nvSpPr>
        <p:spPr/>
        <p:txBody>
          <a:bodyPr/>
          <a:lstStyle/>
          <a:p>
            <a:fld id="{955B561D-AB4F-4B2C-9582-17204042A15B}" type="datetimeFigureOut">
              <a:rPr lang="en-IN" smtClean="0"/>
              <a:t>21-03-2024</a:t>
            </a:fld>
            <a:endParaRPr lang="en-IN"/>
          </a:p>
        </p:txBody>
      </p:sp>
      <p:sp>
        <p:nvSpPr>
          <p:cNvPr id="6" name="Footer Placeholder 5">
            <a:extLst>
              <a:ext uri="{FF2B5EF4-FFF2-40B4-BE49-F238E27FC236}">
                <a16:creationId xmlns:a16="http://schemas.microsoft.com/office/drawing/2014/main" id="{AB915DA8-5336-460D-8D2B-69EF875DED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B03434-75C6-0F63-53A8-099F094578BC}"/>
              </a:ext>
            </a:extLst>
          </p:cNvPr>
          <p:cNvSpPr>
            <a:spLocks noGrp="1"/>
          </p:cNvSpPr>
          <p:nvPr>
            <p:ph type="sldNum" sz="quarter" idx="12"/>
          </p:nvPr>
        </p:nvSpPr>
        <p:spPr/>
        <p:txBody>
          <a:bodyPr/>
          <a:lstStyle/>
          <a:p>
            <a:fld id="{B8A4989A-4D5C-489A-8355-46374C2FDD8F}" type="slidenum">
              <a:rPr lang="en-IN" smtClean="0"/>
              <a:t>‹#›</a:t>
            </a:fld>
            <a:endParaRPr lang="en-IN"/>
          </a:p>
        </p:txBody>
      </p:sp>
    </p:spTree>
    <p:extLst>
      <p:ext uri="{BB962C8B-B14F-4D97-AF65-F5344CB8AC3E}">
        <p14:creationId xmlns:p14="http://schemas.microsoft.com/office/powerpoint/2010/main" val="3577266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0848-E122-E1E3-A53F-13CB1B0F7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F8EBE4-537E-7873-A9BE-56A7B60A0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45588D-2591-E6E4-A08E-8412C2373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45B69-EEA6-544A-6C93-275BF133CF00}"/>
              </a:ext>
            </a:extLst>
          </p:cNvPr>
          <p:cNvSpPr>
            <a:spLocks noGrp="1"/>
          </p:cNvSpPr>
          <p:nvPr>
            <p:ph type="dt" sz="half" idx="10"/>
          </p:nvPr>
        </p:nvSpPr>
        <p:spPr/>
        <p:txBody>
          <a:bodyPr/>
          <a:lstStyle/>
          <a:p>
            <a:fld id="{955B561D-AB4F-4B2C-9582-17204042A15B}" type="datetimeFigureOut">
              <a:rPr lang="en-IN" smtClean="0"/>
              <a:t>21-03-2024</a:t>
            </a:fld>
            <a:endParaRPr lang="en-IN"/>
          </a:p>
        </p:txBody>
      </p:sp>
      <p:sp>
        <p:nvSpPr>
          <p:cNvPr id="6" name="Footer Placeholder 5">
            <a:extLst>
              <a:ext uri="{FF2B5EF4-FFF2-40B4-BE49-F238E27FC236}">
                <a16:creationId xmlns:a16="http://schemas.microsoft.com/office/drawing/2014/main" id="{B6D67379-5415-2D24-9624-8CF53A7E06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97ED7E-0DAA-0CBB-F32C-5DDC55CA2FCC}"/>
              </a:ext>
            </a:extLst>
          </p:cNvPr>
          <p:cNvSpPr>
            <a:spLocks noGrp="1"/>
          </p:cNvSpPr>
          <p:nvPr>
            <p:ph type="sldNum" sz="quarter" idx="12"/>
          </p:nvPr>
        </p:nvSpPr>
        <p:spPr/>
        <p:txBody>
          <a:bodyPr/>
          <a:lstStyle/>
          <a:p>
            <a:fld id="{B8A4989A-4D5C-489A-8355-46374C2FDD8F}" type="slidenum">
              <a:rPr lang="en-IN" smtClean="0"/>
              <a:t>‹#›</a:t>
            </a:fld>
            <a:endParaRPr lang="en-IN"/>
          </a:p>
        </p:txBody>
      </p:sp>
    </p:spTree>
    <p:extLst>
      <p:ext uri="{BB962C8B-B14F-4D97-AF65-F5344CB8AC3E}">
        <p14:creationId xmlns:p14="http://schemas.microsoft.com/office/powerpoint/2010/main" val="334306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43E3FF-FF69-4E97-87B9-43E052D0AC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DC19D3-930E-1CBA-4D1E-9760CE2E9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F19E3-5575-E48E-BA54-8FC1A2B34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B561D-AB4F-4B2C-9582-17204042A15B}" type="datetimeFigureOut">
              <a:rPr lang="en-IN" smtClean="0"/>
              <a:t>21-03-2024</a:t>
            </a:fld>
            <a:endParaRPr lang="en-IN"/>
          </a:p>
        </p:txBody>
      </p:sp>
      <p:sp>
        <p:nvSpPr>
          <p:cNvPr id="5" name="Footer Placeholder 4">
            <a:extLst>
              <a:ext uri="{FF2B5EF4-FFF2-40B4-BE49-F238E27FC236}">
                <a16:creationId xmlns:a16="http://schemas.microsoft.com/office/drawing/2014/main" id="{8ED1EA14-3FA1-3D39-B2E1-EA5EE26D1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A415F2-2227-8249-7A18-11D6A594D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4989A-4D5C-489A-8355-46374C2FDD8F}" type="slidenum">
              <a:rPr lang="en-IN" smtClean="0"/>
              <a:t>‹#›</a:t>
            </a:fld>
            <a:endParaRPr lang="en-IN"/>
          </a:p>
        </p:txBody>
      </p:sp>
    </p:spTree>
    <p:extLst>
      <p:ext uri="{BB962C8B-B14F-4D97-AF65-F5344CB8AC3E}">
        <p14:creationId xmlns:p14="http://schemas.microsoft.com/office/powerpoint/2010/main" val="3184291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229A-FE8E-3830-4239-32CB31BACF5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00FFC0A-0187-A7C9-B827-84861AD676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9830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566B-6F2E-CCDA-2C56-C70FD15C119A}"/>
              </a:ext>
            </a:extLst>
          </p:cNvPr>
          <p:cNvSpPr>
            <a:spLocks noGrp="1"/>
          </p:cNvSpPr>
          <p:nvPr>
            <p:ph type="title"/>
          </p:nvPr>
        </p:nvSpPr>
        <p:spPr/>
        <p:txBody>
          <a:bodyPr/>
          <a:lstStyle/>
          <a:p>
            <a:r>
              <a:rPr lang="en-IN" dirty="0"/>
              <a:t>Solution </a:t>
            </a:r>
          </a:p>
        </p:txBody>
      </p:sp>
      <p:sp>
        <p:nvSpPr>
          <p:cNvPr id="3" name="Content Placeholder 2">
            <a:extLst>
              <a:ext uri="{FF2B5EF4-FFF2-40B4-BE49-F238E27FC236}">
                <a16:creationId xmlns:a16="http://schemas.microsoft.com/office/drawing/2014/main" id="{2F1302C6-273B-867F-5F4B-5C8562F5FBDD}"/>
              </a:ext>
            </a:extLst>
          </p:cNvPr>
          <p:cNvSpPr>
            <a:spLocks noGrp="1"/>
          </p:cNvSpPr>
          <p:nvPr>
            <p:ph idx="1"/>
          </p:nvPr>
        </p:nvSpPr>
        <p:spPr/>
        <p:txBody>
          <a:bodyPr>
            <a:normAutofit fontScale="70000" lnSpcReduction="20000"/>
          </a:bodyPr>
          <a:lstStyle/>
          <a:p>
            <a:pPr algn="l"/>
            <a:r>
              <a:rPr lang="en-US" b="0" i="0" dirty="0">
                <a:solidFill>
                  <a:srgbClr val="0D0D0D"/>
                </a:solidFill>
                <a:effectLst/>
                <a:latin typeface="Söhne"/>
              </a:rPr>
              <a:t>You can apply unsupervised learning techniques like clustering to group similar customers together based on their purchasing behavior. One popular clustering algorithm is K-means clustering.</a:t>
            </a:r>
          </a:p>
          <a:p>
            <a:pPr algn="l"/>
            <a:r>
              <a:rPr lang="en-US" b="0" i="0" dirty="0">
                <a:solidFill>
                  <a:srgbClr val="0D0D0D"/>
                </a:solidFill>
                <a:effectLst/>
                <a:latin typeface="Söhne"/>
              </a:rPr>
              <a:t>After preprocessing the data (like scaling the features), you can apply K-means clustering to the dataset. The algorithm will partition the customers into K clusters based on the similarity of their shopping patterns. Each cluster represents a segment of customers who share similar buying habits.</a:t>
            </a:r>
          </a:p>
          <a:p>
            <a:pPr algn="l"/>
            <a:r>
              <a:rPr lang="en-US" b="0" i="0" dirty="0">
                <a:solidFill>
                  <a:srgbClr val="0D0D0D"/>
                </a:solidFill>
                <a:effectLst/>
                <a:latin typeface="Söhne"/>
              </a:rPr>
              <a:t>For example, after applying K-means clustering, you might find that the customers are divided into three clusters:</a:t>
            </a:r>
          </a:p>
          <a:p>
            <a:pPr algn="l">
              <a:buFont typeface="+mj-lt"/>
              <a:buAutoNum type="arabicPeriod"/>
            </a:pPr>
            <a:r>
              <a:rPr lang="en-US" b="0" i="0" dirty="0">
                <a:solidFill>
                  <a:srgbClr val="0D0D0D"/>
                </a:solidFill>
                <a:effectLst/>
                <a:latin typeface="Söhne"/>
              </a:rPr>
              <a:t>Cluster 1: Customers who tend to buy a lot of Product A and spend a moderate amount.</a:t>
            </a:r>
          </a:p>
          <a:p>
            <a:pPr algn="l">
              <a:buFont typeface="+mj-lt"/>
              <a:buAutoNum type="arabicPeriod"/>
            </a:pPr>
            <a:r>
              <a:rPr lang="en-US" b="0" i="0" dirty="0">
                <a:solidFill>
                  <a:srgbClr val="0D0D0D"/>
                </a:solidFill>
                <a:effectLst/>
                <a:latin typeface="Söhne"/>
              </a:rPr>
              <a:t>Cluster 2: Customers who buy a variety of products (Product B and C) and spend relatively less.</a:t>
            </a:r>
          </a:p>
          <a:p>
            <a:pPr algn="l">
              <a:buFont typeface="+mj-lt"/>
              <a:buAutoNum type="arabicPeriod"/>
            </a:pPr>
            <a:r>
              <a:rPr lang="en-US" b="0" i="0" dirty="0">
                <a:solidFill>
                  <a:srgbClr val="0D0D0D"/>
                </a:solidFill>
                <a:effectLst/>
                <a:latin typeface="Söhne"/>
              </a:rPr>
              <a:t>Cluster 3: Customers who spend a lot and buy a mix of products.</a:t>
            </a:r>
          </a:p>
          <a:p>
            <a:pPr algn="l"/>
            <a:r>
              <a:rPr lang="en-US" b="0" i="0" dirty="0">
                <a:solidFill>
                  <a:srgbClr val="0D0D0D"/>
                </a:solidFill>
                <a:effectLst/>
                <a:latin typeface="Söhne"/>
              </a:rPr>
              <a:t>With this segmentation, you can tailor your marketing strategies accordingly. For instance, you might offer discounts on Product A to customers in Cluster 1, introduce bundle deals for Products B and C for customers in Cluster 2, and provide personalized recommendations for high-spending customers in Cluster 3.</a:t>
            </a:r>
          </a:p>
          <a:p>
            <a:endParaRPr lang="en-IN" dirty="0"/>
          </a:p>
        </p:txBody>
      </p:sp>
    </p:spTree>
    <p:extLst>
      <p:ext uri="{BB962C8B-B14F-4D97-AF65-F5344CB8AC3E}">
        <p14:creationId xmlns:p14="http://schemas.microsoft.com/office/powerpoint/2010/main" val="167476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A3FF-9978-61CD-ADDF-25AB544A7E65}"/>
              </a:ext>
            </a:extLst>
          </p:cNvPr>
          <p:cNvSpPr>
            <a:spLocks noGrp="1"/>
          </p:cNvSpPr>
          <p:nvPr>
            <p:ph type="title"/>
          </p:nvPr>
        </p:nvSpPr>
        <p:spPr/>
        <p:txBody>
          <a:bodyPr/>
          <a:lstStyle/>
          <a:p>
            <a:r>
              <a:rPr lang="en-IN" dirty="0"/>
              <a:t> K mean clustering Algo.</a:t>
            </a:r>
          </a:p>
        </p:txBody>
      </p:sp>
      <p:sp>
        <p:nvSpPr>
          <p:cNvPr id="3" name="Content Placeholder 2">
            <a:extLst>
              <a:ext uri="{FF2B5EF4-FFF2-40B4-BE49-F238E27FC236}">
                <a16:creationId xmlns:a16="http://schemas.microsoft.com/office/drawing/2014/main" id="{E7C87CC1-A012-1D89-DA0D-DE3EB5F66D20}"/>
              </a:ext>
            </a:extLst>
          </p:cNvPr>
          <p:cNvSpPr>
            <a:spLocks noGrp="1"/>
          </p:cNvSpPr>
          <p:nvPr>
            <p:ph idx="1"/>
          </p:nvPr>
        </p:nvSpPr>
        <p:spPr/>
        <p:txBody>
          <a:bodyPr>
            <a:normAutofit fontScale="77500" lnSpcReduction="20000"/>
          </a:bodyPr>
          <a:lstStyle/>
          <a:p>
            <a:pPr algn="l">
              <a:buFont typeface="+mj-lt"/>
              <a:buAutoNum type="arabicPeriod"/>
            </a:pPr>
            <a:r>
              <a:rPr lang="en-US" b="1" i="0" dirty="0" err="1">
                <a:solidFill>
                  <a:srgbClr val="0D0D0D"/>
                </a:solidFill>
                <a:effectLst/>
                <a:latin typeface="Söhne"/>
              </a:rPr>
              <a:t>nitialization</a:t>
            </a:r>
            <a:r>
              <a:rPr lang="en-US" b="1" i="0" dirty="0">
                <a:solidFill>
                  <a:srgbClr val="0D0D0D"/>
                </a:solidFill>
                <a:effectLst/>
                <a:latin typeface="Söhne"/>
              </a:rPr>
              <a:t>:</a:t>
            </a:r>
            <a:r>
              <a:rPr lang="en-US" b="0" i="0" dirty="0">
                <a:solidFill>
                  <a:srgbClr val="0D0D0D"/>
                </a:solidFill>
                <a:effectLst/>
                <a:latin typeface="Söhne"/>
              </a:rPr>
              <a:t> Choose the number of clusters, 'k', and randomly initialize the centroids of these clusters. Centroids are the mean coordinates of the data points belonging to each cluster.</a:t>
            </a:r>
          </a:p>
          <a:p>
            <a:pPr algn="l">
              <a:buFont typeface="+mj-lt"/>
              <a:buAutoNum type="arabicPeriod"/>
            </a:pPr>
            <a:r>
              <a:rPr lang="en-US" b="1" i="0" dirty="0">
                <a:solidFill>
                  <a:srgbClr val="0D0D0D"/>
                </a:solidFill>
                <a:effectLst/>
                <a:latin typeface="Söhne"/>
              </a:rPr>
              <a:t>Assign Data Points to Nearest Centroid:</a:t>
            </a:r>
            <a:r>
              <a:rPr lang="en-US" b="0" i="0" dirty="0">
                <a:solidFill>
                  <a:srgbClr val="0D0D0D"/>
                </a:solidFill>
                <a:effectLst/>
                <a:latin typeface="Söhne"/>
              </a:rPr>
              <a:t> For each data point in the dataset, calculate the distance between the point and each centroid. Assign the data point to the cluster whose centroid is closest to it. This step is based on a distance metric, often Euclidean distance, although other metrics like Manhattan distance or cosine similarity can also be used.</a:t>
            </a:r>
          </a:p>
          <a:p>
            <a:pPr algn="l">
              <a:buFont typeface="+mj-lt"/>
              <a:buAutoNum type="arabicPeriod"/>
            </a:pPr>
            <a:r>
              <a:rPr lang="en-US" b="1" i="0" dirty="0">
                <a:solidFill>
                  <a:srgbClr val="0D0D0D"/>
                </a:solidFill>
                <a:effectLst/>
                <a:latin typeface="Söhne"/>
              </a:rPr>
              <a:t>Update Centroids:</a:t>
            </a:r>
            <a:r>
              <a:rPr lang="en-US" b="0" i="0" dirty="0">
                <a:solidFill>
                  <a:srgbClr val="0D0D0D"/>
                </a:solidFill>
                <a:effectLst/>
                <a:latin typeface="Söhne"/>
              </a:rPr>
              <a:t> Once all data points have been assigned to clusters, compute the new centroids for each cluster by taking the mean of all data points assigned to that cluster.</a:t>
            </a:r>
          </a:p>
          <a:p>
            <a:pPr algn="l">
              <a:buFont typeface="+mj-lt"/>
              <a:buAutoNum type="arabicPeriod"/>
            </a:pPr>
            <a:r>
              <a:rPr lang="en-US" b="1" i="0" dirty="0">
                <a:solidFill>
                  <a:srgbClr val="0D0D0D"/>
                </a:solidFill>
                <a:effectLst/>
                <a:latin typeface="Söhne"/>
              </a:rPr>
              <a:t>Repeat Steps 2 and 3:</a:t>
            </a:r>
            <a:r>
              <a:rPr lang="en-US" b="0" i="0" dirty="0">
                <a:solidFill>
                  <a:srgbClr val="0D0D0D"/>
                </a:solidFill>
                <a:effectLst/>
                <a:latin typeface="Söhne"/>
              </a:rPr>
              <a:t> Iterate the assignment of data points to clusters and update centroids until either:</a:t>
            </a:r>
          </a:p>
          <a:p>
            <a:pPr marL="742950" lvl="1" indent="-285750" algn="l">
              <a:buFont typeface="+mj-lt"/>
              <a:buAutoNum type="arabicPeriod"/>
            </a:pPr>
            <a:r>
              <a:rPr lang="en-US" b="0" i="0" dirty="0">
                <a:solidFill>
                  <a:srgbClr val="0D0D0D"/>
                </a:solidFill>
                <a:effectLst/>
                <a:latin typeface="Söhne"/>
              </a:rPr>
              <a:t>The centroids no longer change significantly between iterations, or</a:t>
            </a:r>
          </a:p>
          <a:p>
            <a:pPr marL="742950" lvl="1" indent="-285750" algn="l">
              <a:buFont typeface="+mj-lt"/>
              <a:buAutoNum type="arabicPeriod"/>
            </a:pPr>
            <a:r>
              <a:rPr lang="en-US" b="0" i="0" dirty="0">
                <a:solidFill>
                  <a:srgbClr val="0D0D0D"/>
                </a:solidFill>
                <a:effectLst/>
                <a:latin typeface="Söhne"/>
              </a:rPr>
              <a:t>A maximum number of iterations is reached.</a:t>
            </a:r>
          </a:p>
          <a:p>
            <a:endParaRPr lang="en-IN" dirty="0"/>
          </a:p>
        </p:txBody>
      </p:sp>
    </p:spTree>
    <p:extLst>
      <p:ext uri="{BB962C8B-B14F-4D97-AF65-F5344CB8AC3E}">
        <p14:creationId xmlns:p14="http://schemas.microsoft.com/office/powerpoint/2010/main" val="400406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5F73-BD84-275E-056A-BA81D58B2E12}"/>
              </a:ext>
            </a:extLst>
          </p:cNvPr>
          <p:cNvSpPr>
            <a:spLocks noGrp="1"/>
          </p:cNvSpPr>
          <p:nvPr>
            <p:ph type="title"/>
          </p:nvPr>
        </p:nvSpPr>
        <p:spPr/>
        <p:txBody>
          <a:bodyPr/>
          <a:lstStyle/>
          <a:p>
            <a:r>
              <a:rPr lang="en-IN" dirty="0"/>
              <a:t>K mean clustering Algo.</a:t>
            </a:r>
          </a:p>
        </p:txBody>
      </p:sp>
      <p:sp>
        <p:nvSpPr>
          <p:cNvPr id="3" name="Content Placeholder 2">
            <a:extLst>
              <a:ext uri="{FF2B5EF4-FFF2-40B4-BE49-F238E27FC236}">
                <a16:creationId xmlns:a16="http://schemas.microsoft.com/office/drawing/2014/main" id="{F7BF2094-B0F5-CE03-D206-99C29517DB01}"/>
              </a:ext>
            </a:extLst>
          </p:cNvPr>
          <p:cNvSpPr>
            <a:spLocks noGrp="1"/>
          </p:cNvSpPr>
          <p:nvPr>
            <p:ph idx="1"/>
          </p:nvPr>
        </p:nvSpPr>
        <p:spPr/>
        <p:txBody>
          <a:bodyPr>
            <a:normAutofit lnSpcReduction="10000"/>
          </a:bodyPr>
          <a:lstStyle/>
          <a:p>
            <a:pPr algn="l">
              <a:buFont typeface="+mj-lt"/>
              <a:buAutoNum type="arabicPeriod"/>
            </a:pPr>
            <a:r>
              <a:rPr lang="en-US" b="1" i="0" dirty="0">
                <a:solidFill>
                  <a:srgbClr val="0D0D0D"/>
                </a:solidFill>
                <a:effectLst/>
                <a:latin typeface="Söhne"/>
              </a:rPr>
              <a:t>Finalization:</a:t>
            </a:r>
            <a:r>
              <a:rPr lang="en-US" b="0" i="0" dirty="0">
                <a:solidFill>
                  <a:srgbClr val="0D0D0D"/>
                </a:solidFill>
                <a:effectLst/>
                <a:latin typeface="Söhne"/>
              </a:rPr>
              <a:t> The algorithm converges when the centroids stabilize, and no data point changes its cluster membership. At this point, the algorithm has found 'k' clusters, and each data point belongs to one cluster.</a:t>
            </a:r>
          </a:p>
          <a:p>
            <a:pPr algn="l">
              <a:buFont typeface="+mj-lt"/>
              <a:buAutoNum type="arabicPeriod"/>
            </a:pPr>
            <a:r>
              <a:rPr lang="en-US" b="1" i="0" dirty="0">
                <a:solidFill>
                  <a:srgbClr val="0D0D0D"/>
                </a:solidFill>
                <a:effectLst/>
                <a:latin typeface="Söhne"/>
              </a:rPr>
              <a:t>Evaluation:</a:t>
            </a:r>
            <a:r>
              <a:rPr lang="en-US" b="0" i="0" dirty="0">
                <a:solidFill>
                  <a:srgbClr val="0D0D0D"/>
                </a:solidFill>
                <a:effectLst/>
                <a:latin typeface="Söhne"/>
              </a:rPr>
              <a:t> Assess the quality of the clustering solution using metrics such as the within-cluster sum of squares (WCSS), silhouette score, or Davies-Bouldin index. These metrics help determine the optimal number of clusters and evaluate the compactness and separation of the clusters.</a:t>
            </a:r>
          </a:p>
          <a:p>
            <a:pPr algn="l">
              <a:buFont typeface="+mj-lt"/>
              <a:buAutoNum type="arabicPeriod"/>
            </a:pPr>
            <a:r>
              <a:rPr lang="en-US" b="1" i="0" dirty="0">
                <a:solidFill>
                  <a:srgbClr val="0D0D0D"/>
                </a:solidFill>
                <a:effectLst/>
                <a:latin typeface="Söhne"/>
              </a:rPr>
              <a:t>Interpretation:</a:t>
            </a:r>
            <a:r>
              <a:rPr lang="en-US" b="0" i="0" dirty="0">
                <a:solidFill>
                  <a:srgbClr val="0D0D0D"/>
                </a:solidFill>
                <a:effectLst/>
                <a:latin typeface="Söhne"/>
              </a:rPr>
              <a:t> Analyze the characteristics of each cluster to understand the underlying patterns or structures in the data</a:t>
            </a:r>
          </a:p>
          <a:p>
            <a:endParaRPr lang="en-IN" dirty="0"/>
          </a:p>
        </p:txBody>
      </p:sp>
    </p:spTree>
    <p:extLst>
      <p:ext uri="{BB962C8B-B14F-4D97-AF65-F5344CB8AC3E}">
        <p14:creationId xmlns:p14="http://schemas.microsoft.com/office/powerpoint/2010/main" val="418434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DF62-8C11-E268-26FC-0AA6956D9D89}"/>
              </a:ext>
            </a:extLst>
          </p:cNvPr>
          <p:cNvSpPr>
            <a:spLocks noGrp="1"/>
          </p:cNvSpPr>
          <p:nvPr>
            <p:ph type="title"/>
          </p:nvPr>
        </p:nvSpPr>
        <p:spPr/>
        <p:txBody>
          <a:bodyPr/>
          <a:lstStyle/>
          <a:p>
            <a:r>
              <a:rPr lang="en-US" b="1" i="0" dirty="0">
                <a:solidFill>
                  <a:srgbClr val="0D0D0D"/>
                </a:solidFill>
                <a:effectLst/>
                <a:latin typeface="Söhne"/>
              </a:rPr>
              <a:t>Problem: Teaching an AI Agent to Play a Game</a:t>
            </a:r>
            <a:endParaRPr lang="en-IN" dirty="0"/>
          </a:p>
        </p:txBody>
      </p:sp>
      <p:sp>
        <p:nvSpPr>
          <p:cNvPr id="3" name="Content Placeholder 2">
            <a:extLst>
              <a:ext uri="{FF2B5EF4-FFF2-40B4-BE49-F238E27FC236}">
                <a16:creationId xmlns:a16="http://schemas.microsoft.com/office/drawing/2014/main" id="{28DA0EF4-4F82-4F5D-E50D-A2CEF627A171}"/>
              </a:ext>
            </a:extLst>
          </p:cNvPr>
          <p:cNvSpPr>
            <a:spLocks noGrp="1"/>
          </p:cNvSpPr>
          <p:nvPr>
            <p:ph idx="1"/>
          </p:nvPr>
        </p:nvSpPr>
        <p:spPr/>
        <p:txBody>
          <a:bodyPr>
            <a:normAutofit fontScale="55000" lnSpcReduction="20000"/>
          </a:bodyPr>
          <a:lstStyle/>
          <a:p>
            <a:pPr algn="l"/>
            <a:r>
              <a:rPr lang="en-US" b="0" i="0" dirty="0" err="1">
                <a:solidFill>
                  <a:srgbClr val="0D0D0D"/>
                </a:solidFill>
                <a:effectLst/>
                <a:latin typeface="Söhne"/>
              </a:rPr>
              <a:t>magine</a:t>
            </a:r>
            <a:r>
              <a:rPr lang="en-US" b="0" i="0" dirty="0">
                <a:solidFill>
                  <a:srgbClr val="0D0D0D"/>
                </a:solidFill>
                <a:effectLst/>
                <a:latin typeface="Söhne"/>
              </a:rPr>
              <a:t> you have an AI agent that needs to learn how to play a simple game, such as the classic game of Tic-Tac-Toe.</a:t>
            </a:r>
          </a:p>
          <a:p>
            <a:pPr algn="l"/>
            <a:r>
              <a:rPr lang="en-US" b="1" i="0" dirty="0">
                <a:solidFill>
                  <a:srgbClr val="0D0D0D"/>
                </a:solidFill>
                <a:effectLst/>
                <a:latin typeface="Söhne"/>
              </a:rPr>
              <a:t>Environment:</a:t>
            </a:r>
            <a:endParaRPr lang="en-US" b="0" i="0" dirty="0">
              <a:solidFill>
                <a:srgbClr val="0D0D0D"/>
              </a:solidFill>
              <a:effectLst/>
              <a:latin typeface="Söhne"/>
            </a:endParaRPr>
          </a:p>
          <a:p>
            <a:pPr algn="l"/>
            <a:r>
              <a:rPr lang="en-US" b="0" i="0" dirty="0">
                <a:solidFill>
                  <a:srgbClr val="0D0D0D"/>
                </a:solidFill>
                <a:effectLst/>
                <a:latin typeface="Söhne"/>
              </a:rPr>
              <a:t>The environment is the Tic-Tac-Toe board, represented as a 3x3 grid. Each cell can be empty or filled with an "X" or an "O". The goal of the game is for one player (the agent) to place their marker (either "X" or "O") in a sequence of cells (horizontally, vertically, or diagonally) to win the game.</a:t>
            </a:r>
          </a:p>
          <a:p>
            <a:pPr algn="l"/>
            <a:r>
              <a:rPr lang="en-US" b="1" i="0" dirty="0">
                <a:solidFill>
                  <a:srgbClr val="0D0D0D"/>
                </a:solidFill>
                <a:effectLst/>
                <a:latin typeface="Söhne"/>
              </a:rPr>
              <a:t>Agent:</a:t>
            </a:r>
            <a:endParaRPr lang="en-US" b="0" i="0" dirty="0">
              <a:solidFill>
                <a:srgbClr val="0D0D0D"/>
              </a:solidFill>
              <a:effectLst/>
              <a:latin typeface="Söhne"/>
            </a:endParaRPr>
          </a:p>
          <a:p>
            <a:pPr algn="l"/>
            <a:r>
              <a:rPr lang="en-US" b="0" i="0" dirty="0">
                <a:solidFill>
                  <a:srgbClr val="0D0D0D"/>
                </a:solidFill>
                <a:effectLst/>
                <a:latin typeface="Söhne"/>
              </a:rPr>
              <a:t>The AI agent is the player in this scenario. It takes actions (moves) in the game by placing its marker ("X" or "O") in an empty cell on the board.</a:t>
            </a:r>
          </a:p>
          <a:p>
            <a:pPr algn="l"/>
            <a:r>
              <a:rPr lang="en-US" b="1" i="0" dirty="0">
                <a:solidFill>
                  <a:srgbClr val="0D0D0D"/>
                </a:solidFill>
                <a:effectLst/>
                <a:latin typeface="Söhne"/>
              </a:rPr>
              <a:t>Reinforcement Learning Setup:</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State:</a:t>
            </a:r>
            <a:r>
              <a:rPr lang="en-US" b="0" i="0" dirty="0">
                <a:solidFill>
                  <a:srgbClr val="0D0D0D"/>
                </a:solidFill>
                <a:effectLst/>
                <a:latin typeface="Söhne"/>
              </a:rPr>
              <a:t> The state of the environment is the current configuration of the Tic-Tac-Toe board.</a:t>
            </a:r>
          </a:p>
          <a:p>
            <a:pPr algn="l">
              <a:buFont typeface="+mj-lt"/>
              <a:buAutoNum type="arabicPeriod"/>
            </a:pPr>
            <a:r>
              <a:rPr lang="en-US" b="1" i="0" dirty="0">
                <a:solidFill>
                  <a:srgbClr val="0D0D0D"/>
                </a:solidFill>
                <a:effectLst/>
                <a:latin typeface="Söhne"/>
              </a:rPr>
              <a:t>Action:</a:t>
            </a:r>
            <a:r>
              <a:rPr lang="en-US" b="0" i="0" dirty="0">
                <a:solidFill>
                  <a:srgbClr val="0D0D0D"/>
                </a:solidFill>
                <a:effectLst/>
                <a:latin typeface="Söhne"/>
              </a:rPr>
              <a:t> The actions available to the agent are placing its marker ("X" or "O") in any empty cell on the board.</a:t>
            </a:r>
          </a:p>
          <a:p>
            <a:pPr algn="l">
              <a:buFont typeface="+mj-lt"/>
              <a:buAutoNum type="arabicPeriod"/>
            </a:pPr>
            <a:r>
              <a:rPr lang="en-US" b="1" i="0" dirty="0">
                <a:solidFill>
                  <a:srgbClr val="0D0D0D"/>
                </a:solidFill>
                <a:effectLst/>
                <a:latin typeface="Söhne"/>
              </a:rPr>
              <a:t>Reward:</a:t>
            </a:r>
            <a:r>
              <a:rPr lang="en-US" b="0" i="0" dirty="0">
                <a:solidFill>
                  <a:srgbClr val="0D0D0D"/>
                </a:solidFill>
                <a:effectLst/>
                <a:latin typeface="Söhne"/>
              </a:rPr>
              <a:t> The agent receives a reward based on the outcome of the game. For example:</a:t>
            </a:r>
          </a:p>
          <a:p>
            <a:pPr marL="742950" lvl="1" indent="-285750" algn="l">
              <a:buFont typeface="+mj-lt"/>
              <a:buAutoNum type="arabicPeriod"/>
            </a:pPr>
            <a:r>
              <a:rPr lang="en-US" b="0" i="0" dirty="0">
                <a:solidFill>
                  <a:srgbClr val="0D0D0D"/>
                </a:solidFill>
                <a:effectLst/>
                <a:latin typeface="Söhne"/>
              </a:rPr>
              <a:t>+1 if it wins the game.</a:t>
            </a:r>
          </a:p>
          <a:p>
            <a:pPr marL="742950" lvl="1" indent="-285750" algn="l">
              <a:buFont typeface="+mj-lt"/>
              <a:buAutoNum type="arabicPeriod"/>
            </a:pPr>
            <a:r>
              <a:rPr lang="en-US" b="0" i="0" dirty="0">
                <a:solidFill>
                  <a:srgbClr val="0D0D0D"/>
                </a:solidFill>
                <a:effectLst/>
                <a:latin typeface="Söhne"/>
              </a:rPr>
              <a:t>-1 if it loses the game.</a:t>
            </a:r>
          </a:p>
          <a:p>
            <a:pPr marL="742950" lvl="1" indent="-285750" algn="l">
              <a:buFont typeface="+mj-lt"/>
              <a:buAutoNum type="arabicPeriod"/>
            </a:pPr>
            <a:r>
              <a:rPr lang="en-US" b="0" i="0" dirty="0">
                <a:solidFill>
                  <a:srgbClr val="0D0D0D"/>
                </a:solidFill>
                <a:effectLst/>
                <a:latin typeface="Söhne"/>
              </a:rPr>
              <a:t>0 for a draw.</a:t>
            </a:r>
          </a:p>
          <a:p>
            <a:pPr marL="742950" lvl="1" indent="-285750" algn="l">
              <a:buFont typeface="+mj-lt"/>
              <a:buAutoNum type="arabicPeriod"/>
            </a:pPr>
            <a:r>
              <a:rPr lang="en-US" b="0" i="0" dirty="0">
                <a:solidFill>
                  <a:srgbClr val="0D0D0D"/>
                </a:solidFill>
                <a:effectLst/>
                <a:latin typeface="Söhne"/>
              </a:rPr>
              <a:t>0.5 for every intermediate step that does not result in a win or loss but brings it closer to a win</a:t>
            </a:r>
          </a:p>
          <a:p>
            <a:endParaRPr lang="en-IN" dirty="0"/>
          </a:p>
          <a:p>
            <a:endParaRPr lang="en-IN" dirty="0"/>
          </a:p>
        </p:txBody>
      </p:sp>
    </p:spTree>
    <p:extLst>
      <p:ext uri="{BB962C8B-B14F-4D97-AF65-F5344CB8AC3E}">
        <p14:creationId xmlns:p14="http://schemas.microsoft.com/office/powerpoint/2010/main" val="5841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C375-2710-6AE4-744F-3BE8D3F218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5D3118-FE97-DE84-F0E0-D90C790B7BDE}"/>
              </a:ext>
            </a:extLst>
          </p:cNvPr>
          <p:cNvSpPr>
            <a:spLocks noGrp="1"/>
          </p:cNvSpPr>
          <p:nvPr>
            <p:ph idx="1"/>
          </p:nvPr>
        </p:nvSpPr>
        <p:spPr/>
        <p:txBody>
          <a:bodyPr>
            <a:normAutofit fontScale="92500" lnSpcReduction="20000"/>
          </a:bodyPr>
          <a:lstStyle/>
          <a:p>
            <a:pPr algn="l"/>
            <a:r>
              <a:rPr lang="en-US" b="1" i="0" dirty="0">
                <a:solidFill>
                  <a:srgbClr val="0D0D0D"/>
                </a:solidFill>
                <a:effectLst/>
                <a:latin typeface="Söhne"/>
              </a:rPr>
              <a:t>Solution:</a:t>
            </a:r>
            <a:endParaRPr lang="en-US" b="0" i="0" dirty="0">
              <a:solidFill>
                <a:srgbClr val="0D0D0D"/>
              </a:solidFill>
              <a:effectLst/>
              <a:latin typeface="Söhne"/>
            </a:endParaRPr>
          </a:p>
          <a:p>
            <a:pPr algn="l"/>
            <a:r>
              <a:rPr lang="en-US" b="0" i="0" dirty="0">
                <a:solidFill>
                  <a:srgbClr val="0D0D0D"/>
                </a:solidFill>
                <a:effectLst/>
                <a:latin typeface="Söhne"/>
              </a:rPr>
              <a:t>We can use reinforcement learning algorithms such as Q-learning or Deep Q-Networks (DQN) to train the AI agent to play Tic-Tac-Toe optimally.</a:t>
            </a:r>
          </a:p>
          <a:p>
            <a:pPr algn="l">
              <a:buFont typeface="+mj-lt"/>
              <a:buAutoNum type="arabicPeriod"/>
            </a:pPr>
            <a:r>
              <a:rPr lang="en-US" b="1" i="0" dirty="0">
                <a:solidFill>
                  <a:srgbClr val="0D0D0D"/>
                </a:solidFill>
                <a:effectLst/>
                <a:latin typeface="Söhne"/>
              </a:rPr>
              <a:t>Initialization:</a:t>
            </a:r>
            <a:r>
              <a:rPr lang="en-US" b="0" i="0" dirty="0">
                <a:solidFill>
                  <a:srgbClr val="0D0D0D"/>
                </a:solidFill>
                <a:effectLst/>
                <a:latin typeface="Söhne"/>
              </a:rPr>
              <a:t> Initially, the agent's strategy may be random.</a:t>
            </a:r>
          </a:p>
          <a:p>
            <a:pPr algn="l">
              <a:buFont typeface="+mj-lt"/>
              <a:buAutoNum type="arabicPeriod"/>
            </a:pPr>
            <a:r>
              <a:rPr lang="en-US" b="1" i="0" dirty="0">
                <a:solidFill>
                  <a:srgbClr val="0D0D0D"/>
                </a:solidFill>
                <a:effectLst/>
                <a:latin typeface="Söhne"/>
              </a:rPr>
              <a:t>Learning:</a:t>
            </a:r>
            <a:r>
              <a:rPr lang="en-US" b="0" i="0" dirty="0">
                <a:solidFill>
                  <a:srgbClr val="0D0D0D"/>
                </a:solidFill>
                <a:effectLst/>
                <a:latin typeface="Söhne"/>
              </a:rPr>
              <a:t> The agent plays games against itself or against opponents, taking actions and receiving rewards. It updates its strategy based on the rewards received using a reinforcement learning algorithm.</a:t>
            </a:r>
          </a:p>
          <a:p>
            <a:pPr algn="l">
              <a:buFont typeface="+mj-lt"/>
              <a:buAutoNum type="arabicPeriod"/>
            </a:pPr>
            <a:r>
              <a:rPr lang="en-US" b="1" i="0" dirty="0">
                <a:solidFill>
                  <a:srgbClr val="0D0D0D"/>
                </a:solidFill>
                <a:effectLst/>
                <a:latin typeface="Söhne"/>
              </a:rPr>
              <a:t>Training:</a:t>
            </a:r>
            <a:r>
              <a:rPr lang="en-US" b="0" i="0" dirty="0">
                <a:solidFill>
                  <a:srgbClr val="0D0D0D"/>
                </a:solidFill>
                <a:effectLst/>
                <a:latin typeface="Söhne"/>
              </a:rPr>
              <a:t> Through multiple iterations of playing and learning, the agent learns the optimal strategy for playing Tic-Tac-Toe, i.e., the sequence of actions that maximizes its chances of winning.</a:t>
            </a:r>
          </a:p>
          <a:p>
            <a:pPr algn="l">
              <a:buFont typeface="+mj-lt"/>
              <a:buAutoNum type="arabicPeriod"/>
            </a:pPr>
            <a:r>
              <a:rPr lang="en-US" b="1" i="0" dirty="0">
                <a:solidFill>
                  <a:srgbClr val="0D0D0D"/>
                </a:solidFill>
                <a:effectLst/>
                <a:latin typeface="Söhne"/>
              </a:rPr>
              <a:t>Testing:</a:t>
            </a:r>
            <a:r>
              <a:rPr lang="en-US" b="0" i="0" dirty="0">
                <a:solidFill>
                  <a:srgbClr val="0D0D0D"/>
                </a:solidFill>
                <a:effectLst/>
                <a:latin typeface="Söhne"/>
              </a:rPr>
              <a:t> Once trained, the agent can play Tic-Tac-Toe against human players or other AI agents. It uses its learned strategy to make optimal moves and win games.</a:t>
            </a:r>
          </a:p>
          <a:p>
            <a:endParaRPr lang="en-IN" dirty="0"/>
          </a:p>
        </p:txBody>
      </p:sp>
    </p:spTree>
    <p:extLst>
      <p:ext uri="{BB962C8B-B14F-4D97-AF65-F5344CB8AC3E}">
        <p14:creationId xmlns:p14="http://schemas.microsoft.com/office/powerpoint/2010/main" val="3161690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B29B-D2C8-BF42-978D-EDBAB401E3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1556A2-5149-298E-6803-2ACB960F525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275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622B6-5191-232D-4749-51CBB66B3770}"/>
              </a:ext>
            </a:extLst>
          </p:cNvPr>
          <p:cNvSpPr>
            <a:spLocks noGrp="1"/>
          </p:cNvSpPr>
          <p:nvPr>
            <p:ph type="title"/>
          </p:nvPr>
        </p:nvSpPr>
        <p:spPr/>
        <p:txBody>
          <a:bodyPr/>
          <a:lstStyle/>
          <a:p>
            <a:r>
              <a:rPr lang="en-IN" dirty="0"/>
              <a:t>Supervised  Learning Example</a:t>
            </a:r>
          </a:p>
        </p:txBody>
      </p:sp>
      <p:sp>
        <p:nvSpPr>
          <p:cNvPr id="3" name="Content Placeholder 2">
            <a:extLst>
              <a:ext uri="{FF2B5EF4-FFF2-40B4-BE49-F238E27FC236}">
                <a16:creationId xmlns:a16="http://schemas.microsoft.com/office/drawing/2014/main" id="{FCDA72AE-9565-D9BB-72BD-309DC956D184}"/>
              </a:ext>
            </a:extLst>
          </p:cNvPr>
          <p:cNvSpPr>
            <a:spLocks noGrp="1"/>
          </p:cNvSpPr>
          <p:nvPr>
            <p:ph idx="1"/>
          </p:nvPr>
        </p:nvSpPr>
        <p:spPr/>
        <p:txBody>
          <a:bodyPr/>
          <a:lstStyle/>
          <a:p>
            <a:pPr algn="l"/>
            <a:r>
              <a:rPr lang="en-US" b="1" i="0" dirty="0">
                <a:solidFill>
                  <a:srgbClr val="0D0D0D"/>
                </a:solidFill>
                <a:effectLst/>
                <a:latin typeface="Söhne"/>
              </a:rPr>
              <a:t>Problem: Predicting House Prices</a:t>
            </a:r>
            <a:endParaRPr lang="en-US" b="0" i="0" dirty="0">
              <a:solidFill>
                <a:srgbClr val="0D0D0D"/>
              </a:solidFill>
              <a:effectLst/>
              <a:latin typeface="Söhne"/>
            </a:endParaRPr>
          </a:p>
          <a:p>
            <a:pPr algn="l"/>
            <a:r>
              <a:rPr lang="en-US" b="0" i="0" dirty="0">
                <a:solidFill>
                  <a:srgbClr val="0D0D0D"/>
                </a:solidFill>
                <a:effectLst/>
                <a:latin typeface="Söhne"/>
              </a:rPr>
              <a:t>Let's say we have a dataset of houses with features such as size (in square feet), number of bedrooms, number of bathrooms, and location. We want to build a model that can predict the price of a house given its features.</a:t>
            </a:r>
          </a:p>
          <a:p>
            <a:endParaRPr lang="en-IN" dirty="0"/>
          </a:p>
        </p:txBody>
      </p:sp>
    </p:spTree>
    <p:extLst>
      <p:ext uri="{BB962C8B-B14F-4D97-AF65-F5344CB8AC3E}">
        <p14:creationId xmlns:p14="http://schemas.microsoft.com/office/powerpoint/2010/main" val="415970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F356-A847-D917-9C3A-6B2130B0DF6D}"/>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8B1E1636-8DBA-D889-6AE7-0C563269E6CA}"/>
              </a:ext>
            </a:extLst>
          </p:cNvPr>
          <p:cNvGraphicFramePr>
            <a:graphicFrameLocks noGrp="1"/>
          </p:cNvGraphicFramePr>
          <p:nvPr>
            <p:ph idx="1"/>
          </p:nvPr>
        </p:nvGraphicFramePr>
        <p:xfrm>
          <a:off x="2800350" y="2904014"/>
          <a:ext cx="6591300" cy="2194560"/>
        </p:xfrm>
        <a:graphic>
          <a:graphicData uri="http://schemas.openxmlformats.org/drawingml/2006/table">
            <a:tbl>
              <a:tblPr/>
              <a:tblGrid>
                <a:gridCol w="1318260">
                  <a:extLst>
                    <a:ext uri="{9D8B030D-6E8A-4147-A177-3AD203B41FA5}">
                      <a16:colId xmlns:a16="http://schemas.microsoft.com/office/drawing/2014/main" val="2552609339"/>
                    </a:ext>
                  </a:extLst>
                </a:gridCol>
                <a:gridCol w="1318260">
                  <a:extLst>
                    <a:ext uri="{9D8B030D-6E8A-4147-A177-3AD203B41FA5}">
                      <a16:colId xmlns:a16="http://schemas.microsoft.com/office/drawing/2014/main" val="1451284639"/>
                    </a:ext>
                  </a:extLst>
                </a:gridCol>
                <a:gridCol w="1318260">
                  <a:extLst>
                    <a:ext uri="{9D8B030D-6E8A-4147-A177-3AD203B41FA5}">
                      <a16:colId xmlns:a16="http://schemas.microsoft.com/office/drawing/2014/main" val="4108606155"/>
                    </a:ext>
                  </a:extLst>
                </a:gridCol>
                <a:gridCol w="1318260">
                  <a:extLst>
                    <a:ext uri="{9D8B030D-6E8A-4147-A177-3AD203B41FA5}">
                      <a16:colId xmlns:a16="http://schemas.microsoft.com/office/drawing/2014/main" val="414676407"/>
                    </a:ext>
                  </a:extLst>
                </a:gridCol>
                <a:gridCol w="1318260">
                  <a:extLst>
                    <a:ext uri="{9D8B030D-6E8A-4147-A177-3AD203B41FA5}">
                      <a16:colId xmlns:a16="http://schemas.microsoft.com/office/drawing/2014/main" val="1422214762"/>
                    </a:ext>
                  </a:extLst>
                </a:gridCol>
              </a:tblGrid>
              <a:tr h="0">
                <a:tc>
                  <a:txBody>
                    <a:bodyPr/>
                    <a:lstStyle/>
                    <a:p>
                      <a:pPr fontAlgn="b"/>
                      <a:r>
                        <a:rPr lang="en-IN" b="1">
                          <a:effectLst/>
                        </a:rPr>
                        <a:t>Size (sq ft)</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b="1">
                          <a:effectLst/>
                        </a:rPr>
                        <a:t>Bedrooms</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b="1">
                          <a:effectLst/>
                        </a:rPr>
                        <a:t>Bathrooms</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b="1">
                          <a:effectLst/>
                        </a:rPr>
                        <a:t>Location</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b="1">
                          <a:effectLst/>
                        </a:rPr>
                        <a:t>Price ($)</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26777550"/>
                  </a:ext>
                </a:extLst>
              </a:tr>
              <a:tr h="0">
                <a:tc>
                  <a:txBody>
                    <a:bodyPr/>
                    <a:lstStyle/>
                    <a:p>
                      <a:pPr fontAlgn="base"/>
                      <a:r>
                        <a:rPr lang="en-IN">
                          <a:effectLst/>
                        </a:rPr>
                        <a:t>1500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3</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2</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Suburb</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250,000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55453925"/>
                  </a:ext>
                </a:extLst>
              </a:tr>
              <a:tr h="0">
                <a:tc>
                  <a:txBody>
                    <a:bodyPr/>
                    <a:lstStyle/>
                    <a:p>
                      <a:pPr fontAlgn="base"/>
                      <a:r>
                        <a:rPr lang="en-IN">
                          <a:effectLst/>
                        </a:rPr>
                        <a:t>2000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4</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3</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Urban</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350,000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792482404"/>
                  </a:ext>
                </a:extLst>
              </a:tr>
              <a:tr h="0">
                <a:tc>
                  <a:txBody>
                    <a:bodyPr/>
                    <a:lstStyle/>
                    <a:p>
                      <a:pPr fontAlgn="base"/>
                      <a:r>
                        <a:rPr lang="en-IN">
                          <a:effectLst/>
                        </a:rPr>
                        <a:t>1200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2</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1</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Rural</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180,000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651269561"/>
                  </a:ext>
                </a:extLst>
              </a:tr>
              <a:tr h="0">
                <a:tc>
                  <a:txBody>
                    <a:bodyPr/>
                    <a:lstStyle/>
                    <a:p>
                      <a:pPr fontAlgn="base"/>
                      <a:r>
                        <a:rPr lang="en-IN">
                          <a:effectLst/>
                        </a:rPr>
                        <a:t>1800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3</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2</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Suburb</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300,000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216664842"/>
                  </a:ext>
                </a:extLst>
              </a:tr>
              <a:tr h="0">
                <a:tc>
                  <a:txBody>
                    <a:bodyPr/>
                    <a:lstStyle/>
                    <a:p>
                      <a:pPr fontAlgn="base"/>
                      <a:r>
                        <a:rPr lang="en-IN">
                          <a:effectLst/>
                        </a:rPr>
                        <a:t>2200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4</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2.5</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Urban</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IN" dirty="0">
                          <a:effectLst/>
                        </a:rPr>
                        <a:t>400,000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329384053"/>
                  </a:ext>
                </a:extLst>
              </a:tr>
            </a:tbl>
          </a:graphicData>
        </a:graphic>
      </p:graphicFrame>
      <p:sp>
        <p:nvSpPr>
          <p:cNvPr id="5" name="Rectangle 1">
            <a:extLst>
              <a:ext uri="{FF2B5EF4-FFF2-40B4-BE49-F238E27FC236}">
                <a16:creationId xmlns:a16="http://schemas.microsoft.com/office/drawing/2014/main" id="{7D549F9F-9AA7-71EB-C497-A6E6F8EC39E2}"/>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D0D0D"/>
                </a:solidFill>
                <a:effectLst/>
                <a:latin typeface="Söhne"/>
              </a:rPr>
              <a:t>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737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08D7-8724-6A44-80BA-738D5F5FF0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AD0DC4-4CFE-AC3A-B244-6D28BDACB255}"/>
              </a:ext>
            </a:extLst>
          </p:cNvPr>
          <p:cNvSpPr>
            <a:spLocks noGrp="1"/>
          </p:cNvSpPr>
          <p:nvPr>
            <p:ph idx="1"/>
          </p:nvPr>
        </p:nvSpPr>
        <p:spPr/>
        <p:txBody>
          <a:bodyPr>
            <a:normAutofit fontScale="70000" lnSpcReduction="20000"/>
          </a:bodyPr>
          <a:lstStyle/>
          <a:p>
            <a:pPr algn="l"/>
            <a:r>
              <a:rPr lang="en-US" b="0" i="0" dirty="0">
                <a:solidFill>
                  <a:srgbClr val="0D0D0D"/>
                </a:solidFill>
                <a:effectLst/>
                <a:latin typeface="Söhne"/>
              </a:rPr>
              <a:t>We can use a linear regression model to predict house prices based on the given features. After training the model on the dataset, it might learn a linear equation like:</a:t>
            </a:r>
          </a:p>
          <a:p>
            <a:pPr algn="l"/>
            <a:r>
              <a:rPr lang="en-US" b="0" i="0" dirty="0">
                <a:solidFill>
                  <a:srgbClr val="0D0D0D"/>
                </a:solidFill>
                <a:effectLst/>
                <a:latin typeface="Söhne"/>
              </a:rPr>
              <a:t>Price ($) = β0 + β1 * Size + β2 * Bedrooms + β3 * Bathrooms + β4 * Location</a:t>
            </a:r>
          </a:p>
          <a:p>
            <a:pPr algn="l"/>
            <a:r>
              <a:rPr lang="en-US" b="0" i="0" dirty="0">
                <a:solidFill>
                  <a:srgbClr val="0D0D0D"/>
                </a:solidFill>
                <a:effectLst/>
                <a:latin typeface="Söhne"/>
              </a:rPr>
              <a:t>where β0, β1, β2, β3, and β4 are coefficients learned by the model.</a:t>
            </a:r>
          </a:p>
          <a:p>
            <a:pPr algn="l"/>
            <a:r>
              <a:rPr lang="en-US" b="0" i="0" dirty="0">
                <a:solidFill>
                  <a:srgbClr val="0D0D0D"/>
                </a:solidFill>
                <a:effectLst/>
                <a:latin typeface="Söhne"/>
              </a:rPr>
              <a:t>Once the model is trained, we can use it to predict the price of a new house. For example, let's say we have a new house with the following features:</a:t>
            </a:r>
          </a:p>
          <a:p>
            <a:pPr algn="l">
              <a:buFont typeface="Arial" panose="020B0604020202020204" pitchFamily="34" charset="0"/>
              <a:buChar char="•"/>
            </a:pPr>
            <a:r>
              <a:rPr lang="en-US" b="0" i="0" dirty="0">
                <a:solidFill>
                  <a:srgbClr val="0D0D0D"/>
                </a:solidFill>
                <a:effectLst/>
                <a:latin typeface="Söhne"/>
              </a:rPr>
              <a:t>Size: 1700 sq ft</a:t>
            </a:r>
          </a:p>
          <a:p>
            <a:pPr algn="l">
              <a:buFont typeface="Arial" panose="020B0604020202020204" pitchFamily="34" charset="0"/>
              <a:buChar char="•"/>
            </a:pPr>
            <a:r>
              <a:rPr lang="en-US" b="0" i="0" dirty="0">
                <a:solidFill>
                  <a:srgbClr val="0D0D0D"/>
                </a:solidFill>
                <a:effectLst/>
                <a:latin typeface="Söhne"/>
              </a:rPr>
              <a:t>Bedrooms: 3</a:t>
            </a:r>
          </a:p>
          <a:p>
            <a:pPr algn="l">
              <a:buFont typeface="Arial" panose="020B0604020202020204" pitchFamily="34" charset="0"/>
              <a:buChar char="•"/>
            </a:pPr>
            <a:r>
              <a:rPr lang="en-US" b="0" i="0" dirty="0">
                <a:solidFill>
                  <a:srgbClr val="0D0D0D"/>
                </a:solidFill>
                <a:effectLst/>
                <a:latin typeface="Söhne"/>
              </a:rPr>
              <a:t>Bathrooms: 2</a:t>
            </a:r>
          </a:p>
          <a:p>
            <a:pPr algn="l">
              <a:buFont typeface="Arial" panose="020B0604020202020204" pitchFamily="34" charset="0"/>
              <a:buChar char="•"/>
            </a:pPr>
            <a:r>
              <a:rPr lang="en-US" b="0" i="0" dirty="0">
                <a:solidFill>
                  <a:srgbClr val="0D0D0D"/>
                </a:solidFill>
                <a:effectLst/>
                <a:latin typeface="Söhne"/>
              </a:rPr>
              <a:t>Location: Urban</a:t>
            </a:r>
          </a:p>
          <a:p>
            <a:pPr algn="l"/>
            <a:r>
              <a:rPr lang="en-US" b="0" i="0" dirty="0">
                <a:solidFill>
                  <a:srgbClr val="0D0D0D"/>
                </a:solidFill>
                <a:effectLst/>
                <a:latin typeface="Söhne"/>
              </a:rPr>
              <a:t>We can plug these values into our trained model to predict the price:</a:t>
            </a:r>
          </a:p>
          <a:p>
            <a:pPr algn="l"/>
            <a:r>
              <a:rPr lang="en-US" b="0" i="0" dirty="0">
                <a:solidFill>
                  <a:srgbClr val="0D0D0D"/>
                </a:solidFill>
                <a:effectLst/>
                <a:latin typeface="Söhne"/>
              </a:rPr>
              <a:t>Price ($) = β0 + β1 * 1700 + β2 * 3 + β3 * 2 + β4 * Urban</a:t>
            </a:r>
          </a:p>
          <a:p>
            <a:pPr algn="l"/>
            <a:r>
              <a:rPr lang="en-US" b="0" i="0" dirty="0">
                <a:solidFill>
                  <a:srgbClr val="0D0D0D"/>
                </a:solidFill>
                <a:effectLst/>
                <a:latin typeface="Söhne"/>
              </a:rPr>
              <a:t>The predicted price would be the output of this equation.</a:t>
            </a:r>
          </a:p>
          <a:p>
            <a:endParaRPr lang="en-IN" dirty="0"/>
          </a:p>
        </p:txBody>
      </p:sp>
    </p:spTree>
    <p:extLst>
      <p:ext uri="{BB962C8B-B14F-4D97-AF65-F5344CB8AC3E}">
        <p14:creationId xmlns:p14="http://schemas.microsoft.com/office/powerpoint/2010/main" val="295938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7D27-E465-09C9-7CEA-116E2C05FBFB}"/>
              </a:ext>
            </a:extLst>
          </p:cNvPr>
          <p:cNvSpPr>
            <a:spLocks noGrp="1"/>
          </p:cNvSpPr>
          <p:nvPr>
            <p:ph type="title"/>
          </p:nvPr>
        </p:nvSpPr>
        <p:spPr/>
        <p:txBody>
          <a:bodyPr/>
          <a:lstStyle/>
          <a:p>
            <a:r>
              <a:rPr lang="en-IN" dirty="0"/>
              <a:t>Linear </a:t>
            </a:r>
            <a:r>
              <a:rPr lang="en-IN" dirty="0" err="1"/>
              <a:t>Regesssion</a:t>
            </a:r>
            <a:r>
              <a:rPr lang="en-IN" dirty="0"/>
              <a:t> </a:t>
            </a:r>
          </a:p>
        </p:txBody>
      </p:sp>
      <p:sp>
        <p:nvSpPr>
          <p:cNvPr id="3" name="Content Placeholder 2">
            <a:extLst>
              <a:ext uri="{FF2B5EF4-FFF2-40B4-BE49-F238E27FC236}">
                <a16:creationId xmlns:a16="http://schemas.microsoft.com/office/drawing/2014/main" id="{007D1005-062A-52ED-95EA-614A9F424E7C}"/>
              </a:ext>
            </a:extLst>
          </p:cNvPr>
          <p:cNvSpPr>
            <a:spLocks noGrp="1"/>
          </p:cNvSpPr>
          <p:nvPr>
            <p:ph idx="1"/>
          </p:nvPr>
        </p:nvSpPr>
        <p:spPr/>
        <p:txBody>
          <a:bodyPr/>
          <a:lstStyle/>
          <a:p>
            <a:pPr algn="l">
              <a:buFont typeface="+mj-lt"/>
              <a:buAutoNum type="arabicPeriod"/>
            </a:pPr>
            <a:r>
              <a:rPr lang="en-US" b="1" i="0" dirty="0" err="1">
                <a:solidFill>
                  <a:srgbClr val="0D0D0D"/>
                </a:solidFill>
                <a:effectLst/>
                <a:latin typeface="Söhne"/>
              </a:rPr>
              <a:t>nitialize</a:t>
            </a:r>
            <a:r>
              <a:rPr lang="en-US" b="1" i="0" dirty="0">
                <a:solidFill>
                  <a:srgbClr val="0D0D0D"/>
                </a:solidFill>
                <a:effectLst/>
                <a:latin typeface="Söhne"/>
              </a:rPr>
              <a:t> Parameters:</a:t>
            </a:r>
            <a:r>
              <a:rPr lang="en-US" b="0" i="0" dirty="0">
                <a:solidFill>
                  <a:srgbClr val="0D0D0D"/>
                </a:solidFill>
                <a:effectLst/>
                <a:latin typeface="Söhne"/>
              </a:rPr>
              <a:t> Initialize the coefficients (weights) and the intercept term of the linear equation. These coefficients will be updated during the training process to minimize the error between predicted and actual values.</a:t>
            </a:r>
          </a:p>
          <a:p>
            <a:pPr algn="l">
              <a:buFont typeface="+mj-lt"/>
              <a:buAutoNum type="arabicPeriod"/>
            </a:pPr>
            <a:r>
              <a:rPr lang="en-US" b="1" i="0" dirty="0">
                <a:solidFill>
                  <a:srgbClr val="0D0D0D"/>
                </a:solidFill>
                <a:effectLst/>
                <a:latin typeface="Söhne"/>
              </a:rPr>
              <a:t>Define the Linear Model:</a:t>
            </a:r>
            <a:r>
              <a:rPr lang="en-US" b="0" i="0" dirty="0">
                <a:solidFill>
                  <a:srgbClr val="0D0D0D"/>
                </a:solidFill>
                <a:effectLst/>
                <a:latin typeface="Söhne"/>
              </a:rPr>
              <a:t> The linear regression model assumes a linear relationship between the input features and the target variable. Mathematically, it can be represented as:</a:t>
            </a:r>
          </a:p>
          <a:p>
            <a:endParaRPr lang="en-IN" dirty="0"/>
          </a:p>
        </p:txBody>
      </p:sp>
    </p:spTree>
    <p:extLst>
      <p:ext uri="{BB962C8B-B14F-4D97-AF65-F5344CB8AC3E}">
        <p14:creationId xmlns:p14="http://schemas.microsoft.com/office/powerpoint/2010/main" val="30895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A052-BBCB-A8A5-1797-25A79272BAE3}"/>
              </a:ext>
            </a:extLst>
          </p:cNvPr>
          <p:cNvSpPr>
            <a:spLocks noGrp="1"/>
          </p:cNvSpPr>
          <p:nvPr>
            <p:ph type="title"/>
          </p:nvPr>
        </p:nvSpPr>
        <p:spPr/>
        <p:txBody>
          <a:bodyPr/>
          <a:lstStyle/>
          <a:p>
            <a:r>
              <a:rPr lang="en-IN" dirty="0"/>
              <a:t>Equation </a:t>
            </a:r>
          </a:p>
        </p:txBody>
      </p:sp>
      <p:sp>
        <p:nvSpPr>
          <p:cNvPr id="3" name="Content Placeholder 2">
            <a:extLst>
              <a:ext uri="{FF2B5EF4-FFF2-40B4-BE49-F238E27FC236}">
                <a16:creationId xmlns:a16="http://schemas.microsoft.com/office/drawing/2014/main" id="{E03F7578-6E32-5AAD-710B-7398E0AFE08C}"/>
              </a:ext>
            </a:extLst>
          </p:cNvPr>
          <p:cNvSpPr>
            <a:spLocks noGrp="1"/>
          </p:cNvSpPr>
          <p:nvPr>
            <p:ph idx="1"/>
          </p:nvPr>
        </p:nvSpPr>
        <p:spPr/>
        <p:txBody>
          <a:bodyPr/>
          <a:lstStyle/>
          <a:p>
            <a:r>
              <a:rPr lang="es-ES" dirty="0"/>
              <a:t>y = β0 + β1*x1 + β2*x2 + ... + βn*</a:t>
            </a:r>
            <a:r>
              <a:rPr lang="es-ES" dirty="0" err="1"/>
              <a:t>xn</a:t>
            </a:r>
            <a:r>
              <a:rPr lang="es-ES" dirty="0"/>
              <a:t> + ε</a:t>
            </a:r>
          </a:p>
          <a:p>
            <a:pPr algn="l"/>
            <a:r>
              <a:rPr lang="en-US" b="0" i="0" dirty="0">
                <a:solidFill>
                  <a:srgbClr val="0D0D0D"/>
                </a:solidFill>
                <a:effectLst/>
                <a:latin typeface="Söhne"/>
              </a:rPr>
              <a:t>where:</a:t>
            </a:r>
          </a:p>
          <a:p>
            <a:pPr algn="l">
              <a:buFont typeface="Arial" panose="020B0604020202020204" pitchFamily="34" charset="0"/>
              <a:buChar char="•"/>
            </a:pPr>
            <a:r>
              <a:rPr lang="en-US" b="0" i="0" dirty="0">
                <a:solidFill>
                  <a:srgbClr val="0D0D0D"/>
                </a:solidFill>
                <a:effectLst/>
                <a:latin typeface="Söhne"/>
              </a:rPr>
              <a:t>y is the predicted value,</a:t>
            </a:r>
          </a:p>
          <a:p>
            <a:pPr algn="l">
              <a:buFont typeface="Arial" panose="020B0604020202020204" pitchFamily="34" charset="0"/>
              <a:buChar char="•"/>
            </a:pPr>
            <a:r>
              <a:rPr lang="en-US" b="0" i="0" dirty="0">
                <a:solidFill>
                  <a:srgbClr val="0D0D0D"/>
                </a:solidFill>
                <a:effectLst/>
                <a:latin typeface="Söhne"/>
              </a:rPr>
              <a:t>β0 is the intercept term,</a:t>
            </a:r>
          </a:p>
          <a:p>
            <a:pPr algn="l">
              <a:buFont typeface="Arial" panose="020B0604020202020204" pitchFamily="34" charset="0"/>
              <a:buChar char="•"/>
            </a:pPr>
            <a:r>
              <a:rPr lang="en-US" b="0" i="0" dirty="0">
                <a:solidFill>
                  <a:srgbClr val="0D0D0D"/>
                </a:solidFill>
                <a:effectLst/>
                <a:latin typeface="Söhne"/>
              </a:rPr>
              <a:t>β1, β2, ..., βn are the coefficients associated with the input features x1, x2, ..., </a:t>
            </a:r>
            <a:r>
              <a:rPr lang="en-US" b="0" i="0" dirty="0" err="1">
                <a:solidFill>
                  <a:srgbClr val="0D0D0D"/>
                </a:solidFill>
                <a:effectLst/>
                <a:latin typeface="Söhne"/>
              </a:rPr>
              <a:t>xn</a:t>
            </a:r>
            <a:r>
              <a:rPr lang="en-US" b="0" i="0" dirty="0">
                <a:solidFill>
                  <a:srgbClr val="0D0D0D"/>
                </a:solidFill>
                <a:effectLst/>
                <a:latin typeface="Söhne"/>
              </a:rPr>
              <a:t> respectively,</a:t>
            </a:r>
          </a:p>
          <a:p>
            <a:pPr algn="l">
              <a:buFont typeface="Arial" panose="020B0604020202020204" pitchFamily="34" charset="0"/>
              <a:buChar char="•"/>
            </a:pPr>
            <a:r>
              <a:rPr lang="en-US" b="0" i="0" dirty="0">
                <a:solidFill>
                  <a:srgbClr val="0D0D0D"/>
                </a:solidFill>
                <a:effectLst/>
                <a:latin typeface="Söhne"/>
              </a:rPr>
              <a:t>ε is the error term.</a:t>
            </a:r>
          </a:p>
          <a:p>
            <a:endParaRPr lang="es-ES" dirty="0"/>
          </a:p>
          <a:p>
            <a:endParaRPr lang="es-ES" dirty="0"/>
          </a:p>
          <a:p>
            <a:pPr marL="0" indent="0">
              <a:buNone/>
            </a:pPr>
            <a:endParaRPr lang="es-ES" dirty="0"/>
          </a:p>
          <a:p>
            <a:endParaRPr lang="en-IN" dirty="0"/>
          </a:p>
        </p:txBody>
      </p:sp>
    </p:spTree>
    <p:extLst>
      <p:ext uri="{BB962C8B-B14F-4D97-AF65-F5344CB8AC3E}">
        <p14:creationId xmlns:p14="http://schemas.microsoft.com/office/powerpoint/2010/main" val="126852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0C18B-7403-8D38-3D53-B232732FFA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EDBB78-2777-A6AE-4696-80DDEFBA0802}"/>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0D0D0D"/>
                </a:solidFill>
                <a:effectLst/>
                <a:latin typeface="Söhne"/>
              </a:rPr>
              <a:t>Calculate Predictions:</a:t>
            </a:r>
            <a:r>
              <a:rPr lang="en-US" b="0" i="0" dirty="0">
                <a:solidFill>
                  <a:srgbClr val="0D0D0D"/>
                </a:solidFill>
                <a:effectLst/>
                <a:latin typeface="Söhne"/>
              </a:rPr>
              <a:t> Given input features and the current values of coefficients, calculate the predicted values using the linear model.</a:t>
            </a:r>
          </a:p>
          <a:p>
            <a:pPr algn="l">
              <a:buFont typeface="+mj-lt"/>
              <a:buAutoNum type="arabicPeriod"/>
            </a:pPr>
            <a:r>
              <a:rPr lang="en-US" b="1" i="0" dirty="0">
                <a:solidFill>
                  <a:srgbClr val="0D0D0D"/>
                </a:solidFill>
                <a:effectLst/>
                <a:latin typeface="Söhne"/>
              </a:rPr>
              <a:t>Calculate Loss Function:</a:t>
            </a:r>
            <a:r>
              <a:rPr lang="en-US" b="0" i="0" dirty="0">
                <a:solidFill>
                  <a:srgbClr val="0D0D0D"/>
                </a:solidFill>
                <a:effectLst/>
                <a:latin typeface="Söhne"/>
              </a:rPr>
              <a:t> Use a loss function (such as Mean Squared Error) to measure the difference between the predicted values and the actual values in the training data.</a:t>
            </a:r>
          </a:p>
          <a:p>
            <a:pPr algn="l">
              <a:buFont typeface="+mj-lt"/>
              <a:buAutoNum type="arabicPeriod"/>
            </a:pPr>
            <a:r>
              <a:rPr lang="en-US" b="1" i="0" dirty="0">
                <a:solidFill>
                  <a:srgbClr val="0D0D0D"/>
                </a:solidFill>
                <a:effectLst/>
                <a:latin typeface="Söhne"/>
              </a:rPr>
              <a:t>Gradient Descent (or other optimization methods):</a:t>
            </a:r>
            <a:r>
              <a:rPr lang="en-US" b="0" i="0" dirty="0">
                <a:solidFill>
                  <a:srgbClr val="0D0D0D"/>
                </a:solidFill>
                <a:effectLst/>
                <a:latin typeface="Söhne"/>
              </a:rPr>
              <a:t> Update the coefficients to minimize the loss function. This is typically done using optimization techniques like gradient descent. The gradients of the loss function with respect to the coefficients are calculated, and the coefficients are adjusted in the opposite direction of the gradient to minimize the loss.</a:t>
            </a:r>
          </a:p>
          <a:p>
            <a:pPr algn="l">
              <a:buFont typeface="+mj-lt"/>
              <a:buAutoNum type="arabicPeriod"/>
            </a:pPr>
            <a:r>
              <a:rPr lang="en-US" b="1" i="0" dirty="0">
                <a:solidFill>
                  <a:srgbClr val="0D0D0D"/>
                </a:solidFill>
                <a:effectLst/>
                <a:latin typeface="Söhne"/>
              </a:rPr>
              <a:t>Iterate:</a:t>
            </a:r>
            <a:r>
              <a:rPr lang="en-US" b="0" i="0" dirty="0">
                <a:solidFill>
                  <a:srgbClr val="0D0D0D"/>
                </a:solidFill>
                <a:effectLst/>
                <a:latin typeface="Söhne"/>
              </a:rPr>
              <a:t> Repeat steps 3-5 until convergence or a stopping criterion is met. Convergence occurs when the change in the loss function becomes sufficiently small or after a fixed number of iterations.</a:t>
            </a:r>
          </a:p>
          <a:p>
            <a:pPr algn="l">
              <a:buFont typeface="+mj-lt"/>
              <a:buAutoNum type="arabicPeriod"/>
            </a:pPr>
            <a:r>
              <a:rPr lang="en-US" b="1" i="0" dirty="0">
                <a:solidFill>
                  <a:srgbClr val="0D0D0D"/>
                </a:solidFill>
                <a:effectLst/>
                <a:latin typeface="Söhne"/>
              </a:rPr>
              <a:t>Evaluate the Model:</a:t>
            </a:r>
            <a:r>
              <a:rPr lang="en-US" b="0" i="0" dirty="0">
                <a:solidFill>
                  <a:srgbClr val="0D0D0D"/>
                </a:solidFill>
                <a:effectLst/>
                <a:latin typeface="Söhne"/>
              </a:rPr>
              <a:t> Once the model is trained, evaluate its performance on a separate validation or test dataset using appropriate evaluation metrics (e.g., Mean Squared Error, R-squared).</a:t>
            </a:r>
          </a:p>
          <a:p>
            <a:pPr algn="l">
              <a:buFont typeface="+mj-lt"/>
              <a:buAutoNum type="arabicPeriod"/>
            </a:pPr>
            <a:r>
              <a:rPr lang="en-US" b="1" i="0" dirty="0">
                <a:solidFill>
                  <a:srgbClr val="0D0D0D"/>
                </a:solidFill>
                <a:effectLst/>
                <a:latin typeface="Söhne"/>
              </a:rPr>
              <a:t>Make Predictions:</a:t>
            </a:r>
            <a:r>
              <a:rPr lang="en-US" b="0" i="0" dirty="0">
                <a:solidFill>
                  <a:srgbClr val="0D0D0D"/>
                </a:solidFill>
                <a:effectLst/>
                <a:latin typeface="Söhne"/>
              </a:rPr>
              <a:t> Finally, use the trained model to make predictions on new, unseen data.</a:t>
            </a:r>
          </a:p>
          <a:p>
            <a:endParaRPr lang="en-IN" dirty="0"/>
          </a:p>
        </p:txBody>
      </p:sp>
    </p:spTree>
    <p:extLst>
      <p:ext uri="{BB962C8B-B14F-4D97-AF65-F5344CB8AC3E}">
        <p14:creationId xmlns:p14="http://schemas.microsoft.com/office/powerpoint/2010/main" val="103471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7645-8C9B-C6FB-49F0-B40E0EBDF555}"/>
              </a:ext>
            </a:extLst>
          </p:cNvPr>
          <p:cNvSpPr>
            <a:spLocks noGrp="1"/>
          </p:cNvSpPr>
          <p:nvPr>
            <p:ph type="title"/>
          </p:nvPr>
        </p:nvSpPr>
        <p:spPr>
          <a:xfrm>
            <a:off x="838200" y="402703"/>
            <a:ext cx="10515600" cy="1325563"/>
          </a:xfrm>
        </p:spPr>
        <p:txBody>
          <a:bodyPr>
            <a:normAutofit fontScale="90000"/>
          </a:bodyPr>
          <a:lstStyle/>
          <a:p>
            <a:br>
              <a:rPr lang="en-US" b="0" i="0" dirty="0">
                <a:solidFill>
                  <a:srgbClr val="0D0D0D"/>
                </a:solidFill>
                <a:effectLst/>
                <a:latin typeface="Söhne"/>
              </a:rPr>
            </a:br>
            <a:r>
              <a:rPr lang="en-US" b="1" i="0" dirty="0">
                <a:solidFill>
                  <a:srgbClr val="0D0D0D"/>
                </a:solidFill>
                <a:effectLst/>
                <a:latin typeface="Söhne"/>
              </a:rPr>
              <a:t>Problem: Customer Segmentation</a:t>
            </a:r>
            <a:br>
              <a:rPr lang="en-US" b="0" i="0" dirty="0">
                <a:solidFill>
                  <a:srgbClr val="0D0D0D"/>
                </a:solidFill>
                <a:effectLst/>
                <a:latin typeface="Söhne"/>
              </a:rPr>
            </a:br>
            <a:endParaRPr lang="en-IN" dirty="0"/>
          </a:p>
        </p:txBody>
      </p:sp>
      <p:sp>
        <p:nvSpPr>
          <p:cNvPr id="3" name="Content Placeholder 2">
            <a:extLst>
              <a:ext uri="{FF2B5EF4-FFF2-40B4-BE49-F238E27FC236}">
                <a16:creationId xmlns:a16="http://schemas.microsoft.com/office/drawing/2014/main" id="{0F99C2E0-07A4-FEE8-BDAD-23B5DD70924D}"/>
              </a:ext>
            </a:extLst>
          </p:cNvPr>
          <p:cNvSpPr>
            <a:spLocks noGrp="1"/>
          </p:cNvSpPr>
          <p:nvPr>
            <p:ph idx="1"/>
          </p:nvPr>
        </p:nvSpPr>
        <p:spPr/>
        <p:txBody>
          <a:bodyPr/>
          <a:lstStyle/>
          <a:p>
            <a:r>
              <a:rPr lang="en-US" b="0" i="0" dirty="0">
                <a:solidFill>
                  <a:srgbClr val="0D0D0D"/>
                </a:solidFill>
                <a:effectLst/>
                <a:latin typeface="Söhne"/>
              </a:rPr>
              <a:t>Let's say you're managing a supermarket chain, and you want to understand your customers better to tailor your marketing strategies. You have a dataset containing customers' shopping history, such as what products they've purchased and how much they've spent.</a:t>
            </a:r>
            <a:endParaRPr lang="en-IN" dirty="0"/>
          </a:p>
        </p:txBody>
      </p:sp>
    </p:spTree>
    <p:extLst>
      <p:ext uri="{BB962C8B-B14F-4D97-AF65-F5344CB8AC3E}">
        <p14:creationId xmlns:p14="http://schemas.microsoft.com/office/powerpoint/2010/main" val="233493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C317-866D-0ABD-BDC3-F7544AD4358C}"/>
              </a:ext>
            </a:extLst>
          </p:cNvPr>
          <p:cNvSpPr>
            <a:spLocks noGrp="1"/>
          </p:cNvSpPr>
          <p:nvPr>
            <p:ph type="title"/>
          </p:nvPr>
        </p:nvSpPr>
        <p:spPr/>
        <p:txBody>
          <a:bodyPr/>
          <a:lstStyle/>
          <a:p>
            <a:r>
              <a:rPr lang="en-IN" dirty="0"/>
              <a:t>Data Set</a:t>
            </a:r>
          </a:p>
        </p:txBody>
      </p:sp>
      <p:graphicFrame>
        <p:nvGraphicFramePr>
          <p:cNvPr id="4" name="Content Placeholder 3">
            <a:extLst>
              <a:ext uri="{FF2B5EF4-FFF2-40B4-BE49-F238E27FC236}">
                <a16:creationId xmlns:a16="http://schemas.microsoft.com/office/drawing/2014/main" id="{371F8474-4EFA-E66D-334C-4F6BEB3FEE3B}"/>
              </a:ext>
            </a:extLst>
          </p:cNvPr>
          <p:cNvGraphicFramePr>
            <a:graphicFrameLocks noGrp="1"/>
          </p:cNvGraphicFramePr>
          <p:nvPr>
            <p:ph idx="1"/>
          </p:nvPr>
        </p:nvGraphicFramePr>
        <p:xfrm>
          <a:off x="2800350" y="2766854"/>
          <a:ext cx="6591300" cy="2468880"/>
        </p:xfrm>
        <a:graphic>
          <a:graphicData uri="http://schemas.openxmlformats.org/drawingml/2006/table">
            <a:tbl>
              <a:tblPr/>
              <a:tblGrid>
                <a:gridCol w="1318260">
                  <a:extLst>
                    <a:ext uri="{9D8B030D-6E8A-4147-A177-3AD203B41FA5}">
                      <a16:colId xmlns:a16="http://schemas.microsoft.com/office/drawing/2014/main" val="1936709592"/>
                    </a:ext>
                  </a:extLst>
                </a:gridCol>
                <a:gridCol w="1318260">
                  <a:extLst>
                    <a:ext uri="{9D8B030D-6E8A-4147-A177-3AD203B41FA5}">
                      <a16:colId xmlns:a16="http://schemas.microsoft.com/office/drawing/2014/main" val="3648745639"/>
                    </a:ext>
                  </a:extLst>
                </a:gridCol>
                <a:gridCol w="1318260">
                  <a:extLst>
                    <a:ext uri="{9D8B030D-6E8A-4147-A177-3AD203B41FA5}">
                      <a16:colId xmlns:a16="http://schemas.microsoft.com/office/drawing/2014/main" val="2043908634"/>
                    </a:ext>
                  </a:extLst>
                </a:gridCol>
                <a:gridCol w="1318260">
                  <a:extLst>
                    <a:ext uri="{9D8B030D-6E8A-4147-A177-3AD203B41FA5}">
                      <a16:colId xmlns:a16="http://schemas.microsoft.com/office/drawing/2014/main" val="3221024770"/>
                    </a:ext>
                  </a:extLst>
                </a:gridCol>
                <a:gridCol w="1318260">
                  <a:extLst>
                    <a:ext uri="{9D8B030D-6E8A-4147-A177-3AD203B41FA5}">
                      <a16:colId xmlns:a16="http://schemas.microsoft.com/office/drawing/2014/main" val="2934829700"/>
                    </a:ext>
                  </a:extLst>
                </a:gridCol>
              </a:tblGrid>
              <a:tr h="0">
                <a:tc>
                  <a:txBody>
                    <a:bodyPr/>
                    <a:lstStyle/>
                    <a:p>
                      <a:pPr fontAlgn="b"/>
                      <a:r>
                        <a:rPr lang="en-IN" b="1">
                          <a:effectLst/>
                        </a:rPr>
                        <a:t>Customer ID</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b="1">
                          <a:effectLst/>
                        </a:rPr>
                        <a:t>Product A</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b="1">
                          <a:effectLst/>
                        </a:rPr>
                        <a:t>Product B</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b="1">
                          <a:effectLst/>
                        </a:rPr>
                        <a:t>Product C</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b="1">
                          <a:effectLst/>
                        </a:rPr>
                        <a:t>Amount Spent</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688558882"/>
                  </a:ext>
                </a:extLst>
              </a:tr>
              <a:tr h="0">
                <a:tc>
                  <a:txBody>
                    <a:bodyPr/>
                    <a:lstStyle/>
                    <a:p>
                      <a:pPr fontAlgn="base"/>
                      <a:r>
                        <a:rPr lang="en-IN">
                          <a:effectLst/>
                        </a:rPr>
                        <a:t>1</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5</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3</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$100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17168243"/>
                  </a:ext>
                </a:extLst>
              </a:tr>
              <a:tr h="0">
                <a:tc>
                  <a:txBody>
                    <a:bodyPr/>
                    <a:lstStyle/>
                    <a:p>
                      <a:pPr fontAlgn="base"/>
                      <a:r>
                        <a:rPr lang="en-IN">
                          <a:effectLst/>
                        </a:rPr>
                        <a:t>2</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2</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1</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5</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$80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2362066"/>
                  </a:ext>
                </a:extLst>
              </a:tr>
              <a:tr h="0">
                <a:tc>
                  <a:txBody>
                    <a:bodyPr/>
                    <a:lstStyle/>
                    <a:p>
                      <a:pPr fontAlgn="base"/>
                      <a:r>
                        <a:rPr lang="en-IN">
                          <a:effectLst/>
                        </a:rPr>
                        <a:t>3</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4</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3</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$150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65258318"/>
                  </a:ext>
                </a:extLst>
              </a:tr>
              <a:tr h="0">
                <a:tc>
                  <a:txBody>
                    <a:bodyPr/>
                    <a:lstStyle/>
                    <a:p>
                      <a:pPr fontAlgn="base"/>
                      <a:r>
                        <a:rPr lang="en-IN">
                          <a:effectLst/>
                        </a:rPr>
                        <a:t>4</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1</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6</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2</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$120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496552345"/>
                  </a:ext>
                </a:extLst>
              </a:tr>
              <a:tr h="0">
                <a:tc>
                  <a:txBody>
                    <a:bodyPr/>
                    <a:lstStyle/>
                    <a:p>
                      <a:pPr fontAlgn="base"/>
                      <a:r>
                        <a:rPr lang="en-IN">
                          <a:effectLst/>
                        </a:rPr>
                        <a:t>5</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3</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2</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IN">
                          <a:effectLst/>
                        </a:rPr>
                        <a:t>4</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IN" dirty="0">
                          <a:effectLst/>
                        </a:rPr>
                        <a:t>$90</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34654648"/>
                  </a:ext>
                </a:extLst>
              </a:tr>
            </a:tbl>
          </a:graphicData>
        </a:graphic>
      </p:graphicFrame>
      <p:sp>
        <p:nvSpPr>
          <p:cNvPr id="5" name="Rectangle 1">
            <a:extLst>
              <a:ext uri="{FF2B5EF4-FFF2-40B4-BE49-F238E27FC236}">
                <a16:creationId xmlns:a16="http://schemas.microsoft.com/office/drawing/2014/main" id="{35BEFC03-2F49-5804-5BC9-72B8B49F4C34}"/>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D0D0D"/>
                </a:solidFill>
                <a:effectLst/>
                <a:latin typeface="Söhne"/>
              </a:rPr>
              <a:t>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396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1568</Words>
  <Application>Microsoft Office PowerPoint</Application>
  <PresentationFormat>Widescreen</PresentationFormat>
  <Paragraphs>136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Office Theme</vt:lpstr>
      <vt:lpstr>PowerPoint Presentation</vt:lpstr>
      <vt:lpstr>Supervised  Learning Example</vt:lpstr>
      <vt:lpstr>PowerPoint Presentation</vt:lpstr>
      <vt:lpstr>PowerPoint Presentation</vt:lpstr>
      <vt:lpstr>Linear Regesssion </vt:lpstr>
      <vt:lpstr>Equation </vt:lpstr>
      <vt:lpstr>PowerPoint Presentation</vt:lpstr>
      <vt:lpstr> Problem: Customer Segmentation </vt:lpstr>
      <vt:lpstr>Data Set</vt:lpstr>
      <vt:lpstr>Solution </vt:lpstr>
      <vt:lpstr> K mean clustering Algo.</vt:lpstr>
      <vt:lpstr>K mean clustering Algo.</vt:lpstr>
      <vt:lpstr>Problem: Teaching an AI Agent to Play a Game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kumar</dc:creator>
  <cp:lastModifiedBy>manish kumar</cp:lastModifiedBy>
  <cp:revision>1</cp:revision>
  <dcterms:created xsi:type="dcterms:W3CDTF">2024-03-21T05:11:12Z</dcterms:created>
  <dcterms:modified xsi:type="dcterms:W3CDTF">2024-03-21T05:11:36Z</dcterms:modified>
</cp:coreProperties>
</file>