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cd8ca970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2cd8ca970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2cd8ca970_2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d2cd8ca970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2cd8ca970_2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d2cd8ca970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2cd8ca970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d2cd8ca970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2cd8ca970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d2cd8ca970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2cd8ca970_2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d2cd8ca970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2cd8ca970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d2cd8ca970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2cd8ca970_2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d2cd8ca970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2cd8ca970_2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d2cd8ca970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2cd8ca970_2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d2cd8ca970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2cd8ca970_2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d2cd8ca970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cd8ca970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d2cd8ca970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2cd8ca970_2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d2cd8ca970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2cd8ca970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d2cd8ca970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2cd8ca970_2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d2cd8ca970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cd8ca970_2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d2cd8ca970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2cd8ca970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d2cd8ca970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2cd8ca970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d2cd8ca970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cd8ca970_2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d2cd8ca970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2cd8ca970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d2cd8ca97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2cd8ca970_2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d2cd8ca970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1125150"/>
            <a:ext cx="85206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ON-PAPER DESIGN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8345"/>
              <a:buNone/>
            </a:pPr>
            <a:r>
              <a:rPr lang="en" sz="3088">
                <a:latin typeface="Helvetica Neue"/>
                <a:ea typeface="Helvetica Neue"/>
                <a:cs typeface="Helvetica Neue"/>
                <a:sym typeface="Helvetica Neue"/>
              </a:rPr>
              <a:t>Group-7</a:t>
            </a:r>
            <a:endParaRPr sz="308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8345"/>
              <a:buNone/>
            </a:pPr>
            <a:r>
              <a:rPr lang="en" sz="3088">
                <a:latin typeface="Helvetica Neue"/>
                <a:ea typeface="Helvetica Neue"/>
                <a:cs typeface="Helvetica Neue"/>
                <a:sym typeface="Helvetica Neue"/>
              </a:rPr>
              <a:t>Batch Weighing Machine</a:t>
            </a:r>
            <a:endParaRPr sz="3088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6363"/>
              <a:buFont typeface="Arial"/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MuP - 2020-21</a:t>
            </a:r>
            <a:endParaRPr sz="242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3723525" y="1714500"/>
            <a:ext cx="6058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701" y="267576"/>
            <a:ext cx="6044601" cy="46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/>
        </p:nvSpPr>
        <p:spPr>
          <a:xfrm>
            <a:off x="152400" y="152400"/>
            <a:ext cx="283464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74LS138 -            </a:t>
            </a:r>
            <a:r>
              <a:rPr b="0" i="0" lang="en" sz="1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Memory Decoder</a:t>
            </a:r>
            <a:endParaRPr b="0" i="0" sz="19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363" y="3765250"/>
            <a:ext cx="28670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575" y="99800"/>
            <a:ext cx="8839204" cy="479509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5"/>
          <p:cNvSpPr txBox="1"/>
          <p:nvPr/>
        </p:nvSpPr>
        <p:spPr>
          <a:xfrm>
            <a:off x="152400" y="152400"/>
            <a:ext cx="184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6116- 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2K RAM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92441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/>
        </p:nvSpPr>
        <p:spPr>
          <a:xfrm>
            <a:off x="152400" y="152400"/>
            <a:ext cx="13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2716- 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2K ROM1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25" y="174200"/>
            <a:ext cx="8839204" cy="479509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7"/>
          <p:cNvSpPr txBox="1"/>
          <p:nvPr/>
        </p:nvSpPr>
        <p:spPr>
          <a:xfrm>
            <a:off x="152400" y="152400"/>
            <a:ext cx="1351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2716- 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2K ROM2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563" y="109900"/>
            <a:ext cx="8709478" cy="4839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8"/>
          <p:cNvSpPr txBox="1"/>
          <p:nvPr/>
        </p:nvSpPr>
        <p:spPr>
          <a:xfrm>
            <a:off x="152400" y="152400"/>
            <a:ext cx="1404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74LS138 -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IO Decoder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0051" y="3324200"/>
            <a:ext cx="2673575" cy="7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72" y="152400"/>
            <a:ext cx="869885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 txBox="1"/>
          <p:nvPr/>
        </p:nvSpPr>
        <p:spPr>
          <a:xfrm>
            <a:off x="152400" y="152400"/>
            <a:ext cx="2088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8254 -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Programmable Interval Timer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8400" y="3824763"/>
            <a:ext cx="27813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98" y="284000"/>
            <a:ext cx="8230374" cy="4575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/>
        </p:nvSpPr>
        <p:spPr>
          <a:xfrm>
            <a:off x="152400" y="152400"/>
            <a:ext cx="1930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8255 -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Programmable Peripheral Interface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350" y="3955075"/>
            <a:ext cx="2776150" cy="8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1"/>
          <p:cNvPicPr preferRelativeResize="0"/>
          <p:nvPr/>
        </p:nvPicPr>
        <p:blipFill rotWithShape="1">
          <a:blip r:embed="rId3">
            <a:alphaModFix/>
          </a:blip>
          <a:srcRect b="0" l="0" r="25770" t="0"/>
          <a:stretch/>
        </p:blipFill>
        <p:spPr>
          <a:xfrm>
            <a:off x="1049513" y="152400"/>
            <a:ext cx="645597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1"/>
          <p:cNvSpPr txBox="1"/>
          <p:nvPr/>
        </p:nvSpPr>
        <p:spPr>
          <a:xfrm>
            <a:off x="152400" y="152400"/>
            <a:ext cx="134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Relay for Alarm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725" y="152100"/>
            <a:ext cx="8709025" cy="483929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2"/>
          <p:cNvSpPr txBox="1"/>
          <p:nvPr/>
        </p:nvSpPr>
        <p:spPr>
          <a:xfrm>
            <a:off x="152400" y="152400"/>
            <a:ext cx="1677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74LS47N &amp; 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7-segment displays </a:t>
            </a:r>
            <a:r>
              <a:rPr b="1" i="0" lang="en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(common anode)</a:t>
            </a:r>
            <a:endParaRPr b="1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9" name="Google Shape;21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6225" y="204350"/>
            <a:ext cx="2255775" cy="61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2"/>
          <p:cNvSpPr txBox="1"/>
          <p:nvPr/>
        </p:nvSpPr>
        <p:spPr>
          <a:xfrm>
            <a:off x="3227832" y="492500"/>
            <a:ext cx="90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IC1G$2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7110425" y="3139750"/>
            <a:ext cx="11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10s Place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7157650" y="1414500"/>
            <a:ext cx="119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Units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Place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3"/>
          <p:cNvPicPr preferRelativeResize="0"/>
          <p:nvPr/>
        </p:nvPicPr>
        <p:blipFill rotWithShape="1">
          <a:blip r:embed="rId3">
            <a:alphaModFix/>
          </a:blip>
          <a:srcRect b="0" l="16542" r="7538" t="0"/>
          <a:stretch/>
        </p:blipFill>
        <p:spPr>
          <a:xfrm>
            <a:off x="2433250" y="115950"/>
            <a:ext cx="6710750" cy="491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3"/>
          <p:cNvSpPr txBox="1"/>
          <p:nvPr/>
        </p:nvSpPr>
        <p:spPr>
          <a:xfrm>
            <a:off x="152400" y="152400"/>
            <a:ext cx="1835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ADC 0808 -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Analog-Digital Convertor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9" name="Google Shape;22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2900" y="3468350"/>
            <a:ext cx="3048675" cy="88740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3"/>
          <p:cNvSpPr txBox="1"/>
          <p:nvPr/>
        </p:nvSpPr>
        <p:spPr>
          <a:xfrm>
            <a:off x="152400" y="1325300"/>
            <a:ext cx="3855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Vout (given in Problem Statement)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for Load Cell = 0.025 x weight(kg)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Therefore resolution is 0.025V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(25mV)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Now, 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/ 256 = 0.025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X = 6.4 V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X is Vref+ to be found out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Since we are using 8-bit ADC, 2^8(256)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mappings are possible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11688" y="972350"/>
            <a:ext cx="8520600" cy="2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5"/>
              <a:buFont typeface="Roboto"/>
              <a:buChar char="●"/>
            </a:pPr>
            <a:r>
              <a:rPr lang="en" sz="1375">
                <a:latin typeface="Roboto"/>
                <a:ea typeface="Roboto"/>
                <a:cs typeface="Roboto"/>
                <a:sym typeface="Roboto"/>
              </a:rPr>
              <a:t>In some places, Vcc and GND are not available on the chip. They have been shown separately near the chip</a:t>
            </a:r>
            <a:endParaRPr sz="1375">
              <a:latin typeface="Roboto"/>
              <a:ea typeface="Roboto"/>
              <a:cs typeface="Roboto"/>
              <a:sym typeface="Roboto"/>
            </a:endParaRPr>
          </a:p>
          <a:p>
            <a:pPr indent="-3159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5"/>
              <a:buFont typeface="Roboto"/>
              <a:buChar char="●"/>
            </a:pPr>
            <a:r>
              <a:rPr lang="en" sz="1375">
                <a:latin typeface="Roboto"/>
                <a:ea typeface="Roboto"/>
                <a:cs typeface="Roboto"/>
                <a:sym typeface="Roboto"/>
              </a:rPr>
              <a:t>All the Vcc’s mentioned in the on paper design are 5V unless labelled explicitly giving a different voltage</a:t>
            </a:r>
            <a:endParaRPr sz="1375">
              <a:latin typeface="Roboto"/>
              <a:ea typeface="Roboto"/>
              <a:cs typeface="Roboto"/>
              <a:sym typeface="Roboto"/>
            </a:endParaRPr>
          </a:p>
          <a:p>
            <a:pPr indent="-22859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75"/>
              <a:buFont typeface="Roboto"/>
              <a:buNone/>
            </a:pPr>
            <a:r>
              <a:t/>
            </a:r>
            <a:endParaRPr sz="1375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50" y="1966175"/>
            <a:ext cx="2842200" cy="18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75" y="102365"/>
            <a:ext cx="8888049" cy="49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6075" y="370563"/>
            <a:ext cx="2747525" cy="9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4"/>
          <p:cNvSpPr txBox="1"/>
          <p:nvPr/>
        </p:nvSpPr>
        <p:spPr>
          <a:xfrm>
            <a:off x="152400" y="152400"/>
            <a:ext cx="1383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8259 -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Controller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44"/>
          <p:cNvSpPr txBox="1"/>
          <p:nvPr/>
        </p:nvSpPr>
        <p:spPr>
          <a:xfrm>
            <a:off x="5879775" y="3902350"/>
            <a:ext cx="102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99999"/>
                </a:solidFill>
              </a:rPr>
              <a:t>INTA’</a:t>
            </a:r>
            <a:endParaRPr sz="105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idx="4294967295" type="ctrTitle"/>
          </p:nvPr>
        </p:nvSpPr>
        <p:spPr>
          <a:xfrm>
            <a:off x="311700" y="2203500"/>
            <a:ext cx="8520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END OF FILE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187" y="97237"/>
            <a:ext cx="7369615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675" y="3603500"/>
            <a:ext cx="3385775" cy="119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7"/>
          <p:cNvSpPr txBox="1"/>
          <p:nvPr/>
        </p:nvSpPr>
        <p:spPr>
          <a:xfrm>
            <a:off x="152400" y="152400"/>
            <a:ext cx="1341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8284 - </a:t>
            </a:r>
            <a:r>
              <a:rPr b="0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Clock Generator</a:t>
            </a:r>
            <a:endParaRPr b="0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/>
        </p:nvSpPr>
        <p:spPr>
          <a:xfrm>
            <a:off x="185450" y="163400"/>
            <a:ext cx="83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8086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9" name="Google Shape;1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308" y="0"/>
            <a:ext cx="57273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3" y="294500"/>
            <a:ext cx="8204249" cy="43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9"/>
          <p:cNvSpPr txBox="1"/>
          <p:nvPr/>
        </p:nvSpPr>
        <p:spPr>
          <a:xfrm>
            <a:off x="152400" y="152400"/>
            <a:ext cx="1173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74LS373 Latch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5150" y="4228250"/>
            <a:ext cx="2256200" cy="79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2450" y="3003600"/>
            <a:ext cx="2312050" cy="69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77399" y="1956423"/>
            <a:ext cx="1893950" cy="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4" cy="476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516950"/>
            <a:ext cx="28956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85225" y="2858375"/>
            <a:ext cx="25457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0"/>
          <p:cNvSpPr txBox="1"/>
          <p:nvPr/>
        </p:nvSpPr>
        <p:spPr>
          <a:xfrm>
            <a:off x="152400" y="152400"/>
            <a:ext cx="1141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Bus Buffers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1441025" y="1903625"/>
            <a:ext cx="124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 Signals 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2" name="Google Shape;1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00" y="152400"/>
            <a:ext cx="6925500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1"/>
          <p:cNvSpPr txBox="1"/>
          <p:nvPr/>
        </p:nvSpPr>
        <p:spPr>
          <a:xfrm>
            <a:off x="117475" y="152400"/>
            <a:ext cx="1442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Control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Signals</a:t>
            </a:r>
            <a:endParaRPr b="1" sz="1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0175" y="3154917"/>
            <a:ext cx="2302425" cy="83718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/>
          <p:nvPr/>
        </p:nvSpPr>
        <p:spPr>
          <a:xfrm>
            <a:off x="2797900" y="1503425"/>
            <a:ext cx="7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Buffer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200" y="1167550"/>
            <a:ext cx="6143625" cy="29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2"/>
          <p:cNvSpPr txBox="1"/>
          <p:nvPr/>
        </p:nvSpPr>
        <p:spPr>
          <a:xfrm>
            <a:off x="1989750" y="213900"/>
            <a:ext cx="516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 for the formation of control signals</a:t>
            </a:r>
            <a:endParaRPr b="1" i="0" sz="1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74200"/>
            <a:ext cx="8839204" cy="479509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 txBox="1"/>
          <p:nvPr/>
        </p:nvSpPr>
        <p:spPr>
          <a:xfrm>
            <a:off x="1657675" y="0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Chip Select for even, odd banks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517275" y="279725"/>
            <a:ext cx="1610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RAM_FROM MEMORY DECODER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 </a:t>
            </a:r>
            <a:endParaRPr sz="1000">
              <a:highlight>
                <a:srgbClr val="FFFFFF"/>
              </a:highlight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349275" y="1775025"/>
            <a:ext cx="17784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ROM_1_FROM MEMORY DECODER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433275" y="3258500"/>
            <a:ext cx="161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ROM_2_FROM MEMORY DECODER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