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81" r:id="rId9"/>
    <p:sldId id="282" r:id="rId10"/>
    <p:sldId id="283" r:id="rId11"/>
    <p:sldId id="284" r:id="rId12"/>
    <p:sldId id="285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86" r:id="rId29"/>
    <p:sldId id="290" r:id="rId30"/>
    <p:sldId id="291" r:id="rId31"/>
    <p:sldId id="292" r:id="rId32"/>
    <p:sldId id="277" r:id="rId33"/>
    <p:sldId id="278" r:id="rId34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6FC"/>
    <a:srgbClr val="FFFFFF"/>
    <a:srgbClr val="F8F8F8"/>
    <a:srgbClr val="FAFAFA"/>
    <a:srgbClr val="FCFCFC"/>
    <a:srgbClr val="F9F9F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B13EFE61-1C24-4D6C-9C21-F8AC863A4F2D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E39B67-33A5-4DFB-B6C5-713B98A679B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A6F4D0-B11E-41B5-B030-5C6080BB878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647230-8BFB-461D-84BA-492A7C91FE5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8BB57A-3A62-42E9-BFB3-5C7F5F5C176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58E4C7-D586-46C0-B2F2-D14C9E16E41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E4E0A0-28A3-404F-BB32-71B5EAFD051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E4AA32-9EEC-4323-8736-B022C11D367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ECA0F6-CB93-492C-8ECD-DEFEB23455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864684-2F91-4D44-8032-840435917AB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2994D7-DD34-49F3-B55C-ABF52F3C652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e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DCFB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CFC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Image 0" descr="preencoded.png"/>
          <p:cNvPicPr/>
          <p:nvPr/>
        </p:nvPicPr>
        <p:blipFill>
          <a:blip r:embed="rId3"/>
          <a:stretch/>
        </p:blipFill>
        <p:spPr>
          <a:xfrm>
            <a:off x="0" y="0"/>
            <a:ext cx="5485680" cy="8228880"/>
          </a:xfrm>
          <a:prstGeom prst="rect">
            <a:avLst/>
          </a:prstGeom>
          <a:ln w="0">
            <a:noFill/>
          </a:ln>
        </p:spPr>
      </p:pic>
      <p:pic>
        <p:nvPicPr>
          <p:cNvPr id="47" name="Image 1" descr="preencoded.png"/>
          <p:cNvPicPr/>
          <p:nvPr/>
        </p:nvPicPr>
        <p:blipFill>
          <a:blip r:embed="rId4"/>
          <a:stretch/>
        </p:blipFill>
        <p:spPr>
          <a:xfrm>
            <a:off x="308520" y="2556720"/>
            <a:ext cx="4868280" cy="3115440"/>
          </a:xfrm>
          <a:prstGeom prst="rect">
            <a:avLst/>
          </a:prstGeom>
          <a:ln w="0">
            <a:noFill/>
          </a:ln>
        </p:spPr>
      </p:pic>
      <p:sp>
        <p:nvSpPr>
          <p:cNvPr id="50" name="Shape 4"/>
          <p:cNvSpPr/>
          <p:nvPr/>
        </p:nvSpPr>
        <p:spPr>
          <a:xfrm>
            <a:off x="6350400" y="6628320"/>
            <a:ext cx="394200" cy="39420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 descr="Importance of Mental Health Awareness At The Workplace | HCCB">
            <a:extLst>
              <a:ext uri="{FF2B5EF4-FFF2-40B4-BE49-F238E27FC236}">
                <a16:creationId xmlns:a16="http://schemas.microsoft.com/office/drawing/2014/main" id="{158AF468-9A10-3F8F-74CE-72C1195F5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1"/>
          <a:stretch/>
        </p:blipFill>
        <p:spPr bwMode="auto">
          <a:xfrm>
            <a:off x="0" y="0"/>
            <a:ext cx="8419380" cy="824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 3"/>
          <p:cNvSpPr/>
          <p:nvPr/>
        </p:nvSpPr>
        <p:spPr>
          <a:xfrm>
            <a:off x="6072300" y="4092840"/>
            <a:ext cx="7415280" cy="15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>
              <a:lnSpc>
                <a:spcPts val="311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latin typeface="Eras Light ITC" panose="020B0402030504020804" pitchFamily="34" charset="0"/>
                <a:ea typeface="Gelasio"/>
              </a:rPr>
              <a:t>Mental health is a vital aspect of overall well-being, yet it is often overlooked or stigmatized. This presentation aims to shed light on the importance of mental health and provide insights into the mental health landscape across Indian states.</a:t>
            </a:r>
            <a:endParaRPr lang="en-IN" sz="2400" b="1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48" name="Text 2"/>
          <p:cNvSpPr/>
          <p:nvPr/>
        </p:nvSpPr>
        <p:spPr>
          <a:xfrm>
            <a:off x="5794200" y="1377720"/>
            <a:ext cx="7971480" cy="235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8385"/>
              </a:lnSpc>
              <a:buNone/>
              <a:tabLst>
                <a:tab pos="0" algn="l"/>
              </a:tabLst>
            </a:pPr>
            <a:r>
              <a:rPr lang="en-US" sz="540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Mental Health</a:t>
            </a:r>
            <a:br>
              <a:rPr lang="en-US" sz="660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</a:br>
            <a:r>
              <a:rPr lang="en-US" sz="360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:A Critical Component</a:t>
            </a:r>
            <a:endParaRPr lang="en-IN" sz="3600" b="0" strike="noStrike" spc="-1" dirty="0">
              <a:latin typeface="Engravers MT" panose="0209070708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4734D-37F1-131C-C395-7CA7D8F45ACB}"/>
              </a:ext>
            </a:extLst>
          </p:cNvPr>
          <p:cNvSpPr txBox="1"/>
          <p:nvPr/>
        </p:nvSpPr>
        <p:spPr>
          <a:xfrm>
            <a:off x="6393930" y="6615757"/>
            <a:ext cx="7315200" cy="537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3600" b="1" u="sng" dirty="0">
                <a:solidFill>
                  <a:srgbClr val="746558"/>
                </a:solidFill>
                <a:latin typeface="Franklin Gothic Medium" panose="020B0603020102020204" pitchFamily="34" charset="0"/>
                <a:ea typeface="Gelasio" pitchFamily="34" charset="-122"/>
                <a:cs typeface="Gelasio" pitchFamily="34" charset="-120"/>
              </a:rPr>
              <a:t>By Team PREDATORS</a:t>
            </a:r>
            <a:endParaRPr lang="en-US" sz="3600" u="sng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25"/>
          <p:cNvSpPr/>
          <p:nvPr/>
        </p:nvSpPr>
        <p:spPr>
          <a:xfrm>
            <a:off x="7624081" y="2159640"/>
            <a:ext cx="6149160" cy="53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Eras Light ITC" panose="020B04020305040208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26960" y="720000"/>
            <a:ext cx="13612680" cy="14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5400" dirty="0">
                <a:latin typeface="Engravers MT" panose="02090707080505020304" pitchFamily="18" charset="0"/>
              </a:rPr>
              <a:t>State Distribution</a:t>
            </a:r>
            <a:endParaRPr lang="en-IN" sz="4860" b="0" strike="noStrike" spc="-1" dirty="0">
              <a:latin typeface="Engravers MT" panose="02090707080505020304" pitchFamily="18" charset="0"/>
            </a:endParaRPr>
          </a:p>
        </p:txBody>
      </p:sp>
      <p:sp>
        <p:nvSpPr>
          <p:cNvPr id="4" name="AutoShape 6" descr="Uploaded image">
            <a:extLst>
              <a:ext uri="{FF2B5EF4-FFF2-40B4-BE49-F238E27FC236}">
                <a16:creationId xmlns:a16="http://schemas.microsoft.com/office/drawing/2014/main" id="{C274FD31-BAF9-46E3-7B50-336FEA7B4A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82E012F7-8F2A-D1BC-F317-A82E16288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5" y="1852027"/>
            <a:ext cx="6834187" cy="596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47A56B-0371-50DE-07C7-87254BE67084}"/>
              </a:ext>
            </a:extLst>
          </p:cNvPr>
          <p:cNvSpPr txBox="1"/>
          <p:nvPr/>
        </p:nvSpPr>
        <p:spPr>
          <a:xfrm>
            <a:off x="7733999" y="1872316"/>
            <a:ext cx="674400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Eras Light ITC" panose="020B0402030504020804" pitchFamily="34" charset="0"/>
              </a:rPr>
              <a:t>The pie chart visualizes the distribution of participants across various states.</a:t>
            </a:r>
          </a:p>
          <a:p>
            <a:r>
              <a:rPr lang="en-IN" sz="2400" b="1" dirty="0">
                <a:latin typeface="Eras Light ITC" panose="020B0402030504020804" pitchFamily="34" charset="0"/>
              </a:rPr>
              <a:t>Top States</a:t>
            </a:r>
            <a:r>
              <a:rPr lang="en-IN" sz="2400" dirty="0">
                <a:latin typeface="Eras Light ITC" panose="020B0402030504020804" pitchFamily="34" charset="0"/>
              </a:rPr>
              <a:t>: Madhya Pradesh: Represents the highest percentage at 3.3%.</a:t>
            </a:r>
          </a:p>
          <a:p>
            <a:r>
              <a:rPr lang="en-IN" sz="2400" dirty="0">
                <a:latin typeface="Eras Light ITC" panose="020B0402030504020804" pitchFamily="34" charset="0"/>
              </a:rPr>
              <a:t>Maharashtra, Karnataka, Rajasthan, Odisha, Andhra Pradesh, Haryana, Bihar, Chhattisgarh, Kerala, Uttar Pradesh: Each state represents around 2.9%.</a:t>
            </a:r>
          </a:p>
          <a:p>
            <a:r>
              <a:rPr lang="en-IN" sz="2400" b="1" dirty="0">
                <a:latin typeface="Eras Light ITC" panose="020B0402030504020804" pitchFamily="34" charset="0"/>
              </a:rPr>
              <a:t>Other States: </a:t>
            </a:r>
            <a:r>
              <a:rPr lang="en-IN" sz="2400" dirty="0">
                <a:latin typeface="Eras Light ITC" panose="020B0402030504020804" pitchFamily="34" charset="0"/>
              </a:rPr>
              <a:t>Include a wide range of states, each contributing approximately 2.8% to the total distribution. </a:t>
            </a:r>
          </a:p>
          <a:p>
            <a:endParaRPr lang="en-IN" sz="2400" b="1" dirty="0">
              <a:latin typeface="Eras Light ITC" panose="020B0402030504020804" pitchFamily="34" charset="0"/>
            </a:endParaRPr>
          </a:p>
          <a:p>
            <a:r>
              <a:rPr lang="en-IN" sz="2400" b="1" dirty="0">
                <a:latin typeface="Eras Light ITC" panose="020B0402030504020804" pitchFamily="34" charset="0"/>
              </a:rPr>
              <a:t>Insights:</a:t>
            </a:r>
            <a:r>
              <a:rPr lang="en-IN" sz="2400" dirty="0">
                <a:latin typeface="Eras Light ITC" panose="020B0402030504020804" pitchFamily="34" charset="0"/>
              </a:rPr>
              <a:t> The distribution is fairly even across most states, indicating a diverse geographic representation. No single state dominates the participant pool, ensuring a wide range of perspectives.</a:t>
            </a:r>
          </a:p>
        </p:txBody>
      </p:sp>
    </p:spTree>
    <p:extLst>
      <p:ext uri="{BB962C8B-B14F-4D97-AF65-F5344CB8AC3E}">
        <p14:creationId xmlns:p14="http://schemas.microsoft.com/office/powerpoint/2010/main" val="20218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25"/>
          <p:cNvSpPr/>
          <p:nvPr/>
        </p:nvSpPr>
        <p:spPr>
          <a:xfrm>
            <a:off x="7624081" y="2159640"/>
            <a:ext cx="6149160" cy="53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Eras Light ITC" panose="020B04020305040208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56460" y="12634"/>
            <a:ext cx="13612680" cy="14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5400" dirty="0">
                <a:latin typeface="Engravers MT" panose="02090707080505020304" pitchFamily="18" charset="0"/>
              </a:rPr>
              <a:t>Mental health stats</a:t>
            </a:r>
            <a:endParaRPr lang="en-IN" sz="4860" b="0" strike="noStrike" spc="-1" dirty="0">
              <a:latin typeface="Engravers MT" panose="02090707080505020304" pitchFamily="18" charset="0"/>
            </a:endParaRPr>
          </a:p>
        </p:txBody>
      </p:sp>
      <p:sp>
        <p:nvSpPr>
          <p:cNvPr id="4" name="AutoShape 6" descr="Uploaded image">
            <a:extLst>
              <a:ext uri="{FF2B5EF4-FFF2-40B4-BE49-F238E27FC236}">
                <a16:creationId xmlns:a16="http://schemas.microsoft.com/office/drawing/2014/main" id="{C274FD31-BAF9-46E3-7B50-336FEA7B4A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0D52913-3061-5490-A10C-75521AC0B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2274"/>
            <a:ext cx="8118828" cy="583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94CAC01B-40F1-67C6-FE6A-377B54AA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309" y="1276851"/>
            <a:ext cx="6153452" cy="634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35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DF98-7F5D-D893-ED86-77542AB7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46F3C-F606-4061-CFE6-8CF31591D01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8DC7E4B-B802-F328-6052-B0B65276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3606"/>
            <a:ext cx="7315201" cy="761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F7C7577E-47CE-0BF0-CF37-BEFB3591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951" y="493606"/>
            <a:ext cx="7075449" cy="729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88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3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B6E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Text 40"/>
          <p:cNvSpPr/>
          <p:nvPr/>
        </p:nvSpPr>
        <p:spPr>
          <a:xfrm>
            <a:off x="864000" y="1627920"/>
            <a:ext cx="913500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6075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Multivariate Data Exploration</a:t>
            </a:r>
            <a:endParaRPr lang="en-IN" sz="4000" b="0" strike="noStrike" spc="-1" dirty="0">
              <a:latin typeface="Engravers MT" panose="02090707080505020304" pitchFamily="18" charset="0"/>
            </a:endParaRPr>
          </a:p>
        </p:txBody>
      </p:sp>
      <p:sp>
        <p:nvSpPr>
          <p:cNvPr id="2" name="Shape 0">
            <a:extLst>
              <a:ext uri="{FF2B5EF4-FFF2-40B4-BE49-F238E27FC236}">
                <a16:creationId xmlns:a16="http://schemas.microsoft.com/office/drawing/2014/main" id="{C90754A8-9285-0096-9BA4-F424C82E718F}"/>
              </a:ext>
            </a:extLst>
          </p:cNvPr>
          <p:cNvSpPr/>
          <p:nvPr/>
        </p:nvSpPr>
        <p:spPr>
          <a:xfrm>
            <a:off x="790200" y="2977680"/>
            <a:ext cx="4077360" cy="3406346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Text 41"/>
          <p:cNvSpPr/>
          <p:nvPr/>
        </p:nvSpPr>
        <p:spPr>
          <a:xfrm>
            <a:off x="864000" y="3394080"/>
            <a:ext cx="350460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3039"/>
              </a:lnSpc>
              <a:buNone/>
              <a:tabLst>
                <a:tab pos="0" algn="l"/>
              </a:tabLst>
            </a:pPr>
            <a:r>
              <a:rPr lang="en-US" sz="2430" b="1" strike="noStrike" spc="-1" dirty="0">
                <a:solidFill>
                  <a:srgbClr val="484237"/>
                </a:solidFill>
                <a:latin typeface="Eras Light ITC" panose="020B0402030504020804" pitchFamily="34" charset="0"/>
                <a:ea typeface="Gelasio"/>
              </a:rPr>
              <a:t>Socioeconomic Factors</a:t>
            </a:r>
            <a:endParaRPr lang="en-IN" sz="243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126" name="Text 77"/>
          <p:cNvSpPr/>
          <p:nvPr/>
        </p:nvSpPr>
        <p:spPr>
          <a:xfrm>
            <a:off x="864000" y="4026600"/>
            <a:ext cx="3395270" cy="15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3110"/>
              </a:lnSpc>
              <a:buNone/>
              <a:tabLst>
                <a:tab pos="0" algn="l"/>
              </a:tabLst>
            </a:pPr>
            <a:r>
              <a:rPr lang="en-US" sz="1940" b="0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Poverty, education levels, and access to healthcare are found to be significant predictors of mental health outcomes.</a:t>
            </a:r>
            <a:endParaRPr lang="en-IN" sz="194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3" name="Shape 0">
            <a:extLst>
              <a:ext uri="{FF2B5EF4-FFF2-40B4-BE49-F238E27FC236}">
                <a16:creationId xmlns:a16="http://schemas.microsoft.com/office/drawing/2014/main" id="{5DD7AC46-12FE-7F16-750C-5F0B98585D37}"/>
              </a:ext>
            </a:extLst>
          </p:cNvPr>
          <p:cNvSpPr/>
          <p:nvPr/>
        </p:nvSpPr>
        <p:spPr>
          <a:xfrm>
            <a:off x="5201150" y="2953754"/>
            <a:ext cx="4077360" cy="3406346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Text 78"/>
          <p:cNvSpPr/>
          <p:nvPr/>
        </p:nvSpPr>
        <p:spPr>
          <a:xfrm>
            <a:off x="5372640" y="3394080"/>
            <a:ext cx="320832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3039"/>
              </a:lnSpc>
              <a:buNone/>
              <a:tabLst>
                <a:tab pos="0" algn="l"/>
              </a:tabLst>
            </a:pPr>
            <a:r>
              <a:rPr lang="en-US" sz="2430" b="1" strike="noStrike" spc="-1" dirty="0">
                <a:solidFill>
                  <a:srgbClr val="484237"/>
                </a:solidFill>
                <a:latin typeface="Eras Light ITC" panose="020B0402030504020804" pitchFamily="34" charset="0"/>
                <a:ea typeface="Gelasio"/>
              </a:rPr>
              <a:t>Demographic Trends</a:t>
            </a:r>
            <a:endParaRPr lang="en-IN" sz="243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128" name="Text 79"/>
          <p:cNvSpPr/>
          <p:nvPr/>
        </p:nvSpPr>
        <p:spPr>
          <a:xfrm>
            <a:off x="5372640" y="4026600"/>
            <a:ext cx="3667843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3110"/>
              </a:lnSpc>
              <a:buNone/>
              <a:tabLst>
                <a:tab pos="0" algn="l"/>
              </a:tabLst>
            </a:pPr>
            <a:r>
              <a:rPr lang="en-US" sz="1940" b="0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Factors like urbanization, population density, and the proportion of marginalized communities influence mental health prevalence.</a:t>
            </a:r>
            <a:endParaRPr lang="en-IN" sz="194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4" name="Shape 0">
            <a:extLst>
              <a:ext uri="{FF2B5EF4-FFF2-40B4-BE49-F238E27FC236}">
                <a16:creationId xmlns:a16="http://schemas.microsoft.com/office/drawing/2014/main" id="{357A5700-BF91-5609-CC25-AF4EFFCB245A}"/>
              </a:ext>
            </a:extLst>
          </p:cNvPr>
          <p:cNvSpPr/>
          <p:nvPr/>
        </p:nvSpPr>
        <p:spPr>
          <a:xfrm>
            <a:off x="9610440" y="2977680"/>
            <a:ext cx="4077360" cy="3406346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Text 80"/>
          <p:cNvSpPr/>
          <p:nvPr/>
        </p:nvSpPr>
        <p:spPr>
          <a:xfrm>
            <a:off x="9881280" y="3394080"/>
            <a:ext cx="309024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3039"/>
              </a:lnSpc>
              <a:buNone/>
              <a:tabLst>
                <a:tab pos="0" algn="l"/>
              </a:tabLst>
            </a:pPr>
            <a:r>
              <a:rPr lang="en-US" sz="2430" b="1" strike="noStrike" spc="-1" dirty="0">
                <a:solidFill>
                  <a:srgbClr val="484237"/>
                </a:solidFill>
                <a:latin typeface="Eras Light ITC" panose="020B0402030504020804" pitchFamily="34" charset="0"/>
                <a:ea typeface="Gelasio"/>
              </a:rPr>
              <a:t>Regional Disparities</a:t>
            </a:r>
            <a:endParaRPr lang="en-IN" sz="243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130" name="Text 81"/>
          <p:cNvSpPr/>
          <p:nvPr/>
        </p:nvSpPr>
        <p:spPr>
          <a:xfrm>
            <a:off x="9881280" y="4026600"/>
            <a:ext cx="3524169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3110"/>
              </a:lnSpc>
              <a:buNone/>
              <a:tabLst>
                <a:tab pos="0" algn="l"/>
              </a:tabLst>
            </a:pPr>
            <a:r>
              <a:rPr lang="en-US" sz="1940" b="0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Geographical and cultural differences contribute to the uneven distribution of mental health resources and support across Indian states.</a:t>
            </a:r>
            <a:endParaRPr lang="en-IN" sz="1940" b="0" strike="noStrike" spc="-1" dirty="0">
              <a:latin typeface="Eras Light ITC" panose="020B04020305040208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 9" descr="preencoded.png"/>
          <p:cNvPicPr/>
          <p:nvPr/>
        </p:nvPicPr>
        <p:blipFill>
          <a:blip r:embed="rId2"/>
          <a:stretch/>
        </p:blipFill>
        <p:spPr>
          <a:xfrm rot="21579600">
            <a:off x="406531" y="2089565"/>
            <a:ext cx="6114567" cy="5847677"/>
          </a:xfrm>
          <a:prstGeom prst="rect">
            <a:avLst/>
          </a:prstGeom>
          <a:ln w="0">
            <a:noFill/>
          </a:ln>
        </p:spPr>
      </p:pic>
      <p:sp>
        <p:nvSpPr>
          <p:cNvPr id="135" name="Text 25"/>
          <p:cNvSpPr/>
          <p:nvPr/>
        </p:nvSpPr>
        <p:spPr>
          <a:xfrm>
            <a:off x="7624081" y="4114800"/>
            <a:ext cx="6149160" cy="15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3110"/>
              </a:lnSpc>
              <a:buNone/>
              <a:tabLst>
                <a:tab pos="0" algn="l"/>
              </a:tabLst>
            </a:pPr>
            <a:r>
              <a:rPr lang="en-US" sz="1940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Among those with mild depression, 51.3% are female, with the remaining 48.7% being male.</a:t>
            </a:r>
            <a:endParaRPr lang="en-IN" sz="194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26960" y="720000"/>
            <a:ext cx="13612680" cy="14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6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Gender Distribution (Mild)</a:t>
            </a:r>
            <a:endParaRPr lang="en-IN" sz="4860" b="0" strike="noStrike" spc="-1" dirty="0">
              <a:latin typeface="Engravers MT" panose="020907070805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26"/>
          <p:cNvSpPr/>
          <p:nvPr/>
        </p:nvSpPr>
        <p:spPr>
          <a:xfrm>
            <a:off x="864000" y="1069920"/>
            <a:ext cx="743436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0" name="Image 10" descr="preencoded.png"/>
          <p:cNvPicPr/>
          <p:nvPr/>
        </p:nvPicPr>
        <p:blipFill>
          <a:blip r:embed="rId2"/>
          <a:stretch/>
        </p:blipFill>
        <p:spPr>
          <a:xfrm rot="21579600">
            <a:off x="405320" y="2088457"/>
            <a:ext cx="6489194" cy="5440444"/>
          </a:xfrm>
          <a:prstGeom prst="rect">
            <a:avLst/>
          </a:prstGeom>
          <a:ln w="0">
            <a:noFill/>
          </a:ln>
        </p:spPr>
      </p:pic>
      <p:sp>
        <p:nvSpPr>
          <p:cNvPr id="141" name="Text 27"/>
          <p:cNvSpPr/>
          <p:nvPr/>
        </p:nvSpPr>
        <p:spPr>
          <a:xfrm>
            <a:off x="7719802" y="4114800"/>
            <a:ext cx="6149160" cy="15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3110"/>
              </a:lnSpc>
              <a:buNone/>
              <a:tabLst>
                <a:tab pos="0" algn="l"/>
              </a:tabLst>
            </a:pPr>
            <a:r>
              <a:rPr lang="en-US" sz="1940" b="0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Among those with moderate depression, 54.8% are female, with the remaining 45.2% being male.</a:t>
            </a:r>
            <a:endParaRPr lang="en-IN" sz="194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26960" y="720000"/>
            <a:ext cx="13612680" cy="14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Gender Distribution (Moderate)</a:t>
            </a:r>
            <a:endParaRPr lang="en-IN" sz="4000" b="0" strike="noStrike" spc="-1" dirty="0">
              <a:latin typeface="Engravers MT" panose="020907070805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 30"/>
          <p:cNvSpPr/>
          <p:nvPr/>
        </p:nvSpPr>
        <p:spPr>
          <a:xfrm>
            <a:off x="864000" y="1069920"/>
            <a:ext cx="743436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Image 12" descr="preencoded.png"/>
          <p:cNvPicPr/>
          <p:nvPr/>
        </p:nvPicPr>
        <p:blipFill>
          <a:blip r:embed="rId2"/>
          <a:stretch/>
        </p:blipFill>
        <p:spPr>
          <a:xfrm rot="21579600">
            <a:off x="348234" y="1824600"/>
            <a:ext cx="6113302" cy="6060882"/>
          </a:xfrm>
          <a:prstGeom prst="rect">
            <a:avLst/>
          </a:prstGeom>
          <a:ln w="0">
            <a:noFill/>
          </a:ln>
        </p:spPr>
      </p:pic>
      <p:sp>
        <p:nvSpPr>
          <p:cNvPr id="147" name="Text 31"/>
          <p:cNvSpPr/>
          <p:nvPr/>
        </p:nvSpPr>
        <p:spPr>
          <a:xfrm>
            <a:off x="7609495" y="4114800"/>
            <a:ext cx="6149160" cy="15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3110"/>
              </a:lnSpc>
              <a:buNone/>
              <a:tabLst>
                <a:tab pos="0" algn="l"/>
              </a:tabLst>
            </a:pPr>
            <a:r>
              <a:rPr lang="en-US" sz="1940" b="0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Among those with no depression, 53.9% are female, with the remaining 46.1% being male.</a:t>
            </a:r>
            <a:endParaRPr lang="en-IN" sz="194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26960" y="720000"/>
            <a:ext cx="13612680" cy="14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Gender Distribution (Severe)</a:t>
            </a:r>
            <a:endParaRPr lang="en-IN" sz="4400" b="0" strike="noStrike" spc="-1" dirty="0">
              <a:latin typeface="Engravers MT" panose="020907070805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23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B6E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Text 32"/>
          <p:cNvSpPr/>
          <p:nvPr/>
        </p:nvSpPr>
        <p:spPr>
          <a:xfrm>
            <a:off x="864000" y="1069920"/>
            <a:ext cx="743436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2" name="Image 13" descr="preencoded.png"/>
          <p:cNvPicPr/>
          <p:nvPr/>
        </p:nvPicPr>
        <p:blipFill>
          <a:blip r:embed="rId2"/>
          <a:stretch/>
        </p:blipFill>
        <p:spPr>
          <a:xfrm rot="21579600">
            <a:off x="607213" y="1964171"/>
            <a:ext cx="6691534" cy="5565332"/>
          </a:xfrm>
          <a:prstGeom prst="rect">
            <a:avLst/>
          </a:prstGeom>
          <a:ln w="0">
            <a:noFill/>
          </a:ln>
        </p:spPr>
      </p:pic>
      <p:sp>
        <p:nvSpPr>
          <p:cNvPr id="153" name="Text 33"/>
          <p:cNvSpPr/>
          <p:nvPr/>
        </p:nvSpPr>
        <p:spPr>
          <a:xfrm>
            <a:off x="7675839" y="3325140"/>
            <a:ext cx="6149160" cy="15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ts val="311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The 15-24 and 25-34 age groups have the highest overall frequencies of depression.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 marL="216000" indent="-216000">
              <a:lnSpc>
                <a:spcPts val="311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Mild depression is most common in the 15-24 age group.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 marL="216000" indent="-216000">
              <a:lnSpc>
                <a:spcPts val="311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The 60+ age group has the lowest frequency of depression across all states.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 marL="216000" indent="-216000">
              <a:lnSpc>
                <a:spcPts val="311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No depression (healthy state) is most prevalent in the 15-24 age group, followed closely by 25-34.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6960" y="720000"/>
            <a:ext cx="13612680" cy="14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6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Age Group Distribution</a:t>
            </a:r>
            <a:endParaRPr lang="en-IN" sz="4860" b="0" strike="noStrike" spc="-1" dirty="0">
              <a:latin typeface="Engravers MT" panose="020907070805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25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B6E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Text 34"/>
          <p:cNvSpPr/>
          <p:nvPr/>
        </p:nvSpPr>
        <p:spPr>
          <a:xfrm>
            <a:off x="864000" y="1069920"/>
            <a:ext cx="743436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8" name="Image 14" descr="preencoded.png"/>
          <p:cNvPicPr/>
          <p:nvPr/>
        </p:nvPicPr>
        <p:blipFill>
          <a:blip r:embed="rId2"/>
          <a:stretch/>
        </p:blipFill>
        <p:spPr>
          <a:xfrm rot="21579600">
            <a:off x="444232" y="1856317"/>
            <a:ext cx="6853696" cy="5841578"/>
          </a:xfrm>
          <a:prstGeom prst="rect">
            <a:avLst/>
          </a:prstGeom>
          <a:ln w="0">
            <a:noFill/>
          </a:ln>
        </p:spPr>
      </p:pic>
      <p:sp>
        <p:nvSpPr>
          <p:cNvPr id="159" name="Text 35"/>
          <p:cNvSpPr/>
          <p:nvPr/>
        </p:nvSpPr>
        <p:spPr>
          <a:xfrm>
            <a:off x="7742160" y="3325140"/>
            <a:ext cx="6149160" cy="15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ts val="311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Unmarried individuals ("No" marital status) have a much higher frequency of depression across all severity levels compared to married individuals.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 marL="216000" indent="-216000">
              <a:lnSpc>
                <a:spcPts val="311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The most common depression state for both married and unmarried groups is moderate depression.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 marL="216000" indent="-216000">
              <a:lnSpc>
                <a:spcPts val="311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Severe depression appears to be more prevalent among unmarried individuals..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26960" y="720000"/>
            <a:ext cx="13612680" cy="14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strike="noStrike" spc="-1" dirty="0" err="1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Marrital</a:t>
            </a:r>
            <a:r>
              <a:rPr lang="en-US" sz="440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 Status &amp; Depression</a:t>
            </a:r>
            <a:endParaRPr lang="en-IN" sz="4400" b="0" strike="noStrike" spc="-1" dirty="0">
              <a:latin typeface="Engravers MT" panose="020907070805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27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DCFB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Shape 28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B6E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Text 36"/>
          <p:cNvSpPr/>
          <p:nvPr/>
        </p:nvSpPr>
        <p:spPr>
          <a:xfrm>
            <a:off x="864000" y="1069920"/>
            <a:ext cx="743436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Image 15" descr="preencoded.png"/>
          <p:cNvPicPr/>
          <p:nvPr/>
        </p:nvPicPr>
        <p:blipFill>
          <a:blip r:embed="rId2"/>
          <a:stretch/>
        </p:blipFill>
        <p:spPr>
          <a:xfrm rot="21579600">
            <a:off x="608521" y="1863793"/>
            <a:ext cx="6688918" cy="6006144"/>
          </a:xfrm>
          <a:prstGeom prst="rect">
            <a:avLst/>
          </a:prstGeom>
          <a:ln w="0">
            <a:noFill/>
          </a:ln>
        </p:spPr>
      </p:pic>
      <p:sp>
        <p:nvSpPr>
          <p:cNvPr id="165" name="Text 37"/>
          <p:cNvSpPr/>
          <p:nvPr/>
        </p:nvSpPr>
        <p:spPr>
          <a:xfrm>
            <a:off x="7624080" y="3325140"/>
            <a:ext cx="6149160" cy="15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ts val="311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Students have the highest frequency of mild depression among all occupations.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 marL="216000" indent="-216000">
              <a:lnSpc>
                <a:spcPts val="311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Housewives show the highest proportion of severe depression cases.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 marL="216000" indent="-216000">
              <a:lnSpc>
                <a:spcPts val="311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The business sector has the highest percentage of individuals with no depression.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 marL="216000" indent="-216000">
              <a:lnSpc>
                <a:spcPts val="311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Corporate employees have a relatively balanced distribution across depression states.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26960" y="720000"/>
            <a:ext cx="13612680" cy="14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6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Occupation Distribution</a:t>
            </a:r>
            <a:endParaRPr lang="en-IN" sz="4860" b="0" strike="noStrike" spc="-1" dirty="0">
              <a:latin typeface="Engravers MT" panose="020907070805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1"/>
          <p:cNvSpPr/>
          <p:nvPr/>
        </p:nvSpPr>
        <p:spPr>
          <a:xfrm>
            <a:off x="0" y="720"/>
            <a:ext cx="14629680" cy="8228880"/>
          </a:xfrm>
          <a:prstGeom prst="rect">
            <a:avLst/>
          </a:prstGeom>
          <a:solidFill>
            <a:srgbClr val="FAFAF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Shape 0">
            <a:extLst>
              <a:ext uri="{FF2B5EF4-FFF2-40B4-BE49-F238E27FC236}">
                <a16:creationId xmlns:a16="http://schemas.microsoft.com/office/drawing/2014/main" id="{F4ECAD49-4C4F-A2E6-332D-9D5C0C4A2C8E}"/>
              </a:ext>
            </a:extLst>
          </p:cNvPr>
          <p:cNvSpPr/>
          <p:nvPr/>
        </p:nvSpPr>
        <p:spPr>
          <a:xfrm>
            <a:off x="5283000" y="2825280"/>
            <a:ext cx="4077360" cy="3406346"/>
          </a:xfrm>
          <a:prstGeom prst="rect">
            <a:avLst/>
          </a:prstGeom>
          <a:solidFill>
            <a:srgbClr val="B6E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Shape 0"/>
          <p:cNvSpPr/>
          <p:nvPr/>
        </p:nvSpPr>
        <p:spPr>
          <a:xfrm>
            <a:off x="790200" y="2825280"/>
            <a:ext cx="4077360" cy="3406346"/>
          </a:xfrm>
          <a:prstGeom prst="rect">
            <a:avLst/>
          </a:prstGeom>
          <a:solidFill>
            <a:srgbClr val="B6E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Text 2"/>
          <p:cNvSpPr/>
          <p:nvPr/>
        </p:nvSpPr>
        <p:spPr>
          <a:xfrm>
            <a:off x="1260180" y="1027620"/>
            <a:ext cx="822492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6075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Understanding the Context</a:t>
            </a:r>
            <a:endParaRPr lang="en-IN" sz="4000" b="0" strike="noStrike" spc="-1" dirty="0">
              <a:latin typeface="Engravers MT" panose="02090707080505020304" pitchFamily="18" charset="0"/>
            </a:endParaRPr>
          </a:p>
        </p:txBody>
      </p:sp>
      <p:sp>
        <p:nvSpPr>
          <p:cNvPr id="54" name="Text 3"/>
          <p:cNvSpPr/>
          <p:nvPr/>
        </p:nvSpPr>
        <p:spPr>
          <a:xfrm>
            <a:off x="864000" y="3201120"/>
            <a:ext cx="35121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3039"/>
              </a:lnSpc>
              <a:buNone/>
              <a:tabLst>
                <a:tab pos="0" algn="l"/>
              </a:tabLst>
            </a:pPr>
            <a:r>
              <a:rPr lang="en-US" sz="2430" b="1" strike="noStrike" spc="-1" dirty="0">
                <a:solidFill>
                  <a:srgbClr val="484237"/>
                </a:solidFill>
                <a:latin typeface="Eras Light ITC" panose="020B0402030504020804" pitchFamily="34" charset="0"/>
                <a:ea typeface="Gelasio"/>
              </a:rPr>
              <a:t>Demographic Diversity</a:t>
            </a:r>
            <a:endParaRPr lang="en-IN" sz="243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55" name="Text 4"/>
          <p:cNvSpPr/>
          <p:nvPr/>
        </p:nvSpPr>
        <p:spPr>
          <a:xfrm>
            <a:off x="864000" y="3971880"/>
            <a:ext cx="3898080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3110"/>
              </a:lnSpc>
              <a:buNone/>
              <a:tabLst>
                <a:tab pos="0" algn="l"/>
              </a:tabLst>
            </a:pPr>
            <a:r>
              <a:rPr lang="en-US" sz="1940" b="0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India is a vast and diverse country, with significant variations in cultural, socioeconomic, and geographical factors across its states.</a:t>
            </a:r>
            <a:endParaRPr lang="en-IN" sz="194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56" name="Text 5"/>
          <p:cNvSpPr/>
          <p:nvPr/>
        </p:nvSpPr>
        <p:spPr>
          <a:xfrm>
            <a:off x="5372640" y="3201120"/>
            <a:ext cx="389808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3039"/>
              </a:lnSpc>
              <a:buNone/>
              <a:tabLst>
                <a:tab pos="0" algn="l"/>
              </a:tabLst>
            </a:pPr>
            <a:r>
              <a:rPr lang="en-US" sz="2430" b="1" strike="noStrike" spc="-1" dirty="0">
                <a:solidFill>
                  <a:srgbClr val="484237"/>
                </a:solidFill>
                <a:latin typeface="Eras Light ITC" panose="020B0402030504020804" pitchFamily="34" charset="0"/>
                <a:ea typeface="Gelasio"/>
              </a:rPr>
              <a:t>Mental Health Challenges</a:t>
            </a:r>
            <a:endParaRPr lang="en-IN" sz="243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57" name="Text 6"/>
          <p:cNvSpPr/>
          <p:nvPr/>
        </p:nvSpPr>
        <p:spPr>
          <a:xfrm>
            <a:off x="5365800" y="3971880"/>
            <a:ext cx="3898080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3110"/>
              </a:lnSpc>
              <a:buNone/>
              <a:tabLst>
                <a:tab pos="0" algn="l"/>
              </a:tabLst>
            </a:pPr>
            <a:r>
              <a:rPr lang="en-US" sz="1940" b="0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Mental health issues can be influenced by a range of factors, including access to healthcare, social stigma, and economic conditions.</a:t>
            </a:r>
            <a:endParaRPr lang="en-IN" sz="194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3" name="Shape 0">
            <a:extLst>
              <a:ext uri="{FF2B5EF4-FFF2-40B4-BE49-F238E27FC236}">
                <a16:creationId xmlns:a16="http://schemas.microsoft.com/office/drawing/2014/main" id="{4C3319AC-EB18-22B1-BA19-053DFA5F2F5F}"/>
              </a:ext>
            </a:extLst>
          </p:cNvPr>
          <p:cNvSpPr/>
          <p:nvPr/>
        </p:nvSpPr>
        <p:spPr>
          <a:xfrm>
            <a:off x="9791640" y="2825280"/>
            <a:ext cx="4077360" cy="3406346"/>
          </a:xfrm>
          <a:prstGeom prst="rect">
            <a:avLst/>
          </a:prstGeom>
          <a:solidFill>
            <a:srgbClr val="B6E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Text 7"/>
          <p:cNvSpPr/>
          <p:nvPr/>
        </p:nvSpPr>
        <p:spPr>
          <a:xfrm>
            <a:off x="9881280" y="320112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3039"/>
              </a:lnSpc>
              <a:buNone/>
              <a:tabLst>
                <a:tab pos="0" algn="l"/>
              </a:tabLst>
            </a:pPr>
            <a:r>
              <a:rPr lang="en-US" sz="2430" b="1" strike="noStrike" spc="-1" dirty="0">
                <a:solidFill>
                  <a:srgbClr val="484237"/>
                </a:solidFill>
                <a:latin typeface="Eras Light ITC" panose="020B0402030504020804" pitchFamily="34" charset="0"/>
                <a:ea typeface="Gelasio"/>
              </a:rPr>
              <a:t>Importance of Data</a:t>
            </a:r>
            <a:endParaRPr lang="en-IN" sz="243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59" name="Text 8"/>
          <p:cNvSpPr/>
          <p:nvPr/>
        </p:nvSpPr>
        <p:spPr>
          <a:xfrm>
            <a:off x="9881280" y="3971880"/>
            <a:ext cx="3898080" cy="15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3110"/>
              </a:lnSpc>
              <a:buNone/>
              <a:tabLst>
                <a:tab pos="0" algn="l"/>
              </a:tabLst>
            </a:pPr>
            <a:r>
              <a:rPr lang="en-US" sz="1940" b="0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Comprehensive data and research are crucial to understanding the mental health landscape and informing effective interventions.</a:t>
            </a:r>
            <a:endParaRPr lang="en-IN" sz="1940" b="0" strike="noStrike" spc="-1" dirty="0">
              <a:latin typeface="Eras Light ITC" panose="020B04020305040208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29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DCFB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Shape 3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Text 38"/>
          <p:cNvSpPr/>
          <p:nvPr/>
        </p:nvSpPr>
        <p:spPr>
          <a:xfrm>
            <a:off x="864000" y="1069920"/>
            <a:ext cx="743436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0" name="Image 16" descr="preencoded.png"/>
          <p:cNvPicPr/>
          <p:nvPr/>
        </p:nvPicPr>
        <p:blipFill>
          <a:blip r:embed="rId2"/>
          <a:stretch/>
        </p:blipFill>
        <p:spPr>
          <a:xfrm rot="21579600">
            <a:off x="607498" y="1868146"/>
            <a:ext cx="6409804" cy="5660521"/>
          </a:xfrm>
          <a:prstGeom prst="rect">
            <a:avLst/>
          </a:prstGeom>
          <a:ln w="0">
            <a:noFill/>
          </a:ln>
        </p:spPr>
      </p:pic>
      <p:sp>
        <p:nvSpPr>
          <p:cNvPr id="171" name="Text 39"/>
          <p:cNvSpPr/>
          <p:nvPr/>
        </p:nvSpPr>
        <p:spPr>
          <a:xfrm>
            <a:off x="7624800" y="3325140"/>
            <a:ext cx="6149160" cy="15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864000" lvl="3" indent="-216000">
              <a:lnSpc>
                <a:spcPts val="311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A &amp; N Islands has the largest share at 50.3% of the distribution.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 marL="864000" lvl="3" indent="-216000">
              <a:lnSpc>
                <a:spcPts val="311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Andhra Pradesh follows closely with 49.1%.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 marL="864000" lvl="3" indent="-216000">
              <a:lnSpc>
                <a:spcPts val="311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Arunachal Pradesh has a very small representation at 0.5%.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6960" y="720000"/>
            <a:ext cx="13612680" cy="14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6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State Distribution</a:t>
            </a:r>
            <a:endParaRPr lang="en-IN" sz="4860" b="0" strike="noStrike" spc="-1" dirty="0">
              <a:latin typeface="Engravers MT" panose="020907070805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2"/>
          <p:cNvSpPr/>
          <p:nvPr/>
        </p:nvSpPr>
        <p:spPr>
          <a:xfrm>
            <a:off x="0" y="-360"/>
            <a:ext cx="14629680" cy="8228880"/>
          </a:xfrm>
          <a:prstGeom prst="rect">
            <a:avLst/>
          </a:prstGeom>
          <a:solidFill>
            <a:srgbClr val="DDCFB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Shape 8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Text 1"/>
          <p:cNvSpPr/>
          <p:nvPr/>
        </p:nvSpPr>
        <p:spPr>
          <a:xfrm>
            <a:off x="777919" y="334620"/>
            <a:ext cx="743436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6075"/>
              </a:lnSpc>
              <a:buNone/>
              <a:tabLst>
                <a:tab pos="0" algn="l"/>
              </a:tabLst>
            </a:pPr>
            <a:r>
              <a:rPr lang="en-US" sz="486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Meditation and Exercises</a:t>
            </a:r>
            <a:endParaRPr lang="en-IN" sz="4860" b="0" strike="noStrike" spc="-1" dirty="0">
              <a:latin typeface="Engravers MT" panose="02090707080505020304" pitchFamily="18" charset="0"/>
            </a:endParaRPr>
          </a:p>
        </p:txBody>
      </p:sp>
      <p:sp>
        <p:nvSpPr>
          <p:cNvPr id="176" name="Text 15"/>
          <p:cNvSpPr/>
          <p:nvPr/>
        </p:nvSpPr>
        <p:spPr>
          <a:xfrm>
            <a:off x="86400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3039"/>
              </a:lnSpc>
              <a:buNone/>
              <a:tabLst>
                <a:tab pos="0" algn="l"/>
              </a:tabLst>
            </a:pPr>
            <a:r>
              <a:rPr lang="en-US" sz="2430" b="1" strike="noStrike" spc="-1">
                <a:solidFill>
                  <a:srgbClr val="746558"/>
                </a:solidFill>
                <a:latin typeface="Gelasio"/>
                <a:ea typeface="Gelasio"/>
              </a:rPr>
              <a:t>Gender Distribution</a:t>
            </a:r>
            <a:endParaRPr lang="en-IN" sz="2430" b="0" strike="noStrike" spc="-1">
              <a:latin typeface="Arial"/>
            </a:endParaRPr>
          </a:p>
        </p:txBody>
      </p:sp>
      <p:sp>
        <p:nvSpPr>
          <p:cNvPr id="177" name="Text 19"/>
          <p:cNvSpPr/>
          <p:nvPr/>
        </p:nvSpPr>
        <p:spPr>
          <a:xfrm>
            <a:off x="864000" y="5433480"/>
            <a:ext cx="4053240" cy="15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3110"/>
              </a:lnSpc>
              <a:buNone/>
              <a:tabLst>
                <a:tab pos="0" algn="l"/>
              </a:tabLst>
            </a:pPr>
            <a:r>
              <a:rPr lang="en-US" sz="1940" b="0" strike="noStrike" spc="-1">
                <a:solidFill>
                  <a:srgbClr val="746558"/>
                </a:solidFill>
                <a:latin typeface="Gelasio"/>
                <a:ea typeface="Gelasio"/>
              </a:rPr>
              <a:t>The data shows a clear breakdown of the gender distribution, providing valuable insights into the demographics of the dataset.</a:t>
            </a:r>
            <a:endParaRPr lang="en-IN" sz="1940" b="0" strike="noStrike" spc="-1">
              <a:latin typeface="Arial"/>
            </a:endParaRPr>
          </a:p>
        </p:txBody>
      </p:sp>
      <p:sp>
        <p:nvSpPr>
          <p:cNvPr id="180" name="Text 22"/>
          <p:cNvSpPr/>
          <p:nvPr/>
        </p:nvSpPr>
        <p:spPr>
          <a:xfrm>
            <a:off x="971244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3039"/>
              </a:lnSpc>
              <a:buNone/>
              <a:tabLst>
                <a:tab pos="0" algn="l"/>
              </a:tabLst>
            </a:pPr>
            <a:r>
              <a:rPr lang="en-US" sz="2430" b="1" strike="noStrike" spc="-1">
                <a:solidFill>
                  <a:srgbClr val="746558"/>
                </a:solidFill>
                <a:latin typeface="Gelasio"/>
                <a:ea typeface="Gelasio"/>
              </a:rPr>
              <a:t>Highlighting Trends</a:t>
            </a:r>
            <a:endParaRPr lang="en-IN" sz="2430" b="0" strike="noStrike" spc="-1">
              <a:latin typeface="Arial"/>
            </a:endParaRPr>
          </a:p>
        </p:txBody>
      </p:sp>
      <p:sp>
        <p:nvSpPr>
          <p:cNvPr id="181" name="Text 23"/>
          <p:cNvSpPr/>
          <p:nvPr/>
        </p:nvSpPr>
        <p:spPr>
          <a:xfrm>
            <a:off x="9712440" y="5433480"/>
            <a:ext cx="4053240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3110"/>
              </a:lnSpc>
              <a:buNone/>
              <a:tabLst>
                <a:tab pos="0" algn="l"/>
              </a:tabLst>
            </a:pPr>
            <a:r>
              <a:rPr lang="en-US" sz="1940" b="0" strike="noStrike" spc="-1">
                <a:solidFill>
                  <a:srgbClr val="746558"/>
                </a:solidFill>
                <a:latin typeface="Gelasio"/>
                <a:ea typeface="Gelasio"/>
              </a:rPr>
              <a:t>The charts and graphs effectively highlight the important trends and patterns within the dataset, allowing for a more thorough understanding of the univariate characteristics.</a:t>
            </a:r>
            <a:endParaRPr lang="en-IN" sz="1940" b="0" strike="noStrike" spc="-1">
              <a:latin typeface="Arial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7550178" y="1440000"/>
            <a:ext cx="6480591" cy="6254762"/>
          </a:xfrm>
          <a:prstGeom prst="rect">
            <a:avLst/>
          </a:prstGeom>
          <a:ln w="0">
            <a:noFill/>
          </a:ln>
        </p:spPr>
      </p:pic>
      <p:pic>
        <p:nvPicPr>
          <p:cNvPr id="184" name="Picture 183"/>
          <p:cNvPicPr/>
          <p:nvPr/>
        </p:nvPicPr>
        <p:blipFill>
          <a:blip r:embed="rId3"/>
          <a:stretch/>
        </p:blipFill>
        <p:spPr>
          <a:xfrm>
            <a:off x="599631" y="1440000"/>
            <a:ext cx="6744960" cy="6254762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35"/>
          <p:cNvSpPr/>
          <p:nvPr/>
        </p:nvSpPr>
        <p:spPr>
          <a:xfrm>
            <a:off x="0" y="-360"/>
            <a:ext cx="14629680" cy="8228880"/>
          </a:xfrm>
          <a:prstGeom prst="rect">
            <a:avLst/>
          </a:prstGeom>
          <a:solidFill>
            <a:srgbClr val="DDCFB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Shape 36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B6E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Text 49"/>
          <p:cNvSpPr/>
          <p:nvPr/>
        </p:nvSpPr>
        <p:spPr>
          <a:xfrm>
            <a:off x="864000" y="820080"/>
            <a:ext cx="743436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Text 50"/>
          <p:cNvSpPr/>
          <p:nvPr/>
        </p:nvSpPr>
        <p:spPr>
          <a:xfrm>
            <a:off x="86400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Text 51"/>
          <p:cNvSpPr/>
          <p:nvPr/>
        </p:nvSpPr>
        <p:spPr>
          <a:xfrm>
            <a:off x="864000" y="5433480"/>
            <a:ext cx="4053240" cy="15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Text 52"/>
          <p:cNvSpPr/>
          <p:nvPr/>
        </p:nvSpPr>
        <p:spPr>
          <a:xfrm>
            <a:off x="528804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Text 53"/>
          <p:cNvSpPr/>
          <p:nvPr/>
        </p:nvSpPr>
        <p:spPr>
          <a:xfrm>
            <a:off x="5288040" y="5433480"/>
            <a:ext cx="4053240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Text 54"/>
          <p:cNvSpPr/>
          <p:nvPr/>
        </p:nvSpPr>
        <p:spPr>
          <a:xfrm>
            <a:off x="971244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Text 55"/>
          <p:cNvSpPr/>
          <p:nvPr/>
        </p:nvSpPr>
        <p:spPr>
          <a:xfrm>
            <a:off x="9712440" y="5433480"/>
            <a:ext cx="4053240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Rectangle 193"/>
          <p:cNvSpPr/>
          <p:nvPr/>
        </p:nvSpPr>
        <p:spPr>
          <a:xfrm>
            <a:off x="864000" y="443880"/>
            <a:ext cx="13123080" cy="81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Meditation and Exercises (Line)</a:t>
            </a:r>
            <a:endParaRPr lang="en-IN" sz="4000" b="0" strike="noStrike" spc="-1" dirty="0">
              <a:latin typeface="Engravers MT" panose="02090707080505020304" pitchFamily="18" charset="0"/>
            </a:endParaRPr>
          </a:p>
        </p:txBody>
      </p:sp>
      <p:pic>
        <p:nvPicPr>
          <p:cNvPr id="195" name="Picture 194"/>
          <p:cNvPicPr/>
          <p:nvPr/>
        </p:nvPicPr>
        <p:blipFill>
          <a:blip r:embed="rId2"/>
          <a:stretch/>
        </p:blipFill>
        <p:spPr>
          <a:xfrm>
            <a:off x="1033200" y="1378810"/>
            <a:ext cx="7340400" cy="6406910"/>
          </a:xfrm>
          <a:prstGeom prst="rect">
            <a:avLst/>
          </a:prstGeom>
          <a:ln w="0">
            <a:noFill/>
          </a:ln>
        </p:spPr>
      </p:pic>
      <p:sp>
        <p:nvSpPr>
          <p:cNvPr id="196" name="Rectangle 195"/>
          <p:cNvSpPr/>
          <p:nvPr/>
        </p:nvSpPr>
        <p:spPr>
          <a:xfrm>
            <a:off x="8546040" y="3009780"/>
            <a:ext cx="521964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The "Uncategorized" group has the highest frequency across all depression states.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Those who "Exercise Rarely" show higher frequencies of depression compared to those who "Exercise Regularly".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Regular exercise appears to be associated with lower frequencies of severe and moderate depression.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33"/>
          <p:cNvSpPr/>
          <p:nvPr/>
        </p:nvSpPr>
        <p:spPr>
          <a:xfrm>
            <a:off x="0" y="-360"/>
            <a:ext cx="14629680" cy="8228880"/>
          </a:xfrm>
          <a:prstGeom prst="rect">
            <a:avLst/>
          </a:prstGeom>
          <a:solidFill>
            <a:srgbClr val="DDCFB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Shape 34"/>
          <p:cNvSpPr/>
          <p:nvPr/>
        </p:nvSpPr>
        <p:spPr>
          <a:xfrm>
            <a:off x="0" y="-36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Text 42"/>
          <p:cNvSpPr/>
          <p:nvPr/>
        </p:nvSpPr>
        <p:spPr>
          <a:xfrm>
            <a:off x="864000" y="820080"/>
            <a:ext cx="743436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Text 43"/>
          <p:cNvSpPr/>
          <p:nvPr/>
        </p:nvSpPr>
        <p:spPr>
          <a:xfrm>
            <a:off x="86400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Text 44"/>
          <p:cNvSpPr/>
          <p:nvPr/>
        </p:nvSpPr>
        <p:spPr>
          <a:xfrm>
            <a:off x="864000" y="5433480"/>
            <a:ext cx="4053240" cy="15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Text 45"/>
          <p:cNvSpPr/>
          <p:nvPr/>
        </p:nvSpPr>
        <p:spPr>
          <a:xfrm>
            <a:off x="528804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Text 46"/>
          <p:cNvSpPr/>
          <p:nvPr/>
        </p:nvSpPr>
        <p:spPr>
          <a:xfrm>
            <a:off x="5288040" y="5433480"/>
            <a:ext cx="4053240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Text 47"/>
          <p:cNvSpPr/>
          <p:nvPr/>
        </p:nvSpPr>
        <p:spPr>
          <a:xfrm>
            <a:off x="971244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Text 48"/>
          <p:cNvSpPr/>
          <p:nvPr/>
        </p:nvSpPr>
        <p:spPr>
          <a:xfrm>
            <a:off x="9712440" y="5433480"/>
            <a:ext cx="4053240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Rectangle 205"/>
          <p:cNvSpPr/>
          <p:nvPr/>
        </p:nvSpPr>
        <p:spPr>
          <a:xfrm>
            <a:off x="864000" y="443880"/>
            <a:ext cx="13123080" cy="81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Physical Health Interview Outcomes</a:t>
            </a:r>
            <a:endParaRPr lang="en-IN" sz="3600" b="0" strike="noStrike" spc="-1" dirty="0">
              <a:latin typeface="Engravers MT" panose="02090707080505020304" pitchFamily="18" charset="0"/>
            </a:endParaRPr>
          </a:p>
        </p:txBody>
      </p:sp>
      <p:pic>
        <p:nvPicPr>
          <p:cNvPr id="207" name="Picture 206"/>
          <p:cNvPicPr/>
          <p:nvPr/>
        </p:nvPicPr>
        <p:blipFill>
          <a:blip r:embed="rId2"/>
          <a:stretch/>
        </p:blipFill>
        <p:spPr>
          <a:xfrm>
            <a:off x="864000" y="1397479"/>
            <a:ext cx="7775640" cy="6258281"/>
          </a:xfrm>
          <a:prstGeom prst="rect">
            <a:avLst/>
          </a:prstGeom>
          <a:ln w="0">
            <a:noFill/>
          </a:ln>
        </p:spPr>
      </p:pic>
      <p:sp>
        <p:nvSpPr>
          <p:cNvPr id="208" name="Rectangle 207"/>
          <p:cNvSpPr/>
          <p:nvPr/>
        </p:nvSpPr>
        <p:spPr>
          <a:xfrm>
            <a:off x="9010440" y="3009780"/>
            <a:ext cx="521964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The "Maybe" category has the highest overall frequency of responses.</a:t>
            </a:r>
            <a:br>
              <a:rPr sz="1940" b="1" dirty="0">
                <a:latin typeface="Eras Light ITC" panose="020B0402030504020804" pitchFamily="34" charset="0"/>
              </a:rPr>
            </a:b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 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For all interview outcomes, moderate depression is the most common state.</a:t>
            </a:r>
            <a:br>
              <a:rPr sz="1940" b="1" dirty="0">
                <a:latin typeface="Eras Light ITC" panose="020B0402030504020804" pitchFamily="34" charset="0"/>
              </a:rPr>
            </a:b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 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The "Yes" category has the lowest frequency of severe depression cases.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IN" sz="1940" b="1" strike="noStrike" spc="-1" dirty="0">
              <a:latin typeface="Eras Light ITC" panose="020B04020305040208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37"/>
          <p:cNvSpPr/>
          <p:nvPr/>
        </p:nvSpPr>
        <p:spPr>
          <a:xfrm>
            <a:off x="0" y="-360"/>
            <a:ext cx="14629680" cy="8228880"/>
          </a:xfrm>
          <a:prstGeom prst="rect">
            <a:avLst/>
          </a:prstGeom>
          <a:solidFill>
            <a:srgbClr val="DDCFB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Shape 38"/>
          <p:cNvSpPr/>
          <p:nvPr/>
        </p:nvSpPr>
        <p:spPr>
          <a:xfrm>
            <a:off x="0" y="-36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Text 56"/>
          <p:cNvSpPr/>
          <p:nvPr/>
        </p:nvSpPr>
        <p:spPr>
          <a:xfrm>
            <a:off x="864000" y="820080"/>
            <a:ext cx="743436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Text 57"/>
          <p:cNvSpPr/>
          <p:nvPr/>
        </p:nvSpPr>
        <p:spPr>
          <a:xfrm>
            <a:off x="86400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Text 58"/>
          <p:cNvSpPr/>
          <p:nvPr/>
        </p:nvSpPr>
        <p:spPr>
          <a:xfrm>
            <a:off x="864000" y="5433480"/>
            <a:ext cx="4053240" cy="15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Text 59"/>
          <p:cNvSpPr/>
          <p:nvPr/>
        </p:nvSpPr>
        <p:spPr>
          <a:xfrm>
            <a:off x="528804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Text 60"/>
          <p:cNvSpPr/>
          <p:nvPr/>
        </p:nvSpPr>
        <p:spPr>
          <a:xfrm>
            <a:off x="5288040" y="5433480"/>
            <a:ext cx="4053240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Text 61"/>
          <p:cNvSpPr/>
          <p:nvPr/>
        </p:nvSpPr>
        <p:spPr>
          <a:xfrm>
            <a:off x="971244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Text 62"/>
          <p:cNvSpPr/>
          <p:nvPr/>
        </p:nvSpPr>
        <p:spPr>
          <a:xfrm>
            <a:off x="9712440" y="5433480"/>
            <a:ext cx="4053240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Rectangle 217"/>
          <p:cNvSpPr/>
          <p:nvPr/>
        </p:nvSpPr>
        <p:spPr>
          <a:xfrm>
            <a:off x="864000" y="443880"/>
            <a:ext cx="13123080" cy="81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6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Sleeping Time</a:t>
            </a:r>
            <a:endParaRPr lang="en-IN" sz="4860" b="0" strike="noStrike" spc="-1" dirty="0">
              <a:latin typeface="Engravers MT" panose="02090707080505020304" pitchFamily="18" charset="0"/>
            </a:endParaRPr>
          </a:p>
        </p:txBody>
      </p:sp>
      <p:pic>
        <p:nvPicPr>
          <p:cNvPr id="219" name="Picture 218"/>
          <p:cNvPicPr/>
          <p:nvPr/>
        </p:nvPicPr>
        <p:blipFill>
          <a:blip r:embed="rId2"/>
          <a:stretch/>
        </p:blipFill>
        <p:spPr>
          <a:xfrm>
            <a:off x="351720" y="1440000"/>
            <a:ext cx="8287920" cy="6215760"/>
          </a:xfrm>
          <a:prstGeom prst="rect">
            <a:avLst/>
          </a:prstGeom>
          <a:ln w="0">
            <a:noFill/>
          </a:ln>
        </p:spPr>
      </p:pic>
      <p:sp>
        <p:nvSpPr>
          <p:cNvPr id="220" name="Rectangle 219"/>
          <p:cNvSpPr/>
          <p:nvPr/>
        </p:nvSpPr>
        <p:spPr>
          <a:xfrm>
            <a:off x="9151920" y="3009780"/>
            <a:ext cx="521964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Bimodal distribution for most depression states, with peaks around 2.5 and 6 hours of sleep.</a:t>
            </a:r>
            <a:br>
              <a:rPr sz="1940" b="1" dirty="0">
                <a:latin typeface="Eras Light ITC" panose="020B0402030504020804" pitchFamily="34" charset="0"/>
              </a:rPr>
            </a:b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 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The "No depression" state (likely green) shows the highest peak at around 6-7 hours of sleep.</a:t>
            </a:r>
            <a:br>
              <a:rPr sz="1940" b="1" dirty="0">
                <a:latin typeface="Eras Light ITC" panose="020B0402030504020804" pitchFamily="34" charset="0"/>
              </a:rPr>
            </a:b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 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Severe depression (likely red) shows a higher proportion of short sleep durations.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39"/>
          <p:cNvSpPr/>
          <p:nvPr/>
        </p:nvSpPr>
        <p:spPr>
          <a:xfrm>
            <a:off x="0" y="-360"/>
            <a:ext cx="14629680" cy="8228880"/>
          </a:xfrm>
          <a:prstGeom prst="rect">
            <a:avLst/>
          </a:prstGeom>
          <a:solidFill>
            <a:srgbClr val="DDCFB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Shape 40"/>
          <p:cNvSpPr/>
          <p:nvPr/>
        </p:nvSpPr>
        <p:spPr>
          <a:xfrm>
            <a:off x="0" y="-36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Text 63"/>
          <p:cNvSpPr/>
          <p:nvPr/>
        </p:nvSpPr>
        <p:spPr>
          <a:xfrm>
            <a:off x="864000" y="820080"/>
            <a:ext cx="743436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Text 64"/>
          <p:cNvSpPr/>
          <p:nvPr/>
        </p:nvSpPr>
        <p:spPr>
          <a:xfrm>
            <a:off x="86400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Text 65"/>
          <p:cNvSpPr/>
          <p:nvPr/>
        </p:nvSpPr>
        <p:spPr>
          <a:xfrm>
            <a:off x="864000" y="5433480"/>
            <a:ext cx="4053240" cy="15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Text 66"/>
          <p:cNvSpPr/>
          <p:nvPr/>
        </p:nvSpPr>
        <p:spPr>
          <a:xfrm>
            <a:off x="528804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Text 67"/>
          <p:cNvSpPr/>
          <p:nvPr/>
        </p:nvSpPr>
        <p:spPr>
          <a:xfrm>
            <a:off x="5288040" y="5433480"/>
            <a:ext cx="4053240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Text 68"/>
          <p:cNvSpPr/>
          <p:nvPr/>
        </p:nvSpPr>
        <p:spPr>
          <a:xfrm>
            <a:off x="971244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Text 69"/>
          <p:cNvSpPr/>
          <p:nvPr/>
        </p:nvSpPr>
        <p:spPr>
          <a:xfrm>
            <a:off x="9712440" y="5433480"/>
            <a:ext cx="4053240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Rectangle 229"/>
          <p:cNvSpPr/>
          <p:nvPr/>
        </p:nvSpPr>
        <p:spPr>
          <a:xfrm>
            <a:off x="864000" y="443880"/>
            <a:ext cx="13123080" cy="81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Relationship Status Distribution</a:t>
            </a:r>
            <a:endParaRPr lang="en-IN" sz="3600" b="0" strike="noStrike" spc="-1" dirty="0">
              <a:latin typeface="Engravers MT" panose="02090707080505020304" pitchFamily="18" charset="0"/>
            </a:endParaRPr>
          </a:p>
        </p:txBody>
      </p:sp>
      <p:pic>
        <p:nvPicPr>
          <p:cNvPr id="231" name="Picture 230"/>
          <p:cNvPicPr/>
          <p:nvPr/>
        </p:nvPicPr>
        <p:blipFill>
          <a:blip r:embed="rId2"/>
          <a:stretch/>
        </p:blipFill>
        <p:spPr>
          <a:xfrm>
            <a:off x="351720" y="1440000"/>
            <a:ext cx="10267920" cy="6659640"/>
          </a:xfrm>
          <a:prstGeom prst="rect">
            <a:avLst/>
          </a:prstGeom>
          <a:ln w="0">
            <a:noFill/>
          </a:ln>
        </p:spPr>
      </p:pic>
      <p:sp>
        <p:nvSpPr>
          <p:cNvPr id="232" name="Rectangle 231"/>
          <p:cNvSpPr/>
          <p:nvPr/>
        </p:nvSpPr>
        <p:spPr>
          <a:xfrm>
            <a:off x="10980000" y="1980000"/>
            <a:ext cx="3419640" cy="59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Strong positive correlations (dark red) between suicidal attempt, panic attacks, and hopelessness (all 1.0).</a:t>
            </a:r>
            <a:br>
              <a:rPr sz="1940" b="1" dirty="0">
                <a:latin typeface="Eras Light ITC" panose="020B0402030504020804" pitchFamily="34" charset="0"/>
              </a:rPr>
            </a:b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 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Moderate positive correlation (0.83) between sleeping time and concentration.</a:t>
            </a:r>
            <a:br>
              <a:rPr sz="1940" b="1" dirty="0">
                <a:latin typeface="Eras Light ITC" panose="020B0402030504020804" pitchFamily="34" charset="0"/>
              </a:rPr>
            </a:b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 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Generally weak correlations between gender and other variables (mostly blue).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41"/>
          <p:cNvSpPr/>
          <p:nvPr/>
        </p:nvSpPr>
        <p:spPr>
          <a:xfrm>
            <a:off x="0" y="-360"/>
            <a:ext cx="14629680" cy="8228880"/>
          </a:xfrm>
          <a:prstGeom prst="rect">
            <a:avLst/>
          </a:prstGeom>
          <a:solidFill>
            <a:srgbClr val="DDCFB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Shape 42"/>
          <p:cNvSpPr/>
          <p:nvPr/>
        </p:nvSpPr>
        <p:spPr>
          <a:xfrm>
            <a:off x="0" y="-36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Text 70"/>
          <p:cNvSpPr/>
          <p:nvPr/>
        </p:nvSpPr>
        <p:spPr>
          <a:xfrm>
            <a:off x="864000" y="820080"/>
            <a:ext cx="743436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Text 71"/>
          <p:cNvSpPr/>
          <p:nvPr/>
        </p:nvSpPr>
        <p:spPr>
          <a:xfrm>
            <a:off x="86400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Text 72"/>
          <p:cNvSpPr/>
          <p:nvPr/>
        </p:nvSpPr>
        <p:spPr>
          <a:xfrm>
            <a:off x="864000" y="5433480"/>
            <a:ext cx="4053240" cy="15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Text 73"/>
          <p:cNvSpPr/>
          <p:nvPr/>
        </p:nvSpPr>
        <p:spPr>
          <a:xfrm>
            <a:off x="528804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Text 74"/>
          <p:cNvSpPr/>
          <p:nvPr/>
        </p:nvSpPr>
        <p:spPr>
          <a:xfrm>
            <a:off x="5288040" y="5433480"/>
            <a:ext cx="4053240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Text 75"/>
          <p:cNvSpPr/>
          <p:nvPr/>
        </p:nvSpPr>
        <p:spPr>
          <a:xfrm>
            <a:off x="971244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Text 76"/>
          <p:cNvSpPr/>
          <p:nvPr/>
        </p:nvSpPr>
        <p:spPr>
          <a:xfrm>
            <a:off x="9712440" y="5433480"/>
            <a:ext cx="4053240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Rectangle 241"/>
          <p:cNvSpPr/>
          <p:nvPr/>
        </p:nvSpPr>
        <p:spPr>
          <a:xfrm>
            <a:off x="864000" y="443880"/>
            <a:ext cx="13123080" cy="81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6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Taking Any Treatment</a:t>
            </a:r>
            <a:endParaRPr lang="en-IN" sz="4860" b="0" strike="noStrike" spc="-1" dirty="0">
              <a:latin typeface="Engravers MT" panose="02090707080505020304" pitchFamily="18" charset="0"/>
            </a:endParaRPr>
          </a:p>
        </p:txBody>
      </p:sp>
      <p:pic>
        <p:nvPicPr>
          <p:cNvPr id="243" name="Picture 242"/>
          <p:cNvPicPr/>
          <p:nvPr/>
        </p:nvPicPr>
        <p:blipFill>
          <a:blip r:embed="rId2"/>
          <a:stretch/>
        </p:blipFill>
        <p:spPr>
          <a:xfrm>
            <a:off x="900000" y="1448640"/>
            <a:ext cx="6127920" cy="5959440"/>
          </a:xfrm>
          <a:prstGeom prst="rect">
            <a:avLst/>
          </a:prstGeom>
          <a:ln w="0">
            <a:noFill/>
          </a:ln>
        </p:spPr>
      </p:pic>
      <p:sp>
        <p:nvSpPr>
          <p:cNvPr id="244" name="Rectangle 243"/>
          <p:cNvSpPr/>
          <p:nvPr/>
        </p:nvSpPr>
        <p:spPr>
          <a:xfrm>
            <a:off x="7687440" y="2935766"/>
            <a:ext cx="6299640" cy="39276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56.5% of people are not taking treatments for mental health issues.</a:t>
            </a:r>
            <a:br>
              <a:rPr sz="1940" b="1" dirty="0">
                <a:latin typeface="Eras Light ITC" panose="020B0402030504020804" pitchFamily="34" charset="0"/>
              </a:rPr>
            </a:b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 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43.5% of people are taking treatments for mental health issues.</a:t>
            </a:r>
            <a:br>
              <a:rPr sz="1940" b="1" dirty="0">
                <a:latin typeface="Eras Light ITC" panose="020B0402030504020804" pitchFamily="34" charset="0"/>
              </a:rPr>
            </a:b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 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4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The majority, though not by a large margin, are not seeking treatment.</a:t>
            </a:r>
            <a:endParaRPr lang="en-IN" sz="1940" b="1" strike="noStrike" spc="-1" dirty="0">
              <a:latin typeface="Eras Light ITC" panose="020B04020305040208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DCFB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 dirty="0"/>
          </a:p>
        </p:txBody>
      </p:sp>
      <p:pic>
        <p:nvPicPr>
          <p:cNvPr id="247" name="Image 0" descr="preencoded.png"/>
          <p:cNvPicPr/>
          <p:nvPr/>
        </p:nvPicPr>
        <p:blipFill>
          <a:blip r:embed="rId3"/>
          <a:stretch/>
        </p:blipFill>
        <p:spPr>
          <a:xfrm>
            <a:off x="0" y="0"/>
            <a:ext cx="14629680" cy="2381760"/>
          </a:xfrm>
          <a:prstGeom prst="rect">
            <a:avLst/>
          </a:prstGeom>
          <a:ln w="0">
            <a:noFill/>
          </a:ln>
        </p:spPr>
      </p:pic>
      <p:sp>
        <p:nvSpPr>
          <p:cNvPr id="248" name="Text 2"/>
          <p:cNvSpPr/>
          <p:nvPr/>
        </p:nvSpPr>
        <p:spPr>
          <a:xfrm>
            <a:off x="3586429" y="2563020"/>
            <a:ext cx="4763880" cy="59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4691"/>
              </a:lnSpc>
              <a:buNone/>
              <a:tabLst>
                <a:tab pos="0" algn="l"/>
              </a:tabLst>
            </a:pPr>
            <a:r>
              <a:rPr lang="en-US" sz="375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Predictive Modeling</a:t>
            </a:r>
            <a:endParaRPr lang="en-IN" sz="3750" b="0" strike="noStrike" spc="-1" dirty="0">
              <a:latin typeface="Engravers MT" panose="02090707080505020304" pitchFamily="18" charset="0"/>
            </a:endParaRPr>
          </a:p>
        </p:txBody>
      </p:sp>
      <p:sp>
        <p:nvSpPr>
          <p:cNvPr id="249" name="Shape 3"/>
          <p:cNvSpPr/>
          <p:nvPr/>
        </p:nvSpPr>
        <p:spPr>
          <a:xfrm>
            <a:off x="7303680" y="3941640"/>
            <a:ext cx="22320" cy="3609000"/>
          </a:xfrm>
          <a:prstGeom prst="roundRect">
            <a:avLst>
              <a:gd name="adj" fmla="val 125061"/>
            </a:avLst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Shape 4"/>
          <p:cNvSpPr/>
          <p:nvPr/>
        </p:nvSpPr>
        <p:spPr>
          <a:xfrm>
            <a:off x="6456600" y="4358880"/>
            <a:ext cx="666360" cy="22320"/>
          </a:xfrm>
          <a:prstGeom prst="roundRect">
            <a:avLst>
              <a:gd name="adj" fmla="val 125061"/>
            </a:avLst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Shape 5"/>
          <p:cNvSpPr/>
          <p:nvPr/>
        </p:nvSpPr>
        <p:spPr>
          <a:xfrm>
            <a:off x="7101000" y="4155840"/>
            <a:ext cx="428040" cy="428040"/>
          </a:xfrm>
          <a:prstGeom prst="roundRect">
            <a:avLst>
              <a:gd name="adj" fmla="val 6668"/>
            </a:avLst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Text 6"/>
          <p:cNvSpPr/>
          <p:nvPr/>
        </p:nvSpPr>
        <p:spPr>
          <a:xfrm>
            <a:off x="7247880" y="4227480"/>
            <a:ext cx="134280" cy="28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ts val="2251"/>
              </a:lnSpc>
              <a:buNone/>
              <a:tabLst>
                <a:tab pos="0" algn="l"/>
              </a:tabLst>
            </a:pPr>
            <a:r>
              <a:rPr lang="en-US" sz="2250" b="1" strike="noStrike" spc="-1">
                <a:solidFill>
                  <a:srgbClr val="746558"/>
                </a:solidFill>
                <a:latin typeface="Gelasio"/>
                <a:ea typeface="Gelasio"/>
              </a:rPr>
              <a:t>1</a:t>
            </a:r>
            <a:endParaRPr lang="en-IN" sz="2250" b="0" strike="noStrike" spc="-1">
              <a:latin typeface="Arial"/>
            </a:endParaRPr>
          </a:p>
        </p:txBody>
      </p:sp>
      <p:sp>
        <p:nvSpPr>
          <p:cNvPr id="253" name="Text 7"/>
          <p:cNvSpPr/>
          <p:nvPr/>
        </p:nvSpPr>
        <p:spPr>
          <a:xfrm>
            <a:off x="2750760" y="4132080"/>
            <a:ext cx="3515400" cy="29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r">
              <a:lnSpc>
                <a:spcPts val="2344"/>
              </a:lnSpc>
              <a:buNone/>
              <a:tabLst>
                <a:tab pos="0" algn="l"/>
              </a:tabLst>
            </a:pPr>
            <a:r>
              <a:rPr lang="en-US" sz="1870" b="1" strike="noStrike" spc="-1">
                <a:solidFill>
                  <a:srgbClr val="746558"/>
                </a:solidFill>
                <a:latin typeface="Gelasio"/>
                <a:ea typeface="Gelasio"/>
              </a:rPr>
              <a:t>Machine Learning Algorithms</a:t>
            </a:r>
            <a:endParaRPr lang="en-IN" sz="1870" b="0" strike="noStrike" spc="-1">
              <a:latin typeface="Arial"/>
            </a:endParaRPr>
          </a:p>
        </p:txBody>
      </p:sp>
      <p:sp>
        <p:nvSpPr>
          <p:cNvPr id="254" name="Text 8"/>
          <p:cNvSpPr/>
          <p:nvPr/>
        </p:nvSpPr>
        <p:spPr>
          <a:xfrm>
            <a:off x="2109600" y="4544280"/>
            <a:ext cx="415656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ts val="2401"/>
              </a:lnSpc>
              <a:buNone/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746558"/>
                </a:solidFill>
                <a:latin typeface="Gelasio"/>
                <a:ea typeface="Gelasio"/>
              </a:rPr>
              <a:t>Advanced statistical and machine learning techniques were employed to develop predictive models for mental health outcomes.</a:t>
            </a:r>
            <a:endParaRPr lang="en-IN" sz="1500" b="0" strike="noStrike" spc="-1" dirty="0">
              <a:latin typeface="Arial"/>
            </a:endParaRPr>
          </a:p>
        </p:txBody>
      </p:sp>
      <p:sp>
        <p:nvSpPr>
          <p:cNvPr id="255" name="Shape 9"/>
          <p:cNvSpPr/>
          <p:nvPr/>
        </p:nvSpPr>
        <p:spPr>
          <a:xfrm>
            <a:off x="7506720" y="5311800"/>
            <a:ext cx="666360" cy="22320"/>
          </a:xfrm>
          <a:prstGeom prst="roundRect">
            <a:avLst>
              <a:gd name="adj" fmla="val 125061"/>
            </a:avLst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Shape 10"/>
          <p:cNvSpPr/>
          <p:nvPr/>
        </p:nvSpPr>
        <p:spPr>
          <a:xfrm>
            <a:off x="7101000" y="5108760"/>
            <a:ext cx="428040" cy="428040"/>
          </a:xfrm>
          <a:prstGeom prst="roundRect">
            <a:avLst>
              <a:gd name="adj" fmla="val 6668"/>
            </a:avLst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Text 11"/>
          <p:cNvSpPr/>
          <p:nvPr/>
        </p:nvSpPr>
        <p:spPr>
          <a:xfrm>
            <a:off x="7228440" y="5180400"/>
            <a:ext cx="172440" cy="28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ts val="2251"/>
              </a:lnSpc>
              <a:buNone/>
              <a:tabLst>
                <a:tab pos="0" algn="l"/>
              </a:tabLst>
            </a:pPr>
            <a:r>
              <a:rPr lang="en-US" sz="2250" b="1" strike="noStrike" spc="-1">
                <a:solidFill>
                  <a:srgbClr val="746558"/>
                </a:solidFill>
                <a:latin typeface="Gelasio"/>
                <a:ea typeface="Gelasio"/>
              </a:rPr>
              <a:t>2</a:t>
            </a:r>
            <a:endParaRPr lang="en-IN" sz="2250" b="0" strike="noStrike" spc="-1">
              <a:latin typeface="Arial"/>
            </a:endParaRPr>
          </a:p>
        </p:txBody>
      </p:sp>
      <p:sp>
        <p:nvSpPr>
          <p:cNvPr id="258" name="Text 12"/>
          <p:cNvSpPr/>
          <p:nvPr/>
        </p:nvSpPr>
        <p:spPr>
          <a:xfrm>
            <a:off x="8363520" y="5085000"/>
            <a:ext cx="2381760" cy="29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344"/>
              </a:lnSpc>
              <a:buNone/>
              <a:tabLst>
                <a:tab pos="0" algn="l"/>
              </a:tabLst>
            </a:pPr>
            <a:r>
              <a:rPr lang="en-US" sz="1870" b="1" strike="noStrike" spc="-1">
                <a:solidFill>
                  <a:srgbClr val="746558"/>
                </a:solidFill>
                <a:latin typeface="Gelasio"/>
                <a:ea typeface="Gelasio"/>
              </a:rPr>
              <a:t>Feature Importance</a:t>
            </a:r>
            <a:endParaRPr lang="en-IN" sz="1870" b="0" strike="noStrike" spc="-1">
              <a:latin typeface="Arial"/>
            </a:endParaRPr>
          </a:p>
        </p:txBody>
      </p:sp>
      <p:sp>
        <p:nvSpPr>
          <p:cNvPr id="259" name="Text 13"/>
          <p:cNvSpPr/>
          <p:nvPr/>
        </p:nvSpPr>
        <p:spPr>
          <a:xfrm>
            <a:off x="8363520" y="5497200"/>
            <a:ext cx="415656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401"/>
              </a:lnSpc>
              <a:buNone/>
              <a:tabLst>
                <a:tab pos="0" algn="l"/>
              </a:tabLst>
            </a:pPr>
            <a:r>
              <a:rPr lang="en-US" sz="1500" b="0" strike="noStrike" spc="-1">
                <a:solidFill>
                  <a:srgbClr val="746558"/>
                </a:solidFill>
                <a:latin typeface="Gelasio"/>
                <a:ea typeface="Gelasio"/>
              </a:rPr>
              <a:t>The analysis identified the most influential factors, such as income, education, and access to healthcare, in determining mental health status.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260" name="Shape 14"/>
          <p:cNvSpPr/>
          <p:nvPr/>
        </p:nvSpPr>
        <p:spPr>
          <a:xfrm>
            <a:off x="6456600" y="6260760"/>
            <a:ext cx="666360" cy="22320"/>
          </a:xfrm>
          <a:prstGeom prst="roundRect">
            <a:avLst>
              <a:gd name="adj" fmla="val 125061"/>
            </a:avLst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Shape 15"/>
          <p:cNvSpPr/>
          <p:nvPr/>
        </p:nvSpPr>
        <p:spPr>
          <a:xfrm>
            <a:off x="7101000" y="6058080"/>
            <a:ext cx="428040" cy="428040"/>
          </a:xfrm>
          <a:prstGeom prst="roundRect">
            <a:avLst>
              <a:gd name="adj" fmla="val 6668"/>
            </a:avLst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Text 16"/>
          <p:cNvSpPr/>
          <p:nvPr/>
        </p:nvSpPr>
        <p:spPr>
          <a:xfrm>
            <a:off x="7229160" y="6129360"/>
            <a:ext cx="171720" cy="28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ts val="2251"/>
              </a:lnSpc>
              <a:buNone/>
              <a:tabLst>
                <a:tab pos="0" algn="l"/>
              </a:tabLst>
            </a:pPr>
            <a:r>
              <a:rPr lang="en-US" sz="2250" b="1" strike="noStrike" spc="-1">
                <a:solidFill>
                  <a:srgbClr val="746558"/>
                </a:solidFill>
                <a:latin typeface="Gelasio"/>
                <a:ea typeface="Gelasio"/>
              </a:rPr>
              <a:t>3</a:t>
            </a:r>
            <a:endParaRPr lang="en-IN" sz="2250" b="0" strike="noStrike" spc="-1">
              <a:latin typeface="Arial"/>
            </a:endParaRPr>
          </a:p>
        </p:txBody>
      </p:sp>
      <p:sp>
        <p:nvSpPr>
          <p:cNvPr id="263" name="Text 17"/>
          <p:cNvSpPr/>
          <p:nvPr/>
        </p:nvSpPr>
        <p:spPr>
          <a:xfrm>
            <a:off x="3884760" y="6034320"/>
            <a:ext cx="2381760" cy="29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r">
              <a:lnSpc>
                <a:spcPts val="2344"/>
              </a:lnSpc>
              <a:buNone/>
              <a:tabLst>
                <a:tab pos="0" algn="l"/>
              </a:tabLst>
            </a:pPr>
            <a:r>
              <a:rPr lang="en-US" sz="1870" b="1" strike="noStrike" spc="-1">
                <a:solidFill>
                  <a:srgbClr val="746558"/>
                </a:solidFill>
                <a:latin typeface="Gelasio"/>
                <a:ea typeface="Gelasio"/>
              </a:rPr>
              <a:t>Model Evaluation</a:t>
            </a:r>
            <a:endParaRPr lang="en-IN" sz="1870" b="0" strike="noStrike" spc="-1">
              <a:latin typeface="Arial"/>
            </a:endParaRPr>
          </a:p>
        </p:txBody>
      </p:sp>
      <p:sp>
        <p:nvSpPr>
          <p:cNvPr id="264" name="Text 18"/>
          <p:cNvSpPr/>
          <p:nvPr/>
        </p:nvSpPr>
        <p:spPr>
          <a:xfrm>
            <a:off x="2109600" y="6446160"/>
            <a:ext cx="415656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ts val="2401"/>
              </a:lnSpc>
              <a:buNone/>
              <a:tabLst>
                <a:tab pos="0" algn="l"/>
              </a:tabLst>
            </a:pPr>
            <a:r>
              <a:rPr lang="en-US" sz="1500" b="0" strike="noStrike" spc="-1">
                <a:solidFill>
                  <a:srgbClr val="746558"/>
                </a:solidFill>
                <a:latin typeface="Gelasio"/>
                <a:ea typeface="Gelasio"/>
              </a:rPr>
              <a:t>The predictive models were validated using various performance metrics to ensure their reliability and accuracy.</a:t>
            </a:r>
            <a:endParaRPr lang="en-IN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41"/>
          <p:cNvSpPr/>
          <p:nvPr/>
        </p:nvSpPr>
        <p:spPr>
          <a:xfrm>
            <a:off x="0" y="-360"/>
            <a:ext cx="14629680" cy="8228880"/>
          </a:xfrm>
          <a:prstGeom prst="rect">
            <a:avLst/>
          </a:prstGeom>
          <a:solidFill>
            <a:srgbClr val="DDCFB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Shape 42"/>
          <p:cNvSpPr/>
          <p:nvPr/>
        </p:nvSpPr>
        <p:spPr>
          <a:xfrm>
            <a:off x="0" y="-36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Text 70"/>
          <p:cNvSpPr/>
          <p:nvPr/>
        </p:nvSpPr>
        <p:spPr>
          <a:xfrm>
            <a:off x="864000" y="820080"/>
            <a:ext cx="743436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Text 71"/>
          <p:cNvSpPr/>
          <p:nvPr/>
        </p:nvSpPr>
        <p:spPr>
          <a:xfrm>
            <a:off x="86400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Text 72"/>
          <p:cNvSpPr/>
          <p:nvPr/>
        </p:nvSpPr>
        <p:spPr>
          <a:xfrm>
            <a:off x="864000" y="5433480"/>
            <a:ext cx="4053240" cy="15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Text 73"/>
          <p:cNvSpPr/>
          <p:nvPr/>
        </p:nvSpPr>
        <p:spPr>
          <a:xfrm>
            <a:off x="528804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Text 74"/>
          <p:cNvSpPr/>
          <p:nvPr/>
        </p:nvSpPr>
        <p:spPr>
          <a:xfrm>
            <a:off x="5288040" y="5433480"/>
            <a:ext cx="4053240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Text 75"/>
          <p:cNvSpPr/>
          <p:nvPr/>
        </p:nvSpPr>
        <p:spPr>
          <a:xfrm>
            <a:off x="971244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Text 76"/>
          <p:cNvSpPr/>
          <p:nvPr/>
        </p:nvSpPr>
        <p:spPr>
          <a:xfrm>
            <a:off x="9712440" y="5433480"/>
            <a:ext cx="4053240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Rectangle 241"/>
          <p:cNvSpPr/>
          <p:nvPr/>
        </p:nvSpPr>
        <p:spPr>
          <a:xfrm>
            <a:off x="864000" y="443880"/>
            <a:ext cx="13123080" cy="81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6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CONFUSION MATRIX</a:t>
            </a:r>
            <a:endParaRPr lang="en-IN" sz="4860" b="0" strike="noStrike" spc="-1" dirty="0">
              <a:latin typeface="Engravers MT" panose="02090707080505020304" pitchFamily="18" charset="0"/>
            </a:endParaRPr>
          </a:p>
        </p:txBody>
      </p:sp>
      <p:pic>
        <p:nvPicPr>
          <p:cNvPr id="243" name="Picture 24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000" y="2376219"/>
            <a:ext cx="6127920" cy="4104281"/>
          </a:xfrm>
          <a:prstGeom prst="rect">
            <a:avLst/>
          </a:prstGeom>
          <a:ln w="0">
            <a:noFill/>
          </a:ln>
        </p:spPr>
      </p:pic>
      <p:sp>
        <p:nvSpPr>
          <p:cNvPr id="244" name="Rectangle 243"/>
          <p:cNvSpPr/>
          <p:nvPr/>
        </p:nvSpPr>
        <p:spPr>
          <a:xfrm>
            <a:off x="7687440" y="2935766"/>
            <a:ext cx="6299640" cy="39276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950" b="1" strike="noStrike" spc="-1" dirty="0">
              <a:solidFill>
                <a:srgbClr val="746558"/>
              </a:solidFill>
              <a:latin typeface="Eras Light ITC" panose="020B0402030504020804" pitchFamily="34" charset="0"/>
              <a:ea typeface="Gelasio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dirty="0">
                <a:latin typeface="Eras Light ITC" panose="020B0402030504020804" pitchFamily="34" charset="0"/>
              </a:rPr>
              <a:t>The "prefer not to disclose" class has perfect classification (561 correct predictions).</a:t>
            </a:r>
            <a:endParaRPr lang="en-US" sz="1950" b="1" spc="-1" dirty="0">
              <a:solidFill>
                <a:srgbClr val="746558"/>
              </a:solidFill>
              <a:latin typeface="Eras Light ITC" panose="020B0402030504020804" pitchFamily="34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dirty="0">
                <a:latin typeface="Eras Light ITC" panose="020B0402030504020804" pitchFamily="34" charset="0"/>
              </a:rPr>
              <a:t>There's significant misclassification among the other depression states.</a:t>
            </a:r>
            <a:endParaRPr lang="en-US" sz="1950" b="1" spc="-1" dirty="0">
              <a:solidFill>
                <a:srgbClr val="746558"/>
              </a:solidFill>
              <a:latin typeface="Eras Light ITC" panose="020B0402030504020804" pitchFamily="34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dirty="0">
                <a:latin typeface="Eras Light ITC" panose="020B0402030504020804" pitchFamily="34" charset="0"/>
              </a:rPr>
              <a:t>"No depression" is most often correctly classified among the depression states (14 correct predictions).</a:t>
            </a:r>
            <a:endParaRPr lang="en-IN" sz="1950" b="1" strike="noStrike" spc="-1" dirty="0">
              <a:latin typeface="Eras Light ITC" panose="020B04020305040208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950" b="1" strike="noStrike" spc="-1" dirty="0">
              <a:latin typeface="Eras Light ITC" panose="020B04020305040208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950" b="1" strike="noStrike" spc="-1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21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41"/>
          <p:cNvSpPr/>
          <p:nvPr/>
        </p:nvSpPr>
        <p:spPr>
          <a:xfrm>
            <a:off x="0" y="-360"/>
            <a:ext cx="14629680" cy="8228880"/>
          </a:xfrm>
          <a:prstGeom prst="rect">
            <a:avLst/>
          </a:prstGeom>
          <a:solidFill>
            <a:srgbClr val="DDCFB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Shape 42"/>
          <p:cNvSpPr/>
          <p:nvPr/>
        </p:nvSpPr>
        <p:spPr>
          <a:xfrm>
            <a:off x="0" y="-36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Text 70"/>
          <p:cNvSpPr/>
          <p:nvPr/>
        </p:nvSpPr>
        <p:spPr>
          <a:xfrm>
            <a:off x="864000" y="820080"/>
            <a:ext cx="743436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Text 71"/>
          <p:cNvSpPr/>
          <p:nvPr/>
        </p:nvSpPr>
        <p:spPr>
          <a:xfrm>
            <a:off x="86400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Text 72"/>
          <p:cNvSpPr/>
          <p:nvPr/>
        </p:nvSpPr>
        <p:spPr>
          <a:xfrm>
            <a:off x="864000" y="5433480"/>
            <a:ext cx="4053240" cy="15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Text 73"/>
          <p:cNvSpPr/>
          <p:nvPr/>
        </p:nvSpPr>
        <p:spPr>
          <a:xfrm>
            <a:off x="528804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Text 74"/>
          <p:cNvSpPr/>
          <p:nvPr/>
        </p:nvSpPr>
        <p:spPr>
          <a:xfrm>
            <a:off x="5288040" y="5433480"/>
            <a:ext cx="4053240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Text 75"/>
          <p:cNvSpPr/>
          <p:nvPr/>
        </p:nvSpPr>
        <p:spPr>
          <a:xfrm>
            <a:off x="971244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Text 76"/>
          <p:cNvSpPr/>
          <p:nvPr/>
        </p:nvSpPr>
        <p:spPr>
          <a:xfrm>
            <a:off x="9712440" y="5433480"/>
            <a:ext cx="4053240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Rectangle 241"/>
          <p:cNvSpPr/>
          <p:nvPr/>
        </p:nvSpPr>
        <p:spPr>
          <a:xfrm>
            <a:off x="864000" y="443880"/>
            <a:ext cx="13123080" cy="81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6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receiver operating characteristic</a:t>
            </a:r>
            <a:endParaRPr lang="en-IN" sz="4860" b="0" strike="noStrike" spc="-1" dirty="0">
              <a:latin typeface="Engravers MT" panose="02090707080505020304" pitchFamily="18" charset="0"/>
            </a:endParaRPr>
          </a:p>
        </p:txBody>
      </p:sp>
      <p:pic>
        <p:nvPicPr>
          <p:cNvPr id="243" name="Picture 24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7065" y="2376219"/>
            <a:ext cx="5213789" cy="4104281"/>
          </a:xfrm>
          <a:prstGeom prst="rect">
            <a:avLst/>
          </a:prstGeom>
          <a:ln w="0">
            <a:noFill/>
          </a:ln>
        </p:spPr>
      </p:pic>
      <p:sp>
        <p:nvSpPr>
          <p:cNvPr id="244" name="Rectangle 243"/>
          <p:cNvSpPr/>
          <p:nvPr/>
        </p:nvSpPr>
        <p:spPr>
          <a:xfrm>
            <a:off x="7687440" y="2935766"/>
            <a:ext cx="6299640" cy="39276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950" b="1" strike="noStrike" spc="-1" dirty="0">
              <a:latin typeface="Eras Light ITC" panose="020B0402030504020804" pitchFamily="3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Eras Light ITC" panose="020B0402030504020804" pitchFamily="34" charset="0"/>
              </a:rPr>
              <a:t>The ROC curve is a straight diagonal line from (0,0) to (1,1).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Eras Light ITC" panose="020B0402030504020804" pitchFamily="34" charset="0"/>
              </a:rPr>
              <a:t>This indicates that the classifier's performance is no better than random guessing.</a:t>
            </a:r>
          </a:p>
          <a:p>
            <a:pPr marL="34290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000" dirty="0">
                <a:latin typeface="Eras Light ITC" panose="020B0402030504020804" pitchFamily="34" charset="0"/>
              </a:rPr>
              <a:t>The area under the ROC curve (AUC) is not available (nan), which is unusual and may indicate an error in the calculation or data.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IN" sz="1950" b="1" strike="noStrike" spc="-1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86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DCFB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Shape 1"/>
          <p:cNvSpPr/>
          <p:nvPr/>
        </p:nvSpPr>
        <p:spPr>
          <a:xfrm>
            <a:off x="0" y="0"/>
            <a:ext cx="14629680" cy="823068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Text 2"/>
          <p:cNvSpPr/>
          <p:nvPr/>
        </p:nvSpPr>
        <p:spPr>
          <a:xfrm>
            <a:off x="977040" y="1952606"/>
            <a:ext cx="5906838" cy="25723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5709"/>
              </a:lnSpc>
              <a:buNone/>
              <a:tabLst>
                <a:tab pos="0" algn="l"/>
              </a:tabLst>
            </a:pPr>
            <a:r>
              <a:rPr lang="en-US" sz="720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Project </a:t>
            </a:r>
            <a:br>
              <a:rPr lang="en-US" sz="720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</a:br>
            <a:r>
              <a:rPr lang="en-US" sz="720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Goal</a:t>
            </a:r>
            <a:endParaRPr lang="en-IN" sz="7200" b="0" strike="noStrike" spc="-1" dirty="0">
              <a:latin typeface="Engravers MT" panose="02090707080505020304" pitchFamily="18" charset="0"/>
            </a:endParaRPr>
          </a:p>
        </p:txBody>
      </p:sp>
      <p:sp>
        <p:nvSpPr>
          <p:cNvPr id="64" name="Shape 3"/>
          <p:cNvSpPr/>
          <p:nvPr/>
        </p:nvSpPr>
        <p:spPr>
          <a:xfrm>
            <a:off x="977040" y="4872960"/>
            <a:ext cx="521280" cy="521280"/>
          </a:xfrm>
          <a:prstGeom prst="roundRect">
            <a:avLst>
              <a:gd name="adj" fmla="val 6667"/>
            </a:avLst>
          </a:prstGeom>
          <a:solidFill>
            <a:srgbClr val="B6E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Text 4"/>
          <p:cNvSpPr/>
          <p:nvPr/>
        </p:nvSpPr>
        <p:spPr>
          <a:xfrm>
            <a:off x="1155960" y="4960080"/>
            <a:ext cx="163440" cy="34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ts val="2741"/>
              </a:lnSpc>
              <a:buNone/>
              <a:tabLst>
                <a:tab pos="0" algn="l"/>
              </a:tabLst>
            </a:pPr>
            <a:r>
              <a:rPr lang="en-US" sz="2740" b="1" strike="noStrike" spc="-1" dirty="0">
                <a:solidFill>
                  <a:srgbClr val="746558"/>
                </a:solidFill>
                <a:latin typeface="Gelasio"/>
                <a:ea typeface="Gelasio"/>
              </a:rPr>
              <a:t>1</a:t>
            </a:r>
            <a:endParaRPr lang="en-IN" sz="2740" b="0" strike="noStrike" spc="-1" dirty="0">
              <a:latin typeface="Arial"/>
            </a:endParaRPr>
          </a:p>
        </p:txBody>
      </p:sp>
      <p:sp>
        <p:nvSpPr>
          <p:cNvPr id="66" name="Text 5"/>
          <p:cNvSpPr/>
          <p:nvPr/>
        </p:nvSpPr>
        <p:spPr>
          <a:xfrm>
            <a:off x="1731240" y="4872960"/>
            <a:ext cx="3315960" cy="72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854"/>
              </a:lnSpc>
              <a:buNone/>
              <a:tabLst>
                <a:tab pos="0" algn="l"/>
              </a:tabLst>
            </a:pPr>
            <a:r>
              <a:rPr lang="en-US" sz="228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Analyze Mental Health Trends</a:t>
            </a:r>
            <a:endParaRPr lang="en-IN" sz="228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67" name="Text 6"/>
          <p:cNvSpPr/>
          <p:nvPr/>
        </p:nvSpPr>
        <p:spPr>
          <a:xfrm>
            <a:off x="1731240" y="5737320"/>
            <a:ext cx="3315960" cy="14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925"/>
              </a:lnSpc>
              <a:buNone/>
              <a:tabLst>
                <a:tab pos="0" algn="l"/>
              </a:tabLst>
            </a:pPr>
            <a:r>
              <a:rPr lang="en-US" sz="1829" b="0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Examine the current state of mental health across Indian states, identifying key factors and patterns.</a:t>
            </a:r>
            <a:endParaRPr lang="en-IN" sz="1829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68" name="Shape 7"/>
          <p:cNvSpPr/>
          <p:nvPr/>
        </p:nvSpPr>
        <p:spPr>
          <a:xfrm>
            <a:off x="5279760" y="4872960"/>
            <a:ext cx="521280" cy="521280"/>
          </a:xfrm>
          <a:prstGeom prst="roundRect">
            <a:avLst>
              <a:gd name="adj" fmla="val 6667"/>
            </a:avLst>
          </a:prstGeom>
          <a:solidFill>
            <a:srgbClr val="B6E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Text 8"/>
          <p:cNvSpPr/>
          <p:nvPr/>
        </p:nvSpPr>
        <p:spPr>
          <a:xfrm>
            <a:off x="5435280" y="4960080"/>
            <a:ext cx="210240" cy="34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ts val="2741"/>
              </a:lnSpc>
              <a:buNone/>
              <a:tabLst>
                <a:tab pos="0" algn="l"/>
              </a:tabLst>
            </a:pPr>
            <a:r>
              <a:rPr lang="en-US" sz="2740" b="1" strike="noStrike" spc="-1">
                <a:solidFill>
                  <a:srgbClr val="746558"/>
                </a:solidFill>
                <a:latin typeface="Gelasio"/>
                <a:ea typeface="Gelasio"/>
              </a:rPr>
              <a:t>2</a:t>
            </a:r>
            <a:endParaRPr lang="en-IN" sz="2740" b="0" strike="noStrike" spc="-1">
              <a:latin typeface="Arial"/>
            </a:endParaRPr>
          </a:p>
        </p:txBody>
      </p:sp>
      <p:sp>
        <p:nvSpPr>
          <p:cNvPr id="70" name="Text 9"/>
          <p:cNvSpPr/>
          <p:nvPr/>
        </p:nvSpPr>
        <p:spPr>
          <a:xfrm>
            <a:off x="6033960" y="4872960"/>
            <a:ext cx="3315960" cy="72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854"/>
              </a:lnSpc>
              <a:buNone/>
              <a:tabLst>
                <a:tab pos="0" algn="l"/>
              </a:tabLst>
            </a:pPr>
            <a:r>
              <a:rPr lang="en-US" sz="228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Understand Underlying Drivers</a:t>
            </a:r>
            <a:endParaRPr lang="en-IN" sz="228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71" name="Text 10"/>
          <p:cNvSpPr/>
          <p:nvPr/>
        </p:nvSpPr>
        <p:spPr>
          <a:xfrm>
            <a:off x="6033960" y="5737320"/>
            <a:ext cx="3315960" cy="185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925"/>
              </a:lnSpc>
              <a:buNone/>
              <a:tabLst>
                <a:tab pos="0" algn="l"/>
              </a:tabLst>
            </a:pPr>
            <a:r>
              <a:rPr lang="en-US" sz="1829" b="0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Explore the relationship between mental health and various socioeconomic, demographic, and geographic variables.</a:t>
            </a:r>
            <a:endParaRPr lang="en-IN" sz="1829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72" name="Shape 11"/>
          <p:cNvSpPr/>
          <p:nvPr/>
        </p:nvSpPr>
        <p:spPr>
          <a:xfrm>
            <a:off x="9582480" y="4872960"/>
            <a:ext cx="521280" cy="521280"/>
          </a:xfrm>
          <a:prstGeom prst="roundRect">
            <a:avLst>
              <a:gd name="adj" fmla="val 6667"/>
            </a:avLst>
          </a:prstGeom>
          <a:solidFill>
            <a:srgbClr val="B6E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Text 12"/>
          <p:cNvSpPr/>
          <p:nvPr/>
        </p:nvSpPr>
        <p:spPr>
          <a:xfrm>
            <a:off x="9738720" y="4960080"/>
            <a:ext cx="209160" cy="34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ts val="2741"/>
              </a:lnSpc>
              <a:buNone/>
              <a:tabLst>
                <a:tab pos="0" algn="l"/>
              </a:tabLst>
            </a:pPr>
            <a:r>
              <a:rPr lang="en-US" sz="2740" b="1" strike="noStrike" spc="-1" dirty="0">
                <a:solidFill>
                  <a:srgbClr val="746558"/>
                </a:solidFill>
                <a:latin typeface="Gelasio"/>
                <a:ea typeface="Gelasio"/>
              </a:rPr>
              <a:t>3</a:t>
            </a:r>
            <a:endParaRPr lang="en-IN" sz="2740" b="0" strike="noStrike" spc="-1" dirty="0">
              <a:latin typeface="Arial"/>
            </a:endParaRPr>
          </a:p>
        </p:txBody>
      </p:sp>
      <p:sp>
        <p:nvSpPr>
          <p:cNvPr id="74" name="Text 13"/>
          <p:cNvSpPr/>
          <p:nvPr/>
        </p:nvSpPr>
        <p:spPr>
          <a:xfrm>
            <a:off x="10336680" y="4872960"/>
            <a:ext cx="3315960" cy="72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854"/>
              </a:lnSpc>
              <a:buNone/>
              <a:tabLst>
                <a:tab pos="0" algn="l"/>
              </a:tabLst>
            </a:pPr>
            <a:r>
              <a:rPr lang="en-US" sz="228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Inform Policy and Interventions</a:t>
            </a:r>
            <a:endParaRPr lang="en-IN" sz="228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75" name="Text 14"/>
          <p:cNvSpPr/>
          <p:nvPr/>
        </p:nvSpPr>
        <p:spPr>
          <a:xfrm>
            <a:off x="10336680" y="5737320"/>
            <a:ext cx="3315960" cy="14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925"/>
              </a:lnSpc>
              <a:buNone/>
              <a:tabLst>
                <a:tab pos="0" algn="l"/>
              </a:tabLst>
            </a:pPr>
            <a:r>
              <a:rPr lang="en-US" sz="1829" b="0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Provide insights that can guide policymakers and healthcare professionals in addressing mental health challenges.</a:t>
            </a:r>
            <a:endParaRPr lang="en-IN" sz="1829" b="0" strike="noStrike" spc="-1" dirty="0">
              <a:latin typeface="Eras Light ITC" panose="020B0402030504020804" pitchFamily="34" charset="0"/>
            </a:endParaRPr>
          </a:p>
        </p:txBody>
      </p:sp>
      <p:pic>
        <p:nvPicPr>
          <p:cNvPr id="2054" name="Picture 6" descr="How to Set Your Project Goals? 5 Steps to Remember">
            <a:extLst>
              <a:ext uri="{FF2B5EF4-FFF2-40B4-BE49-F238E27FC236}">
                <a16:creationId xmlns:a16="http://schemas.microsoft.com/office/drawing/2014/main" id="{B12AA765-48CA-B303-8EF7-E074FEEB0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571" y="611409"/>
            <a:ext cx="8147109" cy="360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41"/>
          <p:cNvSpPr/>
          <p:nvPr/>
        </p:nvSpPr>
        <p:spPr>
          <a:xfrm>
            <a:off x="0" y="-360"/>
            <a:ext cx="14629680" cy="8228880"/>
          </a:xfrm>
          <a:prstGeom prst="rect">
            <a:avLst/>
          </a:prstGeom>
          <a:solidFill>
            <a:srgbClr val="DDCFB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Shape 42"/>
          <p:cNvSpPr/>
          <p:nvPr/>
        </p:nvSpPr>
        <p:spPr>
          <a:xfrm>
            <a:off x="0" y="-36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Text 70"/>
          <p:cNvSpPr/>
          <p:nvPr/>
        </p:nvSpPr>
        <p:spPr>
          <a:xfrm>
            <a:off x="864000" y="820080"/>
            <a:ext cx="743436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Text 71"/>
          <p:cNvSpPr/>
          <p:nvPr/>
        </p:nvSpPr>
        <p:spPr>
          <a:xfrm>
            <a:off x="86400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Text 72"/>
          <p:cNvSpPr/>
          <p:nvPr/>
        </p:nvSpPr>
        <p:spPr>
          <a:xfrm>
            <a:off x="864000" y="5433480"/>
            <a:ext cx="4053240" cy="15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Text 73"/>
          <p:cNvSpPr/>
          <p:nvPr/>
        </p:nvSpPr>
        <p:spPr>
          <a:xfrm>
            <a:off x="528804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Text 74"/>
          <p:cNvSpPr/>
          <p:nvPr/>
        </p:nvSpPr>
        <p:spPr>
          <a:xfrm>
            <a:off x="5288040" y="5433480"/>
            <a:ext cx="4053240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Text 75"/>
          <p:cNvSpPr/>
          <p:nvPr/>
        </p:nvSpPr>
        <p:spPr>
          <a:xfrm>
            <a:off x="971244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Text 76"/>
          <p:cNvSpPr/>
          <p:nvPr/>
        </p:nvSpPr>
        <p:spPr>
          <a:xfrm>
            <a:off x="9712440" y="5433480"/>
            <a:ext cx="4053240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Rectangle 241"/>
          <p:cNvSpPr/>
          <p:nvPr/>
        </p:nvSpPr>
        <p:spPr>
          <a:xfrm>
            <a:off x="864000" y="443880"/>
            <a:ext cx="13123080" cy="81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6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precision-recall curve (smoothed)</a:t>
            </a:r>
            <a:endParaRPr lang="en-IN" sz="4860" b="0" strike="noStrike" spc="-1" dirty="0">
              <a:latin typeface="Engravers MT" panose="02090707080505020304" pitchFamily="18" charset="0"/>
            </a:endParaRPr>
          </a:p>
        </p:txBody>
      </p:sp>
      <p:pic>
        <p:nvPicPr>
          <p:cNvPr id="243" name="Picture 24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6677" y="2376219"/>
            <a:ext cx="5114565" cy="4104281"/>
          </a:xfrm>
          <a:prstGeom prst="rect">
            <a:avLst/>
          </a:prstGeom>
          <a:ln w="0">
            <a:noFill/>
          </a:ln>
        </p:spPr>
      </p:pic>
      <p:sp>
        <p:nvSpPr>
          <p:cNvPr id="244" name="Rectangle 243"/>
          <p:cNvSpPr/>
          <p:nvPr/>
        </p:nvSpPr>
        <p:spPr>
          <a:xfrm>
            <a:off x="7687440" y="2935766"/>
            <a:ext cx="6299640" cy="39276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950" b="1" strike="noStrike" spc="-1" dirty="0">
              <a:solidFill>
                <a:srgbClr val="746558"/>
              </a:solidFill>
              <a:latin typeface="Eras Light ITC" panose="020B0402030504020804" pitchFamily="34" charset="0"/>
              <a:ea typeface="Gelasio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dirty="0">
                <a:latin typeface="Eras Light ITC" panose="020B0402030504020804" pitchFamily="34" charset="0"/>
              </a:rPr>
              <a:t>"Class Severe" maintains high precision at low recall values.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dirty="0">
                <a:latin typeface="Eras Light ITC" panose="020B0402030504020804" pitchFamily="34" charset="0"/>
              </a:rPr>
              <a:t>"Class No depression" shows more stable precision across different recall values.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dirty="0">
                <a:latin typeface="Eras Light ITC" panose="020B0402030504020804" pitchFamily="34" charset="0"/>
              </a:rPr>
              <a:t>"Class Mild" and "Class Moderate" have generally lower precision, especially at higher recall values.</a:t>
            </a:r>
            <a:endParaRPr lang="en-IN" sz="1950" b="1" strike="noStrike" spc="-1" dirty="0">
              <a:latin typeface="Eras Light ITC" panose="020B04020305040208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950" b="1" strike="noStrike" spc="-1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87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41"/>
          <p:cNvSpPr/>
          <p:nvPr/>
        </p:nvSpPr>
        <p:spPr>
          <a:xfrm>
            <a:off x="0" y="-360"/>
            <a:ext cx="14629680" cy="8228880"/>
          </a:xfrm>
          <a:prstGeom prst="rect">
            <a:avLst/>
          </a:prstGeom>
          <a:solidFill>
            <a:srgbClr val="DDCFB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Shape 42"/>
          <p:cNvSpPr/>
          <p:nvPr/>
        </p:nvSpPr>
        <p:spPr>
          <a:xfrm>
            <a:off x="0" y="-36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Text 70"/>
          <p:cNvSpPr/>
          <p:nvPr/>
        </p:nvSpPr>
        <p:spPr>
          <a:xfrm>
            <a:off x="864000" y="820080"/>
            <a:ext cx="743436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Text 71"/>
          <p:cNvSpPr/>
          <p:nvPr/>
        </p:nvSpPr>
        <p:spPr>
          <a:xfrm>
            <a:off x="86400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Text 72"/>
          <p:cNvSpPr/>
          <p:nvPr/>
        </p:nvSpPr>
        <p:spPr>
          <a:xfrm>
            <a:off x="864000" y="5433480"/>
            <a:ext cx="4053240" cy="15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Text 73"/>
          <p:cNvSpPr/>
          <p:nvPr/>
        </p:nvSpPr>
        <p:spPr>
          <a:xfrm>
            <a:off x="528804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Text 74"/>
          <p:cNvSpPr/>
          <p:nvPr/>
        </p:nvSpPr>
        <p:spPr>
          <a:xfrm>
            <a:off x="5288040" y="5433480"/>
            <a:ext cx="4053240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Text 75"/>
          <p:cNvSpPr/>
          <p:nvPr/>
        </p:nvSpPr>
        <p:spPr>
          <a:xfrm>
            <a:off x="9712440" y="4899600"/>
            <a:ext cx="308556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Text 76"/>
          <p:cNvSpPr/>
          <p:nvPr/>
        </p:nvSpPr>
        <p:spPr>
          <a:xfrm>
            <a:off x="9712440" y="5433480"/>
            <a:ext cx="4053240" cy="19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Rectangle 241"/>
          <p:cNvSpPr/>
          <p:nvPr/>
        </p:nvSpPr>
        <p:spPr>
          <a:xfrm>
            <a:off x="864000" y="443880"/>
            <a:ext cx="13123080" cy="81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6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Precision-recall curve</a:t>
            </a:r>
            <a:endParaRPr lang="en-IN" sz="4860" b="0" strike="noStrike" spc="-1" dirty="0">
              <a:latin typeface="Engravers MT" panose="02090707080505020304" pitchFamily="18" charset="0"/>
            </a:endParaRPr>
          </a:p>
        </p:txBody>
      </p:sp>
      <p:pic>
        <p:nvPicPr>
          <p:cNvPr id="243" name="Picture 24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6677" y="2376219"/>
            <a:ext cx="5114565" cy="4104281"/>
          </a:xfrm>
          <a:prstGeom prst="rect">
            <a:avLst/>
          </a:prstGeom>
          <a:ln w="0">
            <a:noFill/>
          </a:ln>
        </p:spPr>
      </p:pic>
      <p:sp>
        <p:nvSpPr>
          <p:cNvPr id="244" name="Rectangle 243"/>
          <p:cNvSpPr/>
          <p:nvPr/>
        </p:nvSpPr>
        <p:spPr>
          <a:xfrm>
            <a:off x="7687440" y="2935766"/>
            <a:ext cx="6299640" cy="39276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950" b="1" strike="noStrike" spc="-1" dirty="0">
              <a:solidFill>
                <a:srgbClr val="746558"/>
              </a:solidFill>
              <a:latin typeface="Eras Light ITC" panose="020B0402030504020804" pitchFamily="34" charset="0"/>
              <a:ea typeface="Gelasio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dirty="0">
                <a:latin typeface="Eras Light ITC" panose="020B0402030504020804" pitchFamily="34" charset="0"/>
              </a:rPr>
              <a:t>"Class prefer not to disclose" has the highest average precision (AP) of 1.00.</a:t>
            </a:r>
            <a:endParaRPr lang="en-US" sz="1950" dirty="0">
              <a:latin typeface="Eras Light ITC" panose="020B0402030504020804" pitchFamily="34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dirty="0">
                <a:latin typeface="Eras Light ITC" panose="020B0402030504020804" pitchFamily="34" charset="0"/>
              </a:rPr>
              <a:t>"Class Severe" has the second-highest AP at 0.56.</a:t>
            </a:r>
            <a:endParaRPr lang="en-US" sz="1950" dirty="0">
              <a:latin typeface="Eras Light ITC" panose="020B0402030504020804" pitchFamily="34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dirty="0">
                <a:latin typeface="Eras Light ITC" panose="020B0402030504020804" pitchFamily="34" charset="0"/>
              </a:rPr>
              <a:t>"Class Mild" and "Class Moderate" have similar, lower APs (0.38 and 0.37 respectively).</a:t>
            </a:r>
            <a:endParaRPr lang="en-IN" sz="1950" b="1" strike="noStrike" spc="-1" dirty="0">
              <a:latin typeface="Eras Light ITC" panose="020B04020305040208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950" b="1" strike="noStrike" spc="-1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81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DCFB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1" name="Image 2" descr="preencoded.png"/>
          <p:cNvPicPr/>
          <p:nvPr/>
        </p:nvPicPr>
        <p:blipFill>
          <a:blip r:embed="rId3"/>
          <a:stretch/>
        </p:blipFill>
        <p:spPr>
          <a:xfrm>
            <a:off x="6113520" y="1609560"/>
            <a:ext cx="447120" cy="447120"/>
          </a:xfrm>
          <a:prstGeom prst="rect">
            <a:avLst/>
          </a:prstGeom>
          <a:ln w="0">
            <a:noFill/>
          </a:ln>
        </p:spPr>
      </p:pic>
      <p:pic>
        <p:nvPicPr>
          <p:cNvPr id="5122" name="Picture 2" descr="Data Visualization Illustration (AI, SVG, PNG)">
            <a:extLst>
              <a:ext uri="{FF2B5EF4-FFF2-40B4-BE49-F238E27FC236}">
                <a16:creationId xmlns:a16="http://schemas.microsoft.com/office/drawing/2014/main" id="{4C02DA9F-92E8-76DF-2FE1-673FC048D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20"/>
            <a:ext cx="102870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2" name="Text 3"/>
          <p:cNvSpPr/>
          <p:nvPr/>
        </p:nvSpPr>
        <p:spPr>
          <a:xfrm>
            <a:off x="12065746" y="2025720"/>
            <a:ext cx="2239200" cy="27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205"/>
              </a:lnSpc>
              <a:buNone/>
              <a:tabLst>
                <a:tab pos="0" algn="l"/>
              </a:tabLst>
            </a:pPr>
            <a:r>
              <a:rPr lang="en-US" sz="177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Spatial Patterns</a:t>
            </a:r>
            <a:endParaRPr lang="en-IN" sz="177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273" name="Text 4"/>
          <p:cNvSpPr/>
          <p:nvPr/>
        </p:nvSpPr>
        <p:spPr>
          <a:xfrm>
            <a:off x="6113520" y="2624040"/>
            <a:ext cx="788904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ts val="2259"/>
              </a:lnSpc>
              <a:buNone/>
              <a:tabLst>
                <a:tab pos="0" algn="l"/>
              </a:tabLst>
            </a:pPr>
            <a:r>
              <a:rPr lang="en-US" sz="141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Geospatial visualizations reveal the uneven distribution of mental health resources and outcomes across Indian states.</a:t>
            </a:r>
            <a:endParaRPr lang="en-IN" sz="1410" b="1" strike="noStrike" spc="-1" dirty="0">
              <a:latin typeface="Eras Light ITC" panose="020B0402030504020804" pitchFamily="34" charset="0"/>
            </a:endParaRPr>
          </a:p>
        </p:txBody>
      </p:sp>
      <p:pic>
        <p:nvPicPr>
          <p:cNvPr id="274" name="Image 3" descr="preencoded.png"/>
          <p:cNvPicPr/>
          <p:nvPr/>
        </p:nvPicPr>
        <p:blipFill>
          <a:blip r:embed="rId5"/>
          <a:stretch/>
        </p:blipFill>
        <p:spPr>
          <a:xfrm>
            <a:off x="6113520" y="3735000"/>
            <a:ext cx="447120" cy="447120"/>
          </a:xfrm>
          <a:prstGeom prst="rect">
            <a:avLst/>
          </a:prstGeom>
          <a:ln w="0">
            <a:noFill/>
          </a:ln>
        </p:spPr>
      </p:pic>
      <p:sp>
        <p:nvSpPr>
          <p:cNvPr id="275" name="Text 5"/>
          <p:cNvSpPr/>
          <p:nvPr/>
        </p:nvSpPr>
        <p:spPr>
          <a:xfrm>
            <a:off x="11754713" y="4114080"/>
            <a:ext cx="2509560" cy="27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205"/>
              </a:lnSpc>
              <a:buNone/>
              <a:tabLst>
                <a:tab pos="0" algn="l"/>
              </a:tabLst>
            </a:pPr>
            <a:r>
              <a:rPr lang="en-US" sz="177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Variable Relationships</a:t>
            </a:r>
            <a:endParaRPr lang="en-IN" sz="177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276" name="Text 6"/>
          <p:cNvSpPr/>
          <p:nvPr/>
        </p:nvSpPr>
        <p:spPr>
          <a:xfrm>
            <a:off x="6113520" y="4749480"/>
            <a:ext cx="788904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ts val="2259"/>
              </a:lnSpc>
              <a:buNone/>
              <a:tabLst>
                <a:tab pos="0" algn="l"/>
              </a:tabLst>
            </a:pPr>
            <a:r>
              <a:rPr lang="en-US" sz="141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Interactive scatter plots and correlation matrices highlight the complex interplay between mental health and various socioeconomic factors.</a:t>
            </a:r>
            <a:endParaRPr lang="en-IN" sz="1410" b="1" strike="noStrike" spc="-1" dirty="0">
              <a:latin typeface="Eras Light ITC" panose="020B0402030504020804" pitchFamily="34" charset="0"/>
            </a:endParaRPr>
          </a:p>
        </p:txBody>
      </p:sp>
      <p:pic>
        <p:nvPicPr>
          <p:cNvPr id="277" name="Image 4" descr="preencoded.png"/>
          <p:cNvPicPr/>
          <p:nvPr/>
        </p:nvPicPr>
        <p:blipFill>
          <a:blip r:embed="rId6"/>
          <a:stretch/>
        </p:blipFill>
        <p:spPr>
          <a:xfrm>
            <a:off x="6113520" y="5860440"/>
            <a:ext cx="447120" cy="447120"/>
          </a:xfrm>
          <a:prstGeom prst="rect">
            <a:avLst/>
          </a:prstGeom>
          <a:ln w="0">
            <a:noFill/>
          </a:ln>
        </p:spPr>
      </p:pic>
      <p:sp>
        <p:nvSpPr>
          <p:cNvPr id="278" name="Text 7"/>
          <p:cNvSpPr/>
          <p:nvPr/>
        </p:nvSpPr>
        <p:spPr>
          <a:xfrm>
            <a:off x="12065746" y="6433669"/>
            <a:ext cx="2239200" cy="27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205"/>
              </a:lnSpc>
              <a:buNone/>
              <a:tabLst>
                <a:tab pos="0" algn="l"/>
              </a:tabLst>
            </a:pPr>
            <a:r>
              <a:rPr lang="en-US" sz="177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Temporal Trends</a:t>
            </a:r>
            <a:endParaRPr lang="en-IN" sz="177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279" name="Text 8"/>
          <p:cNvSpPr/>
          <p:nvPr/>
        </p:nvSpPr>
        <p:spPr>
          <a:xfrm>
            <a:off x="6113520" y="6875280"/>
            <a:ext cx="788904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ts val="2259"/>
              </a:lnSpc>
              <a:buNone/>
              <a:tabLst>
                <a:tab pos="0" algn="l"/>
              </a:tabLst>
            </a:pPr>
            <a:r>
              <a:rPr lang="en-US" sz="141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Line graphs and time series analyses showcase the evolving mental health landscape over time, identifying patterns and emerging issues.</a:t>
            </a:r>
            <a:endParaRPr lang="en-IN" sz="1410" b="1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270" name="Text 2"/>
          <p:cNvSpPr/>
          <p:nvPr/>
        </p:nvSpPr>
        <p:spPr>
          <a:xfrm>
            <a:off x="5423407" y="747360"/>
            <a:ext cx="5326920" cy="55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4408"/>
              </a:lnSpc>
              <a:buNone/>
              <a:tabLst>
                <a:tab pos="0" algn="l"/>
              </a:tabLst>
            </a:pPr>
            <a:r>
              <a:rPr lang="en-US" sz="353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Visualization Highlights</a:t>
            </a:r>
            <a:endParaRPr lang="en-IN" sz="3530" b="0" strike="noStrike" spc="-1" dirty="0">
              <a:latin typeface="Engravers MT" panose="020907070805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DCFB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Text 2"/>
          <p:cNvSpPr/>
          <p:nvPr/>
        </p:nvSpPr>
        <p:spPr>
          <a:xfrm>
            <a:off x="5783747" y="772560"/>
            <a:ext cx="5651280" cy="66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5244"/>
              </a:lnSpc>
              <a:buNone/>
              <a:tabLst>
                <a:tab pos="0" algn="l"/>
              </a:tabLst>
            </a:pPr>
            <a:r>
              <a:rPr lang="en-US" sz="420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Summary of Findings</a:t>
            </a:r>
            <a:endParaRPr lang="en-IN" sz="4200" b="0" strike="noStrike" spc="-1" dirty="0">
              <a:latin typeface="Engravers MT" panose="02090707080505020304" pitchFamily="18" charset="0"/>
            </a:endParaRPr>
          </a:p>
        </p:txBody>
      </p:sp>
      <p:pic>
        <p:nvPicPr>
          <p:cNvPr id="286" name="Image 2" descr="preencoded.png"/>
          <p:cNvPicPr/>
          <p:nvPr/>
        </p:nvPicPr>
        <p:blipFill>
          <a:blip r:embed="rId3"/>
          <a:stretch/>
        </p:blipFill>
        <p:spPr>
          <a:xfrm>
            <a:off x="6232320" y="1742400"/>
            <a:ext cx="1064880" cy="1909440"/>
          </a:xfrm>
          <a:prstGeom prst="rect">
            <a:avLst/>
          </a:prstGeom>
          <a:ln w="0">
            <a:noFill/>
          </a:ln>
        </p:spPr>
      </p:pic>
      <p:sp>
        <p:nvSpPr>
          <p:cNvPr id="287" name="Text 3"/>
          <p:cNvSpPr/>
          <p:nvPr/>
        </p:nvSpPr>
        <p:spPr>
          <a:xfrm>
            <a:off x="7617600" y="1955520"/>
            <a:ext cx="266328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622"/>
              </a:lnSpc>
              <a:buNone/>
              <a:tabLst>
                <a:tab pos="0" algn="l"/>
              </a:tabLst>
            </a:pPr>
            <a:r>
              <a:rPr lang="en-US" sz="210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Key Insights</a:t>
            </a:r>
            <a:endParaRPr lang="en-IN" sz="210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288" name="Text 4"/>
          <p:cNvSpPr/>
          <p:nvPr/>
        </p:nvSpPr>
        <p:spPr>
          <a:xfrm>
            <a:off x="7617600" y="2416320"/>
            <a:ext cx="6266160" cy="102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684"/>
              </a:lnSpc>
              <a:buNone/>
              <a:tabLst>
                <a:tab pos="0" algn="l"/>
              </a:tabLst>
            </a:pPr>
            <a:r>
              <a:rPr lang="en-US" sz="1679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The analysis reveals significant disparities in mental health across Indian states, with socioeconomic and demographic factors playing a crucial role.</a:t>
            </a:r>
            <a:endParaRPr lang="en-IN" sz="1679" strike="noStrike" spc="-1" dirty="0">
              <a:latin typeface="Eras Light ITC" panose="020B0402030504020804" pitchFamily="34" charset="0"/>
            </a:endParaRPr>
          </a:p>
        </p:txBody>
      </p:sp>
      <p:pic>
        <p:nvPicPr>
          <p:cNvPr id="289" name="Image 3" descr="preencoded.png"/>
          <p:cNvPicPr/>
          <p:nvPr/>
        </p:nvPicPr>
        <p:blipFill>
          <a:blip r:embed="rId4"/>
          <a:stretch/>
        </p:blipFill>
        <p:spPr>
          <a:xfrm>
            <a:off x="6232320" y="3652560"/>
            <a:ext cx="1064880" cy="1909440"/>
          </a:xfrm>
          <a:prstGeom prst="rect">
            <a:avLst/>
          </a:prstGeom>
          <a:ln w="0">
            <a:noFill/>
          </a:ln>
        </p:spPr>
      </p:pic>
      <p:sp>
        <p:nvSpPr>
          <p:cNvPr id="290" name="Text 5"/>
          <p:cNvSpPr/>
          <p:nvPr/>
        </p:nvSpPr>
        <p:spPr>
          <a:xfrm>
            <a:off x="7617600" y="3865680"/>
            <a:ext cx="266328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622"/>
              </a:lnSpc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rgbClr val="746558"/>
                </a:solidFill>
                <a:latin typeface="Gelasio"/>
                <a:ea typeface="Gelasio"/>
              </a:rPr>
              <a:t>Policy Implications</a:t>
            </a:r>
            <a:endParaRPr lang="en-IN" sz="2100" b="0" strike="noStrike" spc="-1">
              <a:latin typeface="Arial"/>
            </a:endParaRPr>
          </a:p>
        </p:txBody>
      </p:sp>
      <p:sp>
        <p:nvSpPr>
          <p:cNvPr id="291" name="Text 6"/>
          <p:cNvSpPr/>
          <p:nvPr/>
        </p:nvSpPr>
        <p:spPr>
          <a:xfrm>
            <a:off x="7617600" y="4326480"/>
            <a:ext cx="6266160" cy="102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684"/>
              </a:lnSpc>
              <a:buNone/>
              <a:tabLst>
                <a:tab pos="0" algn="l"/>
              </a:tabLst>
            </a:pPr>
            <a:r>
              <a:rPr lang="en-US" sz="1679" b="0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The findings can inform the development of targeted interventions and policies to address mental health challenges, promote equity, and improve overall well-being.</a:t>
            </a:r>
            <a:endParaRPr lang="en-IN" sz="1679" b="0" strike="noStrike" spc="-1" dirty="0">
              <a:latin typeface="Eras Light ITC" panose="020B0402030504020804" pitchFamily="34" charset="0"/>
            </a:endParaRPr>
          </a:p>
        </p:txBody>
      </p:sp>
      <p:pic>
        <p:nvPicPr>
          <p:cNvPr id="292" name="Image 4" descr="preencoded.png"/>
          <p:cNvPicPr/>
          <p:nvPr/>
        </p:nvPicPr>
        <p:blipFill>
          <a:blip r:embed="rId5"/>
          <a:stretch/>
        </p:blipFill>
        <p:spPr>
          <a:xfrm>
            <a:off x="6232320" y="5562720"/>
            <a:ext cx="1064880" cy="1909440"/>
          </a:xfrm>
          <a:prstGeom prst="rect">
            <a:avLst/>
          </a:prstGeom>
          <a:ln w="0">
            <a:noFill/>
          </a:ln>
        </p:spPr>
      </p:pic>
      <p:sp>
        <p:nvSpPr>
          <p:cNvPr id="293" name="Text 7"/>
          <p:cNvSpPr/>
          <p:nvPr/>
        </p:nvSpPr>
        <p:spPr>
          <a:xfrm>
            <a:off x="7617600" y="5775840"/>
            <a:ext cx="266328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622"/>
              </a:lnSpc>
              <a:buNone/>
              <a:tabLst>
                <a:tab pos="0" algn="l"/>
              </a:tabLst>
            </a:pPr>
            <a:r>
              <a:rPr lang="en-US" sz="210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Future Directions</a:t>
            </a:r>
            <a:endParaRPr lang="en-IN" sz="210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294" name="Text 8"/>
          <p:cNvSpPr/>
          <p:nvPr/>
        </p:nvSpPr>
        <p:spPr>
          <a:xfrm>
            <a:off x="7617600" y="6236640"/>
            <a:ext cx="6266160" cy="102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684"/>
              </a:lnSpc>
              <a:buNone/>
              <a:tabLst>
                <a:tab pos="0" algn="l"/>
              </a:tabLst>
            </a:pPr>
            <a:r>
              <a:rPr lang="en-US" sz="1679" b="0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Ongoing research and data-driven approaches are essential to continuously monitor and address the evolving mental health landscape in India.</a:t>
            </a:r>
            <a:endParaRPr lang="en-IN" sz="1679" b="0" strike="noStrike" spc="-1" dirty="0">
              <a:latin typeface="Eras Light ITC" panose="020B0402030504020804" pitchFamily="34" charset="0"/>
            </a:endParaRPr>
          </a:p>
        </p:txBody>
      </p:sp>
      <p:pic>
        <p:nvPicPr>
          <p:cNvPr id="8194" name="Picture 2" descr="How to Write an Executive Summary, with Examples [2024] • Asana">
            <a:extLst>
              <a:ext uri="{FF2B5EF4-FFF2-40B4-BE49-F238E27FC236}">
                <a16:creationId xmlns:a16="http://schemas.microsoft.com/office/drawing/2014/main" id="{57807F7E-0143-AEAE-051E-AF629B89C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85"/>
          <a:stretch/>
        </p:blipFill>
        <p:spPr bwMode="auto">
          <a:xfrm>
            <a:off x="1" y="-721"/>
            <a:ext cx="5651280" cy="822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DCFB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Text 2"/>
          <p:cNvSpPr/>
          <p:nvPr/>
        </p:nvSpPr>
        <p:spPr>
          <a:xfrm>
            <a:off x="6116400" y="921960"/>
            <a:ext cx="6454440" cy="56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4431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Importance of Mental Health</a:t>
            </a:r>
            <a:endParaRPr lang="en-IN" sz="2400" b="0" strike="noStrike" spc="-1" dirty="0">
              <a:latin typeface="Engravers MT" panose="02090707080505020304" pitchFamily="18" charset="0"/>
            </a:endParaRPr>
          </a:p>
        </p:txBody>
      </p:sp>
      <p:sp>
        <p:nvSpPr>
          <p:cNvPr id="81" name="Shape 3"/>
          <p:cNvSpPr/>
          <p:nvPr/>
        </p:nvSpPr>
        <p:spPr>
          <a:xfrm>
            <a:off x="6116400" y="1754640"/>
            <a:ext cx="7883280" cy="1036440"/>
          </a:xfrm>
          <a:prstGeom prst="roundRect">
            <a:avLst>
              <a:gd name="adj" fmla="val 2604"/>
            </a:avLst>
          </a:prstGeom>
          <a:solidFill>
            <a:srgbClr val="B6E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Text 4"/>
          <p:cNvSpPr/>
          <p:nvPr/>
        </p:nvSpPr>
        <p:spPr>
          <a:xfrm>
            <a:off x="6296400" y="1934640"/>
            <a:ext cx="2414520" cy="28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214"/>
              </a:lnSpc>
              <a:buNone/>
              <a:tabLst>
                <a:tab pos="0" algn="l"/>
              </a:tabLst>
            </a:pPr>
            <a:r>
              <a:rPr lang="en-US" sz="177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Individual Well-being</a:t>
            </a:r>
            <a:endParaRPr lang="en-IN" sz="177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83" name="Text 5"/>
          <p:cNvSpPr/>
          <p:nvPr/>
        </p:nvSpPr>
        <p:spPr>
          <a:xfrm>
            <a:off x="6296400" y="2323800"/>
            <a:ext cx="7522920" cy="2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268"/>
              </a:lnSpc>
              <a:buNone/>
              <a:tabLst>
                <a:tab pos="0" algn="l"/>
              </a:tabLst>
            </a:pPr>
            <a:r>
              <a:rPr lang="en-US" sz="1420" b="0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Good mental health is essential for individuals to lead fulfilling and productive lives.</a:t>
            </a:r>
            <a:endParaRPr lang="en-IN" sz="142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84" name="Shape 6"/>
          <p:cNvSpPr/>
          <p:nvPr/>
        </p:nvSpPr>
        <p:spPr>
          <a:xfrm>
            <a:off x="6116400" y="2971800"/>
            <a:ext cx="7883280" cy="1324440"/>
          </a:xfrm>
          <a:prstGeom prst="roundRect">
            <a:avLst>
              <a:gd name="adj" fmla="val 2038"/>
            </a:avLst>
          </a:prstGeom>
          <a:solidFill>
            <a:srgbClr val="B6E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Text 7"/>
          <p:cNvSpPr/>
          <p:nvPr/>
        </p:nvSpPr>
        <p:spPr>
          <a:xfrm>
            <a:off x="6296400" y="3151800"/>
            <a:ext cx="2249640" cy="28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214"/>
              </a:lnSpc>
              <a:buNone/>
              <a:tabLst>
                <a:tab pos="0" algn="l"/>
              </a:tabLst>
            </a:pPr>
            <a:r>
              <a:rPr lang="en-US" sz="1770" b="1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Community Impact</a:t>
            </a:r>
            <a:endParaRPr lang="en-IN" sz="177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86" name="Text 8"/>
          <p:cNvSpPr/>
          <p:nvPr/>
        </p:nvSpPr>
        <p:spPr>
          <a:xfrm>
            <a:off x="6296400" y="3540960"/>
            <a:ext cx="7522920" cy="57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268"/>
              </a:lnSpc>
              <a:buNone/>
              <a:tabLst>
                <a:tab pos="0" algn="l"/>
              </a:tabLst>
            </a:pPr>
            <a:r>
              <a:rPr lang="en-US" sz="1420" b="0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Addressing mental health issues can have a positive ripple effect on families, communities, and society as a whole.</a:t>
            </a:r>
            <a:endParaRPr lang="en-IN" sz="142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87" name="Shape 9"/>
          <p:cNvSpPr/>
          <p:nvPr/>
        </p:nvSpPr>
        <p:spPr>
          <a:xfrm>
            <a:off x="6116400" y="4476960"/>
            <a:ext cx="7883280" cy="1324440"/>
          </a:xfrm>
          <a:prstGeom prst="roundRect">
            <a:avLst>
              <a:gd name="adj" fmla="val 2038"/>
            </a:avLst>
          </a:prstGeom>
          <a:solidFill>
            <a:srgbClr val="B6E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ext 10"/>
          <p:cNvSpPr/>
          <p:nvPr/>
        </p:nvSpPr>
        <p:spPr>
          <a:xfrm>
            <a:off x="6296400" y="4656960"/>
            <a:ext cx="2561400" cy="28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214"/>
              </a:lnSpc>
              <a:buNone/>
              <a:tabLst>
                <a:tab pos="0" algn="l"/>
              </a:tabLst>
            </a:pPr>
            <a:r>
              <a:rPr lang="en-US" sz="1770" b="1" strike="noStrike" spc="-1">
                <a:solidFill>
                  <a:srgbClr val="746558"/>
                </a:solidFill>
                <a:latin typeface="Gelasio"/>
                <a:ea typeface="Gelasio"/>
              </a:rPr>
              <a:t>Economic Implications</a:t>
            </a:r>
            <a:endParaRPr lang="en-IN" sz="1770" b="0" strike="noStrike" spc="-1">
              <a:latin typeface="Arial"/>
            </a:endParaRPr>
          </a:p>
        </p:txBody>
      </p:sp>
      <p:sp>
        <p:nvSpPr>
          <p:cNvPr id="89" name="Text 11"/>
          <p:cNvSpPr/>
          <p:nvPr/>
        </p:nvSpPr>
        <p:spPr>
          <a:xfrm>
            <a:off x="6296400" y="5046480"/>
            <a:ext cx="7522920" cy="57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268"/>
              </a:lnSpc>
              <a:buNone/>
              <a:tabLst>
                <a:tab pos="0" algn="l"/>
              </a:tabLst>
            </a:pPr>
            <a:r>
              <a:rPr lang="en-US" sz="1420" b="0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Poor mental health can lead to reduced productivity, increased healthcare costs, and economic burdens.</a:t>
            </a:r>
            <a:endParaRPr lang="en-IN" sz="142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90" name="Shape 12"/>
          <p:cNvSpPr/>
          <p:nvPr/>
        </p:nvSpPr>
        <p:spPr>
          <a:xfrm>
            <a:off x="6116400" y="5982480"/>
            <a:ext cx="7883280" cy="1324440"/>
          </a:xfrm>
          <a:prstGeom prst="roundRect">
            <a:avLst>
              <a:gd name="adj" fmla="val 2038"/>
            </a:avLst>
          </a:prstGeom>
          <a:solidFill>
            <a:srgbClr val="B6E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Text 13"/>
          <p:cNvSpPr/>
          <p:nvPr/>
        </p:nvSpPr>
        <p:spPr>
          <a:xfrm>
            <a:off x="6296400" y="6162480"/>
            <a:ext cx="2249640" cy="28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214"/>
              </a:lnSpc>
              <a:buNone/>
              <a:tabLst>
                <a:tab pos="0" algn="l"/>
              </a:tabLst>
            </a:pPr>
            <a:r>
              <a:rPr lang="en-US" sz="1770" b="1" strike="noStrike" spc="-1">
                <a:solidFill>
                  <a:srgbClr val="746558"/>
                </a:solidFill>
                <a:latin typeface="Gelasio"/>
                <a:ea typeface="Gelasio"/>
              </a:rPr>
              <a:t>Holistic Approach</a:t>
            </a:r>
            <a:endParaRPr lang="en-IN" sz="1770" b="0" strike="noStrike" spc="-1">
              <a:latin typeface="Arial"/>
            </a:endParaRPr>
          </a:p>
        </p:txBody>
      </p:sp>
      <p:sp>
        <p:nvSpPr>
          <p:cNvPr id="92" name="Text 14"/>
          <p:cNvSpPr/>
          <p:nvPr/>
        </p:nvSpPr>
        <p:spPr>
          <a:xfrm>
            <a:off x="6296400" y="6551640"/>
            <a:ext cx="7522920" cy="57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268"/>
              </a:lnSpc>
              <a:buNone/>
              <a:tabLst>
                <a:tab pos="0" algn="l"/>
              </a:tabLst>
            </a:pPr>
            <a:r>
              <a:rPr lang="en-US" sz="1420" b="0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Integrating mental health into overall health and wellness is crucial for a comprehensive healthcare system.</a:t>
            </a:r>
            <a:endParaRPr lang="en-IN" sz="1420" b="0" strike="noStrike" spc="-1" dirty="0">
              <a:latin typeface="Eras Light ITC" panose="020B0402030504020804" pitchFamily="34" charset="0"/>
            </a:endParaRPr>
          </a:p>
        </p:txBody>
      </p:sp>
      <p:pic>
        <p:nvPicPr>
          <p:cNvPr id="4104" name="Picture 8" descr="It's In Your Head- What shall we do about mental health in the workplace">
            <a:extLst>
              <a:ext uri="{FF2B5EF4-FFF2-40B4-BE49-F238E27FC236}">
                <a16:creationId xmlns:a16="http://schemas.microsoft.com/office/drawing/2014/main" id="{2D971F59-731F-F245-1CEC-FBD35BAAF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20" y="3151800"/>
            <a:ext cx="4262052" cy="251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Why it's important to mind your mental health | HYDRAGUN Blog">
            <a:extLst>
              <a:ext uri="{FF2B5EF4-FFF2-40B4-BE49-F238E27FC236}">
                <a16:creationId xmlns:a16="http://schemas.microsoft.com/office/drawing/2014/main" id="{00A3AB7C-15D8-0966-F3EC-9A6DD535D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1" r="24947"/>
          <a:stretch/>
        </p:blipFill>
        <p:spPr bwMode="auto">
          <a:xfrm>
            <a:off x="-1" y="-720"/>
            <a:ext cx="5710687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2"/>
          <p:cNvSpPr/>
          <p:nvPr/>
        </p:nvSpPr>
        <p:spPr>
          <a:xfrm>
            <a:off x="2903965" y="1617454"/>
            <a:ext cx="617148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6075"/>
              </a:lnSpc>
              <a:buNone/>
              <a:tabLst>
                <a:tab pos="0" algn="l"/>
              </a:tabLst>
            </a:pPr>
            <a:r>
              <a:rPr lang="en-US" sz="486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Data Sources Used</a:t>
            </a:r>
            <a:endParaRPr lang="en-IN" sz="4860" b="0" strike="noStrike" spc="-1" dirty="0">
              <a:latin typeface="Engravers MT" panose="02090707080505020304" pitchFamily="18" charset="0"/>
            </a:endParaRPr>
          </a:p>
        </p:txBody>
      </p:sp>
      <p:sp>
        <p:nvSpPr>
          <p:cNvPr id="2" name="Shape 0">
            <a:extLst>
              <a:ext uri="{FF2B5EF4-FFF2-40B4-BE49-F238E27FC236}">
                <a16:creationId xmlns:a16="http://schemas.microsoft.com/office/drawing/2014/main" id="{1711C544-ED1A-EC21-A3DA-1D8698A1469A}"/>
              </a:ext>
            </a:extLst>
          </p:cNvPr>
          <p:cNvSpPr/>
          <p:nvPr/>
        </p:nvSpPr>
        <p:spPr>
          <a:xfrm>
            <a:off x="790200" y="2977680"/>
            <a:ext cx="4077360" cy="3406346"/>
          </a:xfrm>
          <a:prstGeom prst="rect">
            <a:avLst/>
          </a:prstGeom>
          <a:solidFill>
            <a:srgbClr val="B6E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Text 3"/>
          <p:cNvSpPr/>
          <p:nvPr/>
        </p:nvSpPr>
        <p:spPr>
          <a:xfrm>
            <a:off x="864000" y="3591720"/>
            <a:ext cx="389808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3039"/>
              </a:lnSpc>
              <a:buNone/>
              <a:tabLst>
                <a:tab pos="0" algn="l"/>
              </a:tabLst>
            </a:pPr>
            <a:r>
              <a:rPr lang="en-US" sz="2430" b="1" strike="noStrike" spc="-1" dirty="0">
                <a:solidFill>
                  <a:srgbClr val="484237"/>
                </a:solidFill>
                <a:latin typeface="Eras Light ITC" panose="020B0402030504020804" pitchFamily="34" charset="0"/>
                <a:ea typeface="Gelasio"/>
              </a:rPr>
              <a:t>National Mental Health Survey</a:t>
            </a:r>
            <a:endParaRPr lang="en-IN" sz="243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97" name="Text 4"/>
          <p:cNvSpPr/>
          <p:nvPr/>
        </p:nvSpPr>
        <p:spPr>
          <a:xfrm>
            <a:off x="864000" y="4610160"/>
            <a:ext cx="3898080" cy="118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3110"/>
              </a:lnSpc>
              <a:buNone/>
              <a:tabLst>
                <a:tab pos="0" algn="l"/>
              </a:tabLst>
            </a:pPr>
            <a:r>
              <a:rPr lang="en-US" sz="1940" b="0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Comprehensive data on the prevalence of mental health conditions across Indian states.</a:t>
            </a:r>
            <a:endParaRPr lang="en-IN" sz="194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3" name="Shape 0">
            <a:extLst>
              <a:ext uri="{FF2B5EF4-FFF2-40B4-BE49-F238E27FC236}">
                <a16:creationId xmlns:a16="http://schemas.microsoft.com/office/drawing/2014/main" id="{F6228505-D7FF-3C17-BFF2-112450A79D27}"/>
              </a:ext>
            </a:extLst>
          </p:cNvPr>
          <p:cNvSpPr/>
          <p:nvPr/>
        </p:nvSpPr>
        <p:spPr>
          <a:xfrm>
            <a:off x="5196330" y="2977680"/>
            <a:ext cx="4077360" cy="3406346"/>
          </a:xfrm>
          <a:prstGeom prst="rect">
            <a:avLst/>
          </a:prstGeom>
          <a:solidFill>
            <a:srgbClr val="B6E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Text 5"/>
          <p:cNvSpPr/>
          <p:nvPr/>
        </p:nvSpPr>
        <p:spPr>
          <a:xfrm>
            <a:off x="5372640" y="3591720"/>
            <a:ext cx="389808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3039"/>
              </a:lnSpc>
              <a:buNone/>
              <a:tabLst>
                <a:tab pos="0" algn="l"/>
              </a:tabLst>
            </a:pPr>
            <a:r>
              <a:rPr lang="en-US" sz="2430" b="1" strike="noStrike" spc="-1" dirty="0">
                <a:solidFill>
                  <a:srgbClr val="484237"/>
                </a:solidFill>
                <a:latin typeface="Eras Light ITC" panose="020B0402030504020804" pitchFamily="34" charset="0"/>
                <a:ea typeface="Gelasio"/>
              </a:rPr>
              <a:t>Socioeconomic Indicators</a:t>
            </a:r>
            <a:endParaRPr lang="en-IN" sz="243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4" name="Shape 0">
            <a:extLst>
              <a:ext uri="{FF2B5EF4-FFF2-40B4-BE49-F238E27FC236}">
                <a16:creationId xmlns:a16="http://schemas.microsoft.com/office/drawing/2014/main" id="{287CDDB9-28A6-C62A-37EF-D673728742A5}"/>
              </a:ext>
            </a:extLst>
          </p:cNvPr>
          <p:cNvSpPr/>
          <p:nvPr/>
        </p:nvSpPr>
        <p:spPr>
          <a:xfrm>
            <a:off x="9602460" y="2977680"/>
            <a:ext cx="4077360" cy="3406346"/>
          </a:xfrm>
          <a:prstGeom prst="rect">
            <a:avLst/>
          </a:prstGeom>
          <a:solidFill>
            <a:srgbClr val="B6E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Text 6"/>
          <p:cNvSpPr/>
          <p:nvPr/>
        </p:nvSpPr>
        <p:spPr>
          <a:xfrm>
            <a:off x="5372640" y="4610160"/>
            <a:ext cx="3898080" cy="118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3110"/>
              </a:lnSpc>
              <a:buNone/>
              <a:tabLst>
                <a:tab pos="0" algn="l"/>
              </a:tabLst>
            </a:pPr>
            <a:r>
              <a:rPr lang="en-US" sz="1940" b="0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Data on factors such as income, education, and access to healthcare that can influence mental health.</a:t>
            </a:r>
            <a:endParaRPr lang="en-IN" sz="194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100" name="Text 7"/>
          <p:cNvSpPr/>
          <p:nvPr/>
        </p:nvSpPr>
        <p:spPr>
          <a:xfrm>
            <a:off x="9881280" y="3591720"/>
            <a:ext cx="3519720" cy="3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3039"/>
              </a:lnSpc>
              <a:buNone/>
              <a:tabLst>
                <a:tab pos="0" algn="l"/>
              </a:tabLst>
            </a:pPr>
            <a:r>
              <a:rPr lang="en-US" sz="2430" b="1" strike="noStrike" spc="-1" dirty="0">
                <a:solidFill>
                  <a:srgbClr val="484237"/>
                </a:solidFill>
                <a:latin typeface="Eras Light ITC" panose="020B0402030504020804" pitchFamily="34" charset="0"/>
                <a:ea typeface="Gelasio"/>
              </a:rPr>
              <a:t>Demographic Statistics</a:t>
            </a:r>
            <a:endParaRPr lang="en-IN" sz="2430" b="0" strike="noStrike" spc="-1" dirty="0">
              <a:latin typeface="Eras Light ITC" panose="020B0402030504020804" pitchFamily="34" charset="0"/>
            </a:endParaRPr>
          </a:p>
        </p:txBody>
      </p:sp>
      <p:sp>
        <p:nvSpPr>
          <p:cNvPr id="101" name="Text 8"/>
          <p:cNvSpPr/>
          <p:nvPr/>
        </p:nvSpPr>
        <p:spPr>
          <a:xfrm>
            <a:off x="9881280" y="4412700"/>
            <a:ext cx="3898080" cy="15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3110"/>
              </a:lnSpc>
              <a:buNone/>
              <a:tabLst>
                <a:tab pos="0" algn="l"/>
              </a:tabLst>
            </a:pPr>
            <a:r>
              <a:rPr lang="en-US" sz="1940" b="0" strike="noStrike" spc="-1" dirty="0">
                <a:solidFill>
                  <a:srgbClr val="746558"/>
                </a:solidFill>
                <a:latin typeface="Eras Light ITC" panose="020B0402030504020804" pitchFamily="34" charset="0"/>
                <a:ea typeface="Gelasio"/>
              </a:rPr>
              <a:t>Population-level data on age, gender, and other demographic characteristics relevant to mental health.</a:t>
            </a:r>
            <a:endParaRPr lang="en-IN" sz="1940" b="0" strike="noStrike" spc="-1" dirty="0">
              <a:latin typeface="Eras Light ITC" panose="020B04020305040208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 0" descr="preencoded.pn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0"/>
            <a:ext cx="14629680" cy="2339640"/>
          </a:xfrm>
          <a:prstGeom prst="rect">
            <a:avLst/>
          </a:prstGeom>
          <a:solidFill>
            <a:srgbClr val="B6E6FC"/>
          </a:solidFill>
          <a:ln w="0">
            <a:noFill/>
          </a:ln>
        </p:spPr>
      </p:pic>
      <p:sp>
        <p:nvSpPr>
          <p:cNvPr id="105" name="Text 2"/>
          <p:cNvSpPr/>
          <p:nvPr/>
        </p:nvSpPr>
        <p:spPr>
          <a:xfrm>
            <a:off x="2847240" y="2784600"/>
            <a:ext cx="563724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4606"/>
              </a:lnSpc>
              <a:buNone/>
              <a:tabLst>
                <a:tab pos="0" algn="l"/>
              </a:tabLst>
            </a:pPr>
            <a:r>
              <a:rPr lang="en-US" sz="369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Univariate Data Insights</a:t>
            </a:r>
            <a:endParaRPr lang="en-IN" sz="3690" b="0" strike="noStrike" spc="-1" dirty="0">
              <a:latin typeface="Engravers MT" panose="02090707080505020304" pitchFamily="18" charset="0"/>
            </a:endParaRPr>
          </a:p>
        </p:txBody>
      </p:sp>
      <p:sp>
        <p:nvSpPr>
          <p:cNvPr id="106" name="Shape 3"/>
          <p:cNvSpPr/>
          <p:nvPr/>
        </p:nvSpPr>
        <p:spPr>
          <a:xfrm>
            <a:off x="2201040" y="5718240"/>
            <a:ext cx="10227600" cy="22320"/>
          </a:xfrm>
          <a:prstGeom prst="roundRect">
            <a:avLst>
              <a:gd name="adj" fmla="val 122865"/>
            </a:avLst>
          </a:prstGeom>
          <a:solidFill>
            <a:srgbClr val="D4CE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Shape 4"/>
          <p:cNvSpPr/>
          <p:nvPr/>
        </p:nvSpPr>
        <p:spPr>
          <a:xfrm>
            <a:off x="4699800" y="5062680"/>
            <a:ext cx="22320" cy="654480"/>
          </a:xfrm>
          <a:prstGeom prst="roundRect">
            <a:avLst>
              <a:gd name="adj" fmla="val 122865"/>
            </a:avLst>
          </a:prstGeom>
          <a:solidFill>
            <a:srgbClr val="D4CE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Shape 5"/>
          <p:cNvSpPr/>
          <p:nvPr/>
        </p:nvSpPr>
        <p:spPr>
          <a:xfrm>
            <a:off x="4500720" y="5507640"/>
            <a:ext cx="420480" cy="420480"/>
          </a:xfrm>
          <a:prstGeom prst="roundRect">
            <a:avLst>
              <a:gd name="adj" fmla="val 6668"/>
            </a:avLst>
          </a:prstGeom>
          <a:solidFill>
            <a:srgbClr val="B6E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Text 6"/>
          <p:cNvSpPr/>
          <p:nvPr/>
        </p:nvSpPr>
        <p:spPr>
          <a:xfrm>
            <a:off x="4644720" y="5577480"/>
            <a:ext cx="131760" cy="28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ts val="2211"/>
              </a:lnSpc>
              <a:buNone/>
              <a:tabLst>
                <a:tab pos="0" algn="l"/>
              </a:tabLst>
            </a:pPr>
            <a:r>
              <a:rPr lang="en-US" sz="2210" b="1" strike="noStrike" spc="-1">
                <a:solidFill>
                  <a:srgbClr val="746558"/>
                </a:solidFill>
                <a:latin typeface="Gelasio"/>
                <a:ea typeface="Gelasio"/>
              </a:rPr>
              <a:t>1</a:t>
            </a:r>
            <a:endParaRPr lang="en-IN" sz="2210" b="0" strike="noStrike" spc="-1">
              <a:latin typeface="Arial"/>
            </a:endParaRPr>
          </a:p>
        </p:txBody>
      </p:sp>
      <p:sp>
        <p:nvSpPr>
          <p:cNvPr id="110" name="Text 7"/>
          <p:cNvSpPr/>
          <p:nvPr/>
        </p:nvSpPr>
        <p:spPr>
          <a:xfrm>
            <a:off x="3540960" y="3871440"/>
            <a:ext cx="2339640" cy="29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ts val="2305"/>
              </a:lnSpc>
              <a:buNone/>
              <a:tabLst>
                <a:tab pos="0" algn="l"/>
              </a:tabLst>
            </a:pPr>
            <a:r>
              <a:rPr lang="en-US" sz="1850" b="1" strike="noStrike" spc="-1">
                <a:solidFill>
                  <a:srgbClr val="746558"/>
                </a:solidFill>
                <a:latin typeface="Gelasio"/>
                <a:ea typeface="Gelasio"/>
              </a:rPr>
              <a:t>Prevalence Rates</a:t>
            </a:r>
            <a:endParaRPr lang="en-IN" sz="1850" b="0" strike="noStrike" spc="-1">
              <a:latin typeface="Arial"/>
            </a:endParaRPr>
          </a:p>
        </p:txBody>
      </p:sp>
      <p:sp>
        <p:nvSpPr>
          <p:cNvPr id="111" name="Text 8"/>
          <p:cNvSpPr/>
          <p:nvPr/>
        </p:nvSpPr>
        <p:spPr>
          <a:xfrm>
            <a:off x="2388240" y="4276440"/>
            <a:ext cx="4645440" cy="59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ts val="2358"/>
              </a:lnSpc>
              <a:buNone/>
              <a:tabLst>
                <a:tab pos="0" algn="l"/>
              </a:tabLst>
            </a:pPr>
            <a:r>
              <a:rPr lang="en-US" sz="1470" b="0" strike="noStrike" spc="-1" dirty="0">
                <a:solidFill>
                  <a:srgbClr val="746558"/>
                </a:solidFill>
                <a:latin typeface="Gelasio"/>
                <a:ea typeface="Gelasio"/>
              </a:rPr>
              <a:t>The data shows significant variations in the prevalence of mental health conditions across Indian states.</a:t>
            </a:r>
            <a:endParaRPr lang="en-IN" sz="1470" b="0" strike="noStrike" spc="-1" dirty="0">
              <a:latin typeface="Arial"/>
            </a:endParaRPr>
          </a:p>
        </p:txBody>
      </p:sp>
      <p:sp>
        <p:nvSpPr>
          <p:cNvPr id="112" name="Shape 9"/>
          <p:cNvSpPr/>
          <p:nvPr/>
        </p:nvSpPr>
        <p:spPr>
          <a:xfrm>
            <a:off x="7303680" y="5718240"/>
            <a:ext cx="22320" cy="654480"/>
          </a:xfrm>
          <a:prstGeom prst="roundRect">
            <a:avLst>
              <a:gd name="adj" fmla="val 122865"/>
            </a:avLst>
          </a:prstGeom>
          <a:solidFill>
            <a:srgbClr val="D4CE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Shape 10"/>
          <p:cNvSpPr/>
          <p:nvPr/>
        </p:nvSpPr>
        <p:spPr>
          <a:xfrm>
            <a:off x="7104600" y="5507640"/>
            <a:ext cx="420480" cy="420480"/>
          </a:xfrm>
          <a:prstGeom prst="roundRect">
            <a:avLst>
              <a:gd name="adj" fmla="val 6668"/>
            </a:avLst>
          </a:prstGeom>
          <a:solidFill>
            <a:srgbClr val="B6E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Text 11"/>
          <p:cNvSpPr/>
          <p:nvPr/>
        </p:nvSpPr>
        <p:spPr>
          <a:xfrm>
            <a:off x="7229880" y="5577480"/>
            <a:ext cx="169560" cy="28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ts val="2211"/>
              </a:lnSpc>
              <a:buNone/>
              <a:tabLst>
                <a:tab pos="0" algn="l"/>
              </a:tabLst>
            </a:pPr>
            <a:r>
              <a:rPr lang="en-US" sz="2210" b="1" strike="noStrike" spc="-1">
                <a:solidFill>
                  <a:srgbClr val="746558"/>
                </a:solidFill>
                <a:latin typeface="Gelasio"/>
                <a:ea typeface="Gelasio"/>
              </a:rPr>
              <a:t>2</a:t>
            </a:r>
            <a:endParaRPr lang="en-IN" sz="2210" b="0" strike="noStrike" spc="-1">
              <a:latin typeface="Arial"/>
            </a:endParaRPr>
          </a:p>
        </p:txBody>
      </p:sp>
      <p:sp>
        <p:nvSpPr>
          <p:cNvPr id="115" name="Text 12"/>
          <p:cNvSpPr/>
          <p:nvPr/>
        </p:nvSpPr>
        <p:spPr>
          <a:xfrm>
            <a:off x="6144840" y="6560640"/>
            <a:ext cx="2339640" cy="29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ts val="2305"/>
              </a:lnSpc>
              <a:buNone/>
              <a:tabLst>
                <a:tab pos="0" algn="l"/>
              </a:tabLst>
            </a:pPr>
            <a:r>
              <a:rPr lang="en-US" sz="1850" b="1" strike="noStrike" spc="-1">
                <a:solidFill>
                  <a:srgbClr val="746558"/>
                </a:solidFill>
                <a:latin typeface="Gelasio"/>
                <a:ea typeface="Gelasio"/>
              </a:rPr>
              <a:t>Gender Differences</a:t>
            </a:r>
            <a:endParaRPr lang="en-IN" sz="1850" b="0" strike="noStrike" spc="-1">
              <a:latin typeface="Arial"/>
            </a:endParaRPr>
          </a:p>
        </p:txBody>
      </p:sp>
      <p:sp>
        <p:nvSpPr>
          <p:cNvPr id="116" name="Text 13"/>
          <p:cNvSpPr/>
          <p:nvPr/>
        </p:nvSpPr>
        <p:spPr>
          <a:xfrm>
            <a:off x="4991760" y="6965640"/>
            <a:ext cx="4645440" cy="59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ts val="2358"/>
              </a:lnSpc>
              <a:buNone/>
              <a:tabLst>
                <a:tab pos="0" algn="l"/>
              </a:tabLst>
            </a:pPr>
            <a:r>
              <a:rPr lang="en-US" sz="1470" b="0" strike="noStrike" spc="-1">
                <a:solidFill>
                  <a:srgbClr val="746558"/>
                </a:solidFill>
                <a:latin typeface="Gelasio"/>
                <a:ea typeface="Gelasio"/>
              </a:rPr>
              <a:t>Women tend to have higher rates of certain mental health issues, such as depression and anxiety.</a:t>
            </a:r>
            <a:endParaRPr lang="en-IN" sz="1470" b="0" strike="noStrike" spc="-1">
              <a:latin typeface="Arial"/>
            </a:endParaRPr>
          </a:p>
        </p:txBody>
      </p:sp>
      <p:sp>
        <p:nvSpPr>
          <p:cNvPr id="117" name="Shape 14"/>
          <p:cNvSpPr/>
          <p:nvPr/>
        </p:nvSpPr>
        <p:spPr>
          <a:xfrm>
            <a:off x="9907560" y="5062680"/>
            <a:ext cx="22320" cy="654480"/>
          </a:xfrm>
          <a:prstGeom prst="roundRect">
            <a:avLst>
              <a:gd name="adj" fmla="val 122865"/>
            </a:avLst>
          </a:prstGeom>
          <a:solidFill>
            <a:srgbClr val="D4CE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Shape 15"/>
          <p:cNvSpPr/>
          <p:nvPr/>
        </p:nvSpPr>
        <p:spPr>
          <a:xfrm>
            <a:off x="9708480" y="5507640"/>
            <a:ext cx="420480" cy="420480"/>
          </a:xfrm>
          <a:prstGeom prst="roundRect">
            <a:avLst>
              <a:gd name="adj" fmla="val 6668"/>
            </a:avLst>
          </a:prstGeom>
          <a:solidFill>
            <a:srgbClr val="B6E6F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Text 16"/>
          <p:cNvSpPr/>
          <p:nvPr/>
        </p:nvSpPr>
        <p:spPr>
          <a:xfrm>
            <a:off x="9834480" y="5577480"/>
            <a:ext cx="168480" cy="28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ts val="2211"/>
              </a:lnSpc>
              <a:buNone/>
              <a:tabLst>
                <a:tab pos="0" algn="l"/>
              </a:tabLst>
            </a:pPr>
            <a:r>
              <a:rPr lang="en-US" sz="2210" b="1" strike="noStrike" spc="-1">
                <a:solidFill>
                  <a:srgbClr val="746558"/>
                </a:solidFill>
                <a:latin typeface="Gelasio"/>
                <a:ea typeface="Gelasio"/>
              </a:rPr>
              <a:t>3</a:t>
            </a:r>
            <a:endParaRPr lang="en-IN" sz="2210" b="0" strike="noStrike" spc="-1">
              <a:latin typeface="Arial"/>
            </a:endParaRPr>
          </a:p>
        </p:txBody>
      </p:sp>
      <p:sp>
        <p:nvSpPr>
          <p:cNvPr id="120" name="Text 17"/>
          <p:cNvSpPr/>
          <p:nvPr/>
        </p:nvSpPr>
        <p:spPr>
          <a:xfrm>
            <a:off x="8748720" y="3871440"/>
            <a:ext cx="2339640" cy="29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ts val="2305"/>
              </a:lnSpc>
              <a:buNone/>
              <a:tabLst>
                <a:tab pos="0" algn="l"/>
              </a:tabLst>
            </a:pPr>
            <a:r>
              <a:rPr lang="en-US" sz="1850" b="1" strike="noStrike" spc="-1">
                <a:solidFill>
                  <a:srgbClr val="746558"/>
                </a:solidFill>
                <a:latin typeface="Gelasio"/>
                <a:ea typeface="Gelasio"/>
              </a:rPr>
              <a:t>Age Patterns</a:t>
            </a:r>
            <a:endParaRPr lang="en-IN" sz="1850" b="0" strike="noStrike" spc="-1">
              <a:latin typeface="Arial"/>
            </a:endParaRPr>
          </a:p>
        </p:txBody>
      </p:sp>
      <p:sp>
        <p:nvSpPr>
          <p:cNvPr id="121" name="Text 18"/>
          <p:cNvSpPr/>
          <p:nvPr/>
        </p:nvSpPr>
        <p:spPr>
          <a:xfrm>
            <a:off x="7596000" y="4276440"/>
            <a:ext cx="4645440" cy="59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ts val="2358"/>
              </a:lnSpc>
              <a:buNone/>
              <a:tabLst>
                <a:tab pos="0" algn="l"/>
              </a:tabLst>
            </a:pPr>
            <a:r>
              <a:rPr lang="en-US" sz="1470" b="0" strike="noStrike" spc="-1">
                <a:solidFill>
                  <a:srgbClr val="746558"/>
                </a:solidFill>
                <a:latin typeface="Gelasio"/>
                <a:ea typeface="Gelasio"/>
              </a:rPr>
              <a:t>Mental health challenges are more common among certain age groups, like adolescents and the elderly.</a:t>
            </a:r>
            <a:endParaRPr lang="en-IN" sz="147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25"/>
          <p:cNvSpPr/>
          <p:nvPr/>
        </p:nvSpPr>
        <p:spPr>
          <a:xfrm>
            <a:off x="7624081" y="2159639"/>
            <a:ext cx="6149160" cy="51383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Eras Light ITC" panose="020B0402030504020804" pitchFamily="34" charset="0"/>
              </a:rPr>
              <a:t>The pie chart illustrates the gender distribution in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Eras Light ITC" panose="020B0402030504020804" pitchFamily="34" charset="0"/>
              </a:rPr>
              <a:t>Male:</a:t>
            </a:r>
            <a:r>
              <a:rPr lang="en-US" sz="2400" dirty="0">
                <a:latin typeface="Eras Light ITC" panose="020B0402030504020804" pitchFamily="34" charset="0"/>
              </a:rPr>
              <a:t> 50.1%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Eras Light ITC" panose="020B0402030504020804" pitchFamily="34" charset="0"/>
              </a:rPr>
              <a:t>Female:</a:t>
            </a:r>
            <a:r>
              <a:rPr lang="en-US" sz="2400" dirty="0">
                <a:latin typeface="Eras Light ITC" panose="020B0402030504020804" pitchFamily="34" charset="0"/>
              </a:rPr>
              <a:t> 49.9%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Eras Light ITC" panose="020B0402030504020804" pitchFamily="34" charset="0"/>
              </a:rPr>
              <a:t>The gender distribution is almost equal, with a slight majority of males over females.</a:t>
            </a:r>
          </a:p>
          <a:p>
            <a:endParaRPr lang="en-US" sz="2400" dirty="0">
              <a:latin typeface="Eras Light ITC" panose="020B0402030504020804" pitchFamily="34" charset="0"/>
            </a:endParaRPr>
          </a:p>
          <a:p>
            <a:r>
              <a:rPr lang="en-US" sz="2400" b="1" dirty="0">
                <a:latin typeface="Eras Light ITC" panose="020B0402030504020804" pitchFamily="34" charset="0"/>
              </a:rPr>
              <a:t>Key Points: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Eras Light ITC" panose="020B0402030504020804" pitchFamily="34" charset="0"/>
              </a:rPr>
              <a:t>A balanced gender distribution indicates inclusivity and represents a diverse sample population.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Eras Light ITC" panose="020B0402030504020804" pitchFamily="34" charset="0"/>
              </a:rPr>
              <a:t>This near-equal representation can be useful for ensuring unbiased analysis in subsequent research or study phases.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26960" y="720000"/>
            <a:ext cx="13612680" cy="14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60" b="1" strike="noStrike" spc="-1" dirty="0">
                <a:solidFill>
                  <a:srgbClr val="484237"/>
                </a:solidFill>
                <a:latin typeface="Engravers MT" panose="02090707080505020304" pitchFamily="18" charset="0"/>
                <a:ea typeface="Gelasio"/>
              </a:rPr>
              <a:t>Gender Distribution</a:t>
            </a:r>
            <a:endParaRPr lang="en-IN" sz="4860" b="0" strike="noStrike" spc="-1" dirty="0">
              <a:latin typeface="Engravers MT" panose="02090707080505020304" pitchFamily="18" charset="0"/>
            </a:endParaRPr>
          </a:p>
        </p:txBody>
      </p:sp>
      <p:pic>
        <p:nvPicPr>
          <p:cNvPr id="9220" name="Picture 4" descr="Uploaded image">
            <a:extLst>
              <a:ext uri="{FF2B5EF4-FFF2-40B4-BE49-F238E27FC236}">
                <a16:creationId xmlns:a16="http://schemas.microsoft.com/office/drawing/2014/main" id="{B1113493-1ED7-B4B0-CAA3-CCA28AF13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60" y="1716736"/>
            <a:ext cx="60579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66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25"/>
          <p:cNvSpPr/>
          <p:nvPr/>
        </p:nvSpPr>
        <p:spPr>
          <a:xfrm>
            <a:off x="7624081" y="2159640"/>
            <a:ext cx="6149160" cy="53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Eras Light ITC" panose="020B0402030504020804" pitchFamily="34" charset="0"/>
              </a:rPr>
              <a:t>The pie chart shows the distribution of various age groups within the dataset.</a:t>
            </a:r>
          </a:p>
          <a:p>
            <a:endParaRPr lang="en-US" sz="2400" b="1" dirty="0">
              <a:latin typeface="Eras Light ITC" panose="020B0402030504020804" pitchFamily="34" charset="0"/>
            </a:endParaRPr>
          </a:p>
          <a:p>
            <a:r>
              <a:rPr lang="en-US" sz="2400" b="1" dirty="0">
                <a:latin typeface="Eras Light ITC" panose="020B0402030504020804" pitchFamily="34" charset="0"/>
              </a:rPr>
              <a:t>Key Points: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Eras Light ITC" panose="020B0402030504020804" pitchFamily="34" charset="0"/>
              </a:rPr>
              <a:t>The age distribution is fairly even across all age groups, with each category holding a similar percentage of the population.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Eras Light ITC" panose="020B0402030504020804" pitchFamily="34" charset="0"/>
              </a:rPr>
              <a:t>The "Others" category, though smaller, represents a specific group that should not be overlooked.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Eras Light ITC" panose="020B0402030504020804" pitchFamily="34" charset="0"/>
              </a:rPr>
              <a:t>This diverse age representation provides a comprehensive overview of different age demographics, allowing for a nuanced analysis of data trends across different life stages.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26960" y="720000"/>
            <a:ext cx="13612680" cy="14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5400" dirty="0">
                <a:latin typeface="Engravers MT" panose="02090707080505020304" pitchFamily="18" charset="0"/>
              </a:rPr>
              <a:t>Age Group Distribution</a:t>
            </a:r>
            <a:endParaRPr lang="en-IN" sz="4860" b="0" strike="noStrike" spc="-1" dirty="0">
              <a:latin typeface="Engravers MT" panose="02090707080505020304" pitchFamily="18" charset="0"/>
            </a:endParaRPr>
          </a:p>
        </p:txBody>
      </p:sp>
      <p:pic>
        <p:nvPicPr>
          <p:cNvPr id="10242" name="Picture 2" descr="Uploaded image">
            <a:extLst>
              <a:ext uri="{FF2B5EF4-FFF2-40B4-BE49-F238E27FC236}">
                <a16:creationId xmlns:a16="http://schemas.microsoft.com/office/drawing/2014/main" id="{DD23E554-D383-AAEC-630B-D2399EE2D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59" y="1780260"/>
            <a:ext cx="60579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17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25"/>
          <p:cNvSpPr/>
          <p:nvPr/>
        </p:nvSpPr>
        <p:spPr>
          <a:xfrm>
            <a:off x="7670935" y="1957745"/>
            <a:ext cx="6149160" cy="5094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Eras Light ITC" panose="020B0402030504020804" pitchFamily="34" charset="0"/>
              </a:rPr>
              <a:t>The bar chart illustrates the distribution of different occupations among the surveyed population.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Eras Light ITC" panose="020B0402030504020804" pitchFamily="34" charset="0"/>
              </a:rPr>
              <a:t>Corporate:</a:t>
            </a:r>
            <a:r>
              <a:rPr lang="en-US" sz="2400" dirty="0">
                <a:latin typeface="Eras Light ITC" panose="020B0402030504020804" pitchFamily="34" charset="0"/>
              </a:rPr>
              <a:t> Represents approximately 400 individuals.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Eras Light ITC" panose="020B0402030504020804" pitchFamily="34" charset="0"/>
              </a:rPr>
              <a:t>Student:</a:t>
            </a:r>
            <a:r>
              <a:rPr lang="en-US" sz="2400" dirty="0">
                <a:latin typeface="Eras Light ITC" panose="020B0402030504020804" pitchFamily="34" charset="0"/>
              </a:rPr>
              <a:t> Represents slightly more than 450 individuals.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Eras Light ITC" panose="020B0402030504020804" pitchFamily="34" charset="0"/>
              </a:rPr>
              <a:t>Housewife:</a:t>
            </a:r>
            <a:r>
              <a:rPr lang="en-US" sz="2400" dirty="0">
                <a:latin typeface="Eras Light ITC" panose="020B0402030504020804" pitchFamily="34" charset="0"/>
              </a:rPr>
              <a:t> Shows a similar count to students, slightly above 450 individuals.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Eras Light ITC" panose="020B0402030504020804" pitchFamily="34" charset="0"/>
              </a:rPr>
              <a:t>Business:</a:t>
            </a:r>
            <a:r>
              <a:rPr lang="en-US" sz="2400" dirty="0">
                <a:latin typeface="Eras Light ITC" panose="020B0402030504020804" pitchFamily="34" charset="0"/>
              </a:rPr>
              <a:t> Represents around 350 individuals.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Eras Light ITC" panose="020B0402030504020804" pitchFamily="34" charset="0"/>
              </a:rPr>
              <a:t>Insights:</a:t>
            </a:r>
            <a:endParaRPr lang="en-US" sz="2400" dirty="0">
              <a:latin typeface="Eras Light ITC" panose="020B04020305040208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Eras Light ITC" panose="020B0402030504020804" pitchFamily="34" charset="0"/>
              </a:rPr>
              <a:t>The data indicates a relatively balanced distribution among the first three occupations.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Eras Light ITC" panose="020B0402030504020804" pitchFamily="34" charset="0"/>
              </a:rPr>
              <a:t>Business occupation is less represented compared to the other three categories.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26960" y="720000"/>
            <a:ext cx="13612680" cy="14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5400" dirty="0">
                <a:latin typeface="Engravers MT" panose="02090707080505020304" pitchFamily="18" charset="0"/>
              </a:rPr>
              <a:t>Occupation Distribution</a:t>
            </a:r>
            <a:endParaRPr lang="en-IN" sz="4860" b="0" strike="noStrike" spc="-1" dirty="0">
              <a:latin typeface="Engravers MT" panose="02090707080505020304" pitchFamily="18" charset="0"/>
            </a:endParaRPr>
          </a:p>
        </p:txBody>
      </p:sp>
      <p:sp>
        <p:nvSpPr>
          <p:cNvPr id="4" name="AutoShape 6" descr="Uploaded image">
            <a:extLst>
              <a:ext uri="{FF2B5EF4-FFF2-40B4-BE49-F238E27FC236}">
                <a16:creationId xmlns:a16="http://schemas.microsoft.com/office/drawing/2014/main" id="{C274FD31-BAF9-46E3-7B50-336FEA7B4A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274" name="Picture 10">
            <a:extLst>
              <a:ext uri="{FF2B5EF4-FFF2-40B4-BE49-F238E27FC236}">
                <a16:creationId xmlns:a16="http://schemas.microsoft.com/office/drawing/2014/main" id="{B4161699-7262-546B-5D43-7EE6CE46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0" y="2159640"/>
            <a:ext cx="7024430" cy="489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3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1818</Words>
  <Application>Microsoft Office PowerPoint</Application>
  <PresentationFormat>Custom</PresentationFormat>
  <Paragraphs>191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Engravers MT</vt:lpstr>
      <vt:lpstr>Eras Light ITC</vt:lpstr>
      <vt:lpstr>Franklin Gothic Medium</vt:lpstr>
      <vt:lpstr>Gelasio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dc:description/>
  <cp:lastModifiedBy>Saksham Tolani</cp:lastModifiedBy>
  <cp:revision>45</cp:revision>
  <dcterms:created xsi:type="dcterms:W3CDTF">2024-08-01T18:20:00Z</dcterms:created>
  <dcterms:modified xsi:type="dcterms:W3CDTF">2024-08-05T16:17:31Z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On-screen Show (16:9)</vt:lpwstr>
  </property>
  <property fmtid="{D5CDD505-2E9C-101B-9397-08002B2CF9AE}" pid="4" name="Slides">
    <vt:i4>10</vt:i4>
  </property>
</Properties>
</file>