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C235-67DA-A529-EA42-A6F559D32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2E230-8F77-5F9D-84A6-EDA30468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2D38-0F0F-A480-3871-626D97B4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3AAD-B249-B528-A260-9438DDC5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6B7C-23DE-088F-2E78-434CCBC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7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AECD-B9E7-A681-9EDB-9F5C8DFD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47E2-CB27-1B48-1B4B-A2F5FF3F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47B8-D19B-6F1B-B277-7DFB82DA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2D34-927E-07C7-7EF2-D36CCEA2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28CA-E74C-F819-F363-18A1422B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6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CAF14-8E67-124B-EE5A-91DBE02BF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50DE8-DD58-E6A1-A6F3-DA0E7F9CE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11EE-ACD6-A6D6-E04D-64EDCD6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6BE9-564B-2240-12EB-AD5AA50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143C-C5EB-6A5B-A827-52AC075E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3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85A7-E77F-F88B-B352-43A3C795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2D46-0458-2B22-A2A1-7AB39CA3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994C-68F9-388B-FE19-C5DEF0A7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930F-BB99-EA5A-18AE-8A368EBE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90B1-2E1C-5122-B6F5-61C80A8C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A744-098C-B678-61F1-F04A2484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A50D-E39C-D185-652B-1419E6A9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2A5E-AAD1-1983-CF42-545EF20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6FA4-079E-7F17-704D-09072855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2684-B8D9-0DDE-959D-5E865928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4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8138-1737-7E60-F310-0B7510FB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37B5-E3F2-20DB-5439-A9D9359D0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4E1E-9982-1B88-4FB5-4A9B7B6A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88E9F-8B94-5A0B-0432-72727A59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8B8D-C0BC-48DF-B5DB-06563747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11778-F67A-6D5D-84D9-12CBDA83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8329-8247-B79A-E9C9-42EA242A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F5DA1-5252-2C79-43F4-2EAB0833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9F57-55CD-86FE-550D-90D530B7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69705-E4AD-3BF2-28E1-75F763DF9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488D4-7DB9-C11B-5CD4-6470CF588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1DE75-7E80-2874-67DB-680E3559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1617E-4F87-2BE0-8DD9-C644BBB1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75F73-3894-EA14-2E9A-9B976F4E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7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1D73-4CD5-4C09-CFB4-160A1BEC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1C09F-C4B7-DCE5-EDD4-2781AD74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AD585-70A4-4839-66A0-4ACD3625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204F-4D2E-B487-E960-B5046A5B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18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87772-CDC3-53D2-3279-B586C7E0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A23C-8189-F06E-5218-9B4D2F97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7CC7-F868-3D42-69B3-186DD5FF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6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AE1E-D80E-B7B4-08BC-04B5E627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2143-60A7-FCBA-DDFA-89DD691A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BA44B-E34B-78C1-DD3C-D5B190148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A764-5432-F282-847E-87C73D5E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B0BC-B6EF-C2DD-D47C-91AECA7E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07A8-D580-1AE8-19C1-B5446055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3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A26D-8289-E05B-C257-8E22B225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62EB0-0939-B655-E420-EB6DACD73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B65EC-45F9-BAB5-5B23-5A08A00B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74F8B-1670-901D-F177-70F7444A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701D-454F-1FB4-C7A6-563BA02F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344C-E94B-18AE-2ACC-7C32DB49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DDBD-3D1D-5E6D-F656-E9A95E8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AEC78-CB95-A75A-D318-6498D475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FFF-035A-FA1A-97BD-6D803AC6E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7B25-406D-4CE5-8A0E-39BE1AF2A04B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0CE4D-1711-BF0F-F52E-62516A8E8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ED63-FADC-3A11-B6DB-335C834D3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3E2F-A4D8-4178-AF57-7DA33CC9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B1794-D3F9-8364-6C65-54EB9BAD1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36" b="38686"/>
          <a:stretch/>
        </p:blipFill>
        <p:spPr>
          <a:xfrm>
            <a:off x="20" y="-47615"/>
            <a:ext cx="12191980" cy="6857990"/>
          </a:xfrm>
          <a:prstGeom prst="rect">
            <a:avLst/>
          </a:prstGeom>
        </p:spPr>
      </p:pic>
      <p:sp>
        <p:nvSpPr>
          <p:cNvPr id="1049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A1E6C-8EA4-475C-95AC-38F71B05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376" y="1720079"/>
            <a:ext cx="5861106" cy="1406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FF986-E56D-79BF-3E60-15E510A903CE}"/>
              </a:ext>
            </a:extLst>
          </p:cNvPr>
          <p:cNvSpPr txBox="1"/>
          <p:nvPr/>
        </p:nvSpPr>
        <p:spPr>
          <a:xfrm>
            <a:off x="3204374" y="3315553"/>
            <a:ext cx="5861107" cy="186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US" sz="2000" dirty="0">
                <a:effectLst/>
              </a:rPr>
              <a:t>Detecting anomalies form a  cyclone preheater which is part of an industrial process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In the duration of via using various Anomaly detection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AD0C8-4626-6110-AED2-1961D144CF24}"/>
              </a:ext>
            </a:extLst>
          </p:cNvPr>
          <p:cNvSpPr txBox="1"/>
          <p:nvPr/>
        </p:nvSpPr>
        <p:spPr>
          <a:xfrm>
            <a:off x="3622742" y="4814918"/>
            <a:ext cx="440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FF0000"/>
                </a:solidFill>
              </a:rPr>
              <a:t>19MID0023         SAKSHAM VERMA</a:t>
            </a:r>
          </a:p>
        </p:txBody>
      </p:sp>
    </p:spTree>
    <p:extLst>
      <p:ext uri="{BB962C8B-B14F-4D97-AF65-F5344CB8AC3E}">
        <p14:creationId xmlns:p14="http://schemas.microsoft.com/office/powerpoint/2010/main" val="321421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C9ABF-D3A8-B199-BCCB-2071442D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preparation 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9886-F7A5-18B9-15B0-587EB76D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 err="1"/>
              <a:t>data.shape</a:t>
            </a:r>
            <a:endParaRPr lang="en-IN" sz="1600" dirty="0"/>
          </a:p>
          <a:p>
            <a:pPr lvl="1"/>
            <a:r>
              <a:rPr lang="en-IN" sz="1600" dirty="0"/>
              <a:t>Get to know about the size of the data</a:t>
            </a:r>
          </a:p>
          <a:p>
            <a:r>
              <a:rPr lang="en-IN" sz="1600" dirty="0" err="1"/>
              <a:t>data.sample</a:t>
            </a:r>
            <a:r>
              <a:rPr lang="en-IN" sz="1600" dirty="0"/>
              <a:t>(5)</a:t>
            </a:r>
          </a:p>
          <a:p>
            <a:pPr lvl="1"/>
            <a:r>
              <a:rPr lang="en-US" sz="1600" dirty="0"/>
              <a:t>Random sampling helps avoid any bias that might be present in the initial rows or at the end of the </a:t>
            </a:r>
            <a:r>
              <a:rPr lang="en-US" sz="1600" dirty="0" err="1"/>
              <a:t>dataframe</a:t>
            </a:r>
            <a:r>
              <a:rPr lang="en-US" sz="1600" dirty="0"/>
              <a:t> which lags in head() and tail()</a:t>
            </a:r>
            <a:endParaRPr lang="en-IN" sz="1600" dirty="0"/>
          </a:p>
          <a:p>
            <a:r>
              <a:rPr lang="en-IN" sz="1600" dirty="0" err="1"/>
              <a:t>data.isnull</a:t>
            </a:r>
            <a:r>
              <a:rPr lang="en-IN" sz="1600" dirty="0"/>
              <a:t>().sum()</a:t>
            </a:r>
          </a:p>
          <a:p>
            <a:pPr lvl="1"/>
            <a:r>
              <a:rPr lang="en-IN" sz="1600" dirty="0"/>
              <a:t>Checking null values</a:t>
            </a:r>
          </a:p>
          <a:p>
            <a:r>
              <a:rPr lang="en-IN" sz="1600" dirty="0"/>
              <a:t>data.info()</a:t>
            </a:r>
          </a:p>
          <a:p>
            <a:pPr lvl="1"/>
            <a:r>
              <a:rPr lang="en-US" sz="1600" dirty="0"/>
              <a:t>knowing about </a:t>
            </a:r>
            <a:r>
              <a:rPr lang="en-US" sz="1600" dirty="0" err="1"/>
              <a:t>dtypes</a:t>
            </a:r>
            <a:r>
              <a:rPr lang="en-US" sz="1600" dirty="0"/>
              <a:t>, not null values</a:t>
            </a:r>
            <a:endParaRPr lang="en-IN" sz="1600" dirty="0"/>
          </a:p>
          <a:p>
            <a:r>
              <a:rPr lang="en-US" sz="1600" dirty="0"/>
              <a:t>Converting each data value to float from object</a:t>
            </a:r>
          </a:p>
          <a:p>
            <a:r>
              <a:rPr lang="en-US" sz="1600" dirty="0" err="1"/>
              <a:t>data.corr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/>
              <a:t>Correlation between columns  and try solving multicollinearity</a:t>
            </a:r>
          </a:p>
          <a:p>
            <a:r>
              <a:rPr lang="en-US" sz="1600" dirty="0"/>
              <a:t>PCA</a:t>
            </a:r>
          </a:p>
          <a:p>
            <a:pPr lvl="1"/>
            <a:r>
              <a:rPr lang="en-US" sz="1600" dirty="0"/>
              <a:t>Solve multicollinearity</a:t>
            </a:r>
            <a:endParaRPr lang="en-IN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8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F39E1-22D0-B341-45A0-5B1778B2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 strategy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50C4-B4EB-2AC8-3EA2-4D9EC526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3462" cy="4351338"/>
          </a:xfrm>
        </p:spPr>
        <p:txBody>
          <a:bodyPr>
            <a:normAutofit/>
          </a:bodyPr>
          <a:lstStyle/>
          <a:p>
            <a:r>
              <a:rPr lang="en-IN" sz="1300"/>
              <a:t>This data is an example of </a:t>
            </a:r>
            <a:r>
              <a:rPr lang="en-US" sz="1300"/>
              <a:t>Unsupervised Anomaly detection in Timeseries data</a:t>
            </a:r>
            <a:endParaRPr lang="en-IN" sz="1300"/>
          </a:p>
          <a:p>
            <a:r>
              <a:rPr lang="en-IN" sz="1300"/>
              <a:t>Here I tried seeing the info pf the data using </a:t>
            </a:r>
          </a:p>
          <a:p>
            <a:pPr lvl="1"/>
            <a:r>
              <a:rPr lang="en-IN" sz="1300"/>
              <a:t>line chart</a:t>
            </a:r>
          </a:p>
          <a:p>
            <a:pPr lvl="2"/>
            <a:r>
              <a:rPr lang="en-IN" sz="1300"/>
              <a:t>Will help with analysis of threshold for each column as a time series data</a:t>
            </a:r>
          </a:p>
          <a:p>
            <a:pPr lvl="2"/>
            <a:endParaRPr lang="en-IN" sz="1300"/>
          </a:p>
          <a:p>
            <a:pPr lvl="1"/>
            <a:r>
              <a:rPr lang="en-IN" sz="1300"/>
              <a:t>Boxplot</a:t>
            </a:r>
          </a:p>
          <a:p>
            <a:pPr lvl="2"/>
            <a:r>
              <a:rPr lang="en-IN" sz="1300"/>
              <a:t>Gives a good idea of median and outliers and distribution and here outliers are some of the main things to consider </a:t>
            </a:r>
          </a:p>
          <a:p>
            <a:pPr lvl="1"/>
            <a:r>
              <a:rPr lang="en-IN" sz="1300"/>
              <a:t>Histogram</a:t>
            </a:r>
          </a:p>
          <a:p>
            <a:pPr lvl="2"/>
            <a:r>
              <a:rPr lang="en-IN" sz="1300"/>
              <a:t>Gives a good idea of the distribution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line, rectangle, diagram, screenshot&#10;&#10;Description automatically generated">
            <a:extLst>
              <a:ext uri="{FF2B5EF4-FFF2-40B4-BE49-F238E27FC236}">
                <a16:creationId xmlns:a16="http://schemas.microsoft.com/office/drawing/2014/main" id="{47EE2733-D3E4-C7DF-AD4F-7464FF053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41" y="1394260"/>
            <a:ext cx="3143614" cy="2361959"/>
          </a:xfrm>
          <a:prstGeom prst="rect">
            <a:avLst/>
          </a:prstGeom>
        </p:spPr>
      </p:pic>
      <p:pic>
        <p:nvPicPr>
          <p:cNvPr id="6" name="Picture 5" descr="A picture containing screenshot, silhouette&#10;&#10;Description automatically generated">
            <a:extLst>
              <a:ext uri="{FF2B5EF4-FFF2-40B4-BE49-F238E27FC236}">
                <a16:creationId xmlns:a16="http://schemas.microsoft.com/office/drawing/2014/main" id="{AECC5DBC-171F-712D-3CF1-752BA9EB6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45" y="3756219"/>
            <a:ext cx="3855098" cy="3007910"/>
          </a:xfrm>
          <a:prstGeom prst="rect">
            <a:avLst/>
          </a:prstGeom>
        </p:spPr>
      </p:pic>
      <p:pic>
        <p:nvPicPr>
          <p:cNvPr id="8" name="Picture 7" descr="A picture containing design&#10;&#10;Description automatically generated with medium confidence">
            <a:extLst>
              <a:ext uri="{FF2B5EF4-FFF2-40B4-BE49-F238E27FC236}">
                <a16:creationId xmlns:a16="http://schemas.microsoft.com/office/drawing/2014/main" id="{135A0BC1-B0DA-A853-E18C-492FC1377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0" y="832058"/>
            <a:ext cx="2800831" cy="18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D4651-CB74-9F1A-334C-AD4BC270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013" y="837337"/>
            <a:ext cx="5114150" cy="1325563"/>
          </a:xfrm>
        </p:spPr>
        <p:txBody>
          <a:bodyPr>
            <a:noAutofit/>
          </a:bodyPr>
          <a:lstStyle/>
          <a:p>
            <a:pPr lvl="0"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Insights</a:t>
            </a:r>
            <a:br>
              <a:rPr lang="en-IN" sz="3600" dirty="0">
                <a:effectLst/>
                <a:latin typeface="Noto Sans Symbols"/>
                <a:ea typeface="Noto Sans Symbols"/>
                <a:cs typeface="Noto Sans Symbols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5563-B02C-7DE5-01FA-B7842ABA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78679" cy="1603375"/>
          </a:xfrm>
        </p:spPr>
        <p:txBody>
          <a:bodyPr>
            <a:normAutofit/>
          </a:bodyPr>
          <a:lstStyle/>
          <a:p>
            <a:r>
              <a:rPr lang="en-IN" sz="1500" dirty="0" err="1"/>
              <a:t>Kmeans</a:t>
            </a:r>
            <a:endParaRPr lang="en-IN" sz="1500" dirty="0"/>
          </a:p>
          <a:p>
            <a:pPr lvl="1"/>
            <a:r>
              <a:rPr lang="en-IN" sz="1500" dirty="0"/>
              <a:t>Used grid search cv to find the most appropriate cluster</a:t>
            </a:r>
          </a:p>
          <a:p>
            <a:pPr lvl="1"/>
            <a:r>
              <a:rPr lang="en-IN" sz="1500" dirty="0"/>
              <a:t>Tried finding distance of every point </a:t>
            </a:r>
            <a:r>
              <a:rPr lang="en-IN" sz="1500" dirty="0" err="1"/>
              <a:t>wrt</a:t>
            </a:r>
            <a:r>
              <a:rPr lang="en-IN" sz="1500" dirty="0"/>
              <a:t> the </a:t>
            </a:r>
            <a:r>
              <a:rPr lang="en-IN" sz="1500" dirty="0" err="1"/>
              <a:t>avg_centre</a:t>
            </a:r>
            <a:r>
              <a:rPr lang="en-IN" sz="1500" dirty="0"/>
              <a:t> of all the all the clusters formed</a:t>
            </a:r>
          </a:p>
          <a:p>
            <a:pPr lvl="1"/>
            <a:endParaRPr lang="en-IN" sz="15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20BD0928-9CAF-DF8C-5F12-1ECF90405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b="5221"/>
          <a:stretch/>
        </p:blipFill>
        <p:spPr>
          <a:xfrm>
            <a:off x="6239651" y="641936"/>
            <a:ext cx="2403889" cy="2054571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5" name="Picture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299C1F85-DD8F-DEEB-A323-523D581DB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8" b="1"/>
          <a:stretch/>
        </p:blipFill>
        <p:spPr>
          <a:xfrm>
            <a:off x="8768378" y="3460288"/>
            <a:ext cx="2931745" cy="2822083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C3E21-EB05-21C6-2C6B-416CC6CD13E6}"/>
              </a:ext>
            </a:extLst>
          </p:cNvPr>
          <p:cNvSpPr txBox="1"/>
          <p:nvPr/>
        </p:nvSpPr>
        <p:spPr>
          <a:xfrm>
            <a:off x="6934916" y="2912366"/>
            <a:ext cx="225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Kmeans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3A1E7-E6EB-077B-0E6C-7ACEB65F2E63}"/>
              </a:ext>
            </a:extLst>
          </p:cNvPr>
          <p:cNvSpPr txBox="1"/>
          <p:nvPr/>
        </p:nvSpPr>
        <p:spPr>
          <a:xfrm>
            <a:off x="8002141" y="6463861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Isolated Forest </a:t>
            </a:r>
            <a:r>
              <a:rPr lang="en-IN" sz="1800" dirty="0" err="1"/>
              <a:t>Anamoly</a:t>
            </a:r>
            <a:r>
              <a:rPr lang="en-IN" sz="1800" dirty="0"/>
              <a:t> Detection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76F34-06FC-A6CD-D5EB-475E0DDC6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840" y="32564"/>
            <a:ext cx="3541762" cy="24746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4340FA-7F89-6AE0-AE99-9B3C9D001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226" y="4017351"/>
            <a:ext cx="2617745" cy="21689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C0C70E-1300-C3DA-49E8-6E47C0B4C9B6}"/>
              </a:ext>
            </a:extLst>
          </p:cNvPr>
          <p:cNvSpPr txBox="1"/>
          <p:nvPr/>
        </p:nvSpPr>
        <p:spPr>
          <a:xfrm>
            <a:off x="794578" y="4266337"/>
            <a:ext cx="4765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Isolated Forest </a:t>
            </a:r>
            <a:r>
              <a:rPr lang="en-IN" sz="1500" dirty="0" err="1"/>
              <a:t>Anamoly</a:t>
            </a:r>
            <a:r>
              <a:rPr lang="en-IN" sz="1500" dirty="0"/>
              <a:t> Detection</a:t>
            </a:r>
          </a:p>
          <a:p>
            <a:pPr lvl="1"/>
            <a:r>
              <a:rPr lang="en-US" sz="1500" dirty="0"/>
              <a:t>Isolation Forest is a popular anomaly detection algorithm that is particularly effective in detecting outliers or anomalies in a dataset. It works by isolating anomalies in the data using a tree-based approach. </a:t>
            </a:r>
            <a:endParaRPr lang="en-IN" sz="1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32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56E55-80E7-6069-12AE-1F2FFA34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DBD2-A168-0A69-7090-418741FB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IN" dirty="0"/>
              <a:t>KNN</a:t>
            </a:r>
          </a:p>
          <a:p>
            <a:pPr lvl="1"/>
            <a:r>
              <a:rPr lang="en-IN" sz="1500" dirty="0"/>
              <a:t>Found </a:t>
            </a:r>
            <a:r>
              <a:rPr lang="en-IN" sz="1500" dirty="0" err="1"/>
              <a:t>avg</a:t>
            </a:r>
            <a:r>
              <a:rPr lang="en-IN" sz="1500" dirty="0"/>
              <a:t> distance of the point </a:t>
            </a:r>
            <a:r>
              <a:rPr lang="en-IN" sz="1500" dirty="0" err="1"/>
              <a:t>wrt</a:t>
            </a:r>
            <a:r>
              <a:rPr lang="en-IN" sz="1500" dirty="0"/>
              <a:t> 10 of its neighbour.</a:t>
            </a:r>
          </a:p>
          <a:p>
            <a:pPr lvl="1"/>
            <a:r>
              <a:rPr lang="en-IN" sz="1500" dirty="0"/>
              <a:t>Then took the starting 99 percentile as Normal and rest as </a:t>
            </a:r>
            <a:r>
              <a:rPr lang="en-IN" sz="1500" dirty="0" err="1"/>
              <a:t>anaomaly</a:t>
            </a:r>
            <a:endParaRPr lang="en-IN" sz="1500" dirty="0"/>
          </a:p>
          <a:p>
            <a:pPr lvl="1"/>
            <a:endParaRPr lang="en-IN" dirty="0"/>
          </a:p>
          <a:p>
            <a:r>
              <a:rPr lang="en-IN" dirty="0"/>
              <a:t>DBSCAN</a:t>
            </a:r>
          </a:p>
          <a:p>
            <a:r>
              <a:rPr lang="en-IN" dirty="0"/>
              <a:t>Arima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9C0860FF-AF09-5FA5-27E9-C807D956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2" y="2165226"/>
            <a:ext cx="4221597" cy="3986192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760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89</TotalTime>
  <Words>291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Noto Sans Symbols</vt:lpstr>
      <vt:lpstr>Office Theme</vt:lpstr>
      <vt:lpstr>Introduction</vt:lpstr>
      <vt:lpstr>Data preparation </vt:lpstr>
      <vt:lpstr>Analysis strategy</vt:lpstr>
      <vt:lpstr>Insights  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SAKSHAM VERMA</dc:creator>
  <cp:lastModifiedBy>SAKSHAM VERMA</cp:lastModifiedBy>
  <cp:revision>3</cp:revision>
  <dcterms:created xsi:type="dcterms:W3CDTF">2023-06-26T02:34:55Z</dcterms:created>
  <dcterms:modified xsi:type="dcterms:W3CDTF">2023-06-26T04:06:33Z</dcterms:modified>
</cp:coreProperties>
</file>