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385" r:id="rId3"/>
    <p:sldId id="386" r:id="rId4"/>
    <p:sldId id="387" r:id="rId5"/>
    <p:sldId id="401" r:id="rId6"/>
    <p:sldId id="388" r:id="rId7"/>
    <p:sldId id="389" r:id="rId8"/>
    <p:sldId id="390" r:id="rId9"/>
    <p:sldId id="391" r:id="rId10"/>
    <p:sldId id="402" r:id="rId11"/>
    <p:sldId id="403" r:id="rId12"/>
    <p:sldId id="404" r:id="rId13"/>
    <p:sldId id="405" r:id="rId14"/>
    <p:sldId id="392" r:id="rId15"/>
    <p:sldId id="393" r:id="rId16"/>
    <p:sldId id="406" r:id="rId17"/>
    <p:sldId id="394" r:id="rId18"/>
    <p:sldId id="395" r:id="rId19"/>
    <p:sldId id="396" r:id="rId20"/>
    <p:sldId id="407" r:id="rId21"/>
    <p:sldId id="408" r:id="rId22"/>
    <p:sldId id="409" r:id="rId23"/>
    <p:sldId id="397" r:id="rId24"/>
    <p:sldId id="398" r:id="rId25"/>
    <p:sldId id="399" r:id="rId26"/>
    <p:sldId id="400" r:id="rId27"/>
    <p:sldId id="410" r:id="rId28"/>
    <p:sldId id="301" r:id="rId29"/>
    <p:sldId id="302" r:id="rId30"/>
    <p:sldId id="411" r:id="rId31"/>
    <p:sldId id="412" r:id="rId32"/>
    <p:sldId id="413" r:id="rId33"/>
    <p:sldId id="303" r:id="rId34"/>
    <p:sldId id="304" r:id="rId35"/>
    <p:sldId id="305" r:id="rId36"/>
    <p:sldId id="306" r:id="rId37"/>
    <p:sldId id="307" r:id="rId38"/>
    <p:sldId id="414" r:id="rId39"/>
    <p:sldId id="415" r:id="rId40"/>
    <p:sldId id="416" r:id="rId41"/>
    <p:sldId id="417" r:id="rId42"/>
    <p:sldId id="418" r:id="rId43"/>
    <p:sldId id="419" r:id="rId44"/>
    <p:sldId id="420" r:id="rId45"/>
    <p:sldId id="422" r:id="rId46"/>
    <p:sldId id="421" r:id="rId47"/>
    <p:sldId id="423" r:id="rId48"/>
    <p:sldId id="424" r:id="rId49"/>
    <p:sldId id="425" r:id="rId50"/>
    <p:sldId id="427" r:id="rId51"/>
    <p:sldId id="426" r:id="rId52"/>
    <p:sldId id="428" r:id="rId53"/>
    <p:sldId id="429" r:id="rId54"/>
    <p:sldId id="430" r:id="rId55"/>
    <p:sldId id="431" r:id="rId56"/>
    <p:sldId id="432" r:id="rId57"/>
    <p:sldId id="433" r:id="rId58"/>
    <p:sldId id="434" r:id="rId59"/>
    <p:sldId id="435" r:id="rId60"/>
    <p:sldId id="436" r:id="rId61"/>
    <p:sldId id="437" r:id="rId62"/>
    <p:sldId id="438" r:id="rId63"/>
    <p:sldId id="439" r:id="rId64"/>
    <p:sldId id="440" r:id="rId65"/>
    <p:sldId id="441" r:id="rId66"/>
    <p:sldId id="442" r:id="rId67"/>
    <p:sldId id="443" r:id="rId68"/>
    <p:sldId id="444" r:id="rId69"/>
    <p:sldId id="445" r:id="rId70"/>
    <p:sldId id="446" r:id="rId71"/>
    <p:sldId id="447" r:id="rId72"/>
    <p:sldId id="448" r:id="rId73"/>
    <p:sldId id="449" r:id="rId74"/>
    <p:sldId id="450"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15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0020FF2-DC22-4BDE-BBB3-08067E5C1705}" type="datetimeFigureOut">
              <a:rPr lang="en-US" smtClean="0"/>
              <a:pPr/>
              <a:t>8/2/2022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B34E26E-B4C2-4F87-BE50-7192422347C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020FF2-DC22-4BDE-BBB3-08067E5C1705}"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020FF2-DC22-4BDE-BBB3-08067E5C1705}"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20020FF2-DC22-4BDE-BBB3-08067E5C1705}" type="datetimeFigureOut">
              <a:rPr lang="en-US" smtClean="0"/>
              <a:pPr/>
              <a:t>8/2/2022</a:t>
            </a:fld>
            <a:endParaRPr lang="en-US"/>
          </a:p>
        </p:txBody>
      </p:sp>
      <p:sp>
        <p:nvSpPr>
          <p:cNvPr id="9" name="Slide Number Placeholder 8"/>
          <p:cNvSpPr>
            <a:spLocks noGrp="1"/>
          </p:cNvSpPr>
          <p:nvPr>
            <p:ph type="sldNum" sz="quarter" idx="15"/>
          </p:nvPr>
        </p:nvSpPr>
        <p:spPr/>
        <p:txBody>
          <a:bodyPr rtlCol="0"/>
          <a:lstStyle/>
          <a:p>
            <a:fld id="{0B34E26E-B4C2-4F87-BE50-7192422347C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0020FF2-DC22-4BDE-BBB3-08067E5C1705}" type="datetimeFigureOut">
              <a:rPr lang="en-US" smtClean="0"/>
              <a:pPr/>
              <a:t>8/2/2022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B34E26E-B4C2-4F87-BE50-7192422347C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0020FF2-DC22-4BDE-BBB3-08067E5C1705}" type="datetimeFigureOut">
              <a:rPr lang="en-US" smtClean="0"/>
              <a:pPr/>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4E26E-B4C2-4F87-BE50-7192422347C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20020FF2-DC22-4BDE-BBB3-08067E5C1705}" type="datetimeFigureOut">
              <a:rPr lang="en-US" smtClean="0"/>
              <a:pPr/>
              <a:t>8/2/2022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34E26E-B4C2-4F87-BE50-7192422347C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20020FF2-DC22-4BDE-BBB3-08067E5C1705}" type="datetimeFigureOut">
              <a:rPr lang="en-US" smtClean="0"/>
              <a:pPr/>
              <a:t>8/2/2022</a:t>
            </a:fld>
            <a:endParaRPr lang="en-US"/>
          </a:p>
        </p:txBody>
      </p:sp>
      <p:sp>
        <p:nvSpPr>
          <p:cNvPr id="7" name="Slide Number Placeholder 6"/>
          <p:cNvSpPr>
            <a:spLocks noGrp="1"/>
          </p:cNvSpPr>
          <p:nvPr>
            <p:ph type="sldNum" sz="quarter" idx="11"/>
          </p:nvPr>
        </p:nvSpPr>
        <p:spPr/>
        <p:txBody>
          <a:bodyPr rtlCol="0"/>
          <a:lstStyle/>
          <a:p>
            <a:fld id="{0B34E26E-B4C2-4F87-BE50-7192422347C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20FF2-DC22-4BDE-BBB3-08067E5C1705}" type="datetimeFigureOut">
              <a:rPr lang="en-US" smtClean="0"/>
              <a:pPr/>
              <a:t>8/2/2022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20020FF2-DC22-4BDE-BBB3-08067E5C1705}" type="datetimeFigureOut">
              <a:rPr lang="en-US" smtClean="0"/>
              <a:pPr/>
              <a:t>8/2/2022</a:t>
            </a:fld>
            <a:endParaRPr lang="en-US"/>
          </a:p>
        </p:txBody>
      </p:sp>
      <p:sp>
        <p:nvSpPr>
          <p:cNvPr id="22" name="Slide Number Placeholder 21"/>
          <p:cNvSpPr>
            <a:spLocks noGrp="1"/>
          </p:cNvSpPr>
          <p:nvPr>
            <p:ph type="sldNum" sz="quarter" idx="15"/>
          </p:nvPr>
        </p:nvSpPr>
        <p:spPr/>
        <p:txBody>
          <a:bodyPr rtlCol="0"/>
          <a:lstStyle/>
          <a:p>
            <a:fld id="{0B34E26E-B4C2-4F87-BE50-7192422347C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0020FF2-DC22-4BDE-BBB3-08067E5C1705}" type="datetimeFigureOut">
              <a:rPr lang="en-US" smtClean="0"/>
              <a:pPr/>
              <a:t>8/2/2022</a:t>
            </a:fld>
            <a:endParaRPr lang="en-US"/>
          </a:p>
        </p:txBody>
      </p:sp>
      <p:sp>
        <p:nvSpPr>
          <p:cNvPr id="18" name="Slide Number Placeholder 17"/>
          <p:cNvSpPr>
            <a:spLocks noGrp="1"/>
          </p:cNvSpPr>
          <p:nvPr>
            <p:ph type="sldNum" sz="quarter" idx="11"/>
          </p:nvPr>
        </p:nvSpPr>
        <p:spPr/>
        <p:txBody>
          <a:bodyPr rtlCol="0"/>
          <a:lstStyle/>
          <a:p>
            <a:fld id="{0B34E26E-B4C2-4F87-BE50-7192422347C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0020FF2-DC22-4BDE-BBB3-08067E5C1705}" type="datetimeFigureOut">
              <a:rPr lang="en-US" smtClean="0"/>
              <a:pPr/>
              <a:t>8/2/2022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B34E26E-B4C2-4F87-BE50-7192422347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6172200" cy="2590800"/>
          </a:xfrm>
        </p:spPr>
        <p:txBody>
          <a:bodyPr>
            <a:normAutofit/>
          </a:bodyPr>
          <a:lstStyle/>
          <a:p>
            <a:r>
              <a:rPr lang="en-US" sz="4000" dirty="0"/>
              <a:t>CAP-790</a:t>
            </a:r>
          </a:p>
        </p:txBody>
      </p:sp>
      <p:sp>
        <p:nvSpPr>
          <p:cNvPr id="5" name="Subtitle 4">
            <a:extLst>
              <a:ext uri="{FF2B5EF4-FFF2-40B4-BE49-F238E27FC236}">
                <a16:creationId xmlns:a16="http://schemas.microsoft.com/office/drawing/2014/main" id="{DA234124-25EA-4E60-A0D7-EDA87B7F0DB3}"/>
              </a:ext>
            </a:extLst>
          </p:cNvPr>
          <p:cNvSpPr>
            <a:spLocks noGrp="1"/>
          </p:cNvSpPr>
          <p:nvPr>
            <p:ph type="subTitle" idx="1"/>
          </p:nvPr>
        </p:nvSpPr>
        <p:spPr/>
        <p:txBody>
          <a:bodyPr>
            <a:normAutofit/>
          </a:bodyPr>
          <a:lstStyle/>
          <a:p>
            <a:r>
              <a:rPr lang="en-GB" sz="2800" dirty="0"/>
              <a:t>Unit - I</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92E0B-1275-4B68-B989-DF9E09C07136}"/>
              </a:ext>
            </a:extLst>
          </p:cNvPr>
          <p:cNvSpPr>
            <a:spLocks noGrp="1"/>
          </p:cNvSpPr>
          <p:nvPr>
            <p:ph type="title"/>
          </p:nvPr>
        </p:nvSpPr>
        <p:spPr/>
        <p:txBody>
          <a:bodyPr>
            <a:normAutofit/>
          </a:bodyPr>
          <a:lstStyle/>
          <a:p>
            <a:r>
              <a:rPr lang="en-GB" dirty="0"/>
              <a:t>What is Computer Security</a:t>
            </a:r>
            <a:endParaRPr lang="en-IN" dirty="0"/>
          </a:p>
        </p:txBody>
      </p:sp>
      <p:sp>
        <p:nvSpPr>
          <p:cNvPr id="3" name="Content Placeholder 2">
            <a:extLst>
              <a:ext uri="{FF2B5EF4-FFF2-40B4-BE49-F238E27FC236}">
                <a16:creationId xmlns:a16="http://schemas.microsoft.com/office/drawing/2014/main" id="{6C7E3A4F-8B39-4972-84E2-A4519F42D44C}"/>
              </a:ext>
            </a:extLst>
          </p:cNvPr>
          <p:cNvSpPr>
            <a:spLocks noGrp="1"/>
          </p:cNvSpPr>
          <p:nvPr>
            <p:ph sz="quarter" idx="1"/>
          </p:nvPr>
        </p:nvSpPr>
        <p:spPr/>
        <p:txBody>
          <a:bodyPr>
            <a:normAutofit fontScale="92500"/>
          </a:bodyPr>
          <a:lstStyle/>
          <a:p>
            <a:pPr algn="just"/>
            <a:r>
              <a:rPr lang="en-GB" dirty="0"/>
              <a:t>One way to ascertain the similarities and differences among Computer Security is by asking what is being secured. For example,</a:t>
            </a:r>
          </a:p>
          <a:p>
            <a:pPr lvl="1" algn="just"/>
            <a:r>
              <a:rPr lang="en-GB" dirty="0"/>
              <a:t>Information security is securing information from unauthorized access, modification &amp; deletion</a:t>
            </a:r>
          </a:p>
          <a:p>
            <a:pPr lvl="1" algn="just"/>
            <a:r>
              <a:rPr lang="en-GB" dirty="0"/>
              <a:t>Application Security is securing an application by building security features to prevent from Cyber Threats such as SQL injection, DoS attacks, data breaches and etc.</a:t>
            </a:r>
          </a:p>
          <a:p>
            <a:pPr lvl="1" algn="just"/>
            <a:r>
              <a:rPr lang="en-GB" dirty="0"/>
              <a:t>Computer Security means securing a standalone machine by keeping it updated and patched</a:t>
            </a:r>
          </a:p>
          <a:p>
            <a:pPr lvl="1" algn="just"/>
            <a:r>
              <a:rPr lang="en-GB" dirty="0"/>
              <a:t>Network Security is by securing both the software and hardware technologies</a:t>
            </a:r>
          </a:p>
          <a:p>
            <a:pPr lvl="1" algn="just"/>
            <a:r>
              <a:rPr lang="en-GB" dirty="0"/>
              <a:t>Cybersecurity is defined as protecting computer systems, which communicate over the computer networks</a:t>
            </a:r>
            <a:endParaRPr lang="en-IN" dirty="0"/>
          </a:p>
        </p:txBody>
      </p:sp>
    </p:spTree>
    <p:extLst>
      <p:ext uri="{BB962C8B-B14F-4D97-AF65-F5344CB8AC3E}">
        <p14:creationId xmlns:p14="http://schemas.microsoft.com/office/powerpoint/2010/main" val="3256350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3A697-434B-44C9-BFE6-42F696216E54}"/>
              </a:ext>
            </a:extLst>
          </p:cNvPr>
          <p:cNvSpPr>
            <a:spLocks noGrp="1"/>
          </p:cNvSpPr>
          <p:nvPr>
            <p:ph type="title"/>
          </p:nvPr>
        </p:nvSpPr>
        <p:spPr/>
        <p:txBody>
          <a:bodyPr/>
          <a:lstStyle/>
          <a:p>
            <a:r>
              <a:rPr lang="en-GB" dirty="0"/>
              <a:t>Components of computer system</a:t>
            </a:r>
            <a:endParaRPr lang="en-IN" dirty="0"/>
          </a:p>
        </p:txBody>
      </p:sp>
      <p:sp>
        <p:nvSpPr>
          <p:cNvPr id="3" name="Content Placeholder 2">
            <a:extLst>
              <a:ext uri="{FF2B5EF4-FFF2-40B4-BE49-F238E27FC236}">
                <a16:creationId xmlns:a16="http://schemas.microsoft.com/office/drawing/2014/main" id="{E7AA053C-4398-4241-BD2C-3399F7E99682}"/>
              </a:ext>
            </a:extLst>
          </p:cNvPr>
          <p:cNvSpPr>
            <a:spLocks noGrp="1"/>
          </p:cNvSpPr>
          <p:nvPr>
            <p:ph sz="quarter" idx="1"/>
          </p:nvPr>
        </p:nvSpPr>
        <p:spPr/>
        <p:txBody>
          <a:bodyPr/>
          <a:lstStyle/>
          <a:p>
            <a:pPr algn="just"/>
            <a:r>
              <a:rPr lang="en-GB" dirty="0"/>
              <a:t>The components of a computer system that needs to be protected are:</a:t>
            </a:r>
          </a:p>
          <a:p>
            <a:pPr lvl="1" algn="just"/>
            <a:r>
              <a:rPr lang="en-GB" dirty="0"/>
              <a:t>Hardware, the physical part of the computer, like the system memory and disk drive</a:t>
            </a:r>
          </a:p>
          <a:p>
            <a:pPr lvl="1" algn="just"/>
            <a:r>
              <a:rPr lang="en-GB" dirty="0"/>
              <a:t>Firmware, permanent software that is etched into a hardware device’s </a:t>
            </a:r>
            <a:r>
              <a:rPr lang="en-GB" dirty="0" err="1"/>
              <a:t>nonvolatile</a:t>
            </a:r>
            <a:r>
              <a:rPr lang="en-GB" dirty="0"/>
              <a:t> memory and is mostly invisible to the user</a:t>
            </a:r>
          </a:p>
          <a:p>
            <a:pPr lvl="1" algn="just"/>
            <a:r>
              <a:rPr lang="en-GB" dirty="0"/>
              <a:t>Software, the programming that offers services, like operating system, word processor, internet browser to the user </a:t>
            </a:r>
            <a:endParaRPr lang="en-IN" dirty="0"/>
          </a:p>
        </p:txBody>
      </p:sp>
    </p:spTree>
    <p:extLst>
      <p:ext uri="{BB962C8B-B14F-4D97-AF65-F5344CB8AC3E}">
        <p14:creationId xmlns:p14="http://schemas.microsoft.com/office/powerpoint/2010/main" val="2010795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7AD98-5F98-4ADC-8035-15E85BEB9968}"/>
              </a:ext>
            </a:extLst>
          </p:cNvPr>
          <p:cNvSpPr>
            <a:spLocks noGrp="1"/>
          </p:cNvSpPr>
          <p:nvPr>
            <p:ph type="title"/>
          </p:nvPr>
        </p:nvSpPr>
        <p:spPr/>
        <p:txBody>
          <a:bodyPr/>
          <a:lstStyle/>
          <a:p>
            <a:r>
              <a:rPr lang="en-GB" dirty="0"/>
              <a:t>The CIA Triad</a:t>
            </a:r>
            <a:endParaRPr lang="en-IN" dirty="0"/>
          </a:p>
        </p:txBody>
      </p:sp>
      <p:sp>
        <p:nvSpPr>
          <p:cNvPr id="3" name="Content Placeholder 2">
            <a:extLst>
              <a:ext uri="{FF2B5EF4-FFF2-40B4-BE49-F238E27FC236}">
                <a16:creationId xmlns:a16="http://schemas.microsoft.com/office/drawing/2014/main" id="{32DE2DE1-AB52-4E2C-8DB7-E8772664ECAD}"/>
              </a:ext>
            </a:extLst>
          </p:cNvPr>
          <p:cNvSpPr>
            <a:spLocks noGrp="1"/>
          </p:cNvSpPr>
          <p:nvPr>
            <p:ph sz="quarter" idx="1"/>
          </p:nvPr>
        </p:nvSpPr>
        <p:spPr/>
        <p:txBody>
          <a:bodyPr/>
          <a:lstStyle/>
          <a:p>
            <a:pPr algn="just"/>
            <a:r>
              <a:rPr lang="en-GB" dirty="0"/>
              <a:t>Computer security is mainly concerned with three main areas:</a:t>
            </a:r>
          </a:p>
          <a:p>
            <a:pPr lvl="1" algn="just"/>
            <a:r>
              <a:rPr lang="en-GB" dirty="0"/>
              <a:t>Confidentiality is ensuring that information is available only to the intended audience</a:t>
            </a:r>
          </a:p>
          <a:p>
            <a:pPr lvl="1" algn="just"/>
            <a:r>
              <a:rPr lang="en-GB" dirty="0"/>
              <a:t>Integrity is protecting information from being modified by unauthorized parties</a:t>
            </a:r>
          </a:p>
          <a:p>
            <a:pPr lvl="1" algn="just"/>
            <a:r>
              <a:rPr lang="en-GB" dirty="0"/>
              <a:t>Availability is protecting information from being modified by unauthorized parties</a:t>
            </a:r>
            <a:endParaRPr lang="en-IN" dirty="0"/>
          </a:p>
        </p:txBody>
      </p:sp>
    </p:spTree>
    <p:extLst>
      <p:ext uri="{BB962C8B-B14F-4D97-AF65-F5344CB8AC3E}">
        <p14:creationId xmlns:p14="http://schemas.microsoft.com/office/powerpoint/2010/main" val="3922979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61722-548E-440E-A410-4D9D97E08DD1}"/>
              </a:ext>
            </a:extLst>
          </p:cNvPr>
          <p:cNvSpPr>
            <a:spLocks noGrp="1"/>
          </p:cNvSpPr>
          <p:nvPr>
            <p:ph type="title"/>
          </p:nvPr>
        </p:nvSpPr>
        <p:spPr/>
        <p:txBody>
          <a:bodyPr/>
          <a:lstStyle/>
          <a:p>
            <a:r>
              <a:rPr lang="en-GB" dirty="0"/>
              <a:t>Continue..</a:t>
            </a:r>
            <a:endParaRPr lang="en-IN" dirty="0"/>
          </a:p>
        </p:txBody>
      </p:sp>
      <p:pic>
        <p:nvPicPr>
          <p:cNvPr id="8194" name="Picture 2" descr="CIAtriad - Computer Security - Edureka">
            <a:extLst>
              <a:ext uri="{FF2B5EF4-FFF2-40B4-BE49-F238E27FC236}">
                <a16:creationId xmlns:a16="http://schemas.microsoft.com/office/drawing/2014/main" id="{081ED350-C7E6-456D-BA4B-8DFC6E38F297}"/>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24000" y="1905000"/>
            <a:ext cx="56388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570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59EAA-90DE-4C71-B07A-AC3498E0758D}"/>
              </a:ext>
            </a:extLst>
          </p:cNvPr>
          <p:cNvSpPr>
            <a:spLocks noGrp="1"/>
          </p:cNvSpPr>
          <p:nvPr>
            <p:ph type="title"/>
          </p:nvPr>
        </p:nvSpPr>
        <p:spPr/>
        <p:txBody>
          <a:bodyPr>
            <a:normAutofit/>
          </a:bodyPr>
          <a:lstStyle/>
          <a:p>
            <a:r>
              <a:rPr lang="en-GB" dirty="0"/>
              <a:t>Benefits of Computer Security Awareness</a:t>
            </a:r>
            <a:endParaRPr lang="en-IN" dirty="0"/>
          </a:p>
        </p:txBody>
      </p:sp>
      <p:sp>
        <p:nvSpPr>
          <p:cNvPr id="3" name="Content Placeholder 2">
            <a:extLst>
              <a:ext uri="{FF2B5EF4-FFF2-40B4-BE49-F238E27FC236}">
                <a16:creationId xmlns:a16="http://schemas.microsoft.com/office/drawing/2014/main" id="{3A71A79F-CA86-4AC7-A6E7-F9E4586A0E53}"/>
              </a:ext>
            </a:extLst>
          </p:cNvPr>
          <p:cNvSpPr>
            <a:spLocks noGrp="1"/>
          </p:cNvSpPr>
          <p:nvPr>
            <p:ph sz="quarter" idx="1"/>
          </p:nvPr>
        </p:nvSpPr>
        <p:spPr/>
        <p:txBody>
          <a:bodyPr/>
          <a:lstStyle/>
          <a:p>
            <a:pPr algn="just"/>
            <a:r>
              <a:rPr lang="en-GB" dirty="0"/>
              <a:t>Do you know in all this digital world, what is the biggest hole or the weakest point of the security?</a:t>
            </a:r>
          </a:p>
          <a:p>
            <a:pPr algn="just"/>
            <a:r>
              <a:rPr lang="en-GB" dirty="0"/>
              <a:t>Most of the security breaches come from uninformed and untrained persons which give information to a third party or publish data in Internet without knowing the consequences.</a:t>
            </a:r>
          </a:p>
          <a:p>
            <a:pPr algn="just"/>
            <a:r>
              <a:rPr lang="en-GB" dirty="0"/>
              <a:t>See the following scenario which tells us what employees might end up doing without computer security awareness −</a:t>
            </a:r>
            <a:endParaRPr lang="en-IN" dirty="0"/>
          </a:p>
        </p:txBody>
      </p:sp>
    </p:spTree>
    <p:extLst>
      <p:ext uri="{BB962C8B-B14F-4D97-AF65-F5344CB8AC3E}">
        <p14:creationId xmlns:p14="http://schemas.microsoft.com/office/powerpoint/2010/main" val="510369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A5589-DC45-4674-AFA0-5863DF75DE51}"/>
              </a:ext>
            </a:extLst>
          </p:cNvPr>
          <p:cNvSpPr>
            <a:spLocks noGrp="1"/>
          </p:cNvSpPr>
          <p:nvPr>
            <p:ph type="title"/>
          </p:nvPr>
        </p:nvSpPr>
        <p:spPr/>
        <p:txBody>
          <a:bodyPr/>
          <a:lstStyle/>
          <a:p>
            <a:r>
              <a:rPr lang="en-GB" dirty="0"/>
              <a:t>Continue..</a:t>
            </a:r>
            <a:endParaRPr lang="en-IN" dirty="0"/>
          </a:p>
        </p:txBody>
      </p:sp>
      <p:pic>
        <p:nvPicPr>
          <p:cNvPr id="3074" name="Picture 2" descr="Computer Security Awareness">
            <a:extLst>
              <a:ext uri="{FF2B5EF4-FFF2-40B4-BE49-F238E27FC236}">
                <a16:creationId xmlns:a16="http://schemas.microsoft.com/office/drawing/2014/main" id="{3B7A9B3D-4AEB-44AB-B5CD-02FFA4C2A23A}"/>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33101" y="2074588"/>
            <a:ext cx="5715798" cy="3924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570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4214-61B7-4434-A1A0-3DD6A3914FCA}"/>
              </a:ext>
            </a:extLst>
          </p:cNvPr>
          <p:cNvSpPr>
            <a:spLocks noGrp="1"/>
          </p:cNvSpPr>
          <p:nvPr>
            <p:ph type="title"/>
          </p:nvPr>
        </p:nvSpPr>
        <p:spPr/>
        <p:txBody>
          <a:bodyPr>
            <a:normAutofit/>
          </a:bodyPr>
          <a:lstStyle/>
          <a:p>
            <a:r>
              <a:rPr lang="en-GB" dirty="0"/>
              <a:t>Why is Computer Security Important?</a:t>
            </a:r>
            <a:endParaRPr lang="en-IN" dirty="0"/>
          </a:p>
        </p:txBody>
      </p:sp>
      <p:sp>
        <p:nvSpPr>
          <p:cNvPr id="3" name="Content Placeholder 2">
            <a:extLst>
              <a:ext uri="{FF2B5EF4-FFF2-40B4-BE49-F238E27FC236}">
                <a16:creationId xmlns:a16="http://schemas.microsoft.com/office/drawing/2014/main" id="{E4D98DF3-3F01-4F33-9386-CA36ED4E0C31}"/>
              </a:ext>
            </a:extLst>
          </p:cNvPr>
          <p:cNvSpPr>
            <a:spLocks noGrp="1"/>
          </p:cNvSpPr>
          <p:nvPr>
            <p:ph sz="quarter" idx="1"/>
          </p:nvPr>
        </p:nvSpPr>
        <p:spPr/>
        <p:txBody>
          <a:bodyPr/>
          <a:lstStyle/>
          <a:p>
            <a:pPr algn="just"/>
            <a:r>
              <a:rPr lang="en-GB" dirty="0"/>
              <a:t>In this digital era, we all want to keep our computers and our personal information secure and hence computer security is important to keep our personal information protected. </a:t>
            </a:r>
          </a:p>
          <a:p>
            <a:pPr algn="just"/>
            <a:r>
              <a:rPr lang="en-GB" dirty="0"/>
              <a:t>It is also important to maintain our computer security and its overall health by preventing viruses and malware which would impact on the system performance.</a:t>
            </a:r>
            <a:endParaRPr lang="en-IN" dirty="0"/>
          </a:p>
        </p:txBody>
      </p:sp>
    </p:spTree>
    <p:extLst>
      <p:ext uri="{BB962C8B-B14F-4D97-AF65-F5344CB8AC3E}">
        <p14:creationId xmlns:p14="http://schemas.microsoft.com/office/powerpoint/2010/main" val="3787983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252AB-BC32-485B-8031-01D47AE1E09F}"/>
              </a:ext>
            </a:extLst>
          </p:cNvPr>
          <p:cNvSpPr>
            <a:spLocks noGrp="1"/>
          </p:cNvSpPr>
          <p:nvPr>
            <p:ph type="title"/>
          </p:nvPr>
        </p:nvSpPr>
        <p:spPr/>
        <p:txBody>
          <a:bodyPr>
            <a:normAutofit/>
          </a:bodyPr>
          <a:lstStyle/>
          <a:p>
            <a:r>
              <a:rPr lang="en-GB" dirty="0"/>
              <a:t>Potential Losses due to Security Attacks</a:t>
            </a:r>
            <a:endParaRPr lang="en-IN" dirty="0"/>
          </a:p>
        </p:txBody>
      </p:sp>
      <p:sp>
        <p:nvSpPr>
          <p:cNvPr id="3" name="Content Placeholder 2">
            <a:extLst>
              <a:ext uri="{FF2B5EF4-FFF2-40B4-BE49-F238E27FC236}">
                <a16:creationId xmlns:a16="http://schemas.microsoft.com/office/drawing/2014/main" id="{31266390-537B-4407-814E-D7E4AF9B9745}"/>
              </a:ext>
            </a:extLst>
          </p:cNvPr>
          <p:cNvSpPr>
            <a:spLocks noGrp="1"/>
          </p:cNvSpPr>
          <p:nvPr>
            <p:ph sz="quarter" idx="1"/>
          </p:nvPr>
        </p:nvSpPr>
        <p:spPr/>
        <p:txBody>
          <a:bodyPr>
            <a:normAutofit/>
          </a:bodyPr>
          <a:lstStyle/>
          <a:p>
            <a:pPr algn="just"/>
            <a:r>
              <a:rPr lang="en-GB" dirty="0"/>
              <a:t>Losing you data − If your computer has been hacked or infected, there is a big chance that all your stored data might be taken by the attacker.</a:t>
            </a:r>
          </a:p>
          <a:p>
            <a:pPr algn="just"/>
            <a:r>
              <a:rPr lang="en-GB" dirty="0"/>
              <a:t>Bad usage of your computer resources − This means that your network or computer can go in overload so you cannot access your genuine services or in a worst case scenario, it can be used by the hacker to attack another machine or network.</a:t>
            </a:r>
          </a:p>
        </p:txBody>
      </p:sp>
    </p:spTree>
    <p:extLst>
      <p:ext uri="{BB962C8B-B14F-4D97-AF65-F5344CB8AC3E}">
        <p14:creationId xmlns:p14="http://schemas.microsoft.com/office/powerpoint/2010/main" val="165795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AA11F-BE17-4EE6-8F47-435554015307}"/>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1B0C6379-AB80-4475-AEC5-A4B4A25AE904}"/>
              </a:ext>
            </a:extLst>
          </p:cNvPr>
          <p:cNvSpPr>
            <a:spLocks noGrp="1"/>
          </p:cNvSpPr>
          <p:nvPr>
            <p:ph sz="quarter" idx="1"/>
          </p:nvPr>
        </p:nvSpPr>
        <p:spPr/>
        <p:txBody>
          <a:bodyPr/>
          <a:lstStyle/>
          <a:p>
            <a:pPr algn="just"/>
            <a:r>
              <a:rPr lang="en-GB" dirty="0"/>
              <a:t>Reputation loss − Just think if your Facebook account or business email has been owned by a social engineering attack and it sends fake information to your friends, business partners. You will need time to gain back your reputation.</a:t>
            </a:r>
          </a:p>
          <a:p>
            <a:pPr algn="just"/>
            <a:r>
              <a:rPr lang="en-GB" dirty="0"/>
              <a:t>Identity theft − This is a case where your identity is stolen (photo, name surname, address, and credit card) and can be used for a crime like making false identity documents.</a:t>
            </a:r>
            <a:endParaRPr lang="en-IN" dirty="0"/>
          </a:p>
          <a:p>
            <a:endParaRPr lang="en-IN" dirty="0"/>
          </a:p>
        </p:txBody>
      </p:sp>
    </p:spTree>
    <p:extLst>
      <p:ext uri="{BB962C8B-B14F-4D97-AF65-F5344CB8AC3E}">
        <p14:creationId xmlns:p14="http://schemas.microsoft.com/office/powerpoint/2010/main" val="4192980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D721-8B4A-4FAA-B6DB-4E98C74F76FB}"/>
              </a:ext>
            </a:extLst>
          </p:cNvPr>
          <p:cNvSpPr>
            <a:spLocks noGrp="1"/>
          </p:cNvSpPr>
          <p:nvPr>
            <p:ph type="title"/>
          </p:nvPr>
        </p:nvSpPr>
        <p:spPr/>
        <p:txBody>
          <a:bodyPr/>
          <a:lstStyle/>
          <a:p>
            <a:r>
              <a:rPr lang="en-GB" dirty="0"/>
              <a:t>Continue..</a:t>
            </a:r>
            <a:endParaRPr lang="en-IN" dirty="0"/>
          </a:p>
        </p:txBody>
      </p:sp>
      <p:pic>
        <p:nvPicPr>
          <p:cNvPr id="4098" name="Picture 2" descr="Sign in Account">
            <a:extLst>
              <a:ext uri="{FF2B5EF4-FFF2-40B4-BE49-F238E27FC236}">
                <a16:creationId xmlns:a16="http://schemas.microsoft.com/office/drawing/2014/main" id="{8DD26E66-27EA-47F3-AFE1-1FDD2C94FEC5}"/>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33101" y="1955509"/>
            <a:ext cx="5715798" cy="4163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55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335F4-8399-45E0-AB84-BC4564C1FA5E}"/>
              </a:ext>
            </a:extLst>
          </p:cNvPr>
          <p:cNvSpPr>
            <a:spLocks noGrp="1"/>
          </p:cNvSpPr>
          <p:nvPr>
            <p:ph type="title"/>
          </p:nvPr>
        </p:nvSpPr>
        <p:spPr/>
        <p:txBody>
          <a:bodyPr/>
          <a:lstStyle/>
          <a:p>
            <a:pPr algn="just"/>
            <a:r>
              <a:rPr lang="en-GB" dirty="0"/>
              <a:t>Why Security?</a:t>
            </a:r>
          </a:p>
        </p:txBody>
      </p:sp>
      <p:sp>
        <p:nvSpPr>
          <p:cNvPr id="3" name="Content Placeholder 2">
            <a:extLst>
              <a:ext uri="{FF2B5EF4-FFF2-40B4-BE49-F238E27FC236}">
                <a16:creationId xmlns:a16="http://schemas.microsoft.com/office/drawing/2014/main" id="{B67A1648-07A4-4072-A372-8B19B148418D}"/>
              </a:ext>
            </a:extLst>
          </p:cNvPr>
          <p:cNvSpPr>
            <a:spLocks noGrp="1"/>
          </p:cNvSpPr>
          <p:nvPr>
            <p:ph sz="quarter" idx="1"/>
          </p:nvPr>
        </p:nvSpPr>
        <p:spPr/>
        <p:txBody>
          <a:bodyPr>
            <a:normAutofit/>
          </a:bodyPr>
          <a:lstStyle/>
          <a:p>
            <a:pPr algn="just"/>
            <a:r>
              <a:rPr lang="en-GB" dirty="0"/>
              <a:t>Cyberspace (internet, work environment, intranet) is becoming a dangerous place for all organizations and individuals to protect their sensitive data or reputation. This is because of the numerous people and machines accessing it. </a:t>
            </a:r>
          </a:p>
          <a:p>
            <a:pPr algn="just"/>
            <a:r>
              <a:rPr lang="en-GB" dirty="0"/>
              <a:t>It is important to mention that the recent studies have shown a big danger is coming from internal threats or from disappointed employees like the Edward Snowden case, another internal threat is that information material can be easy accessible over the intranet.</a:t>
            </a:r>
          </a:p>
          <a:p>
            <a:pPr algn="just"/>
            <a:endParaRPr lang="en-GB" dirty="0"/>
          </a:p>
        </p:txBody>
      </p:sp>
    </p:spTree>
    <p:extLst>
      <p:ext uri="{BB962C8B-B14F-4D97-AF65-F5344CB8AC3E}">
        <p14:creationId xmlns:p14="http://schemas.microsoft.com/office/powerpoint/2010/main" val="4260098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11C51-656B-4F83-858F-04C2AF00D202}"/>
              </a:ext>
            </a:extLst>
          </p:cNvPr>
          <p:cNvSpPr>
            <a:spLocks noGrp="1"/>
          </p:cNvSpPr>
          <p:nvPr>
            <p:ph type="title"/>
          </p:nvPr>
        </p:nvSpPr>
        <p:spPr/>
        <p:txBody>
          <a:bodyPr/>
          <a:lstStyle/>
          <a:p>
            <a:r>
              <a:rPr lang="en-GB" dirty="0"/>
              <a:t>Computer Security Practices</a:t>
            </a:r>
            <a:endParaRPr lang="en-IN" dirty="0"/>
          </a:p>
        </p:txBody>
      </p:sp>
      <p:sp>
        <p:nvSpPr>
          <p:cNvPr id="3" name="Content Placeholder 2">
            <a:extLst>
              <a:ext uri="{FF2B5EF4-FFF2-40B4-BE49-F238E27FC236}">
                <a16:creationId xmlns:a16="http://schemas.microsoft.com/office/drawing/2014/main" id="{54F076EB-0D99-4EBD-836B-FDDABEA45C5C}"/>
              </a:ext>
            </a:extLst>
          </p:cNvPr>
          <p:cNvSpPr>
            <a:spLocks noGrp="1"/>
          </p:cNvSpPr>
          <p:nvPr>
            <p:ph sz="quarter" idx="1"/>
          </p:nvPr>
        </p:nvSpPr>
        <p:spPr/>
        <p:txBody>
          <a:bodyPr>
            <a:normAutofit/>
          </a:bodyPr>
          <a:lstStyle/>
          <a:p>
            <a:pPr algn="just"/>
            <a:r>
              <a:rPr lang="en-GB" dirty="0"/>
              <a:t>Computer security threats are becoming relentlessly inventive these days. There is much need for one to arm oneself with information and resources to safeguard against these complex and growing computer security threats and stay safe online. Some preventive steps you can take include:</a:t>
            </a:r>
          </a:p>
          <a:p>
            <a:pPr algn="just"/>
            <a:r>
              <a:rPr lang="en-GB" dirty="0"/>
              <a:t>Secure your computer physically by:</a:t>
            </a:r>
          </a:p>
          <a:p>
            <a:pPr lvl="1" algn="just"/>
            <a:r>
              <a:rPr lang="en-GB" dirty="0"/>
              <a:t>Installing reliable, reputable security and anti-virus software</a:t>
            </a:r>
          </a:p>
          <a:p>
            <a:pPr lvl="1" algn="just"/>
            <a:r>
              <a:rPr lang="en-GB" dirty="0"/>
              <a:t>Activating your firewall, because a firewall acts as a security guard between the internet and your local area network </a:t>
            </a:r>
            <a:endParaRPr lang="en-IN" dirty="0"/>
          </a:p>
        </p:txBody>
      </p:sp>
    </p:spTree>
    <p:extLst>
      <p:ext uri="{BB962C8B-B14F-4D97-AF65-F5344CB8AC3E}">
        <p14:creationId xmlns:p14="http://schemas.microsoft.com/office/powerpoint/2010/main" val="1287107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401E2-EF6C-4231-A3CE-5742D13AEF0B}"/>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2CAA5D8A-7164-4FCB-AAF6-155E4DDE8719}"/>
              </a:ext>
            </a:extLst>
          </p:cNvPr>
          <p:cNvSpPr>
            <a:spLocks noGrp="1"/>
          </p:cNvSpPr>
          <p:nvPr>
            <p:ph sz="quarter" idx="1"/>
          </p:nvPr>
        </p:nvSpPr>
        <p:spPr/>
        <p:txBody>
          <a:bodyPr>
            <a:normAutofit/>
          </a:bodyPr>
          <a:lstStyle/>
          <a:p>
            <a:pPr algn="just"/>
            <a:r>
              <a:rPr lang="en-GB" dirty="0"/>
              <a:t>Stay up-to-date on the latest software and news surrounding your devices and perform software updates as soon as they become available</a:t>
            </a:r>
          </a:p>
          <a:p>
            <a:pPr algn="just"/>
            <a:r>
              <a:rPr lang="en-GB" dirty="0"/>
              <a:t>Avoid clicking on email attachments unless you know the source </a:t>
            </a:r>
          </a:p>
          <a:p>
            <a:pPr algn="just"/>
            <a:r>
              <a:rPr lang="en-GB" dirty="0"/>
              <a:t>Change passwords regularly, using a unique combination of numbers, letters and case types</a:t>
            </a:r>
          </a:p>
          <a:p>
            <a:pPr algn="just"/>
            <a:r>
              <a:rPr lang="en-GB" dirty="0"/>
              <a:t>Use the internet with caution and ignore pop-ups, drive-by downloads while surfing</a:t>
            </a:r>
          </a:p>
        </p:txBody>
      </p:sp>
    </p:spTree>
    <p:extLst>
      <p:ext uri="{BB962C8B-B14F-4D97-AF65-F5344CB8AC3E}">
        <p14:creationId xmlns:p14="http://schemas.microsoft.com/office/powerpoint/2010/main" val="2476092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3009-5922-488C-8458-7579093AE272}"/>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A0EF0753-2E13-4386-AE89-0D036C284A66}"/>
              </a:ext>
            </a:extLst>
          </p:cNvPr>
          <p:cNvSpPr>
            <a:spLocks noGrp="1"/>
          </p:cNvSpPr>
          <p:nvPr>
            <p:ph sz="quarter" idx="1"/>
          </p:nvPr>
        </p:nvSpPr>
        <p:spPr/>
        <p:txBody>
          <a:bodyPr/>
          <a:lstStyle/>
          <a:p>
            <a:pPr algn="just"/>
            <a:r>
              <a:rPr lang="en-GB" dirty="0"/>
              <a:t>Taking the time to research the basic aspects of computer security and educate yourself on evolving cyber-threats</a:t>
            </a:r>
          </a:p>
          <a:p>
            <a:pPr algn="just"/>
            <a:r>
              <a:rPr lang="en-GB" dirty="0"/>
              <a:t>Perform daily full system scans and create a periodic system backup schedule to ensure your data is retrievable should something happen to your computer.</a:t>
            </a:r>
            <a:endParaRPr lang="en-IN" dirty="0"/>
          </a:p>
          <a:p>
            <a:endParaRPr lang="en-IN" dirty="0"/>
          </a:p>
        </p:txBody>
      </p:sp>
    </p:spTree>
    <p:extLst>
      <p:ext uri="{BB962C8B-B14F-4D97-AF65-F5344CB8AC3E}">
        <p14:creationId xmlns:p14="http://schemas.microsoft.com/office/powerpoint/2010/main" val="612177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20E9D-EB46-4613-8FBA-16033366C026}"/>
              </a:ext>
            </a:extLst>
          </p:cNvPr>
          <p:cNvSpPr>
            <a:spLocks noGrp="1"/>
          </p:cNvSpPr>
          <p:nvPr>
            <p:ph type="title"/>
          </p:nvPr>
        </p:nvSpPr>
        <p:spPr/>
        <p:txBody>
          <a:bodyPr/>
          <a:lstStyle/>
          <a:p>
            <a:r>
              <a:rPr lang="en-GB" dirty="0"/>
              <a:t>Basic Computer Security Checklist</a:t>
            </a:r>
            <a:endParaRPr lang="en-IN" dirty="0"/>
          </a:p>
        </p:txBody>
      </p:sp>
      <p:sp>
        <p:nvSpPr>
          <p:cNvPr id="3" name="Content Placeholder 2">
            <a:extLst>
              <a:ext uri="{FF2B5EF4-FFF2-40B4-BE49-F238E27FC236}">
                <a16:creationId xmlns:a16="http://schemas.microsoft.com/office/drawing/2014/main" id="{31703E4B-62D8-46F9-9B07-5EA54F381410}"/>
              </a:ext>
            </a:extLst>
          </p:cNvPr>
          <p:cNvSpPr>
            <a:spLocks noGrp="1"/>
          </p:cNvSpPr>
          <p:nvPr>
            <p:ph sz="quarter" idx="1"/>
          </p:nvPr>
        </p:nvSpPr>
        <p:spPr/>
        <p:txBody>
          <a:bodyPr/>
          <a:lstStyle/>
          <a:p>
            <a:pPr algn="just"/>
            <a:r>
              <a:rPr lang="en-GB" dirty="0"/>
              <a:t>Check if the user is password protected.</a:t>
            </a:r>
          </a:p>
          <a:p>
            <a:pPr algn="just"/>
            <a:r>
              <a:rPr lang="en-GB" dirty="0"/>
              <a:t>Check if the operating system is being updated. </a:t>
            </a:r>
            <a:endParaRPr lang="en-IN" dirty="0"/>
          </a:p>
        </p:txBody>
      </p:sp>
      <p:pic>
        <p:nvPicPr>
          <p:cNvPr id="5122" name="Picture 2" descr="Windows Update">
            <a:extLst>
              <a:ext uri="{FF2B5EF4-FFF2-40B4-BE49-F238E27FC236}">
                <a16:creationId xmlns:a16="http://schemas.microsoft.com/office/drawing/2014/main" id="{E4341166-613D-4F8B-93D5-ACA0BF29DB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048000"/>
            <a:ext cx="5715000"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446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8345-AF1E-40E7-A373-9CF4D37C6C1F}"/>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F8D9642F-CC96-43E0-8232-2C63696A5BAA}"/>
              </a:ext>
            </a:extLst>
          </p:cNvPr>
          <p:cNvSpPr>
            <a:spLocks noGrp="1"/>
          </p:cNvSpPr>
          <p:nvPr>
            <p:ph sz="quarter" idx="1"/>
          </p:nvPr>
        </p:nvSpPr>
        <p:spPr/>
        <p:txBody>
          <a:bodyPr/>
          <a:lstStyle/>
          <a:p>
            <a:pPr algn="just"/>
            <a:r>
              <a:rPr lang="en-GB" dirty="0"/>
              <a:t>Check if the antivirus or antimalware is installed and updated. </a:t>
            </a:r>
          </a:p>
          <a:p>
            <a:pPr algn="just"/>
            <a:endParaRPr lang="en-IN" dirty="0"/>
          </a:p>
        </p:txBody>
      </p:sp>
      <p:pic>
        <p:nvPicPr>
          <p:cNvPr id="6146" name="Picture 2" descr="Kaspersky">
            <a:extLst>
              <a:ext uri="{FF2B5EF4-FFF2-40B4-BE49-F238E27FC236}">
                <a16:creationId xmlns:a16="http://schemas.microsoft.com/office/drawing/2014/main" id="{11CBB4B2-1EA1-4F8E-BE0B-DC6310444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514600"/>
            <a:ext cx="5715000"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687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F29F-89A3-4FED-BFD7-F3074A33EEEB}"/>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05DD8AE7-AAF4-4C6B-B533-48003FBCBA58}"/>
              </a:ext>
            </a:extLst>
          </p:cNvPr>
          <p:cNvSpPr>
            <a:spLocks noGrp="1"/>
          </p:cNvSpPr>
          <p:nvPr>
            <p:ph sz="quarter" idx="1"/>
          </p:nvPr>
        </p:nvSpPr>
        <p:spPr/>
        <p:txBody>
          <a:bodyPr/>
          <a:lstStyle/>
          <a:p>
            <a:pPr algn="just"/>
            <a:r>
              <a:rPr lang="en-GB" dirty="0"/>
              <a:t>Check for the unusual services running that consumes resources.</a:t>
            </a:r>
          </a:p>
          <a:p>
            <a:pPr algn="just"/>
            <a:endParaRPr lang="en-IN" dirty="0"/>
          </a:p>
        </p:txBody>
      </p:sp>
      <p:pic>
        <p:nvPicPr>
          <p:cNvPr id="7170" name="Picture 2" descr="Windows Task Manager">
            <a:extLst>
              <a:ext uri="{FF2B5EF4-FFF2-40B4-BE49-F238E27FC236}">
                <a16:creationId xmlns:a16="http://schemas.microsoft.com/office/drawing/2014/main" id="{2CBB285B-443E-435F-A6A5-48C95D9FB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175" y="2438400"/>
            <a:ext cx="4819650" cy="3624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072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756B-3C05-4C5D-875E-72D5793A7EDA}"/>
              </a:ext>
            </a:extLst>
          </p:cNvPr>
          <p:cNvSpPr>
            <a:spLocks noGrp="1"/>
          </p:cNvSpPr>
          <p:nvPr>
            <p:ph type="title"/>
          </p:nvPr>
        </p:nvSpPr>
        <p:spPr/>
        <p:txBody>
          <a:bodyPr/>
          <a:lstStyle/>
          <a:p>
            <a:r>
              <a:rPr lang="en-GB"/>
              <a:t>Continue..</a:t>
            </a:r>
            <a:endParaRPr lang="en-IN"/>
          </a:p>
        </p:txBody>
      </p:sp>
      <p:sp>
        <p:nvSpPr>
          <p:cNvPr id="3" name="Content Placeholder 2">
            <a:extLst>
              <a:ext uri="{FF2B5EF4-FFF2-40B4-BE49-F238E27FC236}">
                <a16:creationId xmlns:a16="http://schemas.microsoft.com/office/drawing/2014/main" id="{2E30E2F6-03F3-41FB-8752-C272EEDD9BF5}"/>
              </a:ext>
            </a:extLst>
          </p:cNvPr>
          <p:cNvSpPr>
            <a:spLocks noGrp="1"/>
          </p:cNvSpPr>
          <p:nvPr>
            <p:ph sz="quarter" idx="1"/>
          </p:nvPr>
        </p:nvSpPr>
        <p:spPr/>
        <p:txBody>
          <a:bodyPr/>
          <a:lstStyle/>
          <a:p>
            <a:pPr algn="just"/>
            <a:r>
              <a:rPr lang="en-GB" dirty="0"/>
              <a:t>Check if your monitor is using a screen saver.</a:t>
            </a:r>
          </a:p>
          <a:p>
            <a:pPr algn="just"/>
            <a:r>
              <a:rPr lang="en-GB" dirty="0"/>
              <a:t>Check if the computer firewall is on or not.</a:t>
            </a:r>
          </a:p>
          <a:p>
            <a:pPr algn="just"/>
            <a:r>
              <a:rPr lang="en-GB" dirty="0"/>
              <a:t>Check if you are doing backups regularly.</a:t>
            </a:r>
          </a:p>
          <a:p>
            <a:pPr algn="just"/>
            <a:r>
              <a:rPr lang="en-GB" dirty="0"/>
              <a:t>Check if there are shares that are not useful.</a:t>
            </a:r>
          </a:p>
          <a:p>
            <a:pPr algn="just"/>
            <a:r>
              <a:rPr lang="en-GB" dirty="0"/>
              <a:t>Check if your account has full rights or is restricted.</a:t>
            </a:r>
          </a:p>
          <a:p>
            <a:pPr algn="just"/>
            <a:r>
              <a:rPr lang="en-GB" dirty="0"/>
              <a:t>Update other third party software’s.</a:t>
            </a:r>
            <a:endParaRPr lang="en-IN" dirty="0"/>
          </a:p>
        </p:txBody>
      </p:sp>
    </p:spTree>
    <p:extLst>
      <p:ext uri="{BB962C8B-B14F-4D97-AF65-F5344CB8AC3E}">
        <p14:creationId xmlns:p14="http://schemas.microsoft.com/office/powerpoint/2010/main" val="1590532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BCBA1-D6C9-405F-80BB-688F17A0DA24}"/>
              </a:ext>
            </a:extLst>
          </p:cNvPr>
          <p:cNvSpPr>
            <a:spLocks noGrp="1"/>
          </p:cNvSpPr>
          <p:nvPr>
            <p:ph type="title"/>
          </p:nvPr>
        </p:nvSpPr>
        <p:spPr/>
        <p:txBody>
          <a:bodyPr>
            <a:normAutofit/>
          </a:bodyPr>
          <a:lstStyle/>
          <a:p>
            <a:r>
              <a:rPr lang="en-GB" dirty="0"/>
              <a:t>What is an information technology risk</a:t>
            </a:r>
            <a:endParaRPr lang="en-IN" dirty="0"/>
          </a:p>
        </p:txBody>
      </p:sp>
      <p:sp>
        <p:nvSpPr>
          <p:cNvPr id="3" name="Content Placeholder 2">
            <a:extLst>
              <a:ext uri="{FF2B5EF4-FFF2-40B4-BE49-F238E27FC236}">
                <a16:creationId xmlns:a16="http://schemas.microsoft.com/office/drawing/2014/main" id="{0CBA1AD1-0DBE-4B65-8112-E2CA9248E472}"/>
              </a:ext>
            </a:extLst>
          </p:cNvPr>
          <p:cNvSpPr>
            <a:spLocks noGrp="1"/>
          </p:cNvSpPr>
          <p:nvPr>
            <p:ph sz="quarter" idx="1"/>
          </p:nvPr>
        </p:nvSpPr>
        <p:spPr/>
        <p:txBody>
          <a:bodyPr/>
          <a:lstStyle/>
          <a:p>
            <a:pPr algn="just"/>
            <a:r>
              <a:rPr lang="en-GB" dirty="0"/>
              <a:t>If your business relies on information technology (IT) systems such as computers and networks for key business activities you need to be aware of the range and nature of risks to those systems.</a:t>
            </a:r>
            <a:endParaRPr lang="en-IN" dirty="0"/>
          </a:p>
        </p:txBody>
      </p:sp>
    </p:spTree>
    <p:extLst>
      <p:ext uri="{BB962C8B-B14F-4D97-AF65-F5344CB8AC3E}">
        <p14:creationId xmlns:p14="http://schemas.microsoft.com/office/powerpoint/2010/main" val="3946746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27F8F-F2BE-4270-B644-57CF765B3CFA}"/>
              </a:ext>
            </a:extLst>
          </p:cNvPr>
          <p:cNvSpPr>
            <a:spLocks noGrp="1"/>
          </p:cNvSpPr>
          <p:nvPr>
            <p:ph type="title"/>
          </p:nvPr>
        </p:nvSpPr>
        <p:spPr/>
        <p:txBody>
          <a:bodyPr/>
          <a:lstStyle/>
          <a:p>
            <a:pPr algn="just"/>
            <a:r>
              <a:rPr lang="en-GB" dirty="0"/>
              <a:t>Continue..</a:t>
            </a:r>
          </a:p>
        </p:txBody>
      </p:sp>
      <p:sp>
        <p:nvSpPr>
          <p:cNvPr id="3" name="Content Placeholder 2">
            <a:extLst>
              <a:ext uri="{FF2B5EF4-FFF2-40B4-BE49-F238E27FC236}">
                <a16:creationId xmlns:a16="http://schemas.microsoft.com/office/drawing/2014/main" id="{A5D11476-6DAF-4202-9C64-78138A0DBCE8}"/>
              </a:ext>
            </a:extLst>
          </p:cNvPr>
          <p:cNvSpPr>
            <a:spLocks noGrp="1"/>
          </p:cNvSpPr>
          <p:nvPr>
            <p:ph sz="quarter" idx="1"/>
          </p:nvPr>
        </p:nvSpPr>
        <p:spPr/>
        <p:txBody>
          <a:bodyPr>
            <a:normAutofit/>
          </a:bodyPr>
          <a:lstStyle/>
          <a:p>
            <a:pPr algn="just"/>
            <a:r>
              <a:rPr lang="en-GB" dirty="0"/>
              <a:t>Risk is virtually anything that threatens or limits the ability of an organization to achieve its mission. </a:t>
            </a:r>
          </a:p>
          <a:p>
            <a:pPr algn="just"/>
            <a:r>
              <a:rPr lang="en-GB" dirty="0"/>
              <a:t>Risk Management should be a set of continuous and developing processes that are applied throughout an organization’s strategy and should methodically address all the risks surrounding past, present and future activities.</a:t>
            </a:r>
          </a:p>
        </p:txBody>
      </p:sp>
    </p:spTree>
    <p:extLst>
      <p:ext uri="{BB962C8B-B14F-4D97-AF65-F5344CB8AC3E}">
        <p14:creationId xmlns:p14="http://schemas.microsoft.com/office/powerpoint/2010/main" val="2504812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9AE76-DC08-4313-8A65-8EBEF34516B7}"/>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534530E8-21B5-4653-9C34-6AE666137144}"/>
              </a:ext>
            </a:extLst>
          </p:cNvPr>
          <p:cNvSpPr>
            <a:spLocks noGrp="1"/>
          </p:cNvSpPr>
          <p:nvPr>
            <p:ph sz="quarter" idx="1"/>
          </p:nvPr>
        </p:nvSpPr>
        <p:spPr/>
        <p:txBody>
          <a:bodyPr/>
          <a:lstStyle/>
          <a:p>
            <a:pPr algn="just"/>
            <a:r>
              <a:rPr lang="en-GB" dirty="0"/>
              <a:t>The information security risks confronting an organization will vary with the nature of the processing performed by the organization and the sensitivity of the information processed. </a:t>
            </a:r>
          </a:p>
          <a:p>
            <a:pPr algn="just"/>
            <a:r>
              <a:rPr lang="en-GB" dirty="0"/>
              <a:t>An understanding of risk and the application of risk assessment methodology is essential to being able to efficiently and effectively create a secure computing environment.</a:t>
            </a:r>
          </a:p>
          <a:p>
            <a:endParaRPr lang="en-IN" dirty="0"/>
          </a:p>
        </p:txBody>
      </p:sp>
    </p:spTree>
    <p:extLst>
      <p:ext uri="{BB962C8B-B14F-4D97-AF65-F5344CB8AC3E}">
        <p14:creationId xmlns:p14="http://schemas.microsoft.com/office/powerpoint/2010/main" val="254451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B6EF-378D-418C-A7E6-C8AA0646E4E8}"/>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4849712E-6FD3-4864-8167-1131BFE913AB}"/>
              </a:ext>
            </a:extLst>
          </p:cNvPr>
          <p:cNvSpPr>
            <a:spLocks noGrp="1"/>
          </p:cNvSpPr>
          <p:nvPr>
            <p:ph sz="quarter" idx="1"/>
          </p:nvPr>
        </p:nvSpPr>
        <p:spPr/>
        <p:txBody>
          <a:bodyPr>
            <a:normAutofit/>
          </a:bodyPr>
          <a:lstStyle/>
          <a:p>
            <a:pPr algn="just"/>
            <a:r>
              <a:rPr lang="en-GB" dirty="0"/>
              <a:t>One important indicator is the IT skills of a person that wants to hack or to breach your security has decreased but the success rate of it has increased, this is because of three main factors −</a:t>
            </a:r>
          </a:p>
          <a:p>
            <a:pPr lvl="1" algn="just"/>
            <a:r>
              <a:rPr lang="en-GB" dirty="0"/>
              <a:t>Hacking tools that can be found very easily by everyone just by googling and they are endless.</a:t>
            </a:r>
          </a:p>
          <a:p>
            <a:pPr lvl="1" algn="just"/>
            <a:r>
              <a:rPr lang="en-GB" dirty="0"/>
              <a:t>Technology with the end-users has increased rapidly within these years, like internet bandwidth and computer processing speeds.</a:t>
            </a:r>
          </a:p>
          <a:p>
            <a:pPr lvl="1" algn="just"/>
            <a:r>
              <a:rPr lang="en-GB" dirty="0"/>
              <a:t>Access to hacking information manuals.</a:t>
            </a:r>
          </a:p>
          <a:p>
            <a:pPr algn="just"/>
            <a:endParaRPr lang="en-GB" dirty="0"/>
          </a:p>
          <a:p>
            <a:endParaRPr lang="en-IN" dirty="0"/>
          </a:p>
        </p:txBody>
      </p:sp>
    </p:spTree>
    <p:extLst>
      <p:ext uri="{BB962C8B-B14F-4D97-AF65-F5344CB8AC3E}">
        <p14:creationId xmlns:p14="http://schemas.microsoft.com/office/powerpoint/2010/main" val="2184501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A87C-04E3-4161-A083-948D8A83295E}"/>
              </a:ext>
            </a:extLst>
          </p:cNvPr>
          <p:cNvSpPr>
            <a:spLocks noGrp="1"/>
          </p:cNvSpPr>
          <p:nvPr>
            <p:ph type="title"/>
          </p:nvPr>
        </p:nvSpPr>
        <p:spPr/>
        <p:txBody>
          <a:bodyPr/>
          <a:lstStyle/>
          <a:p>
            <a:r>
              <a:rPr lang="en-GB" dirty="0"/>
              <a:t>General IT threats</a:t>
            </a:r>
            <a:endParaRPr lang="en-IN" dirty="0"/>
          </a:p>
        </p:txBody>
      </p:sp>
      <p:sp>
        <p:nvSpPr>
          <p:cNvPr id="3" name="Content Placeholder 2">
            <a:extLst>
              <a:ext uri="{FF2B5EF4-FFF2-40B4-BE49-F238E27FC236}">
                <a16:creationId xmlns:a16="http://schemas.microsoft.com/office/drawing/2014/main" id="{E16B4809-8E5E-475B-B5A5-7E0906A43254}"/>
              </a:ext>
            </a:extLst>
          </p:cNvPr>
          <p:cNvSpPr>
            <a:spLocks noGrp="1"/>
          </p:cNvSpPr>
          <p:nvPr>
            <p:ph sz="quarter" idx="1"/>
          </p:nvPr>
        </p:nvSpPr>
        <p:spPr/>
        <p:txBody>
          <a:bodyPr>
            <a:normAutofit lnSpcReduction="10000"/>
          </a:bodyPr>
          <a:lstStyle/>
          <a:p>
            <a:pPr algn="just"/>
            <a:r>
              <a:rPr lang="en-GB" dirty="0"/>
              <a:t>hardware and software failure - such as power loss or data corruption</a:t>
            </a:r>
          </a:p>
          <a:p>
            <a:pPr algn="just"/>
            <a:r>
              <a:rPr lang="en-GB" dirty="0"/>
              <a:t>malware - malicious software designed to disrupt computer operation</a:t>
            </a:r>
          </a:p>
          <a:p>
            <a:pPr algn="just"/>
            <a:r>
              <a:rPr lang="en-GB" dirty="0"/>
              <a:t>viruses - computer code that can copy itself and spread from one computer to another, often disrupting computer operations</a:t>
            </a:r>
          </a:p>
          <a:p>
            <a:pPr algn="just"/>
            <a:r>
              <a:rPr lang="en-GB" dirty="0"/>
              <a:t>spam, scams and phishing - unsolicited email that seeks to fool people into revealing personal details or buying fraudulent goods</a:t>
            </a:r>
          </a:p>
          <a:p>
            <a:pPr algn="just"/>
            <a:r>
              <a:rPr lang="en-GB" dirty="0"/>
              <a:t>human error - incorrect data processing, careless data disposal, or accidental opening of infected email attachments.</a:t>
            </a:r>
            <a:endParaRPr lang="en-IN" dirty="0"/>
          </a:p>
        </p:txBody>
      </p:sp>
    </p:spTree>
    <p:extLst>
      <p:ext uri="{BB962C8B-B14F-4D97-AF65-F5344CB8AC3E}">
        <p14:creationId xmlns:p14="http://schemas.microsoft.com/office/powerpoint/2010/main" val="2634753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323F-5348-4EB0-A4C1-A96D1713B9FE}"/>
              </a:ext>
            </a:extLst>
          </p:cNvPr>
          <p:cNvSpPr>
            <a:spLocks noGrp="1"/>
          </p:cNvSpPr>
          <p:nvPr>
            <p:ph type="title"/>
          </p:nvPr>
        </p:nvSpPr>
        <p:spPr/>
        <p:txBody>
          <a:bodyPr/>
          <a:lstStyle/>
          <a:p>
            <a:r>
              <a:rPr lang="en-GB" dirty="0"/>
              <a:t>Criminal IT threats</a:t>
            </a:r>
            <a:endParaRPr lang="en-IN" dirty="0"/>
          </a:p>
        </p:txBody>
      </p:sp>
      <p:sp>
        <p:nvSpPr>
          <p:cNvPr id="3" name="Content Placeholder 2">
            <a:extLst>
              <a:ext uri="{FF2B5EF4-FFF2-40B4-BE49-F238E27FC236}">
                <a16:creationId xmlns:a16="http://schemas.microsoft.com/office/drawing/2014/main" id="{4260CBDE-BAF6-4946-8033-07FD891536D7}"/>
              </a:ext>
            </a:extLst>
          </p:cNvPr>
          <p:cNvSpPr>
            <a:spLocks noGrp="1"/>
          </p:cNvSpPr>
          <p:nvPr>
            <p:ph sz="quarter" idx="1"/>
          </p:nvPr>
        </p:nvSpPr>
        <p:spPr/>
        <p:txBody>
          <a:bodyPr>
            <a:normAutofit/>
          </a:bodyPr>
          <a:lstStyle/>
          <a:p>
            <a:pPr algn="just"/>
            <a:r>
              <a:rPr lang="en-GB" dirty="0"/>
              <a:t>hackers - people who illegally break into computer systems</a:t>
            </a:r>
          </a:p>
          <a:p>
            <a:pPr algn="just"/>
            <a:r>
              <a:rPr lang="en-GB" dirty="0"/>
              <a:t>fraud - using a computer to alter data for illegal benefit</a:t>
            </a:r>
          </a:p>
          <a:p>
            <a:pPr algn="just"/>
            <a:r>
              <a:rPr lang="en-GB" dirty="0"/>
              <a:t>passwords theft - often a target for malicious hackers</a:t>
            </a:r>
          </a:p>
          <a:p>
            <a:pPr algn="just"/>
            <a:r>
              <a:rPr lang="en-GB" dirty="0"/>
              <a:t>denial-of-service - online attacks that prevent website access for authorised users</a:t>
            </a:r>
          </a:p>
          <a:p>
            <a:pPr algn="just"/>
            <a:r>
              <a:rPr lang="en-GB" dirty="0"/>
              <a:t>security breaches - includes physical break-ins as well as online intrusion</a:t>
            </a:r>
          </a:p>
          <a:p>
            <a:pPr algn="just"/>
            <a:r>
              <a:rPr lang="en-GB" dirty="0"/>
              <a:t>staff dishonesty - theft of data or sensitive information, such as customer details.</a:t>
            </a:r>
            <a:endParaRPr lang="en-IN" dirty="0"/>
          </a:p>
        </p:txBody>
      </p:sp>
    </p:spTree>
    <p:extLst>
      <p:ext uri="{BB962C8B-B14F-4D97-AF65-F5344CB8AC3E}">
        <p14:creationId xmlns:p14="http://schemas.microsoft.com/office/powerpoint/2010/main" val="1486453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6AC3-1F5A-4028-AF60-332D29DFBB5D}"/>
              </a:ext>
            </a:extLst>
          </p:cNvPr>
          <p:cNvSpPr>
            <a:spLocks noGrp="1"/>
          </p:cNvSpPr>
          <p:nvPr>
            <p:ph type="title"/>
          </p:nvPr>
        </p:nvSpPr>
        <p:spPr/>
        <p:txBody>
          <a:bodyPr/>
          <a:lstStyle/>
          <a:p>
            <a:r>
              <a:rPr lang="en-GB" dirty="0"/>
              <a:t>Real Risks</a:t>
            </a:r>
            <a:endParaRPr lang="en-IN" dirty="0"/>
          </a:p>
        </p:txBody>
      </p:sp>
      <p:sp>
        <p:nvSpPr>
          <p:cNvPr id="3" name="Content Placeholder 2">
            <a:extLst>
              <a:ext uri="{FF2B5EF4-FFF2-40B4-BE49-F238E27FC236}">
                <a16:creationId xmlns:a16="http://schemas.microsoft.com/office/drawing/2014/main" id="{330FFF2C-0B28-4596-8454-8FAFE5F4B003}"/>
              </a:ext>
            </a:extLst>
          </p:cNvPr>
          <p:cNvSpPr>
            <a:spLocks noGrp="1"/>
          </p:cNvSpPr>
          <p:nvPr>
            <p:ph sz="quarter" idx="1"/>
          </p:nvPr>
        </p:nvSpPr>
        <p:spPr/>
        <p:txBody>
          <a:bodyPr>
            <a:normAutofit lnSpcReduction="10000"/>
          </a:bodyPr>
          <a:lstStyle/>
          <a:p>
            <a:pPr algn="just"/>
            <a:r>
              <a:rPr lang="en-GB" dirty="0"/>
              <a:t>You will be a victim of Cybercrime</a:t>
            </a:r>
          </a:p>
          <a:p>
            <a:pPr algn="just"/>
            <a:r>
              <a:rPr lang="en-GB" dirty="0"/>
              <a:t>Your hard disk will suffer mechanical failure resulting in complete data loss</a:t>
            </a:r>
          </a:p>
          <a:p>
            <a:pPr algn="just"/>
            <a:r>
              <a:rPr lang="en-GB" dirty="0"/>
              <a:t>You computer will suffer an attack of computer disabling malicious software (viruses)</a:t>
            </a:r>
          </a:p>
          <a:p>
            <a:pPr algn="just"/>
            <a:r>
              <a:rPr lang="en-GB" dirty="0"/>
              <a:t>You will lose your computer to theft or damage from fire, flood or lightning strike</a:t>
            </a:r>
          </a:p>
          <a:p>
            <a:pPr algn="just"/>
            <a:r>
              <a:rPr lang="en-GB" dirty="0"/>
              <a:t>If you run a website, it will be hacked and used by people to perpetrate crimes</a:t>
            </a:r>
          </a:p>
          <a:p>
            <a:pPr algn="just"/>
            <a:r>
              <a:rPr lang="en-GB" dirty="0"/>
              <a:t>Your computer will breakdown at a very inconvenient time costing you large sums of money to fix when regular low cost computer maintenance could have prevented the issue.</a:t>
            </a:r>
            <a:endParaRPr lang="en-IN" dirty="0"/>
          </a:p>
        </p:txBody>
      </p:sp>
    </p:spTree>
    <p:extLst>
      <p:ext uri="{BB962C8B-B14F-4D97-AF65-F5344CB8AC3E}">
        <p14:creationId xmlns:p14="http://schemas.microsoft.com/office/powerpoint/2010/main" val="353422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0E33D-41ED-4FBF-9442-BBE9E6EF93FD}"/>
              </a:ext>
            </a:extLst>
          </p:cNvPr>
          <p:cNvSpPr>
            <a:spLocks noGrp="1"/>
          </p:cNvSpPr>
          <p:nvPr>
            <p:ph type="title"/>
          </p:nvPr>
        </p:nvSpPr>
        <p:spPr/>
        <p:txBody>
          <a:bodyPr/>
          <a:lstStyle/>
          <a:p>
            <a:r>
              <a:rPr lang="en-GB" dirty="0"/>
              <a:t>Risk Management</a:t>
            </a:r>
            <a:endParaRPr lang="en-IN" dirty="0"/>
          </a:p>
        </p:txBody>
      </p:sp>
      <p:sp>
        <p:nvSpPr>
          <p:cNvPr id="3" name="Content Placeholder 2">
            <a:extLst>
              <a:ext uri="{FF2B5EF4-FFF2-40B4-BE49-F238E27FC236}">
                <a16:creationId xmlns:a16="http://schemas.microsoft.com/office/drawing/2014/main" id="{E46CD43F-D8EC-4CD1-945E-B58B2A9EBC67}"/>
              </a:ext>
            </a:extLst>
          </p:cNvPr>
          <p:cNvSpPr>
            <a:spLocks noGrp="1"/>
          </p:cNvSpPr>
          <p:nvPr>
            <p:ph sz="quarter" idx="1"/>
          </p:nvPr>
        </p:nvSpPr>
        <p:spPr/>
        <p:txBody>
          <a:bodyPr>
            <a:normAutofit/>
          </a:bodyPr>
          <a:lstStyle/>
          <a:p>
            <a:pPr algn="just"/>
            <a:r>
              <a:rPr lang="en-GB" dirty="0"/>
              <a:t>Risk management is a process to identify and then manage threats which could severely impact or bring down the organization. Successful risk management needs the involvement of all levels of employers of an organization.</a:t>
            </a:r>
          </a:p>
          <a:p>
            <a:pPr algn="just"/>
            <a:r>
              <a:rPr lang="en-GB" dirty="0"/>
              <a:t>There are two main areas of focus for risk management, each with its own set of objectives.</a:t>
            </a:r>
            <a:endParaRPr lang="en-IN" dirty="0"/>
          </a:p>
        </p:txBody>
      </p:sp>
    </p:spTree>
    <p:extLst>
      <p:ext uri="{BB962C8B-B14F-4D97-AF65-F5344CB8AC3E}">
        <p14:creationId xmlns:p14="http://schemas.microsoft.com/office/powerpoint/2010/main" val="3075446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9C21-BB64-4155-A719-518941B5FD2B}"/>
              </a:ext>
            </a:extLst>
          </p:cNvPr>
          <p:cNvSpPr>
            <a:spLocks noGrp="1"/>
          </p:cNvSpPr>
          <p:nvPr>
            <p:ph type="title"/>
          </p:nvPr>
        </p:nvSpPr>
        <p:spPr/>
        <p:txBody>
          <a:bodyPr/>
          <a:lstStyle/>
          <a:p>
            <a:r>
              <a:rPr lang="en-GB" dirty="0"/>
              <a:t>Internal Factors</a:t>
            </a:r>
            <a:endParaRPr lang="en-IN" dirty="0"/>
          </a:p>
        </p:txBody>
      </p:sp>
      <p:sp>
        <p:nvSpPr>
          <p:cNvPr id="3" name="Content Placeholder 2">
            <a:extLst>
              <a:ext uri="{FF2B5EF4-FFF2-40B4-BE49-F238E27FC236}">
                <a16:creationId xmlns:a16="http://schemas.microsoft.com/office/drawing/2014/main" id="{F9EDF6D0-D1B1-4580-BAE9-CAE19F2744FB}"/>
              </a:ext>
            </a:extLst>
          </p:cNvPr>
          <p:cNvSpPr>
            <a:spLocks noGrp="1"/>
          </p:cNvSpPr>
          <p:nvPr>
            <p:ph sz="quarter" idx="1"/>
          </p:nvPr>
        </p:nvSpPr>
        <p:spPr/>
        <p:txBody>
          <a:bodyPr/>
          <a:lstStyle/>
          <a:p>
            <a:r>
              <a:rPr lang="en-GB" dirty="0"/>
              <a:t>1. To reassure management that the business is aware of, and in control of, current and future business risks.</a:t>
            </a:r>
          </a:p>
          <a:p>
            <a:r>
              <a:rPr lang="en-GB" dirty="0"/>
              <a:t>2. To safeguard business assets and reputation.</a:t>
            </a:r>
          </a:p>
          <a:p>
            <a:r>
              <a:rPr lang="en-GB" dirty="0"/>
              <a:t>3. To help improve the business’s operating performance and shareholder value.</a:t>
            </a:r>
          </a:p>
          <a:p>
            <a:r>
              <a:rPr lang="en-GB" dirty="0"/>
              <a:t>4. To improve efficiency by reducing risk exposure inherent in the business processes.</a:t>
            </a:r>
          </a:p>
          <a:p>
            <a:r>
              <a:rPr lang="en-GB" dirty="0"/>
              <a:t>5. To support the achievement of strategic goals.</a:t>
            </a:r>
            <a:endParaRPr lang="en-IN" dirty="0"/>
          </a:p>
        </p:txBody>
      </p:sp>
    </p:spTree>
    <p:extLst>
      <p:ext uri="{BB962C8B-B14F-4D97-AF65-F5344CB8AC3E}">
        <p14:creationId xmlns:p14="http://schemas.microsoft.com/office/powerpoint/2010/main" val="2249144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C1B5-746F-4F06-BFEE-907EEA9FFAF4}"/>
              </a:ext>
            </a:extLst>
          </p:cNvPr>
          <p:cNvSpPr>
            <a:spLocks noGrp="1"/>
          </p:cNvSpPr>
          <p:nvPr>
            <p:ph type="title"/>
          </p:nvPr>
        </p:nvSpPr>
        <p:spPr/>
        <p:txBody>
          <a:bodyPr/>
          <a:lstStyle/>
          <a:p>
            <a:r>
              <a:rPr lang="en-GB" dirty="0"/>
              <a:t>External Factors</a:t>
            </a:r>
            <a:endParaRPr lang="en-IN" dirty="0"/>
          </a:p>
        </p:txBody>
      </p:sp>
      <p:sp>
        <p:nvSpPr>
          <p:cNvPr id="3" name="Content Placeholder 2">
            <a:extLst>
              <a:ext uri="{FF2B5EF4-FFF2-40B4-BE49-F238E27FC236}">
                <a16:creationId xmlns:a16="http://schemas.microsoft.com/office/drawing/2014/main" id="{D8847E19-DC6F-4D40-B6F5-955ABE215815}"/>
              </a:ext>
            </a:extLst>
          </p:cNvPr>
          <p:cNvSpPr>
            <a:spLocks noGrp="1"/>
          </p:cNvSpPr>
          <p:nvPr>
            <p:ph sz="quarter" idx="1"/>
          </p:nvPr>
        </p:nvSpPr>
        <p:spPr/>
        <p:txBody>
          <a:bodyPr/>
          <a:lstStyle/>
          <a:p>
            <a:r>
              <a:rPr lang="en-GB" dirty="0"/>
              <a:t>1. To ensure compliance with regulatory requirements.</a:t>
            </a:r>
          </a:p>
          <a:p>
            <a:r>
              <a:rPr lang="en-GB" dirty="0"/>
              <a:t>2. To deliver competitive advantage.</a:t>
            </a:r>
          </a:p>
          <a:p>
            <a:r>
              <a:rPr lang="en-GB" dirty="0"/>
              <a:t>3. To reassure stakeholders and interest groups that the business is actively managing risk.</a:t>
            </a:r>
            <a:endParaRPr lang="en-IN" dirty="0"/>
          </a:p>
        </p:txBody>
      </p:sp>
    </p:spTree>
    <p:extLst>
      <p:ext uri="{BB962C8B-B14F-4D97-AF65-F5344CB8AC3E}">
        <p14:creationId xmlns:p14="http://schemas.microsoft.com/office/powerpoint/2010/main" val="4296224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3672-B200-423B-88F7-9D0FED7B3A87}"/>
              </a:ext>
            </a:extLst>
          </p:cNvPr>
          <p:cNvSpPr>
            <a:spLocks noGrp="1"/>
          </p:cNvSpPr>
          <p:nvPr>
            <p:ph type="title"/>
          </p:nvPr>
        </p:nvSpPr>
        <p:spPr/>
        <p:txBody>
          <a:bodyPr/>
          <a:lstStyle/>
          <a:p>
            <a:r>
              <a:rPr lang="en-GB" dirty="0"/>
              <a:t>Steps involve in Risk Management</a:t>
            </a:r>
            <a:endParaRPr lang="en-IN" dirty="0"/>
          </a:p>
        </p:txBody>
      </p:sp>
      <p:sp>
        <p:nvSpPr>
          <p:cNvPr id="3" name="Content Placeholder 2">
            <a:extLst>
              <a:ext uri="{FF2B5EF4-FFF2-40B4-BE49-F238E27FC236}">
                <a16:creationId xmlns:a16="http://schemas.microsoft.com/office/drawing/2014/main" id="{B9528220-DABF-4E1D-A65E-DBC75D7A1A46}"/>
              </a:ext>
            </a:extLst>
          </p:cNvPr>
          <p:cNvSpPr>
            <a:spLocks noGrp="1"/>
          </p:cNvSpPr>
          <p:nvPr>
            <p:ph sz="quarter" idx="1"/>
          </p:nvPr>
        </p:nvSpPr>
        <p:spPr/>
        <p:txBody>
          <a:bodyPr/>
          <a:lstStyle/>
          <a:p>
            <a:pPr marL="0" indent="0">
              <a:buNone/>
            </a:pPr>
            <a:r>
              <a:rPr lang="en-GB" dirty="0"/>
              <a:t>Risk management involves the following steps:</a:t>
            </a:r>
          </a:p>
          <a:p>
            <a:r>
              <a:rPr lang="en-GB" dirty="0"/>
              <a:t>1. Reviewing operations of the organization.</a:t>
            </a:r>
          </a:p>
          <a:p>
            <a:r>
              <a:rPr lang="en-GB" dirty="0"/>
              <a:t>2. Identifying potential threats to the organization.</a:t>
            </a:r>
          </a:p>
          <a:p>
            <a:r>
              <a:rPr lang="en-GB" dirty="0"/>
              <a:t>3. The likelihood of their occurrence.</a:t>
            </a:r>
          </a:p>
          <a:p>
            <a:r>
              <a:rPr lang="en-GB" dirty="0"/>
              <a:t>4. Adopting appropriate actions to address the most likely threats.</a:t>
            </a:r>
            <a:endParaRPr lang="en-IN" dirty="0"/>
          </a:p>
        </p:txBody>
      </p:sp>
    </p:spTree>
    <p:extLst>
      <p:ext uri="{BB962C8B-B14F-4D97-AF65-F5344CB8AC3E}">
        <p14:creationId xmlns:p14="http://schemas.microsoft.com/office/powerpoint/2010/main" val="15651479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E8991-019B-4620-BECA-0D2F75B060A6}"/>
              </a:ext>
            </a:extLst>
          </p:cNvPr>
          <p:cNvSpPr>
            <a:spLocks noGrp="1"/>
          </p:cNvSpPr>
          <p:nvPr>
            <p:ph type="title"/>
          </p:nvPr>
        </p:nvSpPr>
        <p:spPr/>
        <p:txBody>
          <a:bodyPr/>
          <a:lstStyle/>
          <a:p>
            <a:r>
              <a:rPr lang="en-GB" dirty="0"/>
              <a:t>Risk Analysis</a:t>
            </a:r>
            <a:endParaRPr lang="en-IN" dirty="0"/>
          </a:p>
        </p:txBody>
      </p:sp>
      <p:sp>
        <p:nvSpPr>
          <p:cNvPr id="3" name="Content Placeholder 2">
            <a:extLst>
              <a:ext uri="{FF2B5EF4-FFF2-40B4-BE49-F238E27FC236}">
                <a16:creationId xmlns:a16="http://schemas.microsoft.com/office/drawing/2014/main" id="{FC88D4F2-7EDB-438C-8236-69E5BE495ED8}"/>
              </a:ext>
            </a:extLst>
          </p:cNvPr>
          <p:cNvSpPr>
            <a:spLocks noGrp="1"/>
          </p:cNvSpPr>
          <p:nvPr>
            <p:ph sz="quarter" idx="1"/>
          </p:nvPr>
        </p:nvSpPr>
        <p:spPr/>
        <p:txBody>
          <a:bodyPr>
            <a:normAutofit lnSpcReduction="10000"/>
          </a:bodyPr>
          <a:lstStyle/>
          <a:p>
            <a:pPr marL="0" indent="0" algn="just">
              <a:buNone/>
            </a:pPr>
            <a:r>
              <a:rPr lang="en-GB" dirty="0"/>
              <a:t>The way of risk assessment process may vary from one organization to other but the outline of the assessment work flow is as below:</a:t>
            </a:r>
          </a:p>
          <a:p>
            <a:pPr algn="just"/>
            <a:r>
              <a:rPr lang="en-GB" dirty="0"/>
              <a:t>1. Establish the Risk Assessment Team</a:t>
            </a:r>
          </a:p>
          <a:p>
            <a:pPr algn="just"/>
            <a:r>
              <a:rPr lang="en-GB" dirty="0"/>
              <a:t>2. Set the Scope of the Project</a:t>
            </a:r>
          </a:p>
          <a:p>
            <a:pPr algn="just"/>
            <a:r>
              <a:rPr lang="en-GB" dirty="0"/>
              <a:t>3. Identify Assets covered by the Assessment</a:t>
            </a:r>
          </a:p>
          <a:p>
            <a:pPr algn="just"/>
            <a:r>
              <a:rPr lang="en-GB" dirty="0"/>
              <a:t>4. Categorize Potential Losses</a:t>
            </a:r>
          </a:p>
          <a:p>
            <a:pPr algn="just"/>
            <a:r>
              <a:rPr lang="en-GB" dirty="0"/>
              <a:t>5. Identify Threats and Vulnerabilities</a:t>
            </a:r>
          </a:p>
          <a:p>
            <a:pPr algn="just"/>
            <a:r>
              <a:rPr lang="en-GB" dirty="0"/>
              <a:t>6. Identify existing Controls</a:t>
            </a:r>
          </a:p>
          <a:p>
            <a:pPr algn="just"/>
            <a:r>
              <a:rPr lang="en-GB" dirty="0"/>
              <a:t>7. </a:t>
            </a:r>
            <a:r>
              <a:rPr lang="en-GB" dirty="0" err="1"/>
              <a:t>Analyze</a:t>
            </a:r>
            <a:r>
              <a:rPr lang="en-GB" dirty="0"/>
              <a:t> the Data</a:t>
            </a:r>
          </a:p>
          <a:p>
            <a:pPr algn="just"/>
            <a:r>
              <a:rPr lang="en-GB" dirty="0"/>
              <a:t>8. Determine Cost-effective Safeguards</a:t>
            </a:r>
          </a:p>
          <a:p>
            <a:pPr algn="just"/>
            <a:r>
              <a:rPr lang="en-GB" dirty="0"/>
              <a:t>9. Report is to be Submitted</a:t>
            </a:r>
            <a:endParaRPr lang="en-IN" dirty="0"/>
          </a:p>
        </p:txBody>
      </p:sp>
    </p:spTree>
    <p:extLst>
      <p:ext uri="{BB962C8B-B14F-4D97-AF65-F5344CB8AC3E}">
        <p14:creationId xmlns:p14="http://schemas.microsoft.com/office/powerpoint/2010/main" val="19949722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8E99-60B6-42E9-8A80-B181EC7914EF}"/>
              </a:ext>
            </a:extLst>
          </p:cNvPr>
          <p:cNvSpPr>
            <a:spLocks noGrp="1"/>
          </p:cNvSpPr>
          <p:nvPr>
            <p:ph type="title"/>
          </p:nvPr>
        </p:nvSpPr>
        <p:spPr/>
        <p:txBody>
          <a:bodyPr/>
          <a:lstStyle/>
          <a:p>
            <a:r>
              <a:rPr lang="en-GB" dirty="0"/>
              <a:t>Information Security Requirements</a:t>
            </a:r>
            <a:endParaRPr lang="en-IN" dirty="0"/>
          </a:p>
        </p:txBody>
      </p:sp>
      <p:sp>
        <p:nvSpPr>
          <p:cNvPr id="3" name="Content Placeholder 2">
            <a:extLst>
              <a:ext uri="{FF2B5EF4-FFF2-40B4-BE49-F238E27FC236}">
                <a16:creationId xmlns:a16="http://schemas.microsoft.com/office/drawing/2014/main" id="{29E8E169-B523-44AE-B1D9-CAD1E9AEC40F}"/>
              </a:ext>
            </a:extLst>
          </p:cNvPr>
          <p:cNvSpPr>
            <a:spLocks noGrp="1"/>
          </p:cNvSpPr>
          <p:nvPr>
            <p:ph sz="quarter" idx="1"/>
          </p:nvPr>
        </p:nvSpPr>
        <p:spPr/>
        <p:txBody>
          <a:bodyPr/>
          <a:lstStyle/>
          <a:p>
            <a:pPr algn="just"/>
            <a:r>
              <a:rPr lang="en-GB" dirty="0"/>
              <a:t>Organizations today, like yours, understand the need for security. Failure to meet those business obligations can result in operational problems, impacting your organization’s ability to function, and could ultimately affect your bottom line. </a:t>
            </a:r>
          </a:p>
          <a:p>
            <a:pPr algn="just"/>
            <a:r>
              <a:rPr lang="en-GB" dirty="0"/>
              <a:t>Here are the 11 most common business obligations that you should keep in mind when determining your information security requirements:</a:t>
            </a:r>
            <a:endParaRPr lang="en-IN" dirty="0"/>
          </a:p>
        </p:txBody>
      </p:sp>
    </p:spTree>
    <p:extLst>
      <p:ext uri="{BB962C8B-B14F-4D97-AF65-F5344CB8AC3E}">
        <p14:creationId xmlns:p14="http://schemas.microsoft.com/office/powerpoint/2010/main" val="296986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2259-D700-400A-B900-9F316C0CC276}"/>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9E6E70EC-3B85-4292-B62E-556D2199E6E4}"/>
              </a:ext>
            </a:extLst>
          </p:cNvPr>
          <p:cNvSpPr>
            <a:spLocks noGrp="1"/>
          </p:cNvSpPr>
          <p:nvPr>
            <p:ph sz="quarter" idx="1"/>
          </p:nvPr>
        </p:nvSpPr>
        <p:spPr/>
        <p:txBody>
          <a:bodyPr>
            <a:normAutofit fontScale="92500"/>
          </a:bodyPr>
          <a:lstStyle/>
          <a:p>
            <a:pPr algn="just"/>
            <a:r>
              <a:rPr lang="en-GB" dirty="0"/>
              <a:t>💼 1. Business Continuity</a:t>
            </a:r>
          </a:p>
          <a:p>
            <a:pPr algn="just"/>
            <a:r>
              <a:rPr lang="en-GB" dirty="0"/>
              <a:t>The largest obligation that businesses have regarding their information security requirements is the ability to provide continuity for business services in the event that business-as-usual is interrupted by an event (such as the COVID-19 pandemic). Any information security requirements should take business continuity into account.</a:t>
            </a:r>
          </a:p>
          <a:p>
            <a:pPr algn="just"/>
            <a:r>
              <a:rPr lang="en-GB" dirty="0"/>
              <a:t>🧔 2. End-User Security</a:t>
            </a:r>
          </a:p>
          <a:p>
            <a:pPr algn="just"/>
            <a:r>
              <a:rPr lang="en-GB" dirty="0"/>
              <a:t>End-user security is another important consideration. This includes end-user security awareness and training to limit end users’ exploitability and the ability to remediate any disruptions to end users.</a:t>
            </a:r>
            <a:endParaRPr lang="en-IN" dirty="0"/>
          </a:p>
        </p:txBody>
      </p:sp>
    </p:spTree>
    <p:extLst>
      <p:ext uri="{BB962C8B-B14F-4D97-AF65-F5344CB8AC3E}">
        <p14:creationId xmlns:p14="http://schemas.microsoft.com/office/powerpoint/2010/main" val="350433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10EB1-8DB2-4D15-8814-F35877DF64C7}"/>
              </a:ext>
            </a:extLst>
          </p:cNvPr>
          <p:cNvSpPr>
            <a:spLocks noGrp="1"/>
          </p:cNvSpPr>
          <p:nvPr>
            <p:ph type="title"/>
          </p:nvPr>
        </p:nvSpPr>
        <p:spPr/>
        <p:txBody>
          <a:bodyPr/>
          <a:lstStyle/>
          <a:p>
            <a:r>
              <a:rPr lang="en-IN" dirty="0"/>
              <a:t>Security Breach</a:t>
            </a:r>
          </a:p>
        </p:txBody>
      </p:sp>
      <p:pic>
        <p:nvPicPr>
          <p:cNvPr id="1026" name="Picture 2" descr="Correlation Graph">
            <a:extLst>
              <a:ext uri="{FF2B5EF4-FFF2-40B4-BE49-F238E27FC236}">
                <a16:creationId xmlns:a16="http://schemas.microsoft.com/office/drawing/2014/main" id="{F66B67EF-FF67-4AA9-B5F8-1095C905B47F}"/>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33101" y="2398484"/>
            <a:ext cx="5715798" cy="3277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955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1FC2B-6391-4685-A776-0909B47BBF5D}"/>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2516C2F4-75A3-40BC-8529-4F7442B574BC}"/>
              </a:ext>
            </a:extLst>
          </p:cNvPr>
          <p:cNvSpPr>
            <a:spLocks noGrp="1"/>
          </p:cNvSpPr>
          <p:nvPr>
            <p:ph sz="quarter" idx="1"/>
          </p:nvPr>
        </p:nvSpPr>
        <p:spPr/>
        <p:txBody>
          <a:bodyPr>
            <a:normAutofit/>
          </a:bodyPr>
          <a:lstStyle/>
          <a:p>
            <a:pPr algn="just"/>
            <a:r>
              <a:rPr lang="en-GB" dirty="0"/>
              <a:t>📝3. Risk Management</a:t>
            </a:r>
          </a:p>
          <a:p>
            <a:pPr algn="just"/>
            <a:r>
              <a:rPr lang="en-GB" dirty="0"/>
              <a:t>Information security risks (threats and vulnerabilities) must be identified, defined, quantified, and managed. This includes the prioritization and rating of the risks to systems and data.</a:t>
            </a:r>
          </a:p>
          <a:p>
            <a:pPr algn="just"/>
            <a:r>
              <a:rPr lang="en-GB" dirty="0"/>
              <a:t>🔒 4. Security Awareness </a:t>
            </a:r>
          </a:p>
          <a:p>
            <a:pPr algn="just"/>
            <a:r>
              <a:rPr lang="en-GB" dirty="0"/>
              <a:t>Your new information security program must raise the overall information security awareness of the organization, in order to ensure privacy and security issues are mitigated and given adequate respect and consideration.</a:t>
            </a:r>
            <a:endParaRPr lang="en-IN" dirty="0"/>
          </a:p>
        </p:txBody>
      </p:sp>
    </p:spTree>
    <p:extLst>
      <p:ext uri="{BB962C8B-B14F-4D97-AF65-F5344CB8AC3E}">
        <p14:creationId xmlns:p14="http://schemas.microsoft.com/office/powerpoint/2010/main" val="3893088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8ED0C-B776-4C13-A88E-BA90D0960268}"/>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0E648B46-4534-40D0-A866-E2DDCCE6E2D4}"/>
              </a:ext>
            </a:extLst>
          </p:cNvPr>
          <p:cNvSpPr>
            <a:spLocks noGrp="1"/>
          </p:cNvSpPr>
          <p:nvPr>
            <p:ph sz="quarter" idx="1"/>
          </p:nvPr>
        </p:nvSpPr>
        <p:spPr/>
        <p:txBody>
          <a:bodyPr>
            <a:normAutofit lnSpcReduction="10000"/>
          </a:bodyPr>
          <a:lstStyle/>
          <a:p>
            <a:pPr algn="just"/>
            <a:r>
              <a:rPr lang="en-GB" dirty="0"/>
              <a:t>⛮ 5. Integration and Interoperability</a:t>
            </a:r>
          </a:p>
          <a:p>
            <a:pPr algn="just"/>
            <a:r>
              <a:rPr lang="en-GB" dirty="0"/>
              <a:t>The security program you put in place will require well-defined and mature processes and controls that support information security, privacy, and compliance management obligations.</a:t>
            </a:r>
          </a:p>
          <a:p>
            <a:pPr algn="just"/>
            <a:r>
              <a:rPr lang="en-GB" dirty="0"/>
              <a:t>🛡️ 6. Data Protection</a:t>
            </a:r>
          </a:p>
          <a:p>
            <a:pPr algn="just"/>
            <a:r>
              <a:rPr lang="en-GB" dirty="0"/>
              <a:t>The primary expectation is that sensitive or critical information is secured from unauthorized access and disclosure. However, this expectation drives more detailed expectations as well, such as proper access control, encryption, and threat management.</a:t>
            </a:r>
            <a:endParaRPr lang="en-IN" dirty="0"/>
          </a:p>
        </p:txBody>
      </p:sp>
    </p:spTree>
    <p:extLst>
      <p:ext uri="{BB962C8B-B14F-4D97-AF65-F5344CB8AC3E}">
        <p14:creationId xmlns:p14="http://schemas.microsoft.com/office/powerpoint/2010/main" val="4567177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8A8CC-BCD0-420B-85C3-AF6514B07A42}"/>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E93C6B2C-B364-4528-B459-6C1AAE065E71}"/>
              </a:ext>
            </a:extLst>
          </p:cNvPr>
          <p:cNvSpPr>
            <a:spLocks noGrp="1"/>
          </p:cNvSpPr>
          <p:nvPr>
            <p:ph sz="quarter" idx="1"/>
          </p:nvPr>
        </p:nvSpPr>
        <p:spPr/>
        <p:txBody>
          <a:bodyPr>
            <a:normAutofit/>
          </a:bodyPr>
          <a:lstStyle/>
          <a:p>
            <a:pPr algn="just"/>
            <a:r>
              <a:rPr lang="en-GB" dirty="0"/>
              <a:t>💻 7. End-User Ease of Use</a:t>
            </a:r>
          </a:p>
          <a:p>
            <a:pPr algn="just"/>
            <a:r>
              <a:rPr lang="en-GB" dirty="0"/>
              <a:t>Security controls must be easy for end-users, being sure not to impede their ability to complete their duties. If it impedes their abilities, they’re less likely to comply.</a:t>
            </a:r>
          </a:p>
          <a:p>
            <a:pPr algn="just"/>
            <a:r>
              <a:rPr lang="en-GB" dirty="0"/>
              <a:t>⭐ 8. Innovation</a:t>
            </a:r>
          </a:p>
          <a:p>
            <a:pPr algn="just"/>
            <a:r>
              <a:rPr lang="en-GB" dirty="0"/>
              <a:t>The security strategy you implement must support innovative processes and enable the freedom to use new technologies.</a:t>
            </a:r>
            <a:endParaRPr lang="en-IN" dirty="0"/>
          </a:p>
        </p:txBody>
      </p:sp>
    </p:spTree>
    <p:extLst>
      <p:ext uri="{BB962C8B-B14F-4D97-AF65-F5344CB8AC3E}">
        <p14:creationId xmlns:p14="http://schemas.microsoft.com/office/powerpoint/2010/main" val="36559266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F6A0D-946E-47F7-8A83-5B3269DD3513}"/>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99CD1F3E-F1BA-485D-BBE8-627CF64F7A48}"/>
              </a:ext>
            </a:extLst>
          </p:cNvPr>
          <p:cNvSpPr>
            <a:spLocks noGrp="1"/>
          </p:cNvSpPr>
          <p:nvPr>
            <p:ph sz="quarter" idx="1"/>
          </p:nvPr>
        </p:nvSpPr>
        <p:spPr/>
        <p:txBody>
          <a:bodyPr>
            <a:normAutofit fontScale="92500" lnSpcReduction="10000"/>
          </a:bodyPr>
          <a:lstStyle/>
          <a:p>
            <a:pPr algn="just"/>
            <a:r>
              <a:rPr lang="en-GB" dirty="0"/>
              <a:t>🔐 9. Confidence and Assurance</a:t>
            </a:r>
          </a:p>
          <a:p>
            <a:pPr algn="just"/>
            <a:r>
              <a:rPr lang="en-GB" dirty="0"/>
              <a:t>Security controls should support a high level of confidence and assurance to the organization that data is being protected by following industry standard best practices. </a:t>
            </a:r>
          </a:p>
          <a:p>
            <a:pPr algn="just"/>
            <a:r>
              <a:rPr lang="en-GB" dirty="0"/>
              <a:t>📋 10. Governance Transparency</a:t>
            </a:r>
          </a:p>
          <a:p>
            <a:pPr algn="just"/>
            <a:r>
              <a:rPr lang="en-GB" dirty="0"/>
              <a:t>There should be transparency related to security risks and capabilities, including communication of breach and security incident activity to senior management.</a:t>
            </a:r>
          </a:p>
          <a:p>
            <a:pPr algn="just"/>
            <a:r>
              <a:rPr lang="en-GB" dirty="0"/>
              <a:t>🖥️ 11. Project Management</a:t>
            </a:r>
          </a:p>
          <a:p>
            <a:pPr algn="just"/>
            <a:r>
              <a:rPr lang="en-GB" dirty="0"/>
              <a:t>Security analysis and design must be integrated into project management processes, ensuring a risk-based approach is followed while not unduly limiting the ability to initiate or finish projects.</a:t>
            </a:r>
            <a:endParaRPr lang="en-IN" dirty="0"/>
          </a:p>
        </p:txBody>
      </p:sp>
    </p:spTree>
    <p:extLst>
      <p:ext uri="{BB962C8B-B14F-4D97-AF65-F5344CB8AC3E}">
        <p14:creationId xmlns:p14="http://schemas.microsoft.com/office/powerpoint/2010/main" val="909324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56FA-FCF2-439E-A9EE-0592FBC0E18F}"/>
              </a:ext>
            </a:extLst>
          </p:cNvPr>
          <p:cNvSpPr>
            <a:spLocks noGrp="1"/>
          </p:cNvSpPr>
          <p:nvPr>
            <p:ph type="title"/>
          </p:nvPr>
        </p:nvSpPr>
        <p:spPr/>
        <p:txBody>
          <a:bodyPr/>
          <a:lstStyle/>
          <a:p>
            <a:r>
              <a:rPr lang="en-GB" dirty="0"/>
              <a:t>Threat model</a:t>
            </a:r>
            <a:endParaRPr lang="en-IN" dirty="0"/>
          </a:p>
        </p:txBody>
      </p:sp>
      <p:sp>
        <p:nvSpPr>
          <p:cNvPr id="3" name="Content Placeholder 2">
            <a:extLst>
              <a:ext uri="{FF2B5EF4-FFF2-40B4-BE49-F238E27FC236}">
                <a16:creationId xmlns:a16="http://schemas.microsoft.com/office/drawing/2014/main" id="{5FC4352D-612A-43AF-AAB0-472571DC2535}"/>
              </a:ext>
            </a:extLst>
          </p:cNvPr>
          <p:cNvSpPr>
            <a:spLocks noGrp="1"/>
          </p:cNvSpPr>
          <p:nvPr>
            <p:ph sz="quarter" idx="1"/>
          </p:nvPr>
        </p:nvSpPr>
        <p:spPr/>
        <p:txBody>
          <a:bodyPr>
            <a:normAutofit/>
          </a:bodyPr>
          <a:lstStyle/>
          <a:p>
            <a:pPr algn="just"/>
            <a:r>
              <a:rPr lang="en-GB" dirty="0"/>
              <a:t>Threat </a:t>
            </a:r>
            <a:r>
              <a:rPr lang="en-GB" dirty="0" err="1"/>
              <a:t>modeling</a:t>
            </a:r>
            <a:r>
              <a:rPr lang="en-GB" dirty="0"/>
              <a:t> is a process by which potential threats, such as structural vulnerabilities or the absence of appropriate safeguards, can be identified, enumerated, and mitigations can be prioritized. </a:t>
            </a:r>
          </a:p>
          <a:p>
            <a:pPr algn="just"/>
            <a:r>
              <a:rPr lang="en-GB" dirty="0"/>
              <a:t>The purpose of threat </a:t>
            </a:r>
            <a:r>
              <a:rPr lang="en-GB" dirty="0" err="1"/>
              <a:t>modeling</a:t>
            </a:r>
            <a:r>
              <a:rPr lang="en-GB" dirty="0"/>
              <a:t> is to provide defenders with a systematic analysis of what controls or </a:t>
            </a:r>
            <a:r>
              <a:rPr lang="en-GB" dirty="0" err="1"/>
              <a:t>defenses</a:t>
            </a:r>
            <a:r>
              <a:rPr lang="en-GB" dirty="0"/>
              <a:t> need to be included, given the nature of the system, the probable attacker's profile, the most likely attack vectors, and the assets most desired by an attacker. </a:t>
            </a:r>
          </a:p>
        </p:txBody>
      </p:sp>
    </p:spTree>
    <p:extLst>
      <p:ext uri="{BB962C8B-B14F-4D97-AF65-F5344CB8AC3E}">
        <p14:creationId xmlns:p14="http://schemas.microsoft.com/office/powerpoint/2010/main" val="12871683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166F-1556-4273-A589-572838B373A6}"/>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6F3EB6DC-8AEF-4A44-B4D8-AF1C7F79BF34}"/>
              </a:ext>
            </a:extLst>
          </p:cNvPr>
          <p:cNvSpPr>
            <a:spLocks noGrp="1"/>
          </p:cNvSpPr>
          <p:nvPr>
            <p:ph sz="quarter" idx="1"/>
          </p:nvPr>
        </p:nvSpPr>
        <p:spPr/>
        <p:txBody>
          <a:bodyPr/>
          <a:lstStyle/>
          <a:p>
            <a:r>
              <a:rPr lang="en-GB" dirty="0"/>
              <a:t>Threat </a:t>
            </a:r>
            <a:r>
              <a:rPr lang="en-GB" dirty="0" err="1"/>
              <a:t>modeling</a:t>
            </a:r>
            <a:r>
              <a:rPr lang="en-GB" dirty="0"/>
              <a:t> answers questions like </a:t>
            </a:r>
          </a:p>
          <a:p>
            <a:pPr lvl="1"/>
            <a:r>
              <a:rPr lang="en-GB" dirty="0"/>
              <a:t>“Where am I most vulnerable to attack?”</a:t>
            </a:r>
          </a:p>
          <a:p>
            <a:pPr lvl="1"/>
            <a:r>
              <a:rPr lang="en-GB" dirty="0"/>
              <a:t>“What are the most relevant threats?”</a:t>
            </a:r>
          </a:p>
          <a:p>
            <a:pPr lvl="1"/>
            <a:r>
              <a:rPr lang="en-GB" dirty="0"/>
              <a:t>and “What do I need to do to safeguard against these threats?”.</a:t>
            </a:r>
          </a:p>
          <a:p>
            <a:endParaRPr lang="en-IN" dirty="0"/>
          </a:p>
        </p:txBody>
      </p:sp>
    </p:spTree>
    <p:extLst>
      <p:ext uri="{BB962C8B-B14F-4D97-AF65-F5344CB8AC3E}">
        <p14:creationId xmlns:p14="http://schemas.microsoft.com/office/powerpoint/2010/main" val="40649784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E25CA-BE58-430A-B2E4-E636972610AB}"/>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D1F9B3E2-FBF0-490D-9BF3-6FB663D5C35A}"/>
              </a:ext>
            </a:extLst>
          </p:cNvPr>
          <p:cNvSpPr>
            <a:spLocks noGrp="1"/>
          </p:cNvSpPr>
          <p:nvPr>
            <p:ph sz="quarter" idx="1"/>
          </p:nvPr>
        </p:nvSpPr>
        <p:spPr/>
        <p:txBody>
          <a:bodyPr>
            <a:normAutofit lnSpcReduction="10000"/>
          </a:bodyPr>
          <a:lstStyle/>
          <a:p>
            <a:pPr algn="just"/>
            <a:r>
              <a:rPr lang="en-GB" dirty="0"/>
              <a:t>Conceptually, most people incorporate some form of threat </a:t>
            </a:r>
            <a:r>
              <a:rPr lang="en-GB" dirty="0" err="1"/>
              <a:t>modeling</a:t>
            </a:r>
            <a:r>
              <a:rPr lang="en-GB" dirty="0"/>
              <a:t> in their daily life and don't even realize it. </a:t>
            </a:r>
          </a:p>
          <a:p>
            <a:pPr algn="just"/>
            <a:r>
              <a:rPr lang="en-GB" dirty="0"/>
              <a:t>Commuters use threat </a:t>
            </a:r>
            <a:r>
              <a:rPr lang="en-GB" dirty="0" err="1"/>
              <a:t>modeling</a:t>
            </a:r>
            <a:r>
              <a:rPr lang="en-GB" dirty="0"/>
              <a:t> to consider what might go wrong during the morning drive to work and to take </a:t>
            </a:r>
            <a:r>
              <a:rPr lang="en-GB" dirty="0" err="1"/>
              <a:t>preemptive</a:t>
            </a:r>
            <a:r>
              <a:rPr lang="en-GB" dirty="0"/>
              <a:t> action to avoid possible accidents. </a:t>
            </a:r>
          </a:p>
          <a:p>
            <a:pPr algn="just"/>
            <a:r>
              <a:rPr lang="en-GB" dirty="0"/>
              <a:t>Children engage in threat </a:t>
            </a:r>
            <a:r>
              <a:rPr lang="en-GB" dirty="0" err="1"/>
              <a:t>modeling</a:t>
            </a:r>
            <a:r>
              <a:rPr lang="en-GB" dirty="0"/>
              <a:t> when determining the best path toward an intended goal while avoiding the playground bully. </a:t>
            </a:r>
          </a:p>
          <a:p>
            <a:pPr algn="just"/>
            <a:r>
              <a:rPr lang="en-GB" dirty="0"/>
              <a:t>In a more formal sense, threat </a:t>
            </a:r>
            <a:r>
              <a:rPr lang="en-GB" dirty="0" err="1"/>
              <a:t>modeling</a:t>
            </a:r>
            <a:r>
              <a:rPr lang="en-GB" dirty="0"/>
              <a:t> has been used to prioritize military defensive preparations since antiquity.</a:t>
            </a:r>
            <a:endParaRPr lang="en-IN" dirty="0"/>
          </a:p>
          <a:p>
            <a:endParaRPr lang="en-IN" dirty="0"/>
          </a:p>
        </p:txBody>
      </p:sp>
    </p:spTree>
    <p:extLst>
      <p:ext uri="{BB962C8B-B14F-4D97-AF65-F5344CB8AC3E}">
        <p14:creationId xmlns:p14="http://schemas.microsoft.com/office/powerpoint/2010/main" val="9777338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F6F22-C7A3-4F48-A845-43B9939D0E06}"/>
              </a:ext>
            </a:extLst>
          </p:cNvPr>
          <p:cNvSpPr>
            <a:spLocks noGrp="1"/>
          </p:cNvSpPr>
          <p:nvPr>
            <p:ph type="title"/>
          </p:nvPr>
        </p:nvSpPr>
        <p:spPr/>
        <p:txBody>
          <a:bodyPr>
            <a:normAutofit/>
          </a:bodyPr>
          <a:lstStyle/>
          <a:p>
            <a:r>
              <a:rPr lang="en-GB" dirty="0"/>
              <a:t>Threat </a:t>
            </a:r>
            <a:r>
              <a:rPr lang="en-GB" dirty="0" err="1"/>
              <a:t>modeling</a:t>
            </a:r>
            <a:r>
              <a:rPr lang="en-GB" dirty="0"/>
              <a:t> methodologies for IT purposes</a:t>
            </a:r>
            <a:endParaRPr lang="en-IN" dirty="0"/>
          </a:p>
        </p:txBody>
      </p:sp>
      <p:sp>
        <p:nvSpPr>
          <p:cNvPr id="3" name="Content Placeholder 2">
            <a:extLst>
              <a:ext uri="{FF2B5EF4-FFF2-40B4-BE49-F238E27FC236}">
                <a16:creationId xmlns:a16="http://schemas.microsoft.com/office/drawing/2014/main" id="{67BE3B2C-745C-4993-988E-4193C60F47B4}"/>
              </a:ext>
            </a:extLst>
          </p:cNvPr>
          <p:cNvSpPr>
            <a:spLocks noGrp="1"/>
          </p:cNvSpPr>
          <p:nvPr>
            <p:ph sz="quarter" idx="1"/>
          </p:nvPr>
        </p:nvSpPr>
        <p:spPr/>
        <p:txBody>
          <a:bodyPr>
            <a:normAutofit/>
          </a:bodyPr>
          <a:lstStyle/>
          <a:p>
            <a:pPr algn="just"/>
            <a:r>
              <a:rPr lang="en-GB" dirty="0"/>
              <a:t>Conceptually, a threat </a:t>
            </a:r>
            <a:r>
              <a:rPr lang="en-GB" dirty="0" err="1"/>
              <a:t>modeling</a:t>
            </a:r>
            <a:r>
              <a:rPr lang="en-GB" dirty="0"/>
              <a:t> practice flows from a methodology. Numerous threat </a:t>
            </a:r>
            <a:r>
              <a:rPr lang="en-GB" dirty="0" err="1"/>
              <a:t>modeling</a:t>
            </a:r>
            <a:r>
              <a:rPr lang="en-GB" dirty="0"/>
              <a:t> methodologies are available for implementation. </a:t>
            </a:r>
          </a:p>
          <a:p>
            <a:pPr algn="just"/>
            <a:r>
              <a:rPr lang="en-GB" dirty="0"/>
              <a:t>Typically, threat </a:t>
            </a:r>
            <a:r>
              <a:rPr lang="en-GB" dirty="0" err="1"/>
              <a:t>modeling</a:t>
            </a:r>
            <a:r>
              <a:rPr lang="en-GB" dirty="0"/>
              <a:t> has been implemented using one of four approaches independently, asset-centric, attacker-centric, and software-centric. </a:t>
            </a:r>
          </a:p>
          <a:p>
            <a:pPr algn="just"/>
            <a:r>
              <a:rPr lang="en-GB" dirty="0"/>
              <a:t>Based on volume of published online content, the methodologies discussed below are the most well known.</a:t>
            </a:r>
          </a:p>
          <a:p>
            <a:endParaRPr lang="en-GB" dirty="0"/>
          </a:p>
        </p:txBody>
      </p:sp>
    </p:spTree>
    <p:extLst>
      <p:ext uri="{BB962C8B-B14F-4D97-AF65-F5344CB8AC3E}">
        <p14:creationId xmlns:p14="http://schemas.microsoft.com/office/powerpoint/2010/main" val="11258662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9C21D-4A59-4B81-B5BF-CA49C3D0604C}"/>
              </a:ext>
            </a:extLst>
          </p:cNvPr>
          <p:cNvSpPr>
            <a:spLocks noGrp="1"/>
          </p:cNvSpPr>
          <p:nvPr>
            <p:ph type="title"/>
          </p:nvPr>
        </p:nvSpPr>
        <p:spPr/>
        <p:txBody>
          <a:bodyPr/>
          <a:lstStyle/>
          <a:p>
            <a:r>
              <a:rPr lang="en-GB" dirty="0"/>
              <a:t>STRIDE methodology</a:t>
            </a:r>
            <a:endParaRPr lang="en-IN" dirty="0"/>
          </a:p>
        </p:txBody>
      </p:sp>
      <p:sp>
        <p:nvSpPr>
          <p:cNvPr id="3" name="Content Placeholder 2">
            <a:extLst>
              <a:ext uri="{FF2B5EF4-FFF2-40B4-BE49-F238E27FC236}">
                <a16:creationId xmlns:a16="http://schemas.microsoft.com/office/drawing/2014/main" id="{09A29380-917F-45AF-B730-826E4CD58BDE}"/>
              </a:ext>
            </a:extLst>
          </p:cNvPr>
          <p:cNvSpPr>
            <a:spLocks noGrp="1"/>
          </p:cNvSpPr>
          <p:nvPr>
            <p:ph sz="quarter" idx="1"/>
          </p:nvPr>
        </p:nvSpPr>
        <p:spPr/>
        <p:txBody>
          <a:bodyPr>
            <a:normAutofit/>
          </a:bodyPr>
          <a:lstStyle/>
          <a:p>
            <a:pPr algn="just"/>
            <a:r>
              <a:rPr lang="en-GB" dirty="0"/>
              <a:t>The STRIDE approach to threat </a:t>
            </a:r>
            <a:r>
              <a:rPr lang="en-GB" dirty="0" err="1"/>
              <a:t>modeling</a:t>
            </a:r>
            <a:r>
              <a:rPr lang="en-GB" dirty="0"/>
              <a:t> was introduced in 1999 at Microsoft, providing a mnemonic for developers to find 'threats to our products'. STRIDE, Patterns and Practices, and Asset/entry point were amongst the threat </a:t>
            </a:r>
            <a:r>
              <a:rPr lang="en-GB" dirty="0" err="1"/>
              <a:t>modeling</a:t>
            </a:r>
            <a:r>
              <a:rPr lang="en-GB" dirty="0"/>
              <a:t> approaches developed and published by Microsoft. </a:t>
            </a:r>
          </a:p>
          <a:p>
            <a:pPr algn="just"/>
            <a:r>
              <a:rPr lang="en-GB" dirty="0"/>
              <a:t>References to "the" Microsoft methodology commonly mean STRIDE and Data Flow Diagrams.</a:t>
            </a:r>
          </a:p>
          <a:p>
            <a:endParaRPr lang="en-GB" dirty="0"/>
          </a:p>
          <a:p>
            <a:endParaRPr lang="en-IN" dirty="0"/>
          </a:p>
        </p:txBody>
      </p:sp>
    </p:spTree>
    <p:extLst>
      <p:ext uri="{BB962C8B-B14F-4D97-AF65-F5344CB8AC3E}">
        <p14:creationId xmlns:p14="http://schemas.microsoft.com/office/powerpoint/2010/main" val="19848290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A50D3-BF52-4E8F-8D11-AD92C1A52B46}"/>
              </a:ext>
            </a:extLst>
          </p:cNvPr>
          <p:cNvSpPr>
            <a:spLocks noGrp="1"/>
          </p:cNvSpPr>
          <p:nvPr>
            <p:ph type="title"/>
          </p:nvPr>
        </p:nvSpPr>
        <p:spPr/>
        <p:txBody>
          <a:bodyPr/>
          <a:lstStyle/>
          <a:p>
            <a:r>
              <a:rPr lang="en-GB" dirty="0"/>
              <a:t>P.A.S.T.A.</a:t>
            </a:r>
            <a:endParaRPr lang="en-IN" dirty="0"/>
          </a:p>
        </p:txBody>
      </p:sp>
      <p:sp>
        <p:nvSpPr>
          <p:cNvPr id="3" name="Content Placeholder 2">
            <a:extLst>
              <a:ext uri="{FF2B5EF4-FFF2-40B4-BE49-F238E27FC236}">
                <a16:creationId xmlns:a16="http://schemas.microsoft.com/office/drawing/2014/main" id="{9F0A44DF-062B-4068-95DE-2701769F1611}"/>
              </a:ext>
            </a:extLst>
          </p:cNvPr>
          <p:cNvSpPr>
            <a:spLocks noGrp="1"/>
          </p:cNvSpPr>
          <p:nvPr>
            <p:ph sz="quarter" idx="1"/>
          </p:nvPr>
        </p:nvSpPr>
        <p:spPr/>
        <p:txBody>
          <a:bodyPr>
            <a:normAutofit/>
          </a:bodyPr>
          <a:lstStyle/>
          <a:p>
            <a:pPr algn="just"/>
            <a:r>
              <a:rPr lang="en-GB" dirty="0"/>
              <a:t>The Process for Attack Simulation and Threat Analysis (PASTA) is a seven-step, risk-centric methodology. </a:t>
            </a:r>
          </a:p>
          <a:p>
            <a:pPr algn="just"/>
            <a:r>
              <a:rPr lang="en-GB" dirty="0"/>
              <a:t>It provides a seven-step process for aligning business objectives and technical requirements, taking into account compliance issues and business analysis. </a:t>
            </a:r>
          </a:p>
          <a:p>
            <a:pPr algn="just"/>
            <a:r>
              <a:rPr lang="en-GB" dirty="0"/>
              <a:t>The intent of the method is to provide a dynamic threat identification, enumeration, and scoring process. </a:t>
            </a:r>
          </a:p>
          <a:p>
            <a:endParaRPr lang="en-IN" dirty="0"/>
          </a:p>
        </p:txBody>
      </p:sp>
    </p:spTree>
    <p:extLst>
      <p:ext uri="{BB962C8B-B14F-4D97-AF65-F5344CB8AC3E}">
        <p14:creationId xmlns:p14="http://schemas.microsoft.com/office/powerpoint/2010/main" val="2791007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6C9C-23CF-440A-B89B-6B62B362105F}"/>
              </a:ext>
            </a:extLst>
          </p:cNvPr>
          <p:cNvSpPr>
            <a:spLocks noGrp="1"/>
          </p:cNvSpPr>
          <p:nvPr>
            <p:ph type="title"/>
          </p:nvPr>
        </p:nvSpPr>
        <p:spPr/>
        <p:txBody>
          <a:bodyPr/>
          <a:lstStyle/>
          <a:p>
            <a:r>
              <a:rPr lang="en-GB" dirty="0"/>
              <a:t>What is computer security?</a:t>
            </a:r>
            <a:endParaRPr lang="en-IN" dirty="0"/>
          </a:p>
        </p:txBody>
      </p:sp>
      <p:sp>
        <p:nvSpPr>
          <p:cNvPr id="3" name="Content Placeholder 2">
            <a:extLst>
              <a:ext uri="{FF2B5EF4-FFF2-40B4-BE49-F238E27FC236}">
                <a16:creationId xmlns:a16="http://schemas.microsoft.com/office/drawing/2014/main" id="{4E08D6BB-7B34-4B5A-89FC-0E599C7EDFA7}"/>
              </a:ext>
            </a:extLst>
          </p:cNvPr>
          <p:cNvSpPr>
            <a:spLocks noGrp="1"/>
          </p:cNvSpPr>
          <p:nvPr>
            <p:ph sz="quarter" idx="1"/>
          </p:nvPr>
        </p:nvSpPr>
        <p:spPr/>
        <p:txBody>
          <a:bodyPr/>
          <a:lstStyle/>
          <a:p>
            <a:pPr algn="just"/>
            <a:r>
              <a:rPr lang="en-GB" dirty="0"/>
              <a:t>Computer security basically is the protection of computer systems and information from harm, theft, and unauthorized use. It is the process of preventing and detecting unauthorized use of your computer system.</a:t>
            </a:r>
          </a:p>
          <a:p>
            <a:pPr algn="just"/>
            <a:r>
              <a:rPr lang="en-GB" dirty="0"/>
              <a:t>There are various types of computer security which is widely used to protect the valuable information of an organization.</a:t>
            </a:r>
            <a:endParaRPr lang="en-IN" dirty="0"/>
          </a:p>
        </p:txBody>
      </p:sp>
    </p:spTree>
    <p:extLst>
      <p:ext uri="{BB962C8B-B14F-4D97-AF65-F5344CB8AC3E}">
        <p14:creationId xmlns:p14="http://schemas.microsoft.com/office/powerpoint/2010/main" val="19637997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B65B1-59ED-44ED-9776-E817F36D790A}"/>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D17A6519-E72A-408E-8629-613AF72B87F7}"/>
              </a:ext>
            </a:extLst>
          </p:cNvPr>
          <p:cNvSpPr>
            <a:spLocks noGrp="1"/>
          </p:cNvSpPr>
          <p:nvPr>
            <p:ph sz="quarter" idx="1"/>
          </p:nvPr>
        </p:nvSpPr>
        <p:spPr/>
        <p:txBody>
          <a:bodyPr/>
          <a:lstStyle/>
          <a:p>
            <a:pPr algn="just"/>
            <a:r>
              <a:rPr lang="en-GB" dirty="0"/>
              <a:t>Once the threat model is completed security subject matter experts develop a detailed analysis of the identified threats. </a:t>
            </a:r>
          </a:p>
          <a:p>
            <a:pPr algn="just"/>
            <a:r>
              <a:rPr lang="en-GB" dirty="0"/>
              <a:t>Finally, appropriate security controls can be enumerated. </a:t>
            </a:r>
          </a:p>
          <a:p>
            <a:pPr algn="just"/>
            <a:r>
              <a:rPr lang="en-GB" dirty="0"/>
              <a:t>This methodology is intended to provide an attacker-centric view of the application and infrastructure from which defenders can develop an asset-centric mitigation strategy.</a:t>
            </a:r>
          </a:p>
          <a:p>
            <a:endParaRPr lang="en-IN" dirty="0"/>
          </a:p>
        </p:txBody>
      </p:sp>
    </p:spTree>
    <p:extLst>
      <p:ext uri="{BB962C8B-B14F-4D97-AF65-F5344CB8AC3E}">
        <p14:creationId xmlns:p14="http://schemas.microsoft.com/office/powerpoint/2010/main" val="24280573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83A7-D074-46DD-ACBC-65F9D546C410}"/>
              </a:ext>
            </a:extLst>
          </p:cNvPr>
          <p:cNvSpPr>
            <a:spLocks noGrp="1"/>
          </p:cNvSpPr>
          <p:nvPr>
            <p:ph type="title"/>
          </p:nvPr>
        </p:nvSpPr>
        <p:spPr/>
        <p:txBody>
          <a:bodyPr/>
          <a:lstStyle/>
          <a:p>
            <a:r>
              <a:rPr lang="en-GB" dirty="0"/>
              <a:t>Trike</a:t>
            </a:r>
            <a:endParaRPr lang="en-IN" dirty="0"/>
          </a:p>
        </p:txBody>
      </p:sp>
      <p:sp>
        <p:nvSpPr>
          <p:cNvPr id="3" name="Content Placeholder 2">
            <a:extLst>
              <a:ext uri="{FF2B5EF4-FFF2-40B4-BE49-F238E27FC236}">
                <a16:creationId xmlns:a16="http://schemas.microsoft.com/office/drawing/2014/main" id="{CA4D7E2A-86BB-4B7C-8B52-C312707357F3}"/>
              </a:ext>
            </a:extLst>
          </p:cNvPr>
          <p:cNvSpPr>
            <a:spLocks noGrp="1"/>
          </p:cNvSpPr>
          <p:nvPr>
            <p:ph sz="quarter" idx="1"/>
          </p:nvPr>
        </p:nvSpPr>
        <p:spPr/>
        <p:txBody>
          <a:bodyPr>
            <a:normAutofit fontScale="92500" lnSpcReduction="10000"/>
          </a:bodyPr>
          <a:lstStyle/>
          <a:p>
            <a:pPr algn="just"/>
            <a:r>
              <a:rPr lang="en-GB" dirty="0"/>
              <a:t>The focus of the Trike methodology is using threat models as a risk-management tool. Within this framework, threat models are used to satisfy the security auditing process. </a:t>
            </a:r>
          </a:p>
          <a:p>
            <a:pPr algn="just"/>
            <a:r>
              <a:rPr lang="en-GB" dirty="0"/>
              <a:t>Threat models are based on a “requirements model.” The requirements model establishes the stakeholder-defined “acceptable” level of risk assigned to each asset class. </a:t>
            </a:r>
          </a:p>
          <a:p>
            <a:pPr algn="just"/>
            <a:r>
              <a:rPr lang="en-GB" dirty="0"/>
              <a:t>Analysis of the requirements model yields a threat model from which threats are enumerated and assigned risk values. </a:t>
            </a:r>
          </a:p>
          <a:p>
            <a:pPr algn="just"/>
            <a:r>
              <a:rPr lang="en-GB" dirty="0"/>
              <a:t>The completed threat model is used to construct a risk model based on asset, roles, actions, and calculated risk exposure.</a:t>
            </a:r>
            <a:endParaRPr lang="en-IN" dirty="0"/>
          </a:p>
          <a:p>
            <a:endParaRPr lang="en-IN" dirty="0"/>
          </a:p>
        </p:txBody>
      </p:sp>
    </p:spTree>
    <p:extLst>
      <p:ext uri="{BB962C8B-B14F-4D97-AF65-F5344CB8AC3E}">
        <p14:creationId xmlns:p14="http://schemas.microsoft.com/office/powerpoint/2010/main" val="30109386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111DF-FCFD-40DB-A055-4CC20D4B40F6}"/>
              </a:ext>
            </a:extLst>
          </p:cNvPr>
          <p:cNvSpPr>
            <a:spLocks noGrp="1"/>
          </p:cNvSpPr>
          <p:nvPr>
            <p:ph type="title"/>
          </p:nvPr>
        </p:nvSpPr>
        <p:spPr/>
        <p:txBody>
          <a:bodyPr>
            <a:normAutofit/>
          </a:bodyPr>
          <a:lstStyle/>
          <a:p>
            <a:r>
              <a:rPr lang="en-GB" dirty="0"/>
              <a:t>Generally accepted IT threat </a:t>
            </a:r>
            <a:r>
              <a:rPr lang="en-GB" dirty="0" err="1"/>
              <a:t>modeling</a:t>
            </a:r>
            <a:r>
              <a:rPr lang="en-GB" dirty="0"/>
              <a:t> processes</a:t>
            </a:r>
            <a:endParaRPr lang="en-IN" dirty="0"/>
          </a:p>
        </p:txBody>
      </p:sp>
      <p:sp>
        <p:nvSpPr>
          <p:cNvPr id="3" name="Content Placeholder 2">
            <a:extLst>
              <a:ext uri="{FF2B5EF4-FFF2-40B4-BE49-F238E27FC236}">
                <a16:creationId xmlns:a16="http://schemas.microsoft.com/office/drawing/2014/main" id="{4F84ABE1-1A42-4840-A2EE-904175899D95}"/>
              </a:ext>
            </a:extLst>
          </p:cNvPr>
          <p:cNvSpPr>
            <a:spLocks noGrp="1"/>
          </p:cNvSpPr>
          <p:nvPr>
            <p:ph sz="quarter" idx="1"/>
          </p:nvPr>
        </p:nvSpPr>
        <p:spPr/>
        <p:txBody>
          <a:bodyPr>
            <a:normAutofit lnSpcReduction="10000"/>
          </a:bodyPr>
          <a:lstStyle/>
          <a:p>
            <a:pPr algn="just"/>
            <a:r>
              <a:rPr lang="en-GB" dirty="0"/>
              <a:t>All IT-related threat </a:t>
            </a:r>
            <a:r>
              <a:rPr lang="en-GB" dirty="0" err="1"/>
              <a:t>modeling</a:t>
            </a:r>
            <a:r>
              <a:rPr lang="en-GB" dirty="0"/>
              <a:t> processes start with creating a visual representation of the application and / or infrastructure being </a:t>
            </a:r>
            <a:r>
              <a:rPr lang="en-GB" dirty="0" err="1"/>
              <a:t>analyzed</a:t>
            </a:r>
            <a:r>
              <a:rPr lang="en-GB" dirty="0"/>
              <a:t>. </a:t>
            </a:r>
          </a:p>
          <a:p>
            <a:pPr algn="just"/>
            <a:r>
              <a:rPr lang="en-GB" dirty="0"/>
              <a:t>The application / infrastructure is decomposed into various elements to aid in the analysis. Once completed, the visual representation is used to identify and enumerate potential threats. </a:t>
            </a:r>
          </a:p>
          <a:p>
            <a:pPr algn="just"/>
            <a:r>
              <a:rPr lang="en-GB" dirty="0"/>
              <a:t>Further analysis of the model regarding risks associated with identified threats, prioritization of threats, and enumeration of the appropriate mitigating controls depends on the methodological basis for the threat model process being utilized. </a:t>
            </a:r>
            <a:endParaRPr lang="en-IN" dirty="0"/>
          </a:p>
        </p:txBody>
      </p:sp>
    </p:spTree>
    <p:extLst>
      <p:ext uri="{BB962C8B-B14F-4D97-AF65-F5344CB8AC3E}">
        <p14:creationId xmlns:p14="http://schemas.microsoft.com/office/powerpoint/2010/main" val="11660333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FC93-9FD4-494C-9E3A-28EEF935FF32}"/>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22E95FFA-1775-4302-B643-712362213EF5}"/>
              </a:ext>
            </a:extLst>
          </p:cNvPr>
          <p:cNvSpPr>
            <a:spLocks noGrp="1"/>
          </p:cNvSpPr>
          <p:nvPr>
            <p:ph sz="quarter" idx="1"/>
          </p:nvPr>
        </p:nvSpPr>
        <p:spPr/>
        <p:txBody>
          <a:bodyPr/>
          <a:lstStyle/>
          <a:p>
            <a:pPr algn="just"/>
            <a:r>
              <a:rPr lang="en-GB" dirty="0"/>
              <a:t>The identification and enumeration of threats (or of mitigation objectives), can either be carried out in an attack-centric way or in an asset-centric way. </a:t>
            </a:r>
          </a:p>
          <a:p>
            <a:pPr algn="just"/>
            <a:r>
              <a:rPr lang="en-GB" dirty="0"/>
              <a:t>The former focuses on the types of possible attacks that shall be mitigated, whereas the latter focuses on the assets that shall be protected.</a:t>
            </a:r>
            <a:endParaRPr lang="en-IN" dirty="0"/>
          </a:p>
        </p:txBody>
      </p:sp>
    </p:spTree>
    <p:extLst>
      <p:ext uri="{BB962C8B-B14F-4D97-AF65-F5344CB8AC3E}">
        <p14:creationId xmlns:p14="http://schemas.microsoft.com/office/powerpoint/2010/main" val="6689284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5E7A-62B4-4D1E-9611-4DA5460B719B}"/>
              </a:ext>
            </a:extLst>
          </p:cNvPr>
          <p:cNvSpPr>
            <a:spLocks noGrp="1"/>
          </p:cNvSpPr>
          <p:nvPr>
            <p:ph type="title"/>
          </p:nvPr>
        </p:nvSpPr>
        <p:spPr/>
        <p:txBody>
          <a:bodyPr>
            <a:normAutofit/>
          </a:bodyPr>
          <a:lstStyle/>
          <a:p>
            <a:r>
              <a:rPr lang="en-GB" dirty="0"/>
              <a:t>Visual representations based on data flow diagrams</a:t>
            </a:r>
            <a:endParaRPr lang="en-IN" dirty="0"/>
          </a:p>
        </p:txBody>
      </p:sp>
      <p:sp>
        <p:nvSpPr>
          <p:cNvPr id="3" name="Content Placeholder 2">
            <a:extLst>
              <a:ext uri="{FF2B5EF4-FFF2-40B4-BE49-F238E27FC236}">
                <a16:creationId xmlns:a16="http://schemas.microsoft.com/office/drawing/2014/main" id="{B1AB672B-B42E-4A98-83CD-8CF508531846}"/>
              </a:ext>
            </a:extLst>
          </p:cNvPr>
          <p:cNvSpPr>
            <a:spLocks noGrp="1"/>
          </p:cNvSpPr>
          <p:nvPr>
            <p:ph sz="quarter" idx="1"/>
          </p:nvPr>
        </p:nvSpPr>
        <p:spPr/>
        <p:txBody>
          <a:bodyPr>
            <a:normAutofit/>
          </a:bodyPr>
          <a:lstStyle/>
          <a:p>
            <a:pPr algn="just"/>
            <a:r>
              <a:rPr lang="en-GB" dirty="0"/>
              <a:t>The Microsoft methodology, PASTA, and Trike each develop a visual representation of the application-infrastructure utilizing data flow diagrams (DFD). </a:t>
            </a:r>
          </a:p>
          <a:p>
            <a:pPr algn="just"/>
            <a:r>
              <a:rPr lang="en-GB" dirty="0"/>
              <a:t>DFDs were developed in the 1970s as tool for system engineers to communicate, on a high level, how an application caused data to flow, be stored, and manipulated by the infrastructure upon which the application runs. </a:t>
            </a:r>
          </a:p>
          <a:p>
            <a:pPr algn="just"/>
            <a:r>
              <a:rPr lang="en-GB" dirty="0"/>
              <a:t>Traditionally, DFDs utilize only four unique symbols: data flows, data stores, processes, and interactors.</a:t>
            </a:r>
          </a:p>
        </p:txBody>
      </p:sp>
    </p:spTree>
    <p:extLst>
      <p:ext uri="{BB962C8B-B14F-4D97-AF65-F5344CB8AC3E}">
        <p14:creationId xmlns:p14="http://schemas.microsoft.com/office/powerpoint/2010/main" val="1851072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C4B75-F127-455B-B9B1-C4794831DB7B}"/>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F61C83F1-F1F2-4CE5-BE41-E01FF3427062}"/>
              </a:ext>
            </a:extLst>
          </p:cNvPr>
          <p:cNvSpPr>
            <a:spLocks noGrp="1"/>
          </p:cNvSpPr>
          <p:nvPr>
            <p:ph sz="quarter" idx="1"/>
          </p:nvPr>
        </p:nvSpPr>
        <p:spPr/>
        <p:txBody>
          <a:bodyPr>
            <a:normAutofit/>
          </a:bodyPr>
          <a:lstStyle/>
          <a:p>
            <a:pPr algn="just"/>
            <a:r>
              <a:rPr lang="en-GB" dirty="0"/>
              <a:t>In the early 2000s, an additional symbol, trust boundaries, were added to allow DFDs to be utilized for threat </a:t>
            </a:r>
            <a:r>
              <a:rPr lang="en-GB" dirty="0" err="1"/>
              <a:t>modeling</a:t>
            </a:r>
            <a:r>
              <a:rPr lang="en-GB" dirty="0"/>
              <a:t>.</a:t>
            </a:r>
          </a:p>
          <a:p>
            <a:pPr algn="just"/>
            <a:r>
              <a:rPr lang="en-GB" dirty="0"/>
              <a:t>Once the application-infrastructure system is decomposed into its five elements, security experts consider each identified threat entry point against all known threat categories. </a:t>
            </a:r>
          </a:p>
          <a:p>
            <a:pPr algn="just"/>
            <a:r>
              <a:rPr lang="en-GB" dirty="0"/>
              <a:t>Once the potential threats are identified, mitigating security controls can be enumerated or additional analysis can be performed.</a:t>
            </a:r>
            <a:endParaRPr lang="en-IN" dirty="0"/>
          </a:p>
          <a:p>
            <a:endParaRPr lang="en-IN" dirty="0"/>
          </a:p>
        </p:txBody>
      </p:sp>
    </p:spTree>
    <p:extLst>
      <p:ext uri="{BB962C8B-B14F-4D97-AF65-F5344CB8AC3E}">
        <p14:creationId xmlns:p14="http://schemas.microsoft.com/office/powerpoint/2010/main" val="36347408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B928D-111D-4B0A-A1B4-F6EDE22033C7}"/>
              </a:ext>
            </a:extLst>
          </p:cNvPr>
          <p:cNvSpPr>
            <a:spLocks noGrp="1"/>
          </p:cNvSpPr>
          <p:nvPr>
            <p:ph type="title"/>
          </p:nvPr>
        </p:nvSpPr>
        <p:spPr/>
        <p:txBody>
          <a:bodyPr/>
          <a:lstStyle/>
          <a:p>
            <a:r>
              <a:rPr lang="en-GB" dirty="0"/>
              <a:t>Inadequate security</a:t>
            </a:r>
            <a:endParaRPr lang="en-IN" dirty="0"/>
          </a:p>
        </p:txBody>
      </p:sp>
      <p:sp>
        <p:nvSpPr>
          <p:cNvPr id="3" name="Content Placeholder 2">
            <a:extLst>
              <a:ext uri="{FF2B5EF4-FFF2-40B4-BE49-F238E27FC236}">
                <a16:creationId xmlns:a16="http://schemas.microsoft.com/office/drawing/2014/main" id="{276F4679-5ECB-404D-88EC-9F458D7E34B7}"/>
              </a:ext>
            </a:extLst>
          </p:cNvPr>
          <p:cNvSpPr>
            <a:spLocks noGrp="1"/>
          </p:cNvSpPr>
          <p:nvPr>
            <p:ph sz="quarter" idx="1"/>
          </p:nvPr>
        </p:nvSpPr>
        <p:spPr/>
        <p:txBody>
          <a:bodyPr>
            <a:normAutofit/>
          </a:bodyPr>
          <a:lstStyle/>
          <a:p>
            <a:pPr algn="just"/>
            <a:r>
              <a:rPr lang="en-GB" dirty="0"/>
              <a:t>Inadequate security is often the cause of personal injuries to individuals. These injuries can be devastating and life-changing.</a:t>
            </a:r>
          </a:p>
          <a:p>
            <a:pPr algn="just"/>
            <a:r>
              <a:rPr lang="en-GB" dirty="0"/>
              <a:t>Inadequate security can happen:</a:t>
            </a:r>
          </a:p>
          <a:p>
            <a:pPr lvl="1" algn="just"/>
            <a:r>
              <a:rPr lang="en-GB" dirty="0"/>
              <a:t>In nursing homes or assisted living facilities</a:t>
            </a:r>
          </a:p>
          <a:p>
            <a:pPr lvl="1" algn="just"/>
            <a:r>
              <a:rPr lang="en-GB" dirty="0"/>
              <a:t>At shopping malls</a:t>
            </a:r>
          </a:p>
          <a:p>
            <a:pPr lvl="1" algn="just"/>
            <a:r>
              <a:rPr lang="en-GB" dirty="0"/>
              <a:t>On public transportation</a:t>
            </a:r>
          </a:p>
          <a:p>
            <a:pPr lvl="1" algn="just"/>
            <a:r>
              <a:rPr lang="en-GB" dirty="0"/>
              <a:t>At a hotel</a:t>
            </a:r>
          </a:p>
          <a:p>
            <a:pPr lvl="1" algn="just"/>
            <a:r>
              <a:rPr lang="en-GB" dirty="0"/>
              <a:t>At a college</a:t>
            </a:r>
          </a:p>
          <a:p>
            <a:pPr lvl="1" algn="just"/>
            <a:r>
              <a:rPr lang="en-GB" dirty="0"/>
              <a:t>In parking garages and parking lots</a:t>
            </a:r>
          </a:p>
          <a:p>
            <a:pPr lvl="1" algn="just"/>
            <a:r>
              <a:rPr lang="en-GB" dirty="0"/>
              <a:t>At an ATM machine</a:t>
            </a:r>
            <a:endParaRPr lang="en-IN" dirty="0"/>
          </a:p>
        </p:txBody>
      </p:sp>
    </p:spTree>
    <p:extLst>
      <p:ext uri="{BB962C8B-B14F-4D97-AF65-F5344CB8AC3E}">
        <p14:creationId xmlns:p14="http://schemas.microsoft.com/office/powerpoint/2010/main" val="38527115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EA38-0ABC-4914-BCD7-05A482E446CF}"/>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A151FFAC-5913-4F7C-B3E9-58E1D225A2A3}"/>
              </a:ext>
            </a:extLst>
          </p:cNvPr>
          <p:cNvSpPr>
            <a:spLocks noGrp="1"/>
          </p:cNvSpPr>
          <p:nvPr>
            <p:ph sz="quarter" idx="1"/>
          </p:nvPr>
        </p:nvSpPr>
        <p:spPr/>
        <p:txBody>
          <a:bodyPr>
            <a:normAutofit lnSpcReduction="10000"/>
          </a:bodyPr>
          <a:lstStyle/>
          <a:p>
            <a:pPr algn="just"/>
            <a:r>
              <a:rPr lang="en-GB" dirty="0"/>
              <a:t>Businesses are required to provide you with adequate and necessary security for your safety. </a:t>
            </a:r>
          </a:p>
          <a:p>
            <a:pPr algn="just"/>
            <a:r>
              <a:rPr lang="en-GB" dirty="0"/>
              <a:t>They have the legal responsibility to maintain a safe situation or to warn visitors of potentially dangerous conditions.</a:t>
            </a:r>
          </a:p>
          <a:p>
            <a:pPr algn="just"/>
            <a:r>
              <a:rPr lang="en-GB" dirty="0"/>
              <a:t>Inadequate security claims concern legal liability imposed on business and property owners for foreseeable actions of others which cause harm. </a:t>
            </a:r>
          </a:p>
          <a:p>
            <a:pPr algn="just"/>
            <a:r>
              <a:rPr lang="en-GB" dirty="0"/>
              <a:t>It happens when an individual is attacked or victimized by a third party. Sometimes it is the result of inadequate lighting in a parking lot or a hotel providing an inadequate or defective locking system.</a:t>
            </a:r>
            <a:endParaRPr lang="en-IN" dirty="0"/>
          </a:p>
        </p:txBody>
      </p:sp>
    </p:spTree>
    <p:extLst>
      <p:ext uri="{BB962C8B-B14F-4D97-AF65-F5344CB8AC3E}">
        <p14:creationId xmlns:p14="http://schemas.microsoft.com/office/powerpoint/2010/main" val="2246756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D74D2-E912-4783-85A2-3D9FB1A34808}"/>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F51814E3-945C-47C5-9C45-67C2E7B03289}"/>
              </a:ext>
            </a:extLst>
          </p:cNvPr>
          <p:cNvSpPr>
            <a:spLocks noGrp="1"/>
          </p:cNvSpPr>
          <p:nvPr>
            <p:ph sz="quarter" idx="1"/>
          </p:nvPr>
        </p:nvSpPr>
        <p:spPr/>
        <p:txBody>
          <a:bodyPr>
            <a:normAutofit fontScale="92500" lnSpcReduction="10000"/>
          </a:bodyPr>
          <a:lstStyle/>
          <a:p>
            <a:pPr algn="just"/>
            <a:r>
              <a:rPr lang="en-GB" dirty="0"/>
              <a:t>Inadequate security is negligence and lawsuits resulting from this are also referred to as premise liability claims. The victim claims that something happened to him or her on the premises of a business that could have been prevented if there had been better security in place.</a:t>
            </a:r>
          </a:p>
          <a:p>
            <a:pPr algn="just"/>
            <a:r>
              <a:rPr lang="en-GB" dirty="0"/>
              <a:t>If there were things that the business or property owner could have done – should have done – to prevent the incident, the victim may be able to hold them legally responsible for their injuries.</a:t>
            </a:r>
          </a:p>
          <a:p>
            <a:pPr algn="just"/>
            <a:r>
              <a:rPr lang="en-GB" dirty="0"/>
              <a:t>If businesses and/or property owners want your patronage, they should look after your security. If they fail to do so, and you are the victim of a crime, you have grounds for a lawsuit.</a:t>
            </a:r>
            <a:endParaRPr lang="en-IN" dirty="0"/>
          </a:p>
        </p:txBody>
      </p:sp>
    </p:spTree>
    <p:extLst>
      <p:ext uri="{BB962C8B-B14F-4D97-AF65-F5344CB8AC3E}">
        <p14:creationId xmlns:p14="http://schemas.microsoft.com/office/powerpoint/2010/main" val="8688885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EB11B-C160-4B1A-B7F6-7BBC97CE8E0D}"/>
              </a:ext>
            </a:extLst>
          </p:cNvPr>
          <p:cNvSpPr>
            <a:spLocks noGrp="1"/>
          </p:cNvSpPr>
          <p:nvPr>
            <p:ph type="title"/>
          </p:nvPr>
        </p:nvSpPr>
        <p:spPr/>
        <p:txBody>
          <a:bodyPr/>
          <a:lstStyle/>
          <a:p>
            <a:r>
              <a:rPr lang="en-GB" dirty="0"/>
              <a:t>Access Control</a:t>
            </a:r>
            <a:endParaRPr lang="en-IN" dirty="0"/>
          </a:p>
        </p:txBody>
      </p:sp>
      <p:sp>
        <p:nvSpPr>
          <p:cNvPr id="3" name="Content Placeholder 2">
            <a:extLst>
              <a:ext uri="{FF2B5EF4-FFF2-40B4-BE49-F238E27FC236}">
                <a16:creationId xmlns:a16="http://schemas.microsoft.com/office/drawing/2014/main" id="{BBACB498-E8B8-4DF5-9ED2-613DCD9F1476}"/>
              </a:ext>
            </a:extLst>
          </p:cNvPr>
          <p:cNvSpPr>
            <a:spLocks noGrp="1"/>
          </p:cNvSpPr>
          <p:nvPr>
            <p:ph sz="quarter" idx="1"/>
          </p:nvPr>
        </p:nvSpPr>
        <p:spPr/>
        <p:txBody>
          <a:bodyPr/>
          <a:lstStyle/>
          <a:p>
            <a:pPr algn="just"/>
            <a:r>
              <a:rPr lang="en-GB" dirty="0"/>
              <a:t>Access control is a method of restricting access to sensitive data. Only those that have had their identity verified can access company data through an access control gateway.</a:t>
            </a:r>
            <a:endParaRPr lang="en-IN" dirty="0"/>
          </a:p>
        </p:txBody>
      </p:sp>
    </p:spTree>
    <p:extLst>
      <p:ext uri="{BB962C8B-B14F-4D97-AF65-F5344CB8AC3E}">
        <p14:creationId xmlns:p14="http://schemas.microsoft.com/office/powerpoint/2010/main" val="494565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0C959-3BB3-4E88-9E8D-CCDC89894C1D}"/>
              </a:ext>
            </a:extLst>
          </p:cNvPr>
          <p:cNvSpPr>
            <a:spLocks noGrp="1"/>
          </p:cNvSpPr>
          <p:nvPr>
            <p:ph type="title"/>
          </p:nvPr>
        </p:nvSpPr>
        <p:spPr/>
        <p:txBody>
          <a:bodyPr/>
          <a:lstStyle/>
          <a:p>
            <a:r>
              <a:rPr lang="en-GB" dirty="0"/>
              <a:t>What to Secure?</a:t>
            </a:r>
            <a:endParaRPr lang="en-IN" dirty="0"/>
          </a:p>
        </p:txBody>
      </p:sp>
      <p:sp>
        <p:nvSpPr>
          <p:cNvPr id="3" name="Content Placeholder 2">
            <a:extLst>
              <a:ext uri="{FF2B5EF4-FFF2-40B4-BE49-F238E27FC236}">
                <a16:creationId xmlns:a16="http://schemas.microsoft.com/office/drawing/2014/main" id="{5977DAFD-4E4F-4A64-B651-FC30CAEBEE25}"/>
              </a:ext>
            </a:extLst>
          </p:cNvPr>
          <p:cNvSpPr>
            <a:spLocks noGrp="1"/>
          </p:cNvSpPr>
          <p:nvPr>
            <p:ph sz="quarter" idx="1"/>
          </p:nvPr>
        </p:nvSpPr>
        <p:spPr/>
        <p:txBody>
          <a:bodyPr>
            <a:normAutofit lnSpcReduction="10000"/>
          </a:bodyPr>
          <a:lstStyle/>
          <a:p>
            <a:pPr algn="just"/>
            <a:r>
              <a:rPr lang="en-GB" dirty="0"/>
              <a:t>Let’s see this case, you are an IT administrator in a small company having two small servers staying in a corner and you are very good at your job. You are doing updates regularly, setting up firewalls, antiviruses, etc. One day, you see that the organization employees are not accessing the systems anymore. When you go and check, you see the cleaning lady doing her job and by mistake, she had removed the power cable and unplugged the server.</a:t>
            </a:r>
          </a:p>
          <a:p>
            <a:pPr algn="just"/>
            <a:r>
              <a:rPr lang="en-GB" dirty="0"/>
              <a:t>This case indicates that even physical security is important in computer security, as most of us think it is the last thing to take care of.</a:t>
            </a:r>
            <a:endParaRPr lang="en-IN" dirty="0"/>
          </a:p>
        </p:txBody>
      </p:sp>
    </p:spTree>
    <p:extLst>
      <p:ext uri="{BB962C8B-B14F-4D97-AF65-F5344CB8AC3E}">
        <p14:creationId xmlns:p14="http://schemas.microsoft.com/office/powerpoint/2010/main" val="24345256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3C37-8107-4F5E-89E9-472BB7426BC6}"/>
              </a:ext>
            </a:extLst>
          </p:cNvPr>
          <p:cNvSpPr>
            <a:spLocks noGrp="1"/>
          </p:cNvSpPr>
          <p:nvPr>
            <p:ph type="title"/>
          </p:nvPr>
        </p:nvSpPr>
        <p:spPr/>
        <p:txBody>
          <a:bodyPr/>
          <a:lstStyle/>
          <a:p>
            <a:pPr algn="just"/>
            <a:r>
              <a:rPr lang="en-IN" dirty="0"/>
              <a:t>Components of Access Control</a:t>
            </a:r>
          </a:p>
        </p:txBody>
      </p:sp>
      <p:sp>
        <p:nvSpPr>
          <p:cNvPr id="3" name="Content Placeholder 2">
            <a:extLst>
              <a:ext uri="{FF2B5EF4-FFF2-40B4-BE49-F238E27FC236}">
                <a16:creationId xmlns:a16="http://schemas.microsoft.com/office/drawing/2014/main" id="{1D03A78E-1E00-4E9B-99C9-636BD97E1210}"/>
              </a:ext>
            </a:extLst>
          </p:cNvPr>
          <p:cNvSpPr>
            <a:spLocks noGrp="1"/>
          </p:cNvSpPr>
          <p:nvPr>
            <p:ph sz="quarter" idx="1"/>
          </p:nvPr>
        </p:nvSpPr>
        <p:spPr/>
        <p:txBody>
          <a:bodyPr/>
          <a:lstStyle/>
          <a:p>
            <a:pPr algn="just"/>
            <a:r>
              <a:rPr lang="en-GB" dirty="0"/>
              <a:t>Authentication: The act of proving an assertion, such as the identity of a person or computer user. It might involve validating personal identity documents, verifying the authenticity of a website with a digital certificate, or checking login credentials against stored details. </a:t>
            </a:r>
          </a:p>
          <a:p>
            <a:pPr algn="just"/>
            <a:r>
              <a:rPr lang="en-GB" dirty="0"/>
              <a:t>Authorization: The function of specifying access rights or privileges to resources. For example, human resources staff are normally authorized to access employee records and this policy is usually formalized as access control rules in a computer system.</a:t>
            </a:r>
            <a:endParaRPr lang="en-IN" dirty="0"/>
          </a:p>
        </p:txBody>
      </p:sp>
    </p:spTree>
    <p:extLst>
      <p:ext uri="{BB962C8B-B14F-4D97-AF65-F5344CB8AC3E}">
        <p14:creationId xmlns:p14="http://schemas.microsoft.com/office/powerpoint/2010/main" val="41905945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86D7C-AAF7-42DB-8123-A01D0AAB9915}"/>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E16E4C78-7568-4B19-B8AD-D06A67DED616}"/>
              </a:ext>
            </a:extLst>
          </p:cNvPr>
          <p:cNvSpPr>
            <a:spLocks noGrp="1"/>
          </p:cNvSpPr>
          <p:nvPr>
            <p:ph sz="quarter" idx="1"/>
          </p:nvPr>
        </p:nvSpPr>
        <p:spPr/>
        <p:txBody>
          <a:bodyPr/>
          <a:lstStyle/>
          <a:p>
            <a:pPr algn="just"/>
            <a:r>
              <a:rPr lang="en-GB" dirty="0"/>
              <a:t>Access: Once authenticated and authorized, the person or computer can access the resource.</a:t>
            </a:r>
          </a:p>
          <a:p>
            <a:pPr algn="just"/>
            <a:r>
              <a:rPr lang="en-GB" dirty="0"/>
              <a:t>Manage: Managing an access control system includes adding and removing authentication and authorization of users or systems. Some systems will sync with G Suite or Azure Active Directory, streamlining the management process.</a:t>
            </a:r>
          </a:p>
          <a:p>
            <a:pPr algn="just"/>
            <a:r>
              <a:rPr lang="en-GB" dirty="0"/>
              <a:t>Audit: Frequently used as part of access control to enforce the principle of least privilege. Over time, users can end up with access they no longer need, e.g. when they change roles. Regular audits minimize this risk.</a:t>
            </a:r>
            <a:endParaRPr lang="en-IN" dirty="0"/>
          </a:p>
        </p:txBody>
      </p:sp>
    </p:spTree>
    <p:extLst>
      <p:ext uri="{BB962C8B-B14F-4D97-AF65-F5344CB8AC3E}">
        <p14:creationId xmlns:p14="http://schemas.microsoft.com/office/powerpoint/2010/main" val="6418670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BE96-3C3A-4194-B825-B86BF2C818CC}"/>
              </a:ext>
            </a:extLst>
          </p:cNvPr>
          <p:cNvSpPr>
            <a:spLocks noGrp="1"/>
          </p:cNvSpPr>
          <p:nvPr>
            <p:ph type="title"/>
          </p:nvPr>
        </p:nvSpPr>
        <p:spPr/>
        <p:txBody>
          <a:bodyPr>
            <a:normAutofit/>
          </a:bodyPr>
          <a:lstStyle/>
          <a:p>
            <a:r>
              <a:rPr lang="en-GB" dirty="0"/>
              <a:t>How Does Access Control Work?</a:t>
            </a:r>
            <a:endParaRPr lang="en-IN" dirty="0"/>
          </a:p>
        </p:txBody>
      </p:sp>
      <p:sp>
        <p:nvSpPr>
          <p:cNvPr id="3" name="Content Placeholder 2">
            <a:extLst>
              <a:ext uri="{FF2B5EF4-FFF2-40B4-BE49-F238E27FC236}">
                <a16:creationId xmlns:a16="http://schemas.microsoft.com/office/drawing/2014/main" id="{288BEE20-3AE1-4685-BCB0-AEDC7707D9EE}"/>
              </a:ext>
            </a:extLst>
          </p:cNvPr>
          <p:cNvSpPr>
            <a:spLocks noGrp="1"/>
          </p:cNvSpPr>
          <p:nvPr>
            <p:ph sz="quarter" idx="1"/>
          </p:nvPr>
        </p:nvSpPr>
        <p:spPr/>
        <p:txBody>
          <a:bodyPr/>
          <a:lstStyle/>
          <a:p>
            <a:pPr algn="just"/>
            <a:r>
              <a:rPr lang="en-GB" dirty="0"/>
              <a:t>Access control can be split into two groups designed to improve physical security or cybersecurity:</a:t>
            </a:r>
          </a:p>
          <a:p>
            <a:pPr lvl="1" algn="just"/>
            <a:r>
              <a:rPr lang="en-GB" dirty="0"/>
              <a:t>Physical access control: limits access to campuses, building and other physical assets, e.g. a proximity card to unlock a door.</a:t>
            </a:r>
          </a:p>
          <a:p>
            <a:pPr lvl="1" algn="just"/>
            <a:r>
              <a:rPr lang="en-GB" dirty="0"/>
              <a:t>Logical access control: limits access to computers, networks, files and other sensitive data, e.g. a username and password.</a:t>
            </a:r>
            <a:endParaRPr lang="en-IN" dirty="0"/>
          </a:p>
        </p:txBody>
      </p:sp>
    </p:spTree>
    <p:extLst>
      <p:ext uri="{BB962C8B-B14F-4D97-AF65-F5344CB8AC3E}">
        <p14:creationId xmlns:p14="http://schemas.microsoft.com/office/powerpoint/2010/main" val="10464398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B1F23-6AEB-428A-BCC5-7332F2CCF89E}"/>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18078278-2597-436A-8105-C0B4DAD5B35C}"/>
              </a:ext>
            </a:extLst>
          </p:cNvPr>
          <p:cNvSpPr>
            <a:spLocks noGrp="1"/>
          </p:cNvSpPr>
          <p:nvPr>
            <p:ph sz="quarter" idx="1"/>
          </p:nvPr>
        </p:nvSpPr>
        <p:spPr/>
        <p:txBody>
          <a:bodyPr/>
          <a:lstStyle/>
          <a:p>
            <a:pPr algn="just"/>
            <a:r>
              <a:rPr lang="en-GB" dirty="0"/>
              <a:t>For example, an organization may employ an electronic control system that relies on user credentials, access card readers, intercom, auditing and reporting to track which employees have access and have accessed a restricted data </a:t>
            </a:r>
            <a:r>
              <a:rPr lang="en-GB" dirty="0" err="1"/>
              <a:t>center</a:t>
            </a:r>
            <a:r>
              <a:rPr lang="en-GB" dirty="0"/>
              <a:t>. </a:t>
            </a:r>
          </a:p>
          <a:p>
            <a:pPr algn="just"/>
            <a:r>
              <a:rPr lang="en-GB" dirty="0"/>
              <a:t>This system may incorporate an access control panel that can restrict entry to individual rooms and buildings, as well as sound alarms, initiate lockdown procedures and prevent unauthorized access. </a:t>
            </a:r>
            <a:endParaRPr lang="en-IN" dirty="0"/>
          </a:p>
        </p:txBody>
      </p:sp>
    </p:spTree>
    <p:extLst>
      <p:ext uri="{BB962C8B-B14F-4D97-AF65-F5344CB8AC3E}">
        <p14:creationId xmlns:p14="http://schemas.microsoft.com/office/powerpoint/2010/main" val="17657531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2112A-88E1-424C-B07B-A7230441E04E}"/>
              </a:ext>
            </a:extLst>
          </p:cNvPr>
          <p:cNvSpPr>
            <a:spLocks noGrp="1"/>
          </p:cNvSpPr>
          <p:nvPr>
            <p:ph type="title"/>
          </p:nvPr>
        </p:nvSpPr>
        <p:spPr/>
        <p:txBody>
          <a:bodyPr>
            <a:normAutofit/>
          </a:bodyPr>
          <a:lstStyle/>
          <a:p>
            <a:r>
              <a:rPr lang="en-GB" dirty="0"/>
              <a:t>Why is Access Control Important?</a:t>
            </a:r>
            <a:endParaRPr lang="en-IN" dirty="0"/>
          </a:p>
        </p:txBody>
      </p:sp>
      <p:sp>
        <p:nvSpPr>
          <p:cNvPr id="3" name="Content Placeholder 2">
            <a:extLst>
              <a:ext uri="{FF2B5EF4-FFF2-40B4-BE49-F238E27FC236}">
                <a16:creationId xmlns:a16="http://schemas.microsoft.com/office/drawing/2014/main" id="{87098B61-E84F-4E49-9EA7-A7B4C3E5A6DB}"/>
              </a:ext>
            </a:extLst>
          </p:cNvPr>
          <p:cNvSpPr>
            <a:spLocks noGrp="1"/>
          </p:cNvSpPr>
          <p:nvPr>
            <p:ph sz="quarter" idx="1"/>
          </p:nvPr>
        </p:nvSpPr>
        <p:spPr/>
        <p:txBody>
          <a:bodyPr>
            <a:normAutofit/>
          </a:bodyPr>
          <a:lstStyle/>
          <a:p>
            <a:pPr algn="just"/>
            <a:r>
              <a:rPr lang="en-GB" dirty="0"/>
              <a:t>Access control minimizes the risk of authorized access to physical and computer systems, forming a foundational part of information security, data security and network security. </a:t>
            </a:r>
          </a:p>
          <a:p>
            <a:pPr algn="just"/>
            <a:r>
              <a:rPr lang="en-GB" dirty="0"/>
              <a:t>Depending on your organization, access control may be a regulatory compliance requirement:</a:t>
            </a:r>
          </a:p>
        </p:txBody>
      </p:sp>
    </p:spTree>
    <p:extLst>
      <p:ext uri="{BB962C8B-B14F-4D97-AF65-F5344CB8AC3E}">
        <p14:creationId xmlns:p14="http://schemas.microsoft.com/office/powerpoint/2010/main" val="27529698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74E1-5573-499C-A7D0-4F0587694AFC}"/>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A1891827-4D9D-409E-92C5-492012CF7B46}"/>
              </a:ext>
            </a:extLst>
          </p:cNvPr>
          <p:cNvSpPr>
            <a:spLocks noGrp="1"/>
          </p:cNvSpPr>
          <p:nvPr>
            <p:ph sz="quarter" idx="1"/>
          </p:nvPr>
        </p:nvSpPr>
        <p:spPr/>
        <p:txBody>
          <a:bodyPr/>
          <a:lstStyle/>
          <a:p>
            <a:pPr algn="just"/>
            <a:r>
              <a:rPr lang="en-GB" dirty="0"/>
              <a:t>PCI DSS: Requirement 9 mandates organizations to restrict physical access to their buildings for onsite personnel, visitors and media, as well as having adequate logical access controls to mitigate the cybersecurity risk of malicious individuals stealing sensitive data. Requirement 10 requires organizations employ security solutions to track and monitor their systems in an auditable manner.</a:t>
            </a:r>
            <a:endParaRPr lang="en-IN" dirty="0"/>
          </a:p>
          <a:p>
            <a:endParaRPr lang="en-IN" dirty="0"/>
          </a:p>
        </p:txBody>
      </p:sp>
    </p:spTree>
    <p:extLst>
      <p:ext uri="{BB962C8B-B14F-4D97-AF65-F5344CB8AC3E}">
        <p14:creationId xmlns:p14="http://schemas.microsoft.com/office/powerpoint/2010/main" val="7312072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3D43E-6163-480E-8E20-C3913018C0C9}"/>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4E5BD4D3-AFD4-4B81-9A51-7779C7C7A997}"/>
              </a:ext>
            </a:extLst>
          </p:cNvPr>
          <p:cNvSpPr>
            <a:spLocks noGrp="1"/>
          </p:cNvSpPr>
          <p:nvPr>
            <p:ph sz="quarter" idx="1"/>
          </p:nvPr>
        </p:nvSpPr>
        <p:spPr/>
        <p:txBody>
          <a:bodyPr/>
          <a:lstStyle/>
          <a:p>
            <a:pPr algn="just"/>
            <a:r>
              <a:rPr lang="en-GB" dirty="0"/>
              <a:t>HIPAA: The HIPAA Security Rule requires Covered Entities and their business associates to prevent the unauthorized disclosure of protected health information (PHI), this includes the usage of physical and electronic access control. </a:t>
            </a:r>
          </a:p>
          <a:p>
            <a:pPr algn="just"/>
            <a:endParaRPr lang="en-IN" dirty="0"/>
          </a:p>
        </p:txBody>
      </p:sp>
    </p:spTree>
    <p:extLst>
      <p:ext uri="{BB962C8B-B14F-4D97-AF65-F5344CB8AC3E}">
        <p14:creationId xmlns:p14="http://schemas.microsoft.com/office/powerpoint/2010/main" val="791777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A85EE-1A27-47AF-AA68-0D414DCA25B1}"/>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96CF1899-934A-44F6-9B2F-C7B1043C5776}"/>
              </a:ext>
            </a:extLst>
          </p:cNvPr>
          <p:cNvSpPr>
            <a:spLocks noGrp="1"/>
          </p:cNvSpPr>
          <p:nvPr>
            <p:ph sz="quarter" idx="1"/>
          </p:nvPr>
        </p:nvSpPr>
        <p:spPr/>
        <p:txBody>
          <a:bodyPr/>
          <a:lstStyle/>
          <a:p>
            <a:pPr algn="just"/>
            <a:r>
              <a:rPr lang="en-GB" dirty="0"/>
              <a:t>SOC 2: The auditing procedure enforce third-party vendors and service providers to manage sensitive data to prevent data breaches, protecting employee and customer privacy. </a:t>
            </a:r>
          </a:p>
          <a:p>
            <a:pPr algn="just"/>
            <a:r>
              <a:rPr lang="en-GB" dirty="0"/>
              <a:t>Companies who wish to gain SOC 2 assurance must use a form of access control with two-factor authentication and data encryption. SOC 2 assurance is particularly important for organization's who process personally identifiable information (PII).</a:t>
            </a:r>
            <a:endParaRPr lang="en-IN" dirty="0"/>
          </a:p>
        </p:txBody>
      </p:sp>
    </p:spTree>
    <p:extLst>
      <p:ext uri="{BB962C8B-B14F-4D97-AF65-F5344CB8AC3E}">
        <p14:creationId xmlns:p14="http://schemas.microsoft.com/office/powerpoint/2010/main" val="15216763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334A-E16F-4EFF-A809-12622C088DAC}"/>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7A76BF30-7C88-4123-A8A9-CFC70C6061B1}"/>
              </a:ext>
            </a:extLst>
          </p:cNvPr>
          <p:cNvSpPr>
            <a:spLocks noGrp="1"/>
          </p:cNvSpPr>
          <p:nvPr>
            <p:ph sz="quarter" idx="1"/>
          </p:nvPr>
        </p:nvSpPr>
        <p:spPr/>
        <p:txBody>
          <a:bodyPr/>
          <a:lstStyle/>
          <a:p>
            <a:pPr algn="just"/>
            <a:r>
              <a:rPr lang="en-GB" dirty="0"/>
              <a:t>ISO 27001: An information security standard that requires management systematically examine an organization's attack vectors and audits all cyber threats and vulnerabilities. It also requires a comprehensive set of risk mitigation or transfer protocols to ensure continuous information security and business continuity. </a:t>
            </a:r>
            <a:endParaRPr lang="en-IN" dirty="0"/>
          </a:p>
        </p:txBody>
      </p:sp>
    </p:spTree>
    <p:extLst>
      <p:ext uri="{BB962C8B-B14F-4D97-AF65-F5344CB8AC3E}">
        <p14:creationId xmlns:p14="http://schemas.microsoft.com/office/powerpoint/2010/main" val="11966717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2585-7AA5-4E5C-AC90-1C344332A7DA}"/>
              </a:ext>
            </a:extLst>
          </p:cNvPr>
          <p:cNvSpPr>
            <a:spLocks noGrp="1"/>
          </p:cNvSpPr>
          <p:nvPr>
            <p:ph type="title"/>
          </p:nvPr>
        </p:nvSpPr>
        <p:spPr/>
        <p:txBody>
          <a:bodyPr>
            <a:normAutofit/>
          </a:bodyPr>
          <a:lstStyle/>
          <a:p>
            <a:r>
              <a:rPr lang="en-GB" dirty="0"/>
              <a:t>What are the Types of Access Control?</a:t>
            </a:r>
            <a:endParaRPr lang="en-IN" dirty="0"/>
          </a:p>
        </p:txBody>
      </p:sp>
      <p:sp>
        <p:nvSpPr>
          <p:cNvPr id="3" name="Content Placeholder 2">
            <a:extLst>
              <a:ext uri="{FF2B5EF4-FFF2-40B4-BE49-F238E27FC236}">
                <a16:creationId xmlns:a16="http://schemas.microsoft.com/office/drawing/2014/main" id="{3416CA83-F933-481B-93CD-8C779C75C63F}"/>
              </a:ext>
            </a:extLst>
          </p:cNvPr>
          <p:cNvSpPr>
            <a:spLocks noGrp="1"/>
          </p:cNvSpPr>
          <p:nvPr>
            <p:ph sz="quarter" idx="1"/>
          </p:nvPr>
        </p:nvSpPr>
        <p:spPr/>
        <p:txBody>
          <a:bodyPr>
            <a:normAutofit lnSpcReduction="10000"/>
          </a:bodyPr>
          <a:lstStyle/>
          <a:p>
            <a:pPr algn="just"/>
            <a:r>
              <a:rPr lang="en-GB" dirty="0"/>
              <a:t>Attribute-based access control (ABAC): Access management systems were access is granted not on the rights of a user after authentication but based on attributes. The end user has to prove so-called claims about their attributes to the access control engine. An attribute-based access control policy specifies which claims need to be satisfied to grant access to the resource. </a:t>
            </a:r>
          </a:p>
          <a:p>
            <a:pPr algn="just"/>
            <a:r>
              <a:rPr lang="en-GB" dirty="0"/>
              <a:t>For example, the claim may be the user's age is older than 18 and any user who can prove this claim will be granted access. In ABAC, it's not always necessary to authenticate or identify the user, just that they have the attribute. </a:t>
            </a:r>
            <a:endParaRPr lang="en-IN" dirty="0"/>
          </a:p>
        </p:txBody>
      </p:sp>
    </p:spTree>
    <p:extLst>
      <p:ext uri="{BB962C8B-B14F-4D97-AF65-F5344CB8AC3E}">
        <p14:creationId xmlns:p14="http://schemas.microsoft.com/office/powerpoint/2010/main" val="2171956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8AE0-4C84-4FE2-885A-93ED7011DE6A}"/>
              </a:ext>
            </a:extLst>
          </p:cNvPr>
          <p:cNvSpPr>
            <a:spLocks noGrp="1"/>
          </p:cNvSpPr>
          <p:nvPr>
            <p:ph type="title"/>
          </p:nvPr>
        </p:nvSpPr>
        <p:spPr/>
        <p:txBody>
          <a:bodyPr/>
          <a:lstStyle/>
          <a:p>
            <a:r>
              <a:rPr lang="en-GB" dirty="0"/>
              <a:t>Continue..</a:t>
            </a:r>
            <a:endParaRPr lang="en-IN" dirty="0"/>
          </a:p>
        </p:txBody>
      </p:sp>
      <p:pic>
        <p:nvPicPr>
          <p:cNvPr id="2050" name="Picture 2" descr="To make Secure">
            <a:extLst>
              <a:ext uri="{FF2B5EF4-FFF2-40B4-BE49-F238E27FC236}">
                <a16:creationId xmlns:a16="http://schemas.microsoft.com/office/drawing/2014/main" id="{0C29C0CA-0DDA-4963-B166-E496E60E7539}"/>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33101" y="1655430"/>
            <a:ext cx="5715798" cy="4763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3394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27D08-48ED-4011-B90E-4FC0A2CA3A78}"/>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03AA76F4-6600-4019-9829-E20074DE6DDE}"/>
              </a:ext>
            </a:extLst>
          </p:cNvPr>
          <p:cNvSpPr>
            <a:spLocks noGrp="1"/>
          </p:cNvSpPr>
          <p:nvPr>
            <p:ph sz="quarter" idx="1"/>
          </p:nvPr>
        </p:nvSpPr>
        <p:spPr/>
        <p:txBody>
          <a:bodyPr/>
          <a:lstStyle/>
          <a:p>
            <a:pPr algn="just"/>
            <a:r>
              <a:rPr lang="en-GB" dirty="0"/>
              <a:t>Discretionary access control (DAC): Access management where owners or administrators of the protected system, data or resource set the policies defining who or what is authorized to access the resource. These systems rely on administrators to limit the propagation of access rights. DAC systems are criticized for their lack of centralized control.</a:t>
            </a:r>
            <a:endParaRPr lang="en-IN" dirty="0"/>
          </a:p>
        </p:txBody>
      </p:sp>
    </p:spTree>
    <p:extLst>
      <p:ext uri="{BB962C8B-B14F-4D97-AF65-F5344CB8AC3E}">
        <p14:creationId xmlns:p14="http://schemas.microsoft.com/office/powerpoint/2010/main" val="41461663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7EBD-4AD2-4C14-AEF0-ABA5B1040D7F}"/>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3974E81B-79C8-44E5-B2F9-ABD024D07733}"/>
              </a:ext>
            </a:extLst>
          </p:cNvPr>
          <p:cNvSpPr>
            <a:spLocks noGrp="1"/>
          </p:cNvSpPr>
          <p:nvPr>
            <p:ph sz="quarter" idx="1"/>
          </p:nvPr>
        </p:nvSpPr>
        <p:spPr/>
        <p:txBody>
          <a:bodyPr/>
          <a:lstStyle/>
          <a:p>
            <a:pPr algn="just"/>
            <a:r>
              <a:rPr lang="en-GB" dirty="0"/>
              <a:t>Mandatory access control (MAC): Access rights are regulated by a central authority based on multiple levels of security. MAC is common in government and military environments where classifications are assigned to system resources and the operating system or security kernel will grant or deny access based on the user's or the device's security clearance. It is difficult to manage but its use is justified when used to protected highly sensitive data. </a:t>
            </a:r>
            <a:endParaRPr lang="en-IN" dirty="0"/>
          </a:p>
        </p:txBody>
      </p:sp>
    </p:spTree>
    <p:extLst>
      <p:ext uri="{BB962C8B-B14F-4D97-AF65-F5344CB8AC3E}">
        <p14:creationId xmlns:p14="http://schemas.microsoft.com/office/powerpoint/2010/main" val="6962488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AA072-15ED-4C43-8A4F-F2BD65DD70E3}"/>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F18B0EDA-E712-43FB-93EE-1626361763CD}"/>
              </a:ext>
            </a:extLst>
          </p:cNvPr>
          <p:cNvSpPr>
            <a:spLocks noGrp="1"/>
          </p:cNvSpPr>
          <p:nvPr>
            <p:ph sz="quarter" idx="1"/>
          </p:nvPr>
        </p:nvSpPr>
        <p:spPr/>
        <p:txBody>
          <a:bodyPr/>
          <a:lstStyle/>
          <a:p>
            <a:pPr algn="just"/>
            <a:r>
              <a:rPr lang="en-GB" dirty="0"/>
              <a:t>Role-based access control (RBAC): In RBAC, an access system determines who can access a resource rather than an owner. RBAC is common in commercial and military systems, where multi-level security requirements may exist. RBAC differs from DAC in that DAC allows users to control access while in RBAC, access is controlled at the system level, outside of user control. RBAC can be distinguished from MAC primarily by the way it handles permissions. </a:t>
            </a:r>
            <a:endParaRPr lang="en-IN" dirty="0"/>
          </a:p>
        </p:txBody>
      </p:sp>
    </p:spTree>
    <p:extLst>
      <p:ext uri="{BB962C8B-B14F-4D97-AF65-F5344CB8AC3E}">
        <p14:creationId xmlns:p14="http://schemas.microsoft.com/office/powerpoint/2010/main" val="3702244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FFF82-D952-4468-92FC-F386BABA7236}"/>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81930EEB-5B1E-46E6-97B5-BDBF9860A4F5}"/>
              </a:ext>
            </a:extLst>
          </p:cNvPr>
          <p:cNvSpPr>
            <a:spLocks noGrp="1"/>
          </p:cNvSpPr>
          <p:nvPr>
            <p:ph sz="quarter" idx="1"/>
          </p:nvPr>
        </p:nvSpPr>
        <p:spPr/>
        <p:txBody>
          <a:bodyPr/>
          <a:lstStyle/>
          <a:p>
            <a:pPr algn="just"/>
            <a:r>
              <a:rPr lang="en-GB" dirty="0"/>
              <a:t>Rule-based access control: A security model where an administrator defines rules that govern access to the resource. These rules may be based on conditions, such as time of day and location. It's not uncommon to have some form of rule-based access control and role-based access control working together.</a:t>
            </a:r>
            <a:endParaRPr lang="en-IN" dirty="0"/>
          </a:p>
        </p:txBody>
      </p:sp>
    </p:spTree>
    <p:extLst>
      <p:ext uri="{BB962C8B-B14F-4D97-AF65-F5344CB8AC3E}">
        <p14:creationId xmlns:p14="http://schemas.microsoft.com/office/powerpoint/2010/main" val="12445792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8A6E-022F-4951-949D-C8D8BB595923}"/>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35EF9B08-9D64-4A2C-85A4-686BD00FC82E}"/>
              </a:ext>
            </a:extLst>
          </p:cNvPr>
          <p:cNvSpPr>
            <a:spLocks noGrp="1"/>
          </p:cNvSpPr>
          <p:nvPr>
            <p:ph sz="quarter" idx="1"/>
          </p:nvPr>
        </p:nvSpPr>
        <p:spPr/>
        <p:txBody>
          <a:bodyPr/>
          <a:lstStyle/>
          <a:p>
            <a:pPr algn="just"/>
            <a:r>
              <a:rPr lang="en-GB" dirty="0"/>
              <a:t>Break-Glass access control: Traditional access control has the purpose of restricting access, which is why most access control models follow the principle of least privilege and the default deny principle. This </a:t>
            </a:r>
            <a:r>
              <a:rPr lang="en-GB" dirty="0" err="1"/>
              <a:t>behavior</a:t>
            </a:r>
            <a:r>
              <a:rPr lang="en-GB" dirty="0"/>
              <a:t> may conflict with operations of a system. In certain situations, humans are willing to take the risk that might be involved in violating an access control policy, if the potential benefit of real-time access outweighs the risks. This need is visible in healthcare where inability to access to patient records could cause death. </a:t>
            </a:r>
            <a:endParaRPr lang="en-IN" dirty="0"/>
          </a:p>
        </p:txBody>
      </p:sp>
    </p:spTree>
    <p:extLst>
      <p:ext uri="{BB962C8B-B14F-4D97-AF65-F5344CB8AC3E}">
        <p14:creationId xmlns:p14="http://schemas.microsoft.com/office/powerpoint/2010/main" val="2101754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8E44D-8D73-4427-9731-A2A2DF96B2BF}"/>
              </a:ext>
            </a:extLst>
          </p:cNvPr>
          <p:cNvSpPr>
            <a:spLocks noGrp="1"/>
          </p:cNvSpPr>
          <p:nvPr>
            <p:ph type="title"/>
          </p:nvPr>
        </p:nvSpPr>
        <p:spPr/>
        <p:txBody>
          <a:bodyPr/>
          <a:lstStyle/>
          <a:p>
            <a:r>
              <a:rPr lang="en-GB" dirty="0"/>
              <a:t>What all to secure?</a:t>
            </a:r>
            <a:endParaRPr lang="en-IN" dirty="0"/>
          </a:p>
        </p:txBody>
      </p:sp>
      <p:sp>
        <p:nvSpPr>
          <p:cNvPr id="3" name="Content Placeholder 2">
            <a:extLst>
              <a:ext uri="{FF2B5EF4-FFF2-40B4-BE49-F238E27FC236}">
                <a16:creationId xmlns:a16="http://schemas.microsoft.com/office/drawing/2014/main" id="{ED1C42BA-65A1-4BFD-9B51-383D5B62287F}"/>
              </a:ext>
            </a:extLst>
          </p:cNvPr>
          <p:cNvSpPr>
            <a:spLocks noGrp="1"/>
          </p:cNvSpPr>
          <p:nvPr>
            <p:ph sz="quarter" idx="1"/>
          </p:nvPr>
        </p:nvSpPr>
        <p:spPr/>
        <p:txBody>
          <a:bodyPr>
            <a:normAutofit/>
          </a:bodyPr>
          <a:lstStyle/>
          <a:p>
            <a:pPr algn="just"/>
            <a:r>
              <a:rPr lang="en-GB" dirty="0"/>
              <a:t>First of all, is to check the physical security by setting control systems like motion alarms, door accessing systems, humidity sensors, temperature sensors. All these components decrease the possibility of a computer to be stolen or damaged by humans and environment itself.</a:t>
            </a:r>
          </a:p>
          <a:p>
            <a:pPr algn="just"/>
            <a:r>
              <a:rPr lang="en-GB" dirty="0"/>
              <a:t>People having access to computer systems should have their own user id with password protection.</a:t>
            </a:r>
          </a:p>
          <a:p>
            <a:pPr algn="just"/>
            <a:r>
              <a:rPr lang="en-GB" dirty="0"/>
              <a:t>Monitors should be screen saver protected to hide the information from being displayed when the user is away or inactive.</a:t>
            </a:r>
          </a:p>
        </p:txBody>
      </p:sp>
    </p:spTree>
    <p:extLst>
      <p:ext uri="{BB962C8B-B14F-4D97-AF65-F5344CB8AC3E}">
        <p14:creationId xmlns:p14="http://schemas.microsoft.com/office/powerpoint/2010/main" val="3672390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AC031-FB53-46DD-A450-C99E87F68FFC}"/>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F78FC019-BC4C-4F26-B912-5DB385163426}"/>
              </a:ext>
            </a:extLst>
          </p:cNvPr>
          <p:cNvSpPr>
            <a:spLocks noGrp="1"/>
          </p:cNvSpPr>
          <p:nvPr>
            <p:ph sz="quarter" idx="1"/>
          </p:nvPr>
        </p:nvSpPr>
        <p:spPr/>
        <p:txBody>
          <a:bodyPr/>
          <a:lstStyle/>
          <a:p>
            <a:pPr algn="just"/>
            <a:r>
              <a:rPr lang="en-GB" dirty="0"/>
              <a:t>Secure your network especially wireless, passwords should be used.</a:t>
            </a:r>
          </a:p>
          <a:p>
            <a:pPr algn="just"/>
            <a:r>
              <a:rPr lang="en-GB" dirty="0"/>
              <a:t>Internet equipment as routers to be protected with password.</a:t>
            </a:r>
          </a:p>
          <a:p>
            <a:pPr algn="just"/>
            <a:r>
              <a:rPr lang="en-GB" dirty="0"/>
              <a:t>Data that you use to store information which can be financial, or non-financial by encryption.</a:t>
            </a:r>
          </a:p>
          <a:p>
            <a:pPr algn="just"/>
            <a:r>
              <a:rPr lang="en-GB" dirty="0"/>
              <a:t>Information should be protected in all types of its representation in transmission by encrypting it.</a:t>
            </a:r>
            <a:endParaRPr lang="en-IN" dirty="0"/>
          </a:p>
          <a:p>
            <a:endParaRPr lang="en-IN" dirty="0"/>
          </a:p>
        </p:txBody>
      </p:sp>
    </p:spTree>
    <p:extLst>
      <p:ext uri="{BB962C8B-B14F-4D97-AF65-F5344CB8AC3E}">
        <p14:creationId xmlns:p14="http://schemas.microsoft.com/office/powerpoint/2010/main" val="3195093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1807</TotalTime>
  <Words>4768</Words>
  <Application>Microsoft Office PowerPoint</Application>
  <PresentationFormat>On-screen Show (4:3)</PresentationFormat>
  <Paragraphs>283</Paragraphs>
  <Slides>74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74</vt:i4>
      </vt:variant>
    </vt:vector>
  </HeadingPairs>
  <TitlesOfParts>
    <vt:vector size="78" baseType="lpstr">
      <vt:lpstr>Century Schoolbook</vt:lpstr>
      <vt:lpstr>Wingdings</vt:lpstr>
      <vt:lpstr>Wingdings 2</vt:lpstr>
      <vt:lpstr>Oriel</vt:lpstr>
      <vt:lpstr>CAP-790</vt:lpstr>
      <vt:lpstr>Why Security?</vt:lpstr>
      <vt:lpstr>Continue..</vt:lpstr>
      <vt:lpstr>Security Breach</vt:lpstr>
      <vt:lpstr>What is computer security?</vt:lpstr>
      <vt:lpstr>What to Secure?</vt:lpstr>
      <vt:lpstr>Continue..</vt:lpstr>
      <vt:lpstr>What all to secure?</vt:lpstr>
      <vt:lpstr>Continue..</vt:lpstr>
      <vt:lpstr>What is Computer Security</vt:lpstr>
      <vt:lpstr>Components of computer system</vt:lpstr>
      <vt:lpstr>The CIA Triad</vt:lpstr>
      <vt:lpstr>Continue..</vt:lpstr>
      <vt:lpstr>Benefits of Computer Security Awareness</vt:lpstr>
      <vt:lpstr>Continue..</vt:lpstr>
      <vt:lpstr>Why is Computer Security Important?</vt:lpstr>
      <vt:lpstr>Potential Losses due to Security Attacks</vt:lpstr>
      <vt:lpstr>Continue..</vt:lpstr>
      <vt:lpstr>Continue..</vt:lpstr>
      <vt:lpstr>Computer Security Practices</vt:lpstr>
      <vt:lpstr>Continue..</vt:lpstr>
      <vt:lpstr>Continue..</vt:lpstr>
      <vt:lpstr>Basic Computer Security Checklist</vt:lpstr>
      <vt:lpstr>Continue..</vt:lpstr>
      <vt:lpstr>Continue..</vt:lpstr>
      <vt:lpstr>Continue..</vt:lpstr>
      <vt:lpstr>What is an information technology risk</vt:lpstr>
      <vt:lpstr>Continue..</vt:lpstr>
      <vt:lpstr>Continue..</vt:lpstr>
      <vt:lpstr>General IT threats</vt:lpstr>
      <vt:lpstr>Criminal IT threats</vt:lpstr>
      <vt:lpstr>Real Risks</vt:lpstr>
      <vt:lpstr>Risk Management</vt:lpstr>
      <vt:lpstr>Internal Factors</vt:lpstr>
      <vt:lpstr>External Factors</vt:lpstr>
      <vt:lpstr>Steps involve in Risk Management</vt:lpstr>
      <vt:lpstr>Risk Analysis</vt:lpstr>
      <vt:lpstr>Information Security Requirements</vt:lpstr>
      <vt:lpstr>Continue..</vt:lpstr>
      <vt:lpstr>Continue..</vt:lpstr>
      <vt:lpstr>Continue..</vt:lpstr>
      <vt:lpstr>Continue..</vt:lpstr>
      <vt:lpstr>Continue..</vt:lpstr>
      <vt:lpstr>Threat model</vt:lpstr>
      <vt:lpstr>Continue..</vt:lpstr>
      <vt:lpstr>Continue..</vt:lpstr>
      <vt:lpstr>Threat modeling methodologies for IT purposes</vt:lpstr>
      <vt:lpstr>STRIDE methodology</vt:lpstr>
      <vt:lpstr>P.A.S.T.A.</vt:lpstr>
      <vt:lpstr>Continue..</vt:lpstr>
      <vt:lpstr>Trike</vt:lpstr>
      <vt:lpstr>Generally accepted IT threat modeling processes</vt:lpstr>
      <vt:lpstr>Continue..</vt:lpstr>
      <vt:lpstr>Visual representations based on data flow diagrams</vt:lpstr>
      <vt:lpstr>Continue..</vt:lpstr>
      <vt:lpstr>Inadequate security</vt:lpstr>
      <vt:lpstr>Continue..</vt:lpstr>
      <vt:lpstr>Continue..</vt:lpstr>
      <vt:lpstr>Access Control</vt:lpstr>
      <vt:lpstr>Components of Access Control</vt:lpstr>
      <vt:lpstr>Continue..</vt:lpstr>
      <vt:lpstr>How Does Access Control Work?</vt:lpstr>
      <vt:lpstr>Continue..</vt:lpstr>
      <vt:lpstr>Why is Access Control Important?</vt:lpstr>
      <vt:lpstr>Continue..</vt:lpstr>
      <vt:lpstr>Continue..</vt:lpstr>
      <vt:lpstr>Continue..</vt:lpstr>
      <vt:lpstr>Continue..</vt:lpstr>
      <vt:lpstr>What are the Types of Access Control?</vt:lpstr>
      <vt:lpstr>Continue..</vt:lpstr>
      <vt:lpstr>Continue..</vt:lpstr>
      <vt:lpstr>Continue..</vt:lpstr>
      <vt:lpstr>Continue..</vt:lpstr>
      <vt:lpstr>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vikassingh</dc:creator>
  <cp:lastModifiedBy>sophiya sheikh</cp:lastModifiedBy>
  <cp:revision>156</cp:revision>
  <dcterms:created xsi:type="dcterms:W3CDTF">2014-08-19T17:16:14Z</dcterms:created>
  <dcterms:modified xsi:type="dcterms:W3CDTF">2022-08-02T09:59:09Z</dcterms:modified>
</cp:coreProperties>
</file>