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85" r:id="rId3"/>
    <p:sldId id="388" r:id="rId4"/>
    <p:sldId id="393" r:id="rId5"/>
    <p:sldId id="386" r:id="rId6"/>
    <p:sldId id="394" r:id="rId7"/>
    <p:sldId id="387" r:id="rId8"/>
    <p:sldId id="389" r:id="rId9"/>
    <p:sldId id="390" r:id="rId10"/>
    <p:sldId id="391" r:id="rId11"/>
    <p:sldId id="392" r:id="rId12"/>
    <p:sldId id="403" r:id="rId13"/>
    <p:sldId id="404" r:id="rId14"/>
    <p:sldId id="395" r:id="rId15"/>
    <p:sldId id="396" r:id="rId16"/>
    <p:sldId id="397" r:id="rId17"/>
    <p:sldId id="398" r:id="rId18"/>
    <p:sldId id="399" r:id="rId19"/>
    <p:sldId id="400" r:id="rId20"/>
    <p:sldId id="401" r:id="rId21"/>
    <p:sldId id="402" r:id="rId22"/>
    <p:sldId id="405" r:id="rId23"/>
    <p:sldId id="406" r:id="rId24"/>
    <p:sldId id="407" r:id="rId25"/>
    <p:sldId id="414" r:id="rId26"/>
    <p:sldId id="408" r:id="rId27"/>
    <p:sldId id="415" r:id="rId28"/>
    <p:sldId id="409" r:id="rId29"/>
    <p:sldId id="410" r:id="rId30"/>
    <p:sldId id="411" r:id="rId31"/>
    <p:sldId id="416" r:id="rId32"/>
    <p:sldId id="417" r:id="rId33"/>
    <p:sldId id="412" r:id="rId34"/>
    <p:sldId id="418" r:id="rId35"/>
    <p:sldId id="413" r:id="rId36"/>
    <p:sldId id="420" r:id="rId37"/>
    <p:sldId id="421" r:id="rId38"/>
    <p:sldId id="422" r:id="rId39"/>
    <p:sldId id="424" r:id="rId40"/>
    <p:sldId id="425" r:id="rId41"/>
    <p:sldId id="426" r:id="rId42"/>
    <p:sldId id="427" r:id="rId43"/>
    <p:sldId id="428" r:id="rId44"/>
    <p:sldId id="429" r:id="rId45"/>
    <p:sldId id="423" r:id="rId46"/>
    <p:sldId id="430" r:id="rId47"/>
    <p:sldId id="419" r:id="rId48"/>
    <p:sldId id="431" r:id="rId49"/>
    <p:sldId id="432" r:id="rId50"/>
    <p:sldId id="433" r:id="rId51"/>
    <p:sldId id="434" r:id="rId52"/>
    <p:sldId id="445" r:id="rId53"/>
    <p:sldId id="446" r:id="rId54"/>
    <p:sldId id="447" r:id="rId55"/>
    <p:sldId id="448" r:id="rId56"/>
    <p:sldId id="441" r:id="rId57"/>
    <p:sldId id="442" r:id="rId58"/>
    <p:sldId id="443" r:id="rId59"/>
    <p:sldId id="444" r:id="rId60"/>
    <p:sldId id="449" r:id="rId61"/>
    <p:sldId id="450" r:id="rId62"/>
    <p:sldId id="451" r:id="rId63"/>
    <p:sldId id="452" r:id="rId64"/>
    <p:sldId id="453" r:id="rId65"/>
    <p:sldId id="454" r:id="rId66"/>
    <p:sldId id="455" r:id="rId67"/>
    <p:sldId id="456" r:id="rId68"/>
    <p:sldId id="457" r:id="rId69"/>
    <p:sldId id="458"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5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0020FF2-DC22-4BDE-BBB3-08067E5C1705}" type="datetimeFigureOut">
              <a:rPr lang="en-US" smtClean="0"/>
              <a:pPr/>
              <a:t>8/31/2022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34E26E-B4C2-4F87-BE50-719242234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0020FF2-DC22-4BDE-BBB3-08067E5C1705}" type="datetimeFigureOut">
              <a:rPr lang="en-US" smtClean="0"/>
              <a:pPr/>
              <a:t>8/31/2022</a:t>
            </a:fld>
            <a:endParaRPr lang="en-US"/>
          </a:p>
        </p:txBody>
      </p:sp>
      <p:sp>
        <p:nvSpPr>
          <p:cNvPr id="9" name="Slide Number Placeholder 8"/>
          <p:cNvSpPr>
            <a:spLocks noGrp="1"/>
          </p:cNvSpPr>
          <p:nvPr>
            <p:ph type="sldNum" sz="quarter" idx="15"/>
          </p:nvPr>
        </p:nvSpPr>
        <p:spPr/>
        <p:txBody>
          <a:bodyPr rtlCol="0"/>
          <a:lstStyle/>
          <a:p>
            <a:fld id="{0B34E26E-B4C2-4F87-BE50-7192422347C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0020FF2-DC22-4BDE-BBB3-08067E5C1705}" type="datetimeFigureOut">
              <a:rPr lang="en-US" smtClean="0"/>
              <a:pPr/>
              <a:t>8/31/2022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34E26E-B4C2-4F87-BE50-719242234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020FF2-DC22-4BDE-BBB3-08067E5C1705}" type="datetimeFigureOut">
              <a:rPr lang="en-US" smtClean="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E26E-B4C2-4F87-BE50-7192422347C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0020FF2-DC22-4BDE-BBB3-08067E5C1705}" type="datetimeFigureOut">
              <a:rPr lang="en-US" smtClean="0"/>
              <a:pPr/>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E26E-B4C2-4F87-BE50-7192422347C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0020FF2-DC22-4BDE-BBB3-08067E5C1705}" type="datetimeFigureOut">
              <a:rPr lang="en-US" smtClean="0"/>
              <a:pPr/>
              <a:t>8/31/2022</a:t>
            </a:fld>
            <a:endParaRPr lang="en-US"/>
          </a:p>
        </p:txBody>
      </p:sp>
      <p:sp>
        <p:nvSpPr>
          <p:cNvPr id="7" name="Slide Number Placeholder 6"/>
          <p:cNvSpPr>
            <a:spLocks noGrp="1"/>
          </p:cNvSpPr>
          <p:nvPr>
            <p:ph type="sldNum" sz="quarter" idx="11"/>
          </p:nvPr>
        </p:nvSpPr>
        <p:spPr/>
        <p:txBody>
          <a:bodyPr rtlCol="0"/>
          <a:lstStyle/>
          <a:p>
            <a:fld id="{0B34E26E-B4C2-4F87-BE50-7192422347C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20FF2-DC22-4BDE-BBB3-08067E5C1705}" type="datetimeFigureOut">
              <a:rPr lang="en-US" smtClean="0"/>
              <a:pPr/>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0020FF2-DC22-4BDE-BBB3-08067E5C1705}" type="datetimeFigureOut">
              <a:rPr lang="en-US" smtClean="0"/>
              <a:pPr/>
              <a:t>8/31/2022</a:t>
            </a:fld>
            <a:endParaRPr lang="en-US"/>
          </a:p>
        </p:txBody>
      </p:sp>
      <p:sp>
        <p:nvSpPr>
          <p:cNvPr id="22" name="Slide Number Placeholder 21"/>
          <p:cNvSpPr>
            <a:spLocks noGrp="1"/>
          </p:cNvSpPr>
          <p:nvPr>
            <p:ph type="sldNum" sz="quarter" idx="15"/>
          </p:nvPr>
        </p:nvSpPr>
        <p:spPr/>
        <p:txBody>
          <a:bodyPr rtlCol="0"/>
          <a:lstStyle/>
          <a:p>
            <a:fld id="{0B34E26E-B4C2-4F87-BE50-7192422347C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0020FF2-DC22-4BDE-BBB3-08067E5C1705}" type="datetimeFigureOut">
              <a:rPr lang="en-US" smtClean="0"/>
              <a:pPr/>
              <a:t>8/31/2022</a:t>
            </a:fld>
            <a:endParaRPr lang="en-US"/>
          </a:p>
        </p:txBody>
      </p:sp>
      <p:sp>
        <p:nvSpPr>
          <p:cNvPr id="18" name="Slide Number Placeholder 17"/>
          <p:cNvSpPr>
            <a:spLocks noGrp="1"/>
          </p:cNvSpPr>
          <p:nvPr>
            <p:ph type="sldNum" sz="quarter" idx="11"/>
          </p:nvPr>
        </p:nvSpPr>
        <p:spPr/>
        <p:txBody>
          <a:bodyPr rtlCol="0"/>
          <a:lstStyle/>
          <a:p>
            <a:fld id="{0B34E26E-B4C2-4F87-BE50-7192422347C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020FF2-DC22-4BDE-BBB3-08067E5C1705}" type="datetimeFigureOut">
              <a:rPr lang="en-US" smtClean="0"/>
              <a:pPr/>
              <a:t>8/31/2022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34E26E-B4C2-4F87-BE50-719242234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2590800"/>
          </a:xfrm>
        </p:spPr>
        <p:txBody>
          <a:bodyPr>
            <a:normAutofit/>
          </a:bodyPr>
          <a:lstStyle/>
          <a:p>
            <a:r>
              <a:rPr lang="en-US" sz="4000" dirty="0"/>
              <a:t>CAP-790</a:t>
            </a:r>
          </a:p>
        </p:txBody>
      </p:sp>
      <p:sp>
        <p:nvSpPr>
          <p:cNvPr id="5" name="Subtitle 4">
            <a:extLst>
              <a:ext uri="{FF2B5EF4-FFF2-40B4-BE49-F238E27FC236}">
                <a16:creationId xmlns:a16="http://schemas.microsoft.com/office/drawing/2014/main" id="{DA234124-25EA-4E60-A0D7-EDA87B7F0DB3}"/>
              </a:ext>
            </a:extLst>
          </p:cNvPr>
          <p:cNvSpPr>
            <a:spLocks noGrp="1"/>
          </p:cNvSpPr>
          <p:nvPr>
            <p:ph type="subTitle" idx="1"/>
          </p:nvPr>
        </p:nvSpPr>
        <p:spPr/>
        <p:txBody>
          <a:bodyPr>
            <a:normAutofit/>
          </a:bodyPr>
          <a:lstStyle/>
          <a:p>
            <a:r>
              <a:rPr lang="en-GB" sz="2800" dirty="0"/>
              <a:t>Unit - II</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E067-5EC8-4F08-B3A2-20A9068FA90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7DE3F18A-A14C-418E-A33F-16F067DC2BA3}"/>
              </a:ext>
            </a:extLst>
          </p:cNvPr>
          <p:cNvSpPr>
            <a:spLocks noGrp="1"/>
          </p:cNvSpPr>
          <p:nvPr>
            <p:ph sz="quarter" idx="1"/>
          </p:nvPr>
        </p:nvSpPr>
        <p:spPr/>
        <p:txBody>
          <a:bodyPr/>
          <a:lstStyle/>
          <a:p>
            <a:pPr algn="just"/>
            <a:r>
              <a:rPr lang="en-GB" dirty="0"/>
              <a:t>In our example, the remaining 22 bits need to have additional 42 redundant bits added to provide a complete block. The process of adding bits to the last block is referred to as padding.</a:t>
            </a:r>
          </a:p>
          <a:p>
            <a:pPr algn="just"/>
            <a:r>
              <a:rPr lang="en-GB" dirty="0"/>
              <a:t>Too much padding makes the system inefficient. Also, padding may render the system insecure at times, if the padding is done with same bits always.</a:t>
            </a:r>
            <a:endParaRPr lang="en-IN" dirty="0"/>
          </a:p>
          <a:p>
            <a:endParaRPr lang="en-IN" dirty="0"/>
          </a:p>
        </p:txBody>
      </p:sp>
    </p:spTree>
    <p:extLst>
      <p:ext uri="{BB962C8B-B14F-4D97-AF65-F5344CB8AC3E}">
        <p14:creationId xmlns:p14="http://schemas.microsoft.com/office/powerpoint/2010/main" val="1436689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E037-3907-441B-A45A-EF27683592AC}"/>
              </a:ext>
            </a:extLst>
          </p:cNvPr>
          <p:cNvSpPr>
            <a:spLocks noGrp="1"/>
          </p:cNvSpPr>
          <p:nvPr>
            <p:ph type="title"/>
          </p:nvPr>
        </p:nvSpPr>
        <p:spPr/>
        <p:txBody>
          <a:bodyPr/>
          <a:lstStyle/>
          <a:p>
            <a:r>
              <a:rPr lang="en-GB" dirty="0"/>
              <a:t>Stream Ciphers</a:t>
            </a:r>
            <a:endParaRPr lang="en-IN" dirty="0"/>
          </a:p>
        </p:txBody>
      </p:sp>
      <p:sp>
        <p:nvSpPr>
          <p:cNvPr id="3" name="Content Placeholder 2">
            <a:extLst>
              <a:ext uri="{FF2B5EF4-FFF2-40B4-BE49-F238E27FC236}">
                <a16:creationId xmlns:a16="http://schemas.microsoft.com/office/drawing/2014/main" id="{DDF9840C-49B3-41E5-9076-5ABBC688B729}"/>
              </a:ext>
            </a:extLst>
          </p:cNvPr>
          <p:cNvSpPr>
            <a:spLocks noGrp="1"/>
          </p:cNvSpPr>
          <p:nvPr>
            <p:ph sz="quarter" idx="1"/>
          </p:nvPr>
        </p:nvSpPr>
        <p:spPr/>
        <p:txBody>
          <a:bodyPr>
            <a:normAutofit/>
          </a:bodyPr>
          <a:lstStyle/>
          <a:p>
            <a:pPr algn="just"/>
            <a:r>
              <a:rPr lang="en-GB" dirty="0"/>
              <a:t>In stream cipher, one byte is encrypted at a time while in block cipher ~128 bits are encrypted at a time.</a:t>
            </a:r>
          </a:p>
          <a:p>
            <a:pPr algn="just"/>
            <a:r>
              <a:rPr lang="en-GB" dirty="0"/>
              <a:t>Initially, a key(k) will be supplied as input to pseudorandom bit generator and then it produces a random 8-bit output which is treated as keystream.</a:t>
            </a:r>
          </a:p>
          <a:p>
            <a:pPr algn="just"/>
            <a:r>
              <a:rPr lang="en-GB" dirty="0"/>
              <a:t>The resulted keystream will be of size 1 byte, i.e., 8 bits.</a:t>
            </a:r>
            <a:endParaRPr lang="en-IN" dirty="0"/>
          </a:p>
        </p:txBody>
      </p:sp>
    </p:spTree>
    <p:extLst>
      <p:ext uri="{BB962C8B-B14F-4D97-AF65-F5344CB8AC3E}">
        <p14:creationId xmlns:p14="http://schemas.microsoft.com/office/powerpoint/2010/main" val="369165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4E1F-BE98-454A-9A8C-B59D40C427FC}"/>
              </a:ext>
            </a:extLst>
          </p:cNvPr>
          <p:cNvSpPr>
            <a:spLocks noGrp="1"/>
          </p:cNvSpPr>
          <p:nvPr>
            <p:ph type="title"/>
          </p:nvPr>
        </p:nvSpPr>
        <p:spPr/>
        <p:txBody>
          <a:bodyPr/>
          <a:lstStyle/>
          <a:p>
            <a:r>
              <a:rPr lang="en-GB" dirty="0"/>
              <a:t>What is a stream cipher?</a:t>
            </a:r>
            <a:endParaRPr lang="en-IN" dirty="0"/>
          </a:p>
        </p:txBody>
      </p:sp>
      <p:sp>
        <p:nvSpPr>
          <p:cNvPr id="3" name="Content Placeholder 2">
            <a:extLst>
              <a:ext uri="{FF2B5EF4-FFF2-40B4-BE49-F238E27FC236}">
                <a16:creationId xmlns:a16="http://schemas.microsoft.com/office/drawing/2014/main" id="{545D8574-6889-4542-9356-F753A9949962}"/>
              </a:ext>
            </a:extLst>
          </p:cNvPr>
          <p:cNvSpPr>
            <a:spLocks noGrp="1"/>
          </p:cNvSpPr>
          <p:nvPr>
            <p:ph sz="quarter" idx="1"/>
          </p:nvPr>
        </p:nvSpPr>
        <p:spPr/>
        <p:txBody>
          <a:bodyPr/>
          <a:lstStyle/>
          <a:p>
            <a:pPr algn="just"/>
            <a:r>
              <a:rPr lang="en-GB" dirty="0"/>
              <a:t>A stream cipher is a method of encrypting text (to produce ciphertext) in which a cryptographic key and algorithm are applied to each binary digit in a data stream, one bit at a time. </a:t>
            </a:r>
          </a:p>
          <a:p>
            <a:pPr algn="just"/>
            <a:r>
              <a:rPr lang="en-GB" dirty="0"/>
              <a:t>The main alternative method to stream cipher is, in fact, the block cipher, where a key and algorithm are applied to blocks of data rather than individual bits in a stream.</a:t>
            </a:r>
            <a:endParaRPr lang="en-IN" dirty="0"/>
          </a:p>
        </p:txBody>
      </p:sp>
    </p:spTree>
    <p:extLst>
      <p:ext uri="{BB962C8B-B14F-4D97-AF65-F5344CB8AC3E}">
        <p14:creationId xmlns:p14="http://schemas.microsoft.com/office/powerpoint/2010/main" val="320357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7850-C69B-42A5-B5A6-EF6205B6D2C1}"/>
              </a:ext>
            </a:extLst>
          </p:cNvPr>
          <p:cNvSpPr>
            <a:spLocks noGrp="1"/>
          </p:cNvSpPr>
          <p:nvPr>
            <p:ph type="title"/>
          </p:nvPr>
        </p:nvSpPr>
        <p:spPr/>
        <p:txBody>
          <a:bodyPr/>
          <a:lstStyle/>
          <a:p>
            <a:r>
              <a:rPr lang="en-GB" dirty="0"/>
              <a:t>How does a stream cipher work?</a:t>
            </a:r>
            <a:endParaRPr lang="en-IN" dirty="0"/>
          </a:p>
        </p:txBody>
      </p:sp>
      <p:sp>
        <p:nvSpPr>
          <p:cNvPr id="3" name="Content Placeholder 2">
            <a:extLst>
              <a:ext uri="{FF2B5EF4-FFF2-40B4-BE49-F238E27FC236}">
                <a16:creationId xmlns:a16="http://schemas.microsoft.com/office/drawing/2014/main" id="{D2152DA7-E0B6-441B-851C-F6D92837C590}"/>
              </a:ext>
            </a:extLst>
          </p:cNvPr>
          <p:cNvSpPr>
            <a:spLocks noGrp="1"/>
          </p:cNvSpPr>
          <p:nvPr>
            <p:ph sz="quarter" idx="1"/>
          </p:nvPr>
        </p:nvSpPr>
        <p:spPr/>
        <p:txBody>
          <a:bodyPr>
            <a:normAutofit fontScale="92500" lnSpcReduction="20000"/>
          </a:bodyPr>
          <a:lstStyle/>
          <a:p>
            <a:pPr algn="just"/>
            <a:r>
              <a:rPr lang="en-GB" dirty="0"/>
              <a:t>A stream cipher is an encryption algorithm that uses a symmetric key to encrypt and decrypt a given amount of data. A symmetric cipher key, as opposed to an asymmetric cipher key, is an encryption tool that is used in both encryption and decryption. Asymmetric keys will sometimes use one key to encrypt a message and another to decrypt the respective ciphertext.</a:t>
            </a:r>
          </a:p>
          <a:p>
            <a:pPr algn="just"/>
            <a:r>
              <a:rPr lang="en-GB" dirty="0"/>
              <a:t>What makes stream ciphers particularly unique is that they encrypt data one bit, or byte, at a time. This makes for a fast and relatively simple encryption process.</a:t>
            </a:r>
          </a:p>
          <a:p>
            <a:pPr algn="just"/>
            <a:r>
              <a:rPr lang="en-GB" dirty="0"/>
              <a:t>Basic encryption requires three main components:</a:t>
            </a:r>
          </a:p>
          <a:p>
            <a:pPr lvl="1" algn="just"/>
            <a:r>
              <a:rPr lang="en-GB" dirty="0"/>
              <a:t>a message, document or piece of data</a:t>
            </a:r>
          </a:p>
          <a:p>
            <a:pPr lvl="1" algn="just"/>
            <a:r>
              <a:rPr lang="en-GB" dirty="0"/>
              <a:t>a key</a:t>
            </a:r>
          </a:p>
          <a:p>
            <a:pPr lvl="1" algn="just"/>
            <a:r>
              <a:rPr lang="en-GB" dirty="0"/>
              <a:t>an encryption algorithm</a:t>
            </a:r>
            <a:endParaRPr lang="en-IN" dirty="0"/>
          </a:p>
        </p:txBody>
      </p:sp>
    </p:spTree>
    <p:extLst>
      <p:ext uri="{BB962C8B-B14F-4D97-AF65-F5344CB8AC3E}">
        <p14:creationId xmlns:p14="http://schemas.microsoft.com/office/powerpoint/2010/main" val="183994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0253-30C1-418D-8EF5-88E4104AAEC5}"/>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73CE070C-4767-4168-9EC1-BD5F9D05CAC8}"/>
              </a:ext>
            </a:extLst>
          </p:cNvPr>
          <p:cNvSpPr>
            <a:spLocks noGrp="1"/>
          </p:cNvSpPr>
          <p:nvPr>
            <p:ph sz="quarter" idx="1"/>
          </p:nvPr>
        </p:nvSpPr>
        <p:spPr/>
        <p:txBody>
          <a:bodyPr>
            <a:normAutofit fontScale="92500" lnSpcReduction="20000"/>
          </a:bodyPr>
          <a:lstStyle/>
          <a:p>
            <a:pPr marL="457200" indent="-457200" algn="just">
              <a:buFont typeface="+mj-lt"/>
              <a:buAutoNum type="arabicPeriod"/>
            </a:pPr>
            <a:r>
              <a:rPr lang="en-GB" dirty="0"/>
              <a:t>Stream Cipher follows the sequence of pseudorandom number stream.</a:t>
            </a:r>
          </a:p>
          <a:p>
            <a:pPr marL="457200" indent="-457200" algn="just">
              <a:buFont typeface="+mj-lt"/>
              <a:buAutoNum type="arabicPeriod"/>
            </a:pPr>
            <a:r>
              <a:rPr lang="en-GB" dirty="0"/>
              <a:t>One of the benefits of following stream cipher is to make cryptanalysis more difficult, so the number of bits chosen in the Keystream must be long in order to make cryptanalysis more difficult.</a:t>
            </a:r>
          </a:p>
          <a:p>
            <a:pPr marL="457200" indent="-457200" algn="just">
              <a:buFont typeface="+mj-lt"/>
              <a:buAutoNum type="arabicPeriod"/>
            </a:pPr>
            <a:r>
              <a:rPr lang="en-GB" dirty="0"/>
              <a:t>By making the key more longer it is also safe against brute force attacks.</a:t>
            </a:r>
          </a:p>
          <a:p>
            <a:pPr marL="457200" indent="-457200" algn="just">
              <a:buFont typeface="+mj-lt"/>
              <a:buAutoNum type="arabicPeriod"/>
            </a:pPr>
            <a:r>
              <a:rPr lang="en-GB" dirty="0"/>
              <a:t>The longer the key the stronger security is achieved, preventing any attack.</a:t>
            </a:r>
          </a:p>
          <a:p>
            <a:pPr marL="457200" indent="-457200" algn="just">
              <a:buFont typeface="+mj-lt"/>
              <a:buAutoNum type="arabicPeriod"/>
            </a:pPr>
            <a:r>
              <a:rPr lang="en-GB" dirty="0"/>
              <a:t>Keystream can be designed more efficiently by including more number of 1s and 0s, for making cryptanalysis more difficult.</a:t>
            </a:r>
          </a:p>
          <a:p>
            <a:pPr marL="457200" indent="-457200" algn="just">
              <a:buFont typeface="+mj-lt"/>
              <a:buAutoNum type="arabicPeriod"/>
            </a:pPr>
            <a:r>
              <a:rPr lang="en-GB" dirty="0"/>
              <a:t>Considerable benefit of a stream cipher is, it requires few lines of code compared to block cipher</a:t>
            </a:r>
            <a:endParaRPr lang="en-IN" dirty="0"/>
          </a:p>
        </p:txBody>
      </p:sp>
    </p:spTree>
    <p:extLst>
      <p:ext uri="{BB962C8B-B14F-4D97-AF65-F5344CB8AC3E}">
        <p14:creationId xmlns:p14="http://schemas.microsoft.com/office/powerpoint/2010/main" val="371664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C88A-4380-414B-B332-A6E7F327AC22}"/>
              </a:ext>
            </a:extLst>
          </p:cNvPr>
          <p:cNvSpPr>
            <a:spLocks noGrp="1"/>
          </p:cNvSpPr>
          <p:nvPr>
            <p:ph type="title"/>
          </p:nvPr>
        </p:nvSpPr>
        <p:spPr/>
        <p:txBody>
          <a:bodyPr/>
          <a:lstStyle/>
          <a:p>
            <a:r>
              <a:rPr lang="en-GB" dirty="0"/>
              <a:t>For Encryption</a:t>
            </a:r>
            <a:endParaRPr lang="en-IN" dirty="0"/>
          </a:p>
        </p:txBody>
      </p:sp>
      <p:sp>
        <p:nvSpPr>
          <p:cNvPr id="3" name="Content Placeholder 2">
            <a:extLst>
              <a:ext uri="{FF2B5EF4-FFF2-40B4-BE49-F238E27FC236}">
                <a16:creationId xmlns:a16="http://schemas.microsoft.com/office/drawing/2014/main" id="{1A33E0DF-DF16-4B42-B1FD-25BD771B3E23}"/>
              </a:ext>
            </a:extLst>
          </p:cNvPr>
          <p:cNvSpPr>
            <a:spLocks noGrp="1"/>
          </p:cNvSpPr>
          <p:nvPr>
            <p:ph sz="quarter" idx="1"/>
          </p:nvPr>
        </p:nvSpPr>
        <p:spPr/>
        <p:txBody>
          <a:bodyPr>
            <a:normAutofit/>
          </a:bodyPr>
          <a:lstStyle/>
          <a:p>
            <a:pPr algn="just"/>
            <a:r>
              <a:rPr lang="en-GB" dirty="0"/>
              <a:t>Plain Text and Keystream produces Cipher Text (Same keystream will be used for decryption.).</a:t>
            </a:r>
          </a:p>
          <a:p>
            <a:pPr algn="just"/>
            <a:r>
              <a:rPr lang="en-GB" dirty="0"/>
              <a:t>The Plaintext will undergo XOR operation with keystream bit-by-bit and produces the Cipher Text.</a:t>
            </a:r>
          </a:p>
          <a:p>
            <a:r>
              <a:rPr lang="en-GB" dirty="0"/>
              <a:t>Example –</a:t>
            </a:r>
          </a:p>
          <a:p>
            <a:r>
              <a:rPr lang="en-GB" dirty="0"/>
              <a:t>Plain Text : 10011001</a:t>
            </a:r>
          </a:p>
          <a:p>
            <a:r>
              <a:rPr lang="en-GB" dirty="0"/>
              <a:t>Keystream  : 11000011</a:t>
            </a:r>
          </a:p>
          <a:p>
            <a:r>
              <a:rPr lang="en-GB" dirty="0"/>
              <a:t>````````````````````````````````</a:t>
            </a:r>
          </a:p>
          <a:p>
            <a:r>
              <a:rPr lang="en-GB" dirty="0"/>
              <a:t>Cipher Text : 01011010</a:t>
            </a:r>
            <a:endParaRPr lang="en-IN" dirty="0"/>
          </a:p>
        </p:txBody>
      </p:sp>
    </p:spTree>
    <p:extLst>
      <p:ext uri="{BB962C8B-B14F-4D97-AF65-F5344CB8AC3E}">
        <p14:creationId xmlns:p14="http://schemas.microsoft.com/office/powerpoint/2010/main" val="1850174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E3A3-2A3E-4031-BBD5-DC1C9893BFED}"/>
              </a:ext>
            </a:extLst>
          </p:cNvPr>
          <p:cNvSpPr>
            <a:spLocks noGrp="1"/>
          </p:cNvSpPr>
          <p:nvPr>
            <p:ph type="title"/>
          </p:nvPr>
        </p:nvSpPr>
        <p:spPr/>
        <p:txBody>
          <a:bodyPr/>
          <a:lstStyle/>
          <a:p>
            <a:r>
              <a:rPr lang="en-GB" dirty="0"/>
              <a:t>For Decryption</a:t>
            </a:r>
            <a:endParaRPr lang="en-IN" dirty="0"/>
          </a:p>
        </p:txBody>
      </p:sp>
      <p:sp>
        <p:nvSpPr>
          <p:cNvPr id="3" name="Content Placeholder 2">
            <a:extLst>
              <a:ext uri="{FF2B5EF4-FFF2-40B4-BE49-F238E27FC236}">
                <a16:creationId xmlns:a16="http://schemas.microsoft.com/office/drawing/2014/main" id="{32D29FE1-4ACF-4086-83B2-4663CE076ADD}"/>
              </a:ext>
            </a:extLst>
          </p:cNvPr>
          <p:cNvSpPr>
            <a:spLocks noGrp="1"/>
          </p:cNvSpPr>
          <p:nvPr>
            <p:ph sz="quarter" idx="1"/>
          </p:nvPr>
        </p:nvSpPr>
        <p:spPr/>
        <p:txBody>
          <a:bodyPr>
            <a:normAutofit/>
          </a:bodyPr>
          <a:lstStyle/>
          <a:p>
            <a:pPr algn="just"/>
            <a:r>
              <a:rPr lang="en-GB" dirty="0"/>
              <a:t>Cipher Text and Keystream gives the original Plain Text (Same keystream will be used for encryption.).</a:t>
            </a:r>
          </a:p>
          <a:p>
            <a:pPr algn="just"/>
            <a:r>
              <a:rPr lang="en-GB" dirty="0"/>
              <a:t>The Ciphertext will undergo XOR operation with keystream bit-by-bit and produces the actual Plain Text.</a:t>
            </a:r>
          </a:p>
          <a:p>
            <a:pPr algn="just"/>
            <a:r>
              <a:rPr lang="en-GB" dirty="0"/>
              <a:t>Example –</a:t>
            </a:r>
          </a:p>
          <a:p>
            <a:pPr algn="just"/>
            <a:r>
              <a:rPr lang="en-GB" dirty="0"/>
              <a:t>Cipher Text : 01011010</a:t>
            </a:r>
          </a:p>
          <a:p>
            <a:pPr algn="just"/>
            <a:r>
              <a:rPr lang="en-GB" dirty="0"/>
              <a:t>Keystream   : 11000011</a:t>
            </a:r>
          </a:p>
          <a:p>
            <a:pPr algn="just"/>
            <a:r>
              <a:rPr lang="en-GB" dirty="0"/>
              <a:t>````````````````````````````````</a:t>
            </a:r>
          </a:p>
          <a:p>
            <a:pPr algn="just"/>
            <a:r>
              <a:rPr lang="en-GB" dirty="0"/>
              <a:t>Plain Text  : 10011001</a:t>
            </a:r>
            <a:endParaRPr lang="en-IN" dirty="0"/>
          </a:p>
        </p:txBody>
      </p:sp>
    </p:spTree>
    <p:extLst>
      <p:ext uri="{BB962C8B-B14F-4D97-AF65-F5344CB8AC3E}">
        <p14:creationId xmlns:p14="http://schemas.microsoft.com/office/powerpoint/2010/main" val="967534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E961-51C0-4499-A840-206D229E1A02}"/>
              </a:ext>
            </a:extLst>
          </p:cNvPr>
          <p:cNvSpPr>
            <a:spLocks noGrp="1"/>
          </p:cNvSpPr>
          <p:nvPr>
            <p:ph type="title"/>
          </p:nvPr>
        </p:nvSpPr>
        <p:spPr/>
        <p:txBody>
          <a:bodyPr/>
          <a:lstStyle/>
          <a:p>
            <a:r>
              <a:rPr lang="en-GB" dirty="0"/>
              <a:t>Challenge </a:t>
            </a:r>
            <a:endParaRPr lang="en-IN" dirty="0"/>
          </a:p>
        </p:txBody>
      </p:sp>
      <p:sp>
        <p:nvSpPr>
          <p:cNvPr id="4" name="AutoShape 2">
            <a:extLst>
              <a:ext uri="{FF2B5EF4-FFF2-40B4-BE49-F238E27FC236}">
                <a16:creationId xmlns:a16="http://schemas.microsoft.com/office/drawing/2014/main" id="{0ED615AE-2DD6-4B9E-8926-BBCC9A93E332}"/>
              </a:ext>
            </a:extLst>
          </p:cNvPr>
          <p:cNvSpPr>
            <a:spLocks noGrp="1" noChangeAspect="1" noChangeArrowheads="1"/>
          </p:cNvSpPr>
          <p:nvPr>
            <p:ph sz="quarter"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GB" dirty="0"/>
              <a:t>Write a simple program for illustrate stream cipher.</a:t>
            </a:r>
            <a:endParaRPr lang="en-IN" dirty="0"/>
          </a:p>
        </p:txBody>
      </p:sp>
    </p:spTree>
    <p:extLst>
      <p:ext uri="{BB962C8B-B14F-4D97-AF65-F5344CB8AC3E}">
        <p14:creationId xmlns:p14="http://schemas.microsoft.com/office/powerpoint/2010/main" val="389145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E653-353B-4EB8-A5AB-D837BF3802D7}"/>
              </a:ext>
            </a:extLst>
          </p:cNvPr>
          <p:cNvSpPr>
            <a:spLocks noGrp="1"/>
          </p:cNvSpPr>
          <p:nvPr>
            <p:ph type="title"/>
          </p:nvPr>
        </p:nvSpPr>
        <p:spPr/>
        <p:txBody>
          <a:bodyPr/>
          <a:lstStyle/>
          <a:p>
            <a:r>
              <a:rPr lang="en-GB" dirty="0"/>
              <a:t>Block Cipher and Stream Cipher</a:t>
            </a:r>
            <a:endParaRPr lang="en-IN" dirty="0"/>
          </a:p>
        </p:txBody>
      </p:sp>
      <p:sp>
        <p:nvSpPr>
          <p:cNvPr id="3" name="Content Placeholder 2">
            <a:extLst>
              <a:ext uri="{FF2B5EF4-FFF2-40B4-BE49-F238E27FC236}">
                <a16:creationId xmlns:a16="http://schemas.microsoft.com/office/drawing/2014/main" id="{AAF4CD4C-443D-45A3-B460-A3024BDBF341}"/>
              </a:ext>
            </a:extLst>
          </p:cNvPr>
          <p:cNvSpPr>
            <a:spLocks noGrp="1"/>
          </p:cNvSpPr>
          <p:nvPr>
            <p:ph sz="quarter" idx="1"/>
          </p:nvPr>
        </p:nvSpPr>
        <p:spPr/>
        <p:txBody>
          <a:bodyPr/>
          <a:lstStyle/>
          <a:p>
            <a:pPr algn="just"/>
            <a:r>
              <a:rPr lang="en-GB" dirty="0"/>
              <a:t>Both Block Cipher and Stream Cipher are belongs to the symmetric key cipher. These two block ciphers and stream cipher are the methods used for converting the plain text into cipher text. </a:t>
            </a:r>
          </a:p>
          <a:p>
            <a:pPr algn="just"/>
            <a:r>
              <a:rPr lang="en-GB" dirty="0"/>
              <a:t>The main difference between Block cipher and Stream cipher is that block cipher converts </a:t>
            </a:r>
            <a:r>
              <a:rPr lang="en-GB" dirty="0" err="1"/>
              <a:t>converts</a:t>
            </a:r>
            <a:r>
              <a:rPr lang="en-GB" dirty="0"/>
              <a:t> the plain text into cipher text by taking plain text’s block at a time. While stream cipher Converts the plain text into cipher text by taking 1 byte of plain text at a time.</a:t>
            </a:r>
            <a:endParaRPr lang="en-IN" dirty="0"/>
          </a:p>
        </p:txBody>
      </p:sp>
    </p:spTree>
    <p:extLst>
      <p:ext uri="{BB962C8B-B14F-4D97-AF65-F5344CB8AC3E}">
        <p14:creationId xmlns:p14="http://schemas.microsoft.com/office/powerpoint/2010/main" val="4258220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824E-17FD-44FF-89B6-FB1F13DA7EE8}"/>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81913359-2DF7-499B-AD14-68CC085BF546}"/>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66837" y="1755775"/>
            <a:ext cx="564832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85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35F4-8399-45E0-AB84-BC4564C1FA5E}"/>
              </a:ext>
            </a:extLst>
          </p:cNvPr>
          <p:cNvSpPr>
            <a:spLocks noGrp="1"/>
          </p:cNvSpPr>
          <p:nvPr>
            <p:ph type="title"/>
          </p:nvPr>
        </p:nvSpPr>
        <p:spPr/>
        <p:txBody>
          <a:bodyPr/>
          <a:lstStyle/>
          <a:p>
            <a:pPr algn="just"/>
            <a:r>
              <a:rPr lang="en-GB"/>
              <a:t>Block Cipher</a:t>
            </a:r>
            <a:endParaRPr lang="en-GB" dirty="0"/>
          </a:p>
        </p:txBody>
      </p:sp>
      <p:sp>
        <p:nvSpPr>
          <p:cNvPr id="3" name="Content Placeholder 2">
            <a:extLst>
              <a:ext uri="{FF2B5EF4-FFF2-40B4-BE49-F238E27FC236}">
                <a16:creationId xmlns:a16="http://schemas.microsoft.com/office/drawing/2014/main" id="{B67A1648-07A4-4072-A372-8B19B148418D}"/>
              </a:ext>
            </a:extLst>
          </p:cNvPr>
          <p:cNvSpPr>
            <a:spLocks noGrp="1"/>
          </p:cNvSpPr>
          <p:nvPr>
            <p:ph sz="quarter" idx="1"/>
          </p:nvPr>
        </p:nvSpPr>
        <p:spPr/>
        <p:txBody>
          <a:bodyPr>
            <a:normAutofit lnSpcReduction="10000"/>
          </a:bodyPr>
          <a:lstStyle/>
          <a:p>
            <a:pPr algn="just"/>
            <a:r>
              <a:rPr lang="en-GB" dirty="0"/>
              <a:t>A block cipher takes a block of plaintext bits and generates a block of ciphertext bits, generally of same size. The size of block is fixed in the given scheme. The choice of block size does not directly affect to the strength of encryption scheme. The strength of cipher depends up on the key length.</a:t>
            </a:r>
          </a:p>
          <a:p>
            <a:pPr algn="just"/>
            <a:r>
              <a:rPr lang="en-GB" dirty="0"/>
              <a:t>In cryptography, a block cipher is a deterministic algorithm operating on fixed-length groups of bits, called blocks. They are specified elementary components in the design of many cryptographic protocols and are widely used to implement the encryption of large amounts of data, including data exchange protocols. </a:t>
            </a:r>
          </a:p>
          <a:p>
            <a:pPr algn="just"/>
            <a:endParaRPr lang="en-GB" dirty="0"/>
          </a:p>
        </p:txBody>
      </p:sp>
    </p:spTree>
    <p:extLst>
      <p:ext uri="{BB962C8B-B14F-4D97-AF65-F5344CB8AC3E}">
        <p14:creationId xmlns:p14="http://schemas.microsoft.com/office/powerpoint/2010/main" val="426009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A7F1-710C-4992-9796-D472A895F26B}"/>
              </a:ext>
            </a:extLst>
          </p:cNvPr>
          <p:cNvSpPr>
            <a:spLocks noGrp="1"/>
          </p:cNvSpPr>
          <p:nvPr>
            <p:ph type="title"/>
          </p:nvPr>
        </p:nvSpPr>
        <p:spPr/>
        <p:txBody>
          <a:bodyPr/>
          <a:lstStyle/>
          <a:p>
            <a:r>
              <a:rPr lang="en-GB" dirty="0"/>
              <a:t>Continue..</a:t>
            </a:r>
            <a:endParaRPr lang="en-IN" dirty="0"/>
          </a:p>
        </p:txBody>
      </p:sp>
      <p:graphicFrame>
        <p:nvGraphicFramePr>
          <p:cNvPr id="4" name="Content Placeholder 3">
            <a:extLst>
              <a:ext uri="{FF2B5EF4-FFF2-40B4-BE49-F238E27FC236}">
                <a16:creationId xmlns:a16="http://schemas.microsoft.com/office/drawing/2014/main" id="{3C81D6E7-2DCC-46CD-B1FD-5450BE0605E2}"/>
              </a:ext>
            </a:extLst>
          </p:cNvPr>
          <p:cNvGraphicFramePr>
            <a:graphicFrameLocks noGrp="1"/>
          </p:cNvGraphicFramePr>
          <p:nvPr>
            <p:ph sz="quarter" idx="1"/>
            <p:extLst>
              <p:ext uri="{D42A27DB-BD31-4B8C-83A1-F6EECF244321}">
                <p14:modId xmlns:p14="http://schemas.microsoft.com/office/powerpoint/2010/main" val="1745142840"/>
              </p:ext>
            </p:extLst>
          </p:nvPr>
        </p:nvGraphicFramePr>
        <p:xfrm>
          <a:off x="457201" y="1600200"/>
          <a:ext cx="7467600" cy="4873625"/>
        </p:xfrm>
        <a:graphic>
          <a:graphicData uri="http://schemas.openxmlformats.org/drawingml/2006/table">
            <a:tbl>
              <a:tblPr/>
              <a:tblGrid>
                <a:gridCol w="2489200">
                  <a:extLst>
                    <a:ext uri="{9D8B030D-6E8A-4147-A177-3AD203B41FA5}">
                      <a16:colId xmlns:a16="http://schemas.microsoft.com/office/drawing/2014/main" val="1796163759"/>
                    </a:ext>
                  </a:extLst>
                </a:gridCol>
                <a:gridCol w="2489200">
                  <a:extLst>
                    <a:ext uri="{9D8B030D-6E8A-4147-A177-3AD203B41FA5}">
                      <a16:colId xmlns:a16="http://schemas.microsoft.com/office/drawing/2014/main" val="4213961020"/>
                    </a:ext>
                  </a:extLst>
                </a:gridCol>
                <a:gridCol w="2489200">
                  <a:extLst>
                    <a:ext uri="{9D8B030D-6E8A-4147-A177-3AD203B41FA5}">
                      <a16:colId xmlns:a16="http://schemas.microsoft.com/office/drawing/2014/main" val="1909280150"/>
                    </a:ext>
                  </a:extLst>
                </a:gridCol>
              </a:tblGrid>
              <a:tr h="309437">
                <a:tc>
                  <a:txBody>
                    <a:bodyPr/>
                    <a:lstStyle/>
                    <a:p>
                      <a:pPr algn="l" fontAlgn="base"/>
                      <a:r>
                        <a:rPr lang="en-IN" sz="1500" b="0">
                          <a:effectLst/>
                        </a:rPr>
                        <a:t>S.NO</a:t>
                      </a:r>
                    </a:p>
                  </a:txBody>
                  <a:tcPr marL="77359" marR="77359" marT="38680" marB="38680" anchor="ctr">
                    <a:lnL>
                      <a:noFill/>
                    </a:lnL>
                    <a:lnR>
                      <a:noFill/>
                    </a:lnR>
                    <a:lnT>
                      <a:noFill/>
                    </a:lnT>
                    <a:lnB>
                      <a:noFill/>
                    </a:lnB>
                    <a:solidFill>
                      <a:srgbClr val="FFFFFF"/>
                    </a:solidFill>
                  </a:tcPr>
                </a:tc>
                <a:tc>
                  <a:txBody>
                    <a:bodyPr/>
                    <a:lstStyle/>
                    <a:p>
                      <a:pPr algn="l" fontAlgn="base"/>
                      <a:r>
                        <a:rPr lang="en-IN" sz="1500" b="0">
                          <a:effectLst/>
                        </a:rPr>
                        <a:t>Block Cipher</a:t>
                      </a:r>
                    </a:p>
                  </a:txBody>
                  <a:tcPr marL="77359" marR="77359" marT="38680" marB="38680" anchor="ctr">
                    <a:lnL>
                      <a:noFill/>
                    </a:lnL>
                    <a:lnR>
                      <a:noFill/>
                    </a:lnR>
                    <a:lnT>
                      <a:noFill/>
                    </a:lnT>
                    <a:lnB>
                      <a:noFill/>
                    </a:lnB>
                    <a:solidFill>
                      <a:srgbClr val="FFFFFF"/>
                    </a:solidFill>
                  </a:tcPr>
                </a:tc>
                <a:tc>
                  <a:txBody>
                    <a:bodyPr/>
                    <a:lstStyle/>
                    <a:p>
                      <a:pPr algn="l" fontAlgn="base"/>
                      <a:r>
                        <a:rPr lang="en-IN" sz="1500" b="0">
                          <a:effectLst/>
                        </a:rPr>
                        <a:t>Stream Cipher</a:t>
                      </a:r>
                    </a:p>
                  </a:txBody>
                  <a:tcPr marL="77359" marR="77359" marT="38680" marB="38680" anchor="ctr">
                    <a:lnL>
                      <a:noFill/>
                    </a:lnL>
                    <a:lnR>
                      <a:noFill/>
                    </a:lnR>
                    <a:lnT>
                      <a:noFill/>
                    </a:lnT>
                    <a:lnB>
                      <a:noFill/>
                    </a:lnB>
                    <a:solidFill>
                      <a:srgbClr val="FFFFFF"/>
                    </a:solidFill>
                  </a:tcPr>
                </a:tc>
                <a:extLst>
                  <a:ext uri="{0D108BD9-81ED-4DB2-BD59-A6C34878D82A}">
                    <a16:rowId xmlns:a16="http://schemas.microsoft.com/office/drawing/2014/main" val="84001213"/>
                  </a:ext>
                </a:extLst>
              </a:tr>
              <a:tr h="1237746">
                <a:tc>
                  <a:txBody>
                    <a:bodyPr/>
                    <a:lstStyle/>
                    <a:p>
                      <a:pPr algn="l" fontAlgn="base"/>
                      <a:r>
                        <a:rPr lang="en-IN" sz="1500" b="0" dirty="0">
                          <a:effectLst/>
                        </a:rPr>
                        <a:t>1.</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dirty="0">
                          <a:effectLst/>
                        </a:rPr>
                        <a:t>Block Cipher Converts the plain text into cipher text by taking plain text’s block at a time.</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Stream Cipher Converts the plain text into cipher text by taking 1 byte of plain text at a time.</a:t>
                      </a:r>
                    </a:p>
                  </a:txBody>
                  <a:tcPr marL="77359" marR="77359" marT="38680" marB="38680" anchor="ctr">
                    <a:lnL>
                      <a:noFill/>
                    </a:lnL>
                    <a:lnR>
                      <a:noFill/>
                    </a:lnR>
                    <a:lnT>
                      <a:noFill/>
                    </a:lnT>
                    <a:lnB>
                      <a:noFill/>
                    </a:lnB>
                    <a:solidFill>
                      <a:srgbClr val="FFFFFF"/>
                    </a:solidFill>
                  </a:tcPr>
                </a:tc>
                <a:extLst>
                  <a:ext uri="{0D108BD9-81ED-4DB2-BD59-A6C34878D82A}">
                    <a16:rowId xmlns:a16="http://schemas.microsoft.com/office/drawing/2014/main" val="2843738229"/>
                  </a:ext>
                </a:extLst>
              </a:tr>
              <a:tr h="773591">
                <a:tc>
                  <a:txBody>
                    <a:bodyPr/>
                    <a:lstStyle/>
                    <a:p>
                      <a:pPr algn="l" fontAlgn="base"/>
                      <a:r>
                        <a:rPr lang="en-IN" sz="1500" b="0" dirty="0">
                          <a:effectLst/>
                        </a:rPr>
                        <a:t>2.</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Block cipher uses either 64 bits or more than 64 bits.</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While stream cipher uses 8 bits.</a:t>
                      </a:r>
                    </a:p>
                  </a:txBody>
                  <a:tcPr marL="77359" marR="77359" marT="38680" marB="38680" anchor="ctr">
                    <a:lnL>
                      <a:noFill/>
                    </a:lnL>
                    <a:lnR>
                      <a:noFill/>
                    </a:lnR>
                    <a:lnT>
                      <a:noFill/>
                    </a:lnT>
                    <a:lnB>
                      <a:noFill/>
                    </a:lnB>
                    <a:solidFill>
                      <a:srgbClr val="FFFFFF"/>
                    </a:solidFill>
                  </a:tcPr>
                </a:tc>
                <a:extLst>
                  <a:ext uri="{0D108BD9-81ED-4DB2-BD59-A6C34878D82A}">
                    <a16:rowId xmlns:a16="http://schemas.microsoft.com/office/drawing/2014/main" val="1020170893"/>
                  </a:ext>
                </a:extLst>
              </a:tr>
              <a:tr h="773591">
                <a:tc>
                  <a:txBody>
                    <a:bodyPr/>
                    <a:lstStyle/>
                    <a:p>
                      <a:pPr algn="l" fontAlgn="base"/>
                      <a:r>
                        <a:rPr lang="en-IN" sz="1500" b="0">
                          <a:effectLst/>
                        </a:rPr>
                        <a:t>3.</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The complexity of block cipher is simple.</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While stream cipher is more complex.</a:t>
                      </a:r>
                    </a:p>
                  </a:txBody>
                  <a:tcPr marL="77359" marR="77359" marT="38680" marB="38680" anchor="ctr">
                    <a:lnL>
                      <a:noFill/>
                    </a:lnL>
                    <a:lnR>
                      <a:noFill/>
                    </a:lnR>
                    <a:lnT>
                      <a:noFill/>
                    </a:lnT>
                    <a:lnB>
                      <a:noFill/>
                    </a:lnB>
                    <a:solidFill>
                      <a:srgbClr val="FFFFFF"/>
                    </a:solidFill>
                  </a:tcPr>
                </a:tc>
                <a:extLst>
                  <a:ext uri="{0D108BD9-81ED-4DB2-BD59-A6C34878D82A}">
                    <a16:rowId xmlns:a16="http://schemas.microsoft.com/office/drawing/2014/main" val="381562699"/>
                  </a:ext>
                </a:extLst>
              </a:tr>
              <a:tr h="773591">
                <a:tc>
                  <a:txBody>
                    <a:bodyPr/>
                    <a:lstStyle/>
                    <a:p>
                      <a:pPr algn="l" fontAlgn="base"/>
                      <a:r>
                        <a:rPr lang="en-IN" sz="1500" b="0">
                          <a:effectLst/>
                        </a:rPr>
                        <a:t>4.</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Block cipher Uses confusion as well as diffusion.</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While stream cipher uses only confusion.</a:t>
                      </a:r>
                    </a:p>
                  </a:txBody>
                  <a:tcPr marL="77359" marR="77359" marT="38680" marB="38680" anchor="ctr">
                    <a:lnL>
                      <a:noFill/>
                    </a:lnL>
                    <a:lnR>
                      <a:noFill/>
                    </a:lnR>
                    <a:lnT>
                      <a:noFill/>
                    </a:lnT>
                    <a:lnB>
                      <a:noFill/>
                    </a:lnB>
                    <a:solidFill>
                      <a:srgbClr val="FFFFFF"/>
                    </a:solidFill>
                  </a:tcPr>
                </a:tc>
                <a:extLst>
                  <a:ext uri="{0D108BD9-81ED-4DB2-BD59-A6C34878D82A}">
                    <a16:rowId xmlns:a16="http://schemas.microsoft.com/office/drawing/2014/main" val="2959038797"/>
                  </a:ext>
                </a:extLst>
              </a:tr>
              <a:tr h="1005669">
                <a:tc>
                  <a:txBody>
                    <a:bodyPr/>
                    <a:lstStyle/>
                    <a:p>
                      <a:pPr algn="l" fontAlgn="base"/>
                      <a:r>
                        <a:rPr lang="en-IN" sz="1500" b="0">
                          <a:effectLst/>
                        </a:rPr>
                        <a:t>5.</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In block cipher, reverse encrypted text is hard.</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dirty="0">
                          <a:effectLst/>
                        </a:rPr>
                        <a:t>While in stream cipher, reverse encrypted text is easy.</a:t>
                      </a:r>
                    </a:p>
                  </a:txBody>
                  <a:tcPr marL="77359" marR="77359" marT="38680" marB="38680" anchor="ctr">
                    <a:lnL>
                      <a:noFill/>
                    </a:lnL>
                    <a:lnR>
                      <a:noFill/>
                    </a:lnR>
                    <a:lnT>
                      <a:noFill/>
                    </a:lnT>
                    <a:lnB>
                      <a:noFill/>
                    </a:lnB>
                    <a:solidFill>
                      <a:srgbClr val="FFFFFF"/>
                    </a:solidFill>
                  </a:tcPr>
                </a:tc>
                <a:extLst>
                  <a:ext uri="{0D108BD9-81ED-4DB2-BD59-A6C34878D82A}">
                    <a16:rowId xmlns:a16="http://schemas.microsoft.com/office/drawing/2014/main" val="1801395790"/>
                  </a:ext>
                </a:extLst>
              </a:tr>
            </a:tbl>
          </a:graphicData>
        </a:graphic>
      </p:graphicFrame>
    </p:spTree>
    <p:extLst>
      <p:ext uri="{BB962C8B-B14F-4D97-AF65-F5344CB8AC3E}">
        <p14:creationId xmlns:p14="http://schemas.microsoft.com/office/powerpoint/2010/main" val="2670309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AE6E-F55D-4D90-BE22-20A1C2674CC6}"/>
              </a:ext>
            </a:extLst>
          </p:cNvPr>
          <p:cNvSpPr>
            <a:spLocks noGrp="1"/>
          </p:cNvSpPr>
          <p:nvPr>
            <p:ph type="title"/>
          </p:nvPr>
        </p:nvSpPr>
        <p:spPr/>
        <p:txBody>
          <a:bodyPr/>
          <a:lstStyle/>
          <a:p>
            <a:r>
              <a:rPr lang="en-GB" dirty="0"/>
              <a:t>Continue..</a:t>
            </a:r>
            <a:endParaRPr lang="en-IN" dirty="0"/>
          </a:p>
        </p:txBody>
      </p:sp>
      <p:graphicFrame>
        <p:nvGraphicFramePr>
          <p:cNvPr id="4" name="Content Placeholder 3">
            <a:extLst>
              <a:ext uri="{FF2B5EF4-FFF2-40B4-BE49-F238E27FC236}">
                <a16:creationId xmlns:a16="http://schemas.microsoft.com/office/drawing/2014/main" id="{53F06623-9A5C-4134-8A3C-83574725C2DD}"/>
              </a:ext>
            </a:extLst>
          </p:cNvPr>
          <p:cNvGraphicFramePr>
            <a:graphicFrameLocks noGrp="1"/>
          </p:cNvGraphicFramePr>
          <p:nvPr>
            <p:ph sz="quarter" idx="1"/>
          </p:nvPr>
        </p:nvGraphicFramePr>
        <p:xfrm>
          <a:off x="505698" y="1432755"/>
          <a:ext cx="7370604" cy="5208516"/>
        </p:xfrm>
        <a:graphic>
          <a:graphicData uri="http://schemas.openxmlformats.org/drawingml/2006/table">
            <a:tbl>
              <a:tblPr/>
              <a:tblGrid>
                <a:gridCol w="2456868">
                  <a:extLst>
                    <a:ext uri="{9D8B030D-6E8A-4147-A177-3AD203B41FA5}">
                      <a16:colId xmlns:a16="http://schemas.microsoft.com/office/drawing/2014/main" val="3079027563"/>
                    </a:ext>
                  </a:extLst>
                </a:gridCol>
                <a:gridCol w="2456868">
                  <a:extLst>
                    <a:ext uri="{9D8B030D-6E8A-4147-A177-3AD203B41FA5}">
                      <a16:colId xmlns:a16="http://schemas.microsoft.com/office/drawing/2014/main" val="1627642193"/>
                    </a:ext>
                  </a:extLst>
                </a:gridCol>
                <a:gridCol w="2456868">
                  <a:extLst>
                    <a:ext uri="{9D8B030D-6E8A-4147-A177-3AD203B41FA5}">
                      <a16:colId xmlns:a16="http://schemas.microsoft.com/office/drawing/2014/main" val="3950874336"/>
                    </a:ext>
                  </a:extLst>
                </a:gridCol>
              </a:tblGrid>
              <a:tr h="1985551">
                <a:tc>
                  <a:txBody>
                    <a:bodyPr/>
                    <a:lstStyle/>
                    <a:p>
                      <a:pPr algn="l" fontAlgn="base"/>
                      <a:r>
                        <a:rPr lang="en-IN" sz="1800" b="0" dirty="0">
                          <a:effectLst/>
                        </a:rPr>
                        <a:t>6.</a:t>
                      </a:r>
                    </a:p>
                  </a:txBody>
                  <a:tcPr marL="90252" marR="90252" marT="45126" marB="45126" anchor="ctr">
                    <a:lnL>
                      <a:noFill/>
                    </a:lnL>
                    <a:lnR>
                      <a:noFill/>
                    </a:lnR>
                    <a:lnT>
                      <a:noFill/>
                    </a:lnT>
                    <a:lnB>
                      <a:noFill/>
                    </a:lnB>
                    <a:solidFill>
                      <a:srgbClr val="FFFFFF"/>
                    </a:solidFill>
                  </a:tcPr>
                </a:tc>
                <a:tc>
                  <a:txBody>
                    <a:bodyPr/>
                    <a:lstStyle/>
                    <a:p>
                      <a:pPr algn="l" fontAlgn="base"/>
                      <a:r>
                        <a:rPr lang="en-GB" sz="1800" b="0">
                          <a:effectLst/>
                        </a:rPr>
                        <a:t>The algorithm modes which are used in block cipher are: ECB (Electronic Code Book) and CBC (Cipher Block Chaining).</a:t>
                      </a:r>
                    </a:p>
                  </a:txBody>
                  <a:tcPr marL="90252" marR="90252" marT="45126" marB="45126" anchor="ctr">
                    <a:lnL>
                      <a:noFill/>
                    </a:lnL>
                    <a:lnR>
                      <a:noFill/>
                    </a:lnR>
                    <a:lnT>
                      <a:noFill/>
                    </a:lnT>
                    <a:lnB>
                      <a:noFill/>
                    </a:lnB>
                    <a:solidFill>
                      <a:srgbClr val="FFFFFF"/>
                    </a:solidFill>
                  </a:tcPr>
                </a:tc>
                <a:tc>
                  <a:txBody>
                    <a:bodyPr/>
                    <a:lstStyle/>
                    <a:p>
                      <a:pPr algn="l" fontAlgn="base"/>
                      <a:r>
                        <a:rPr lang="en-GB" sz="1800" b="0">
                          <a:effectLst/>
                        </a:rPr>
                        <a:t>The algorithm modes which are used in stream cipher are: CFB (Cipher Feedback) and OFB (Output Feedback).</a:t>
                      </a:r>
                    </a:p>
                  </a:txBody>
                  <a:tcPr marL="90252" marR="90252" marT="45126" marB="45126" anchor="ctr">
                    <a:lnL>
                      <a:noFill/>
                    </a:lnL>
                    <a:lnR>
                      <a:noFill/>
                    </a:lnR>
                    <a:lnT>
                      <a:noFill/>
                    </a:lnT>
                    <a:lnB>
                      <a:noFill/>
                    </a:lnB>
                    <a:solidFill>
                      <a:srgbClr val="FFFFFF"/>
                    </a:solidFill>
                  </a:tcPr>
                </a:tc>
                <a:extLst>
                  <a:ext uri="{0D108BD9-81ED-4DB2-BD59-A6C34878D82A}">
                    <a16:rowId xmlns:a16="http://schemas.microsoft.com/office/drawing/2014/main" val="2557463084"/>
                  </a:ext>
                </a:extLst>
              </a:tr>
              <a:tr h="1985551">
                <a:tc>
                  <a:txBody>
                    <a:bodyPr/>
                    <a:lstStyle/>
                    <a:p>
                      <a:pPr algn="l" fontAlgn="base"/>
                      <a:r>
                        <a:rPr lang="en-IN" sz="1800" b="0">
                          <a:effectLst/>
                        </a:rPr>
                        <a:t>7.</a:t>
                      </a:r>
                    </a:p>
                  </a:txBody>
                  <a:tcPr marL="90252" marR="90252" marT="45126" marB="45126" anchor="ctr">
                    <a:lnL>
                      <a:noFill/>
                    </a:lnL>
                    <a:lnR>
                      <a:noFill/>
                    </a:lnR>
                    <a:lnT>
                      <a:noFill/>
                    </a:lnT>
                    <a:lnB>
                      <a:noFill/>
                    </a:lnB>
                    <a:solidFill>
                      <a:srgbClr val="FFFFFF"/>
                    </a:solidFill>
                  </a:tcPr>
                </a:tc>
                <a:tc>
                  <a:txBody>
                    <a:bodyPr/>
                    <a:lstStyle/>
                    <a:p>
                      <a:pPr algn="l" fontAlgn="base"/>
                      <a:r>
                        <a:rPr lang="fr-FR" sz="1800" b="0">
                          <a:effectLst/>
                        </a:rPr>
                        <a:t>Block cipher works on transposition techniques like rail-fence technique, columnar transposition technique, etc.</a:t>
                      </a:r>
                    </a:p>
                  </a:txBody>
                  <a:tcPr marL="90252" marR="90252" marT="45126" marB="45126" anchor="ctr">
                    <a:lnL>
                      <a:noFill/>
                    </a:lnL>
                    <a:lnR>
                      <a:noFill/>
                    </a:lnR>
                    <a:lnT>
                      <a:noFill/>
                    </a:lnT>
                    <a:lnB>
                      <a:noFill/>
                    </a:lnB>
                    <a:solidFill>
                      <a:srgbClr val="FFFFFF"/>
                    </a:solidFill>
                  </a:tcPr>
                </a:tc>
                <a:tc>
                  <a:txBody>
                    <a:bodyPr/>
                    <a:lstStyle/>
                    <a:p>
                      <a:pPr algn="l" fontAlgn="base"/>
                      <a:r>
                        <a:rPr lang="en-IN" sz="1800" b="0">
                          <a:effectLst/>
                        </a:rPr>
                        <a:t>While stream cipher works on substitution techniques like  Caesar cipher, polygram substitution cipher, etc.</a:t>
                      </a:r>
                    </a:p>
                  </a:txBody>
                  <a:tcPr marL="90252" marR="90252" marT="45126" marB="45126" anchor="ctr">
                    <a:lnL>
                      <a:noFill/>
                    </a:lnL>
                    <a:lnR>
                      <a:noFill/>
                    </a:lnR>
                    <a:lnT>
                      <a:noFill/>
                    </a:lnT>
                    <a:lnB>
                      <a:noFill/>
                    </a:lnB>
                    <a:solidFill>
                      <a:srgbClr val="FFFFFF"/>
                    </a:solidFill>
                  </a:tcPr>
                </a:tc>
                <a:extLst>
                  <a:ext uri="{0D108BD9-81ED-4DB2-BD59-A6C34878D82A}">
                    <a16:rowId xmlns:a16="http://schemas.microsoft.com/office/drawing/2014/main" val="2355373306"/>
                  </a:ext>
                </a:extLst>
              </a:tr>
              <a:tr h="902523">
                <a:tc>
                  <a:txBody>
                    <a:bodyPr/>
                    <a:lstStyle/>
                    <a:p>
                      <a:pPr algn="l" fontAlgn="base"/>
                      <a:r>
                        <a:rPr lang="en-IN" sz="1800" b="0">
                          <a:effectLst/>
                        </a:rPr>
                        <a:t>8.</a:t>
                      </a:r>
                    </a:p>
                  </a:txBody>
                  <a:tcPr marL="90252" marR="90252" marT="45126" marB="45126" anchor="ctr">
                    <a:lnL>
                      <a:noFill/>
                    </a:lnL>
                    <a:lnR>
                      <a:noFill/>
                    </a:lnR>
                    <a:lnT>
                      <a:noFill/>
                    </a:lnT>
                    <a:lnB>
                      <a:noFill/>
                    </a:lnB>
                    <a:solidFill>
                      <a:srgbClr val="FFFFFF"/>
                    </a:solidFill>
                  </a:tcPr>
                </a:tc>
                <a:tc>
                  <a:txBody>
                    <a:bodyPr/>
                    <a:lstStyle/>
                    <a:p>
                      <a:pPr algn="l" fontAlgn="base"/>
                      <a:r>
                        <a:rPr lang="en-GB" sz="1800" b="0">
                          <a:effectLst/>
                        </a:rPr>
                        <a:t>Block cipher is slow as compared to stream cipher.</a:t>
                      </a:r>
                    </a:p>
                  </a:txBody>
                  <a:tcPr marL="90252" marR="90252" marT="45126" marB="45126" anchor="ctr">
                    <a:lnL>
                      <a:noFill/>
                    </a:lnL>
                    <a:lnR>
                      <a:noFill/>
                    </a:lnR>
                    <a:lnT>
                      <a:noFill/>
                    </a:lnT>
                    <a:lnB>
                      <a:noFill/>
                    </a:lnB>
                    <a:solidFill>
                      <a:srgbClr val="FFFFFF"/>
                    </a:solidFill>
                  </a:tcPr>
                </a:tc>
                <a:tc>
                  <a:txBody>
                    <a:bodyPr/>
                    <a:lstStyle/>
                    <a:p>
                      <a:pPr algn="l" fontAlgn="base"/>
                      <a:r>
                        <a:rPr lang="en-GB" sz="1800" b="0" dirty="0">
                          <a:effectLst/>
                        </a:rPr>
                        <a:t>While stream cipher is fast in comparison to block cipher.</a:t>
                      </a:r>
                    </a:p>
                  </a:txBody>
                  <a:tcPr marL="90252" marR="90252" marT="45126" marB="45126" anchor="ctr">
                    <a:lnL>
                      <a:noFill/>
                    </a:lnL>
                    <a:lnR>
                      <a:noFill/>
                    </a:lnR>
                    <a:lnT>
                      <a:noFill/>
                    </a:lnT>
                    <a:lnB>
                      <a:noFill/>
                    </a:lnB>
                    <a:solidFill>
                      <a:srgbClr val="FFFFFF"/>
                    </a:solidFill>
                  </a:tcPr>
                </a:tc>
                <a:extLst>
                  <a:ext uri="{0D108BD9-81ED-4DB2-BD59-A6C34878D82A}">
                    <a16:rowId xmlns:a16="http://schemas.microsoft.com/office/drawing/2014/main" val="3782141261"/>
                  </a:ext>
                </a:extLst>
              </a:tr>
            </a:tbl>
          </a:graphicData>
        </a:graphic>
      </p:graphicFrame>
    </p:spTree>
    <p:extLst>
      <p:ext uri="{BB962C8B-B14F-4D97-AF65-F5344CB8AC3E}">
        <p14:creationId xmlns:p14="http://schemas.microsoft.com/office/powerpoint/2010/main" val="3679051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D37CF-645A-4431-8CF5-F19921D7E817}"/>
              </a:ext>
            </a:extLst>
          </p:cNvPr>
          <p:cNvSpPr>
            <a:spLocks noGrp="1"/>
          </p:cNvSpPr>
          <p:nvPr>
            <p:ph type="title"/>
          </p:nvPr>
        </p:nvSpPr>
        <p:spPr/>
        <p:txBody>
          <a:bodyPr/>
          <a:lstStyle/>
          <a:p>
            <a:r>
              <a:rPr lang="en-GB" dirty="0"/>
              <a:t>Symmetric-key algorithm</a:t>
            </a:r>
            <a:endParaRPr lang="en-IN" dirty="0"/>
          </a:p>
        </p:txBody>
      </p:sp>
      <p:sp>
        <p:nvSpPr>
          <p:cNvPr id="3" name="Content Placeholder 2">
            <a:extLst>
              <a:ext uri="{FF2B5EF4-FFF2-40B4-BE49-F238E27FC236}">
                <a16:creationId xmlns:a16="http://schemas.microsoft.com/office/drawing/2014/main" id="{3E96A3BB-1FBF-4115-927A-5DADE7D40DC0}"/>
              </a:ext>
            </a:extLst>
          </p:cNvPr>
          <p:cNvSpPr>
            <a:spLocks noGrp="1"/>
          </p:cNvSpPr>
          <p:nvPr>
            <p:ph sz="quarter" idx="1"/>
          </p:nvPr>
        </p:nvSpPr>
        <p:spPr/>
        <p:txBody>
          <a:bodyPr>
            <a:normAutofit/>
          </a:bodyPr>
          <a:lstStyle/>
          <a:p>
            <a:pPr algn="just"/>
            <a:r>
              <a:rPr lang="en-GB" dirty="0"/>
              <a:t>Symmetric-key algorithms are algorithms for cryptography that use the same cryptographic keys for both the encryption of plaintext and the decryption of ciphertext. </a:t>
            </a:r>
          </a:p>
          <a:p>
            <a:pPr algn="just"/>
            <a:r>
              <a:rPr lang="en-GB" dirty="0"/>
              <a:t>The keys may be identical, or there may be a simple transformation to go between the two keys. </a:t>
            </a:r>
          </a:p>
          <a:p>
            <a:pPr algn="just"/>
            <a:r>
              <a:rPr lang="en-GB" dirty="0"/>
              <a:t>The keys, in practice, represent a shared secret between two or more parties that can be used to maintain a private information link. </a:t>
            </a:r>
            <a:endParaRPr lang="en-IN" dirty="0"/>
          </a:p>
        </p:txBody>
      </p:sp>
    </p:spTree>
    <p:extLst>
      <p:ext uri="{BB962C8B-B14F-4D97-AF65-F5344CB8AC3E}">
        <p14:creationId xmlns:p14="http://schemas.microsoft.com/office/powerpoint/2010/main" val="431794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F331-4C8E-4268-B502-5DED1C7A718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78BC437D-4ED5-46E1-9828-4C995DE08360}"/>
              </a:ext>
            </a:extLst>
          </p:cNvPr>
          <p:cNvSpPr>
            <a:spLocks noGrp="1"/>
          </p:cNvSpPr>
          <p:nvPr>
            <p:ph sz="quarter" idx="1"/>
          </p:nvPr>
        </p:nvSpPr>
        <p:spPr/>
        <p:txBody>
          <a:bodyPr/>
          <a:lstStyle/>
          <a:p>
            <a:pPr algn="just"/>
            <a:r>
              <a:rPr lang="en-GB" dirty="0"/>
              <a:t>The requirement that both parties have access to the secret key is one of the main drawbacks of symmetric-key encryption, in comparison to public-key encryption (also known as asymmetric-key encryption).</a:t>
            </a:r>
          </a:p>
          <a:p>
            <a:pPr algn="just"/>
            <a:r>
              <a:rPr lang="en-GB" dirty="0"/>
              <a:t>Symmetric key cryptography is any cryptographic algorithm that is based on a shared key that is used to encrypt or decrypt text/cyphertext, in contract to asymmetric key cryptography, where the encryption and decryption keys are different.</a:t>
            </a:r>
            <a:endParaRPr lang="en-IN" dirty="0"/>
          </a:p>
        </p:txBody>
      </p:sp>
    </p:spTree>
    <p:extLst>
      <p:ext uri="{BB962C8B-B14F-4D97-AF65-F5344CB8AC3E}">
        <p14:creationId xmlns:p14="http://schemas.microsoft.com/office/powerpoint/2010/main" val="2374014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FF9B-E68F-4437-A61D-6613DDA5627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B55D0C4-478B-42CC-9F30-E1CAE38A7F27}"/>
              </a:ext>
            </a:extLst>
          </p:cNvPr>
          <p:cNvSpPr>
            <a:spLocks noGrp="1"/>
          </p:cNvSpPr>
          <p:nvPr>
            <p:ph sz="quarter" idx="1"/>
          </p:nvPr>
        </p:nvSpPr>
        <p:spPr/>
        <p:txBody>
          <a:bodyPr>
            <a:normAutofit lnSpcReduction="10000"/>
          </a:bodyPr>
          <a:lstStyle/>
          <a:p>
            <a:pPr algn="just"/>
            <a:r>
              <a:rPr lang="en-GB" dirty="0"/>
              <a:t>Symmetric encryption is generally more efficient than asymmetric encryption and therefore preferred when large amounts of data need to be exchanged.</a:t>
            </a:r>
          </a:p>
          <a:p>
            <a:pPr algn="just"/>
            <a:r>
              <a:rPr lang="en-GB" dirty="0"/>
              <a:t>Establishing the shared key is difficult using only symmetric encryption algorithms, so in many cases, an asymmetric encryption is used to establish the shared key between two parties.</a:t>
            </a:r>
          </a:p>
          <a:p>
            <a:pPr algn="just"/>
            <a:r>
              <a:rPr lang="en-GB" dirty="0"/>
              <a:t>Examples for symmetric key cryptography include AES, DES, and 3DES. Key exchange protocols used to establish a shared encryption key include Diffie-Hellman (DH), elliptic curve (EC) and RSA.</a:t>
            </a:r>
            <a:endParaRPr lang="en-IN" dirty="0"/>
          </a:p>
        </p:txBody>
      </p:sp>
    </p:spTree>
    <p:extLst>
      <p:ext uri="{BB962C8B-B14F-4D97-AF65-F5344CB8AC3E}">
        <p14:creationId xmlns:p14="http://schemas.microsoft.com/office/powerpoint/2010/main" val="1479354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6C95-1FD1-4345-8045-32AEFCE34901}"/>
              </a:ext>
            </a:extLst>
          </p:cNvPr>
          <p:cNvSpPr>
            <a:spLocks noGrp="1"/>
          </p:cNvSpPr>
          <p:nvPr>
            <p:ph type="title"/>
          </p:nvPr>
        </p:nvSpPr>
        <p:spPr/>
        <p:txBody>
          <a:bodyPr/>
          <a:lstStyle/>
          <a:p>
            <a:r>
              <a:rPr lang="en-GB" dirty="0"/>
              <a:t>Continue..</a:t>
            </a:r>
            <a:endParaRPr lang="en-IN" dirty="0"/>
          </a:p>
        </p:txBody>
      </p:sp>
      <p:pic>
        <p:nvPicPr>
          <p:cNvPr id="1026" name="Picture 2">
            <a:extLst>
              <a:ext uri="{FF2B5EF4-FFF2-40B4-BE49-F238E27FC236}">
                <a16:creationId xmlns:a16="http://schemas.microsoft.com/office/drawing/2014/main" id="{0D6A9A87-DA87-406D-9B53-E4E5A94AFFA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95400" y="2438400"/>
            <a:ext cx="60960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866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1A5F-A0F7-4E28-BB10-2EB2B1BB3240}"/>
              </a:ext>
            </a:extLst>
          </p:cNvPr>
          <p:cNvSpPr>
            <a:spLocks noGrp="1"/>
          </p:cNvSpPr>
          <p:nvPr>
            <p:ph type="title"/>
          </p:nvPr>
        </p:nvSpPr>
        <p:spPr/>
        <p:txBody>
          <a:bodyPr>
            <a:normAutofit fontScale="90000"/>
          </a:bodyPr>
          <a:lstStyle/>
          <a:p>
            <a:r>
              <a:rPr lang="en-GB" dirty="0"/>
              <a:t>WHICH TYPES OF ENCRYPTION DOES SYMMETRIC KEY ENCRYPTION USE?</a:t>
            </a:r>
            <a:endParaRPr lang="en-IN" dirty="0"/>
          </a:p>
        </p:txBody>
      </p:sp>
      <p:sp>
        <p:nvSpPr>
          <p:cNvPr id="3" name="Content Placeholder 2">
            <a:extLst>
              <a:ext uri="{FF2B5EF4-FFF2-40B4-BE49-F238E27FC236}">
                <a16:creationId xmlns:a16="http://schemas.microsoft.com/office/drawing/2014/main" id="{13D9DAFB-5B82-468C-9690-332B54C66F53}"/>
              </a:ext>
            </a:extLst>
          </p:cNvPr>
          <p:cNvSpPr>
            <a:spLocks noGrp="1"/>
          </p:cNvSpPr>
          <p:nvPr>
            <p:ph sz="quarter" idx="1"/>
          </p:nvPr>
        </p:nvSpPr>
        <p:spPr/>
        <p:txBody>
          <a:bodyPr>
            <a:normAutofit/>
          </a:bodyPr>
          <a:lstStyle/>
          <a:p>
            <a:pPr algn="just"/>
            <a:r>
              <a:rPr lang="en-GB" dirty="0"/>
              <a:t>Symmetric key encryption uses one the following encryption types:</a:t>
            </a:r>
          </a:p>
          <a:p>
            <a:pPr algn="just"/>
            <a:r>
              <a:rPr lang="en-GB" dirty="0"/>
              <a:t>1) Stream ciphers: encrypt the digits (typically bytes), or letters (in substitution ciphers) of a message one at a time</a:t>
            </a:r>
          </a:p>
          <a:p>
            <a:pPr algn="just"/>
            <a:r>
              <a:rPr lang="en-GB" dirty="0"/>
              <a:t>2) Block ciphers: encrypts a number of bits as a single unit, adding the plaintext so that it is a multiple of the block size. Blocks of 64 bits were commonly used. The Advanced Encryption Standard (AES) algorithm approved by NIST in December 2001, and the GCM block cipher mode of operation use 128-bit blocks.</a:t>
            </a:r>
            <a:endParaRPr lang="en-IN" dirty="0"/>
          </a:p>
        </p:txBody>
      </p:sp>
    </p:spTree>
    <p:extLst>
      <p:ext uri="{BB962C8B-B14F-4D97-AF65-F5344CB8AC3E}">
        <p14:creationId xmlns:p14="http://schemas.microsoft.com/office/powerpoint/2010/main" val="3013557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210D-8AAB-4F20-B944-11D137433D63}"/>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88E628B-2A82-4D66-A2F0-4B9E93491CD3}"/>
              </a:ext>
            </a:extLst>
          </p:cNvPr>
          <p:cNvSpPr>
            <a:spLocks noGrp="1"/>
          </p:cNvSpPr>
          <p:nvPr>
            <p:ph sz="quarter" idx="1"/>
          </p:nvPr>
        </p:nvSpPr>
        <p:spPr/>
        <p:txBody>
          <a:bodyPr/>
          <a:lstStyle/>
          <a:p>
            <a:pPr algn="just"/>
            <a:r>
              <a:rPr lang="en-GB" dirty="0"/>
              <a:t>Symmetric key ciphers are valuable because:</a:t>
            </a:r>
          </a:p>
          <a:p>
            <a:pPr lvl="1" algn="just"/>
            <a:r>
              <a:rPr lang="en-GB" dirty="0"/>
              <a:t>It is relatively inexpensive to produce a strong key for these ciphers.</a:t>
            </a:r>
          </a:p>
          <a:p>
            <a:pPr lvl="1" algn="just"/>
            <a:r>
              <a:rPr lang="en-GB" dirty="0"/>
              <a:t>The keys tend to be much smaller for the level of protection they afford.</a:t>
            </a:r>
          </a:p>
          <a:p>
            <a:pPr lvl="1" algn="just"/>
            <a:r>
              <a:rPr lang="en-GB" dirty="0"/>
              <a:t>The algorithms are relatively inexpensive to process.</a:t>
            </a:r>
            <a:endParaRPr lang="en-IN" dirty="0"/>
          </a:p>
        </p:txBody>
      </p:sp>
    </p:spTree>
    <p:extLst>
      <p:ext uri="{BB962C8B-B14F-4D97-AF65-F5344CB8AC3E}">
        <p14:creationId xmlns:p14="http://schemas.microsoft.com/office/powerpoint/2010/main" val="3649733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DB3D-F8B8-41C4-B20C-65341FD8DD48}"/>
              </a:ext>
            </a:extLst>
          </p:cNvPr>
          <p:cNvSpPr>
            <a:spLocks noGrp="1"/>
          </p:cNvSpPr>
          <p:nvPr>
            <p:ph type="title"/>
          </p:nvPr>
        </p:nvSpPr>
        <p:spPr/>
        <p:txBody>
          <a:bodyPr/>
          <a:lstStyle/>
          <a:p>
            <a:r>
              <a:rPr lang="en-GB" dirty="0"/>
              <a:t>Other Terms</a:t>
            </a:r>
            <a:endParaRPr lang="en-IN" dirty="0"/>
          </a:p>
        </p:txBody>
      </p:sp>
      <p:sp>
        <p:nvSpPr>
          <p:cNvPr id="3" name="Content Placeholder 2">
            <a:extLst>
              <a:ext uri="{FF2B5EF4-FFF2-40B4-BE49-F238E27FC236}">
                <a16:creationId xmlns:a16="http://schemas.microsoft.com/office/drawing/2014/main" id="{4DE3D256-5708-4BA3-91C0-53EDC83C198E}"/>
              </a:ext>
            </a:extLst>
          </p:cNvPr>
          <p:cNvSpPr>
            <a:spLocks noGrp="1"/>
          </p:cNvSpPr>
          <p:nvPr>
            <p:ph sz="quarter" idx="1"/>
          </p:nvPr>
        </p:nvSpPr>
        <p:spPr/>
        <p:txBody>
          <a:bodyPr/>
          <a:lstStyle/>
          <a:p>
            <a:pPr algn="just"/>
            <a:r>
              <a:rPr lang="en-GB" dirty="0"/>
              <a:t>secret-key, single-key, shared-key, one-key, and private-key encryption. Use of the last and first terms can create ambiguity with similar terminology used in public-key cryptography. Symmetric-key cryptography is to be contrasted with asymmetric-key cryptography.</a:t>
            </a:r>
            <a:endParaRPr lang="en-IN" dirty="0"/>
          </a:p>
        </p:txBody>
      </p:sp>
    </p:spTree>
    <p:extLst>
      <p:ext uri="{BB962C8B-B14F-4D97-AF65-F5344CB8AC3E}">
        <p14:creationId xmlns:p14="http://schemas.microsoft.com/office/powerpoint/2010/main" val="1216657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D0E8-CCB2-4692-B7B5-214A1217C532}"/>
              </a:ext>
            </a:extLst>
          </p:cNvPr>
          <p:cNvSpPr>
            <a:spLocks noGrp="1"/>
          </p:cNvSpPr>
          <p:nvPr>
            <p:ph type="title"/>
          </p:nvPr>
        </p:nvSpPr>
        <p:spPr/>
        <p:txBody>
          <a:bodyPr/>
          <a:lstStyle/>
          <a:p>
            <a:r>
              <a:rPr lang="en-GB" dirty="0"/>
              <a:t>Symmetric Key Cryptography</a:t>
            </a:r>
            <a:endParaRPr lang="en-IN" dirty="0"/>
          </a:p>
        </p:txBody>
      </p:sp>
      <p:sp>
        <p:nvSpPr>
          <p:cNvPr id="3" name="Content Placeholder 2">
            <a:extLst>
              <a:ext uri="{FF2B5EF4-FFF2-40B4-BE49-F238E27FC236}">
                <a16:creationId xmlns:a16="http://schemas.microsoft.com/office/drawing/2014/main" id="{0B1CD7DE-B717-420B-8B07-1CD81DA8B860}"/>
              </a:ext>
            </a:extLst>
          </p:cNvPr>
          <p:cNvSpPr>
            <a:spLocks noGrp="1"/>
          </p:cNvSpPr>
          <p:nvPr>
            <p:ph sz="quarter" idx="1"/>
          </p:nvPr>
        </p:nvSpPr>
        <p:spPr/>
        <p:txBody>
          <a:bodyPr/>
          <a:lstStyle/>
          <a:p>
            <a:pPr algn="just"/>
            <a:r>
              <a:rPr lang="en-GB" dirty="0"/>
              <a:t>Symmetric Key Cryptography also known as Symmetric Encryption is when a secret key is leveraged for both encryption and decryption functions. </a:t>
            </a:r>
          </a:p>
          <a:p>
            <a:pPr algn="just"/>
            <a:r>
              <a:rPr lang="en-GB" dirty="0"/>
              <a:t>This method is the opposite of Asymmetric Encryption where one key is used to encrypt and another is used to decrypt. </a:t>
            </a:r>
          </a:p>
          <a:p>
            <a:pPr algn="just"/>
            <a:r>
              <a:rPr lang="en-GB" dirty="0"/>
              <a:t>During this process, data is converted to a format that cannot be read or inspected by anyone who does not have the secret key that was used to encrypt it.</a:t>
            </a:r>
            <a:endParaRPr lang="en-IN" dirty="0"/>
          </a:p>
        </p:txBody>
      </p:sp>
    </p:spTree>
    <p:extLst>
      <p:ext uri="{BB962C8B-B14F-4D97-AF65-F5344CB8AC3E}">
        <p14:creationId xmlns:p14="http://schemas.microsoft.com/office/powerpoint/2010/main" val="342284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DF1D-ADA0-420D-BEDA-876248218BE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7E8BC62-3CBF-4B0F-841A-532BEF075E7E}"/>
              </a:ext>
            </a:extLst>
          </p:cNvPr>
          <p:cNvSpPr>
            <a:spLocks noGrp="1"/>
          </p:cNvSpPr>
          <p:nvPr>
            <p:ph sz="quarter" idx="1"/>
          </p:nvPr>
        </p:nvSpPr>
        <p:spPr/>
        <p:txBody>
          <a:bodyPr/>
          <a:lstStyle/>
          <a:p>
            <a:pPr algn="just"/>
            <a:r>
              <a:rPr lang="en-GB" dirty="0"/>
              <a:t>Even a secure block cipher is suitable for the encryption of only a single block of data at a time, using a fixed key. A multitude of modes of operation have been designed to allow their repeated use in a secure way to achieve the security goals of confidentiality and authenticity. However, block ciphers may also feature as building blocks in other cryptographic protocols, such as universal hash functions and pseudorandom number generators.</a:t>
            </a:r>
          </a:p>
          <a:p>
            <a:endParaRPr lang="en-IN" b="1" dirty="0"/>
          </a:p>
        </p:txBody>
      </p:sp>
    </p:spTree>
    <p:extLst>
      <p:ext uri="{BB962C8B-B14F-4D97-AF65-F5344CB8AC3E}">
        <p14:creationId xmlns:p14="http://schemas.microsoft.com/office/powerpoint/2010/main" val="1429454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4470-FC16-4A26-A55F-92C9C48A360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9580780-DFA7-4AA0-921A-BE1C9A1DE7C3}"/>
              </a:ext>
            </a:extLst>
          </p:cNvPr>
          <p:cNvSpPr>
            <a:spLocks noGrp="1"/>
          </p:cNvSpPr>
          <p:nvPr>
            <p:ph sz="quarter" idx="1"/>
          </p:nvPr>
        </p:nvSpPr>
        <p:spPr/>
        <p:txBody>
          <a:bodyPr/>
          <a:lstStyle/>
          <a:p>
            <a:pPr algn="just"/>
            <a:r>
              <a:rPr lang="en-GB" dirty="0"/>
              <a:t>Symmetric Key Cryptography is widely used in today’s Internet and primarily consists of two types of algorithms, Block and Stream. </a:t>
            </a:r>
          </a:p>
          <a:p>
            <a:pPr algn="just"/>
            <a:r>
              <a:rPr lang="en-GB" dirty="0"/>
              <a:t>Some common encryption algorithms include the Advanced Encryption Standard (AES) and the Data Encryption Standard (DES). </a:t>
            </a:r>
          </a:p>
          <a:p>
            <a:pPr algn="just"/>
            <a:r>
              <a:rPr lang="en-GB" dirty="0"/>
              <a:t>This form of encryption is traditionally much faster than Asymmetric however it requires both the sender and the recipient of the data to have the secret key.</a:t>
            </a:r>
            <a:endParaRPr lang="en-IN" dirty="0"/>
          </a:p>
        </p:txBody>
      </p:sp>
    </p:spTree>
    <p:extLst>
      <p:ext uri="{BB962C8B-B14F-4D97-AF65-F5344CB8AC3E}">
        <p14:creationId xmlns:p14="http://schemas.microsoft.com/office/powerpoint/2010/main" val="146725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584C-CC26-4F33-8F54-A04BE077F99D}"/>
              </a:ext>
            </a:extLst>
          </p:cNvPr>
          <p:cNvSpPr>
            <a:spLocks noGrp="1"/>
          </p:cNvSpPr>
          <p:nvPr>
            <p:ph type="title"/>
          </p:nvPr>
        </p:nvSpPr>
        <p:spPr/>
        <p:txBody>
          <a:bodyPr/>
          <a:lstStyle/>
          <a:p>
            <a:r>
              <a:rPr lang="en-GB" dirty="0"/>
              <a:t>Symmetric Key</a:t>
            </a:r>
            <a:endParaRPr lang="en-IN" dirty="0"/>
          </a:p>
        </p:txBody>
      </p:sp>
      <p:sp>
        <p:nvSpPr>
          <p:cNvPr id="3" name="Content Placeholder 2">
            <a:extLst>
              <a:ext uri="{FF2B5EF4-FFF2-40B4-BE49-F238E27FC236}">
                <a16:creationId xmlns:a16="http://schemas.microsoft.com/office/drawing/2014/main" id="{A8568B2E-97F9-45F9-987A-F88026EA814D}"/>
              </a:ext>
            </a:extLst>
          </p:cNvPr>
          <p:cNvSpPr>
            <a:spLocks noGrp="1"/>
          </p:cNvSpPr>
          <p:nvPr>
            <p:ph sz="quarter" idx="1"/>
          </p:nvPr>
        </p:nvSpPr>
        <p:spPr/>
        <p:txBody>
          <a:bodyPr>
            <a:normAutofit/>
          </a:bodyPr>
          <a:lstStyle/>
          <a:p>
            <a:pPr algn="just"/>
            <a:r>
              <a:rPr lang="en-GB" dirty="0"/>
              <a:t>Typically, with a symmetric key, you can exchange the key with another trusted participant; usually you produce a unique key for each pair of participants. </a:t>
            </a:r>
          </a:p>
          <a:p>
            <a:pPr algn="just"/>
            <a:r>
              <a:rPr lang="en-GB" dirty="0"/>
              <a:t>You can be assured that any messages that you exchange, which are encrypted in a specific key, between the participants can only be deciphered by the other participant that has that key. </a:t>
            </a:r>
          </a:p>
          <a:p>
            <a:pPr algn="just"/>
            <a:r>
              <a:rPr lang="en-GB" dirty="0"/>
              <a:t>In this way, the key must be kept secret to each participant. Consequently, these keys are also referred to as secret-key ciphers. </a:t>
            </a:r>
            <a:endParaRPr lang="en-IN" dirty="0"/>
          </a:p>
        </p:txBody>
      </p:sp>
    </p:spTree>
    <p:extLst>
      <p:ext uri="{BB962C8B-B14F-4D97-AF65-F5344CB8AC3E}">
        <p14:creationId xmlns:p14="http://schemas.microsoft.com/office/powerpoint/2010/main" val="255882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9E06-B20A-40CF-9275-23A06077A47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6B19319-D712-4BB5-8877-B04E016AF563}"/>
              </a:ext>
            </a:extLst>
          </p:cNvPr>
          <p:cNvSpPr>
            <a:spLocks noGrp="1"/>
          </p:cNvSpPr>
          <p:nvPr>
            <p:ph sz="quarter" idx="1"/>
          </p:nvPr>
        </p:nvSpPr>
        <p:spPr/>
        <p:txBody>
          <a:bodyPr/>
          <a:lstStyle/>
          <a:p>
            <a:pPr algn="just"/>
            <a:r>
              <a:rPr lang="en-GB" dirty="0"/>
              <a:t>If anyone else finds the key, it affects both confidentiality and authentication. </a:t>
            </a:r>
          </a:p>
          <a:p>
            <a:pPr algn="just"/>
            <a:r>
              <a:rPr lang="en-GB" dirty="0"/>
              <a:t>A person with an unauthorized symmetric key not only can decrypt messages sent with that key, but can encrypt new messages and send them as if they came from one of the two parties who were originally using the key.</a:t>
            </a:r>
            <a:endParaRPr lang="en-IN" dirty="0"/>
          </a:p>
        </p:txBody>
      </p:sp>
    </p:spTree>
    <p:extLst>
      <p:ext uri="{BB962C8B-B14F-4D97-AF65-F5344CB8AC3E}">
        <p14:creationId xmlns:p14="http://schemas.microsoft.com/office/powerpoint/2010/main" val="3715809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2294-C037-4049-8EF2-C1CC44608898}"/>
              </a:ext>
            </a:extLst>
          </p:cNvPr>
          <p:cNvSpPr>
            <a:spLocks noGrp="1"/>
          </p:cNvSpPr>
          <p:nvPr>
            <p:ph type="title"/>
          </p:nvPr>
        </p:nvSpPr>
        <p:spPr/>
        <p:txBody>
          <a:bodyPr/>
          <a:lstStyle/>
          <a:p>
            <a:r>
              <a:rPr lang="en-GB" dirty="0"/>
              <a:t>Video</a:t>
            </a:r>
            <a:endParaRPr lang="en-IN" dirty="0"/>
          </a:p>
        </p:txBody>
      </p:sp>
      <p:sp>
        <p:nvSpPr>
          <p:cNvPr id="3" name="Content Placeholder 2">
            <a:extLst>
              <a:ext uri="{FF2B5EF4-FFF2-40B4-BE49-F238E27FC236}">
                <a16:creationId xmlns:a16="http://schemas.microsoft.com/office/drawing/2014/main" id="{D6C21220-1EB7-4173-B537-386DABF16931}"/>
              </a:ext>
            </a:extLst>
          </p:cNvPr>
          <p:cNvSpPr>
            <a:spLocks noGrp="1"/>
          </p:cNvSpPr>
          <p:nvPr>
            <p:ph sz="quarter" idx="1"/>
          </p:nvPr>
        </p:nvSpPr>
        <p:spPr/>
        <p:txBody>
          <a:bodyPr/>
          <a:lstStyle/>
          <a:p>
            <a:r>
              <a:rPr lang="en-IN" dirty="0"/>
              <a:t>https://www.youtube.com/watch?v=dk40W6ULb0I&amp;t=9s</a:t>
            </a:r>
          </a:p>
        </p:txBody>
      </p:sp>
    </p:spTree>
    <p:extLst>
      <p:ext uri="{BB962C8B-B14F-4D97-AF65-F5344CB8AC3E}">
        <p14:creationId xmlns:p14="http://schemas.microsoft.com/office/powerpoint/2010/main" val="2811247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78D1-996D-40A6-8632-39EBEC6AAA0B}"/>
              </a:ext>
            </a:extLst>
          </p:cNvPr>
          <p:cNvSpPr>
            <a:spLocks noGrp="1"/>
          </p:cNvSpPr>
          <p:nvPr>
            <p:ph type="title"/>
          </p:nvPr>
        </p:nvSpPr>
        <p:spPr/>
        <p:txBody>
          <a:bodyPr/>
          <a:lstStyle/>
          <a:p>
            <a:r>
              <a:rPr lang="en-GB" dirty="0"/>
              <a:t>Advantages</a:t>
            </a:r>
            <a:endParaRPr lang="en-IN" dirty="0"/>
          </a:p>
        </p:txBody>
      </p:sp>
      <p:sp>
        <p:nvSpPr>
          <p:cNvPr id="3" name="Content Placeholder 2">
            <a:extLst>
              <a:ext uri="{FF2B5EF4-FFF2-40B4-BE49-F238E27FC236}">
                <a16:creationId xmlns:a16="http://schemas.microsoft.com/office/drawing/2014/main" id="{6EA3E5B3-23A5-48CC-903D-9F0C3362475F}"/>
              </a:ext>
            </a:extLst>
          </p:cNvPr>
          <p:cNvSpPr>
            <a:spLocks noGrp="1"/>
          </p:cNvSpPr>
          <p:nvPr>
            <p:ph sz="quarter" idx="1"/>
          </p:nvPr>
        </p:nvSpPr>
        <p:spPr/>
        <p:txBody>
          <a:bodyPr>
            <a:normAutofit lnSpcReduction="10000"/>
          </a:bodyPr>
          <a:lstStyle/>
          <a:p>
            <a:pPr algn="just"/>
            <a:r>
              <a:rPr lang="en-GB" dirty="0"/>
              <a:t>Implementing symmetric cryptography (particularly with hardware) can be highly effective because you do not experience any significant time delay as a result of the encryption and decryption. </a:t>
            </a:r>
          </a:p>
          <a:p>
            <a:pPr algn="just"/>
            <a:r>
              <a:rPr lang="en-GB" dirty="0"/>
              <a:t>Symmetric cryptography also provides a degree of authentication because data encrypted with one symmetric key cannot be decrypted with any other symmetric key. </a:t>
            </a:r>
          </a:p>
          <a:p>
            <a:pPr algn="just"/>
            <a:r>
              <a:rPr lang="en-GB" dirty="0"/>
              <a:t>Therefore, as long as the symmetric key is kept secret by the two parties using it to encrypt communications, each party can be sure that it is communicating with the other as long as the decrypted messages continue to make sense.</a:t>
            </a:r>
            <a:endParaRPr lang="en-IN" dirty="0"/>
          </a:p>
        </p:txBody>
      </p:sp>
    </p:spTree>
    <p:extLst>
      <p:ext uri="{BB962C8B-B14F-4D97-AF65-F5344CB8AC3E}">
        <p14:creationId xmlns:p14="http://schemas.microsoft.com/office/powerpoint/2010/main" val="3749909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0EC3-78E7-46C8-95AE-43E015095CBB}"/>
              </a:ext>
            </a:extLst>
          </p:cNvPr>
          <p:cNvSpPr>
            <a:spLocks noGrp="1"/>
          </p:cNvSpPr>
          <p:nvPr>
            <p:ph type="title"/>
          </p:nvPr>
        </p:nvSpPr>
        <p:spPr/>
        <p:txBody>
          <a:bodyPr/>
          <a:lstStyle/>
          <a:p>
            <a:r>
              <a:rPr lang="en-GB" dirty="0"/>
              <a:t>Major Drawback</a:t>
            </a:r>
            <a:endParaRPr lang="en-IN" dirty="0"/>
          </a:p>
        </p:txBody>
      </p:sp>
      <p:sp>
        <p:nvSpPr>
          <p:cNvPr id="3" name="Content Placeholder 2">
            <a:extLst>
              <a:ext uri="{FF2B5EF4-FFF2-40B4-BE49-F238E27FC236}">
                <a16:creationId xmlns:a16="http://schemas.microsoft.com/office/drawing/2014/main" id="{9F4BC363-6745-4141-AF54-89AACF61B29A}"/>
              </a:ext>
            </a:extLst>
          </p:cNvPr>
          <p:cNvSpPr>
            <a:spLocks noGrp="1"/>
          </p:cNvSpPr>
          <p:nvPr>
            <p:ph sz="quarter" idx="1"/>
          </p:nvPr>
        </p:nvSpPr>
        <p:spPr/>
        <p:txBody>
          <a:bodyPr/>
          <a:lstStyle/>
          <a:p>
            <a:pPr algn="just"/>
            <a:r>
              <a:rPr lang="en-GB" dirty="0"/>
              <a:t>The major drawback to secret-key ciphers is in exchanging the secret key because any exchange must retain the privacy of the key. </a:t>
            </a:r>
          </a:p>
          <a:p>
            <a:pPr algn="just"/>
            <a:r>
              <a:rPr lang="en-GB" dirty="0"/>
              <a:t>This usually means that the secret key must be encrypted in a different key, and the recipient must already have the key that will be needed to decrypt the encrypted secret-key. </a:t>
            </a:r>
          </a:p>
          <a:p>
            <a:pPr algn="just"/>
            <a:r>
              <a:rPr lang="en-GB" dirty="0"/>
              <a:t>This can lead to a never-ending dependency on another key.</a:t>
            </a:r>
            <a:endParaRPr lang="en-IN" dirty="0"/>
          </a:p>
        </p:txBody>
      </p:sp>
    </p:spTree>
    <p:extLst>
      <p:ext uri="{BB962C8B-B14F-4D97-AF65-F5344CB8AC3E}">
        <p14:creationId xmlns:p14="http://schemas.microsoft.com/office/powerpoint/2010/main" val="3000483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E73F-2CB0-48B0-B3E6-DA4E359B049D}"/>
              </a:ext>
            </a:extLst>
          </p:cNvPr>
          <p:cNvSpPr>
            <a:spLocks noGrp="1"/>
          </p:cNvSpPr>
          <p:nvPr>
            <p:ph type="title"/>
          </p:nvPr>
        </p:nvSpPr>
        <p:spPr/>
        <p:txBody>
          <a:bodyPr/>
          <a:lstStyle/>
          <a:p>
            <a:r>
              <a:rPr lang="en-GB" dirty="0"/>
              <a:t>Asymmetric Cryptography (Public Key Cryptography)</a:t>
            </a:r>
            <a:endParaRPr lang="en-IN" dirty="0"/>
          </a:p>
        </p:txBody>
      </p:sp>
      <p:sp>
        <p:nvSpPr>
          <p:cNvPr id="3" name="Content Placeholder 2">
            <a:extLst>
              <a:ext uri="{FF2B5EF4-FFF2-40B4-BE49-F238E27FC236}">
                <a16:creationId xmlns:a16="http://schemas.microsoft.com/office/drawing/2014/main" id="{5EA9E93D-4F0D-45B7-B2CD-F23863DB1E2F}"/>
              </a:ext>
            </a:extLst>
          </p:cNvPr>
          <p:cNvSpPr>
            <a:spLocks noGrp="1"/>
          </p:cNvSpPr>
          <p:nvPr>
            <p:ph sz="quarter" idx="1"/>
          </p:nvPr>
        </p:nvSpPr>
        <p:spPr/>
        <p:txBody>
          <a:bodyPr/>
          <a:lstStyle/>
          <a:p>
            <a:pPr algn="just"/>
            <a:r>
              <a:rPr lang="en-GB" dirty="0"/>
              <a:t>Asymmetric cryptography, also known as public-key cryptography, is a process that uses a pair of related keys -- one public key and one private key -- to encrypt and decrypt a message and protect it from unauthorized access or use. </a:t>
            </a:r>
          </a:p>
          <a:p>
            <a:pPr algn="just"/>
            <a:r>
              <a:rPr lang="en-GB" dirty="0"/>
              <a:t>A public key is a cryptographic key that can be used by any person to encrypt a message so that it can only be deciphered by the intended recipient with their private key. </a:t>
            </a:r>
          </a:p>
          <a:p>
            <a:pPr algn="just"/>
            <a:r>
              <a:rPr lang="en-GB" dirty="0"/>
              <a:t>A private key -- also known as a secret key -- is shared only with key's initiator.</a:t>
            </a:r>
            <a:endParaRPr lang="en-IN" dirty="0"/>
          </a:p>
        </p:txBody>
      </p:sp>
    </p:spTree>
    <p:extLst>
      <p:ext uri="{BB962C8B-B14F-4D97-AF65-F5344CB8AC3E}">
        <p14:creationId xmlns:p14="http://schemas.microsoft.com/office/powerpoint/2010/main" val="1601785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D2ED-E384-444A-A6DB-3D291A3789A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FC88A82-0CC7-40BF-814C-FC7B21D0F557}"/>
              </a:ext>
            </a:extLst>
          </p:cNvPr>
          <p:cNvSpPr>
            <a:spLocks noGrp="1"/>
          </p:cNvSpPr>
          <p:nvPr>
            <p:ph sz="quarter" idx="1"/>
          </p:nvPr>
        </p:nvSpPr>
        <p:spPr/>
        <p:txBody>
          <a:bodyPr>
            <a:normAutofit lnSpcReduction="10000"/>
          </a:bodyPr>
          <a:lstStyle/>
          <a:p>
            <a:pPr algn="just"/>
            <a:r>
              <a:rPr lang="en-GB" dirty="0"/>
              <a:t>When someone wants to send an encrypted message, they can pull the intended recipient's public key from a public directory and use it to encrypt the message before sending it. The recipient of the message can then decrypt the message using their related private key. </a:t>
            </a:r>
          </a:p>
          <a:p>
            <a:pPr algn="just"/>
            <a:r>
              <a:rPr lang="en-GB" dirty="0"/>
              <a:t>On the other hand, if the sender encrypts the message using their private key, then the message can be decrypted only using that sender's public key, thus authenticating the sender. </a:t>
            </a:r>
          </a:p>
          <a:p>
            <a:pPr algn="just"/>
            <a:r>
              <a:rPr lang="en-GB" dirty="0"/>
              <a:t>These encryption and decryption processes happen automatically; users do not need to physically lock and unlock the message.</a:t>
            </a:r>
            <a:endParaRPr lang="en-IN" dirty="0"/>
          </a:p>
        </p:txBody>
      </p:sp>
    </p:spTree>
    <p:extLst>
      <p:ext uri="{BB962C8B-B14F-4D97-AF65-F5344CB8AC3E}">
        <p14:creationId xmlns:p14="http://schemas.microsoft.com/office/powerpoint/2010/main" val="3146327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17A9-06C6-4E2B-98CE-4D961731686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324BEEE-F2F5-4775-A72A-DD9C15E0473A}"/>
              </a:ext>
            </a:extLst>
          </p:cNvPr>
          <p:cNvSpPr>
            <a:spLocks noGrp="1"/>
          </p:cNvSpPr>
          <p:nvPr>
            <p:ph sz="quarter" idx="1"/>
          </p:nvPr>
        </p:nvSpPr>
        <p:spPr/>
        <p:txBody>
          <a:bodyPr/>
          <a:lstStyle/>
          <a:p>
            <a:pPr algn="just"/>
            <a:r>
              <a:rPr lang="en-GB" dirty="0"/>
              <a:t>Many protocols rely on asymmetric cryptography, including the transport layer security (TLS) and secure sockets layer (SSL) protocols, which make HTTPS possible. </a:t>
            </a:r>
          </a:p>
          <a:p>
            <a:pPr algn="just"/>
            <a:r>
              <a:rPr lang="en-GB" dirty="0"/>
              <a:t>The encryption process is also used in software programs -- such as browsers -- that need to establish a secure connection over an insecure network like the Internet or need to validate a digital signature.</a:t>
            </a:r>
          </a:p>
          <a:p>
            <a:pPr algn="just"/>
            <a:endParaRPr lang="en-IN" dirty="0"/>
          </a:p>
        </p:txBody>
      </p:sp>
    </p:spTree>
    <p:extLst>
      <p:ext uri="{BB962C8B-B14F-4D97-AF65-F5344CB8AC3E}">
        <p14:creationId xmlns:p14="http://schemas.microsoft.com/office/powerpoint/2010/main" val="3154638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573F-C170-4304-A1B6-1973E47AA89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925CC13-F848-4505-A31D-92B8F4FCD351}"/>
              </a:ext>
            </a:extLst>
          </p:cNvPr>
          <p:cNvSpPr>
            <a:spLocks noGrp="1"/>
          </p:cNvSpPr>
          <p:nvPr>
            <p:ph sz="quarter" idx="1"/>
          </p:nvPr>
        </p:nvSpPr>
        <p:spPr/>
        <p:txBody>
          <a:bodyPr/>
          <a:lstStyle/>
          <a:p>
            <a:r>
              <a:rPr lang="en-IN" dirty="0"/>
              <a:t>https://www.youtube.com/watch?v=Tw5q-SN9ZM8&amp;t=8s</a:t>
            </a:r>
          </a:p>
        </p:txBody>
      </p:sp>
    </p:spTree>
    <p:extLst>
      <p:ext uri="{BB962C8B-B14F-4D97-AF65-F5344CB8AC3E}">
        <p14:creationId xmlns:p14="http://schemas.microsoft.com/office/powerpoint/2010/main" val="107228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806A-88C0-4F3F-BC48-5D4F78CA455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A239B3B0-9D1B-4163-BE30-C96F7B133644}"/>
              </a:ext>
            </a:extLst>
          </p:cNvPr>
          <p:cNvSpPr>
            <a:spLocks noGrp="1"/>
          </p:cNvSpPr>
          <p:nvPr>
            <p:ph sz="quarter" idx="1"/>
          </p:nvPr>
        </p:nvSpPr>
        <p:spPr/>
        <p:txBody>
          <a:bodyPr>
            <a:normAutofit lnSpcReduction="10000"/>
          </a:bodyPr>
          <a:lstStyle/>
          <a:p>
            <a:pPr algn="just"/>
            <a:r>
              <a:rPr lang="en-GB" dirty="0"/>
              <a:t>A block cipher is an encryption method that applies a deterministic algorithm along with a symmetric key to encrypt a block of text, rather than encrypting one bit at a time as in stream ciphers. For example, a common block cipher, AES, encrypts 128 bit blocks with a key of predetermined length: 128, 192, or 256 bits. Block ciphers are pseudorandom permutation (PRP) families that operate on the fixed size block of bits. </a:t>
            </a:r>
          </a:p>
          <a:p>
            <a:pPr algn="just"/>
            <a:r>
              <a:rPr lang="en-GB" dirty="0"/>
              <a:t>PRPs are functions that cannot be differentiated from completely random permutations and thus, are considered reliable, until proven unreliable.</a:t>
            </a:r>
            <a:endParaRPr lang="en-IN" dirty="0"/>
          </a:p>
        </p:txBody>
      </p:sp>
    </p:spTree>
    <p:extLst>
      <p:ext uri="{BB962C8B-B14F-4D97-AF65-F5344CB8AC3E}">
        <p14:creationId xmlns:p14="http://schemas.microsoft.com/office/powerpoint/2010/main" val="38788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01B8-DC6D-4EBD-9ED6-6A7C86951783}"/>
              </a:ext>
            </a:extLst>
          </p:cNvPr>
          <p:cNvSpPr>
            <a:spLocks noGrp="1"/>
          </p:cNvSpPr>
          <p:nvPr>
            <p:ph type="title"/>
          </p:nvPr>
        </p:nvSpPr>
        <p:spPr/>
        <p:txBody>
          <a:bodyPr/>
          <a:lstStyle/>
          <a:p>
            <a:r>
              <a:rPr lang="en-GB" dirty="0"/>
              <a:t>How asymmetric cryptography works</a:t>
            </a:r>
            <a:endParaRPr lang="en-IN" dirty="0"/>
          </a:p>
        </p:txBody>
      </p:sp>
      <p:sp>
        <p:nvSpPr>
          <p:cNvPr id="3" name="Content Placeholder 2">
            <a:extLst>
              <a:ext uri="{FF2B5EF4-FFF2-40B4-BE49-F238E27FC236}">
                <a16:creationId xmlns:a16="http://schemas.microsoft.com/office/drawing/2014/main" id="{6F84A68D-0C18-4908-983D-445CC4C9935B}"/>
              </a:ext>
            </a:extLst>
          </p:cNvPr>
          <p:cNvSpPr>
            <a:spLocks noGrp="1"/>
          </p:cNvSpPr>
          <p:nvPr>
            <p:ph sz="quarter" idx="1"/>
          </p:nvPr>
        </p:nvSpPr>
        <p:spPr/>
        <p:txBody>
          <a:bodyPr/>
          <a:lstStyle/>
          <a:p>
            <a:pPr algn="just"/>
            <a:r>
              <a:rPr lang="en-GB" dirty="0"/>
              <a:t>Asymmetric encryption uses a mathematically related pair of keys for encryption and decryption: a public key and a private key. </a:t>
            </a:r>
          </a:p>
          <a:p>
            <a:pPr algn="just"/>
            <a:r>
              <a:rPr lang="en-GB" dirty="0"/>
              <a:t>If the public key is used for encryption, then the related private key is used for decryption; if the private key is used for encryption, then the related public key is used for decryption.</a:t>
            </a:r>
            <a:endParaRPr lang="en-IN" dirty="0"/>
          </a:p>
        </p:txBody>
      </p:sp>
    </p:spTree>
    <p:extLst>
      <p:ext uri="{BB962C8B-B14F-4D97-AF65-F5344CB8AC3E}">
        <p14:creationId xmlns:p14="http://schemas.microsoft.com/office/powerpoint/2010/main" val="1207550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669E-1426-49C8-B670-7DE4678CA6A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61C8899-752D-4FD9-B865-4483DC5B9D3E}"/>
              </a:ext>
            </a:extLst>
          </p:cNvPr>
          <p:cNvSpPr>
            <a:spLocks noGrp="1"/>
          </p:cNvSpPr>
          <p:nvPr>
            <p:ph sz="quarter" idx="1"/>
          </p:nvPr>
        </p:nvSpPr>
        <p:spPr/>
        <p:txBody>
          <a:bodyPr/>
          <a:lstStyle/>
          <a:p>
            <a:pPr algn="just"/>
            <a:r>
              <a:rPr lang="en-GB" dirty="0"/>
              <a:t>The two participants in the asymmetric encryption workflow are the sender and the receiver; each has its own pair of public and private keys. </a:t>
            </a:r>
          </a:p>
          <a:p>
            <a:pPr algn="just"/>
            <a:r>
              <a:rPr lang="en-GB" dirty="0"/>
              <a:t>First, the sender obtains the receiver's public key. Next, the plaintext -- or ordinary, readable text -- is encrypted by the sender using the receiver's public key; this creates ciphertext. </a:t>
            </a:r>
          </a:p>
          <a:p>
            <a:pPr algn="just"/>
            <a:r>
              <a:rPr lang="en-GB" dirty="0"/>
              <a:t>The ciphertext is then sent to the receiver, who decrypts the ciphertext with their private key and returns it to legible plaintext.</a:t>
            </a:r>
            <a:endParaRPr lang="en-IN" dirty="0"/>
          </a:p>
        </p:txBody>
      </p:sp>
    </p:spTree>
    <p:extLst>
      <p:ext uri="{BB962C8B-B14F-4D97-AF65-F5344CB8AC3E}">
        <p14:creationId xmlns:p14="http://schemas.microsoft.com/office/powerpoint/2010/main" val="2378393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1A6-D81E-4CD8-ABA5-86E84A29868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AF0C178-8B63-4688-BC6A-A6C4F89B7974}"/>
              </a:ext>
            </a:extLst>
          </p:cNvPr>
          <p:cNvSpPr>
            <a:spLocks noGrp="1"/>
          </p:cNvSpPr>
          <p:nvPr>
            <p:ph sz="quarter" idx="1"/>
          </p:nvPr>
        </p:nvSpPr>
        <p:spPr/>
        <p:txBody>
          <a:bodyPr/>
          <a:lstStyle/>
          <a:p>
            <a:pPr algn="just"/>
            <a:r>
              <a:rPr lang="en-GB" dirty="0"/>
              <a:t>Because of the one-way nature of the encryption function, one sender is unable to read the messages of another sender, even though each has the public key of the receiver.</a:t>
            </a:r>
            <a:endParaRPr lang="en-IN" dirty="0"/>
          </a:p>
        </p:txBody>
      </p:sp>
    </p:spTree>
    <p:extLst>
      <p:ext uri="{BB962C8B-B14F-4D97-AF65-F5344CB8AC3E}">
        <p14:creationId xmlns:p14="http://schemas.microsoft.com/office/powerpoint/2010/main" val="1757287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AF1F-A2E0-42B2-B39F-2B5E9628BB19}"/>
              </a:ext>
            </a:extLst>
          </p:cNvPr>
          <p:cNvSpPr>
            <a:spLocks noGrp="1"/>
          </p:cNvSpPr>
          <p:nvPr>
            <p:ph type="title"/>
          </p:nvPr>
        </p:nvSpPr>
        <p:spPr/>
        <p:txBody>
          <a:bodyPr/>
          <a:lstStyle/>
          <a:p>
            <a:r>
              <a:rPr lang="en-GB" dirty="0"/>
              <a:t>Uses of asymmetric cryptography</a:t>
            </a:r>
            <a:endParaRPr lang="en-IN" dirty="0"/>
          </a:p>
        </p:txBody>
      </p:sp>
      <p:sp>
        <p:nvSpPr>
          <p:cNvPr id="3" name="Content Placeholder 2">
            <a:extLst>
              <a:ext uri="{FF2B5EF4-FFF2-40B4-BE49-F238E27FC236}">
                <a16:creationId xmlns:a16="http://schemas.microsoft.com/office/drawing/2014/main" id="{19E4AF63-8F87-4535-9A44-26DE2883528B}"/>
              </a:ext>
            </a:extLst>
          </p:cNvPr>
          <p:cNvSpPr>
            <a:spLocks noGrp="1"/>
          </p:cNvSpPr>
          <p:nvPr>
            <p:ph sz="quarter" idx="1"/>
          </p:nvPr>
        </p:nvSpPr>
        <p:spPr/>
        <p:txBody>
          <a:bodyPr>
            <a:normAutofit/>
          </a:bodyPr>
          <a:lstStyle/>
          <a:p>
            <a:pPr algn="just"/>
            <a:r>
              <a:rPr lang="en-GB" dirty="0"/>
              <a:t>Asymmetric cryptography is typically used to authenticate data using digital signatures. A digital signature is a mathematical technique used to validate the authenticity and integrity of a message, software or digital document. It is the digital equivalent of a handwritten signature or stamped seal.</a:t>
            </a:r>
          </a:p>
          <a:p>
            <a:pPr algn="just"/>
            <a:r>
              <a:rPr lang="en-GB" dirty="0"/>
              <a:t>Based on asymmetric cryptography, digital signatures can provide assurances of evidence to the origin, identity and status of an electronic document, transaction or message, as well as acknowledge informed consent by the signer.</a:t>
            </a:r>
            <a:endParaRPr lang="en-IN" dirty="0"/>
          </a:p>
        </p:txBody>
      </p:sp>
    </p:spTree>
    <p:extLst>
      <p:ext uri="{BB962C8B-B14F-4D97-AF65-F5344CB8AC3E}">
        <p14:creationId xmlns:p14="http://schemas.microsoft.com/office/powerpoint/2010/main" val="1609761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C0EC-01F9-47E1-AAE7-5C6A3314CAA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20A8E90C-BDAC-4269-8606-639B83A27DEC}"/>
              </a:ext>
            </a:extLst>
          </p:cNvPr>
          <p:cNvSpPr>
            <a:spLocks noGrp="1"/>
          </p:cNvSpPr>
          <p:nvPr>
            <p:ph sz="quarter" idx="1"/>
          </p:nvPr>
        </p:nvSpPr>
        <p:spPr/>
        <p:txBody>
          <a:bodyPr>
            <a:normAutofit lnSpcReduction="10000"/>
          </a:bodyPr>
          <a:lstStyle/>
          <a:p>
            <a:pPr algn="just"/>
            <a:r>
              <a:rPr lang="en-GB" dirty="0"/>
              <a:t>Asymmetric cryptography can also be applied to systems in which many users may need to encrypt and decrypt messages, including:</a:t>
            </a:r>
          </a:p>
          <a:p>
            <a:pPr lvl="1" algn="just"/>
            <a:r>
              <a:rPr lang="en-GB" dirty="0"/>
              <a:t>Encrypted email - a public key can be used to encrypt a message and a private key can be used to decrypt it.</a:t>
            </a:r>
          </a:p>
          <a:p>
            <a:pPr lvl="1" algn="just"/>
            <a:r>
              <a:rPr lang="en-GB" dirty="0"/>
              <a:t>The SSL/TSL cryptographic protocols - establishing encrypted links between websites and browsers also makes use of asymmetric encryption.</a:t>
            </a:r>
          </a:p>
          <a:p>
            <a:pPr lvl="1" algn="just"/>
            <a:r>
              <a:rPr lang="en-GB" dirty="0"/>
              <a:t>Bitcoin and other cryptocurrencies rely on asymmetric cryptography as users have public keys that everyone can see and private keys that are kept secret.  Bitcoin uses a cryptographic algorithm to ensure that only the legitimate owners can spend the funds.</a:t>
            </a:r>
            <a:endParaRPr lang="en-IN" dirty="0"/>
          </a:p>
        </p:txBody>
      </p:sp>
    </p:spTree>
    <p:extLst>
      <p:ext uri="{BB962C8B-B14F-4D97-AF65-F5344CB8AC3E}">
        <p14:creationId xmlns:p14="http://schemas.microsoft.com/office/powerpoint/2010/main" val="4063661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527-567D-4B76-8ECD-480123A6CA38}"/>
              </a:ext>
            </a:extLst>
          </p:cNvPr>
          <p:cNvSpPr>
            <a:spLocks noGrp="1"/>
          </p:cNvSpPr>
          <p:nvPr>
            <p:ph type="title"/>
          </p:nvPr>
        </p:nvSpPr>
        <p:spPr/>
        <p:txBody>
          <a:bodyPr/>
          <a:lstStyle/>
          <a:p>
            <a:r>
              <a:rPr lang="en-GB" dirty="0"/>
              <a:t>Benefit</a:t>
            </a:r>
            <a:endParaRPr lang="en-IN" dirty="0"/>
          </a:p>
        </p:txBody>
      </p:sp>
      <p:sp>
        <p:nvSpPr>
          <p:cNvPr id="3" name="Content Placeholder 2">
            <a:extLst>
              <a:ext uri="{FF2B5EF4-FFF2-40B4-BE49-F238E27FC236}">
                <a16:creationId xmlns:a16="http://schemas.microsoft.com/office/drawing/2014/main" id="{4DA99AAF-AC32-4BC6-B511-0D30ED847978}"/>
              </a:ext>
            </a:extLst>
          </p:cNvPr>
          <p:cNvSpPr>
            <a:spLocks noGrp="1"/>
          </p:cNvSpPr>
          <p:nvPr>
            <p:ph sz="quarter" idx="1"/>
          </p:nvPr>
        </p:nvSpPr>
        <p:spPr/>
        <p:txBody>
          <a:bodyPr>
            <a:normAutofit fontScale="92500" lnSpcReduction="20000"/>
          </a:bodyPr>
          <a:lstStyle/>
          <a:p>
            <a:pPr algn="just"/>
            <a:r>
              <a:rPr lang="en-GB" dirty="0"/>
              <a:t>Increased data security is the primary benefit of asymmetric cryptography. It is the most secure encryption process because users are never required to reveal or share their private keys, thus decreasing the chances of a cybercriminal discovering a user's private key during transmission.</a:t>
            </a:r>
          </a:p>
          <a:p>
            <a:pPr algn="just"/>
            <a:r>
              <a:rPr lang="en-GB" dirty="0"/>
              <a:t>the key distribution problem is eliminated because there's no need for exchanging keys.</a:t>
            </a:r>
          </a:p>
          <a:p>
            <a:pPr algn="just"/>
            <a:r>
              <a:rPr lang="en-GB" dirty="0"/>
              <a:t>security is increased as the private keys don't ever have to be transmitted or revealed to anyone.</a:t>
            </a:r>
          </a:p>
          <a:p>
            <a:pPr algn="just"/>
            <a:r>
              <a:rPr lang="en-GB" dirty="0"/>
              <a:t>the use of digital signatures is enabled so that a recipient can verify that a message comes from a particular sender.</a:t>
            </a:r>
          </a:p>
          <a:p>
            <a:pPr algn="just"/>
            <a:r>
              <a:rPr lang="en-GB" dirty="0"/>
              <a:t>it allows for non-repudiation so the sender can't deny sending a message.</a:t>
            </a:r>
            <a:endParaRPr lang="en-IN" dirty="0"/>
          </a:p>
        </p:txBody>
      </p:sp>
    </p:spTree>
    <p:extLst>
      <p:ext uri="{BB962C8B-B14F-4D97-AF65-F5344CB8AC3E}">
        <p14:creationId xmlns:p14="http://schemas.microsoft.com/office/powerpoint/2010/main" val="4069421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FF218-0836-4C22-9410-F5D38CD917AC}"/>
              </a:ext>
            </a:extLst>
          </p:cNvPr>
          <p:cNvSpPr>
            <a:spLocks noGrp="1"/>
          </p:cNvSpPr>
          <p:nvPr>
            <p:ph type="title"/>
          </p:nvPr>
        </p:nvSpPr>
        <p:spPr/>
        <p:txBody>
          <a:bodyPr/>
          <a:lstStyle/>
          <a:p>
            <a:r>
              <a:rPr lang="en-GB" dirty="0"/>
              <a:t>Disadvantages include:</a:t>
            </a:r>
            <a:endParaRPr lang="en-IN" dirty="0"/>
          </a:p>
        </p:txBody>
      </p:sp>
      <p:sp>
        <p:nvSpPr>
          <p:cNvPr id="3" name="Content Placeholder 2">
            <a:extLst>
              <a:ext uri="{FF2B5EF4-FFF2-40B4-BE49-F238E27FC236}">
                <a16:creationId xmlns:a16="http://schemas.microsoft.com/office/drawing/2014/main" id="{1A4CE77F-4161-43B6-A995-721DCA8D871F}"/>
              </a:ext>
            </a:extLst>
          </p:cNvPr>
          <p:cNvSpPr>
            <a:spLocks noGrp="1"/>
          </p:cNvSpPr>
          <p:nvPr>
            <p:ph sz="quarter" idx="1"/>
          </p:nvPr>
        </p:nvSpPr>
        <p:spPr/>
        <p:txBody>
          <a:bodyPr>
            <a:normAutofit/>
          </a:bodyPr>
          <a:lstStyle/>
          <a:p>
            <a:pPr algn="just"/>
            <a:r>
              <a:rPr lang="en-GB" dirty="0"/>
              <a:t>it's a slow process compared to symmetric cryptography, so it's not appropriate for decrypting bulk messages.</a:t>
            </a:r>
          </a:p>
          <a:p>
            <a:pPr algn="just"/>
            <a:r>
              <a:rPr lang="en-GB" dirty="0"/>
              <a:t>if an individual loses his private key, he can't decrypt the messages he receives.</a:t>
            </a:r>
          </a:p>
          <a:p>
            <a:pPr algn="just"/>
            <a:r>
              <a:rPr lang="en-GB" dirty="0"/>
              <a:t>since the public keys aren't authenticated, no one really knows if a public key belongs to the person specified. Consequently, users must verify that their public keys belong to them.</a:t>
            </a:r>
          </a:p>
          <a:p>
            <a:pPr algn="just"/>
            <a:r>
              <a:rPr lang="en-GB" dirty="0"/>
              <a:t>if a hacker identifies a person's private key, the attacker can read all of that individual's messages.</a:t>
            </a:r>
            <a:endParaRPr lang="en-IN" dirty="0"/>
          </a:p>
        </p:txBody>
      </p:sp>
    </p:spTree>
    <p:extLst>
      <p:ext uri="{BB962C8B-B14F-4D97-AF65-F5344CB8AC3E}">
        <p14:creationId xmlns:p14="http://schemas.microsoft.com/office/powerpoint/2010/main" val="605874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DCEF-9019-4444-9998-D02EA77CD814}"/>
              </a:ext>
            </a:extLst>
          </p:cNvPr>
          <p:cNvSpPr>
            <a:spLocks noGrp="1"/>
          </p:cNvSpPr>
          <p:nvPr>
            <p:ph type="title"/>
          </p:nvPr>
        </p:nvSpPr>
        <p:spPr/>
        <p:txBody>
          <a:bodyPr/>
          <a:lstStyle/>
          <a:p>
            <a:r>
              <a:rPr lang="en-GB" dirty="0"/>
              <a:t>Video Link</a:t>
            </a:r>
            <a:endParaRPr lang="en-IN" dirty="0"/>
          </a:p>
        </p:txBody>
      </p:sp>
      <p:sp>
        <p:nvSpPr>
          <p:cNvPr id="3" name="Content Placeholder 2">
            <a:extLst>
              <a:ext uri="{FF2B5EF4-FFF2-40B4-BE49-F238E27FC236}">
                <a16:creationId xmlns:a16="http://schemas.microsoft.com/office/drawing/2014/main" id="{0CC8E5FD-81A9-4981-A637-C6AE21B1F3D6}"/>
              </a:ext>
            </a:extLst>
          </p:cNvPr>
          <p:cNvSpPr>
            <a:spLocks noGrp="1"/>
          </p:cNvSpPr>
          <p:nvPr>
            <p:ph sz="quarter" idx="1"/>
          </p:nvPr>
        </p:nvSpPr>
        <p:spPr/>
        <p:txBody>
          <a:bodyPr/>
          <a:lstStyle/>
          <a:p>
            <a:r>
              <a:rPr lang="en-IN" dirty="0"/>
              <a:t>https://www.youtube.com/watch?v=AQDCe585Lnc</a:t>
            </a:r>
          </a:p>
        </p:txBody>
      </p:sp>
    </p:spTree>
    <p:extLst>
      <p:ext uri="{BB962C8B-B14F-4D97-AF65-F5344CB8AC3E}">
        <p14:creationId xmlns:p14="http://schemas.microsoft.com/office/powerpoint/2010/main" val="3691717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9003-5EDD-4DD6-9B64-7E7CE14DBF00}"/>
              </a:ext>
            </a:extLst>
          </p:cNvPr>
          <p:cNvSpPr>
            <a:spLocks noGrp="1"/>
          </p:cNvSpPr>
          <p:nvPr>
            <p:ph type="title"/>
          </p:nvPr>
        </p:nvSpPr>
        <p:spPr/>
        <p:txBody>
          <a:bodyPr/>
          <a:lstStyle/>
          <a:p>
            <a:r>
              <a:rPr lang="en-GB" dirty="0"/>
              <a:t>Digital Signature</a:t>
            </a:r>
            <a:endParaRPr lang="en-IN" dirty="0"/>
          </a:p>
        </p:txBody>
      </p:sp>
      <p:sp>
        <p:nvSpPr>
          <p:cNvPr id="3" name="Content Placeholder 2">
            <a:extLst>
              <a:ext uri="{FF2B5EF4-FFF2-40B4-BE49-F238E27FC236}">
                <a16:creationId xmlns:a16="http://schemas.microsoft.com/office/drawing/2014/main" id="{47EAE95A-8B02-4DA0-8CCF-3F7534A73068}"/>
              </a:ext>
            </a:extLst>
          </p:cNvPr>
          <p:cNvSpPr>
            <a:spLocks noGrp="1"/>
          </p:cNvSpPr>
          <p:nvPr>
            <p:ph sz="quarter" idx="1"/>
          </p:nvPr>
        </p:nvSpPr>
        <p:spPr/>
        <p:txBody>
          <a:bodyPr>
            <a:normAutofit lnSpcReduction="10000"/>
          </a:bodyPr>
          <a:lstStyle/>
          <a:p>
            <a:pPr algn="just"/>
            <a:r>
              <a:rPr lang="en-GB" dirty="0"/>
              <a:t>A digital signature is a mathematical scheme for verifying the authenticity of digital messages or documents. A valid digital signature, where the prerequisites are satisfied, gives a recipient very strong reason to believe that the message was created by a known sender (authentication), and that the message was not altered in transit (integrity).</a:t>
            </a:r>
          </a:p>
          <a:p>
            <a:pPr algn="just"/>
            <a:r>
              <a:rPr lang="en-GB" dirty="0"/>
              <a:t>Digital signatures are a standard element of most cryptographic protocol suites, and are commonly used for software distribution, financial transactions, contract management software, and in other cases where it is important to detect forgery or tampering.</a:t>
            </a:r>
            <a:endParaRPr lang="en-IN" dirty="0"/>
          </a:p>
        </p:txBody>
      </p:sp>
    </p:spTree>
    <p:extLst>
      <p:ext uri="{BB962C8B-B14F-4D97-AF65-F5344CB8AC3E}">
        <p14:creationId xmlns:p14="http://schemas.microsoft.com/office/powerpoint/2010/main" val="2121559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D97C-4E37-406B-9385-63BAC87327B9}"/>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4F2B2FF-EE5A-4CEA-A177-2472FAB9AA03}"/>
              </a:ext>
            </a:extLst>
          </p:cNvPr>
          <p:cNvSpPr>
            <a:spLocks noGrp="1"/>
          </p:cNvSpPr>
          <p:nvPr>
            <p:ph sz="quarter" idx="1"/>
          </p:nvPr>
        </p:nvSpPr>
        <p:spPr/>
        <p:txBody>
          <a:bodyPr>
            <a:normAutofit/>
          </a:bodyPr>
          <a:lstStyle/>
          <a:p>
            <a:pPr algn="just"/>
            <a:r>
              <a:rPr lang="en-GB" dirty="0"/>
              <a:t>Digital signatures employ asymmetric cryptography. In many instances, they provide a layer of validation and security to messages sent through a non-secure channel: Properly implemented, a digital signature gives the receiver reason to believe the message was sent by the claimed sender. </a:t>
            </a:r>
          </a:p>
          <a:p>
            <a:pPr algn="just"/>
            <a:r>
              <a:rPr lang="en-GB" dirty="0"/>
              <a:t>Digital signatures are equivalent to traditional handwritten signatures in many respects, but properly implemented digital signatures are more difficult to forge than the handwritten type. </a:t>
            </a:r>
          </a:p>
          <a:p>
            <a:pPr algn="just"/>
            <a:endParaRPr lang="en-IN" dirty="0"/>
          </a:p>
        </p:txBody>
      </p:sp>
    </p:spTree>
    <p:extLst>
      <p:ext uri="{BB962C8B-B14F-4D97-AF65-F5344CB8AC3E}">
        <p14:creationId xmlns:p14="http://schemas.microsoft.com/office/powerpoint/2010/main" val="335101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B6EF-378D-418C-A7E6-C8AA0646E4E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849712E-6FD3-4864-8167-1131BFE913AB}"/>
              </a:ext>
            </a:extLst>
          </p:cNvPr>
          <p:cNvSpPr>
            <a:spLocks noGrp="1"/>
          </p:cNvSpPr>
          <p:nvPr>
            <p:ph sz="quarter" idx="1"/>
          </p:nvPr>
        </p:nvSpPr>
        <p:spPr>
          <a:xfrm>
            <a:off x="457200" y="1600199"/>
            <a:ext cx="7467600" cy="7635545"/>
          </a:xfrm>
        </p:spPr>
        <p:txBody>
          <a:bodyPr>
            <a:normAutofit/>
          </a:bodyPr>
          <a:lstStyle/>
          <a:p>
            <a:pPr algn="just"/>
            <a:endParaRPr lang="en-GB" dirty="0"/>
          </a:p>
          <a:p>
            <a:endParaRPr lang="en-IN" dirty="0"/>
          </a:p>
        </p:txBody>
      </p:sp>
      <p:pic>
        <p:nvPicPr>
          <p:cNvPr id="1026" name="Picture 2" descr="Block Cipher">
            <a:extLst>
              <a:ext uri="{FF2B5EF4-FFF2-40B4-BE49-F238E27FC236}">
                <a16:creationId xmlns:a16="http://schemas.microsoft.com/office/drawing/2014/main" id="{5C8F7BB3-53FD-43A1-86FE-DEED8FF2E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71750"/>
            <a:ext cx="705802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501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3614-7BEB-47BD-8B74-C8FAAC9A8D8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2F6BD8A8-7220-4367-9BFE-5EAD9A27BBF0}"/>
              </a:ext>
            </a:extLst>
          </p:cNvPr>
          <p:cNvSpPr>
            <a:spLocks noGrp="1"/>
          </p:cNvSpPr>
          <p:nvPr>
            <p:ph sz="quarter" idx="1"/>
          </p:nvPr>
        </p:nvSpPr>
        <p:spPr/>
        <p:txBody>
          <a:bodyPr>
            <a:normAutofit fontScale="92500" lnSpcReduction="10000"/>
          </a:bodyPr>
          <a:lstStyle/>
          <a:p>
            <a:pPr algn="just"/>
            <a:r>
              <a:rPr lang="en-GB" dirty="0"/>
              <a:t>Digital signature schemes, in the sense used here, are cryptographically based, and must be implemented properly to be effective. </a:t>
            </a:r>
          </a:p>
          <a:p>
            <a:pPr algn="just"/>
            <a:r>
              <a:rPr lang="en-GB" dirty="0"/>
              <a:t>They can also provide non-repudiation, meaning that the signer cannot successfully claim they did not sign a message, while also claiming their private key remains secret. </a:t>
            </a:r>
          </a:p>
          <a:p>
            <a:pPr algn="just"/>
            <a:r>
              <a:rPr lang="en-GB" dirty="0"/>
              <a:t>Further, some non-repudiation schemes offer a timestamp for the digital signature, so that even if the private key is exposed, the signature is valid. </a:t>
            </a:r>
          </a:p>
          <a:p>
            <a:pPr algn="just"/>
            <a:r>
              <a:rPr lang="en-GB" dirty="0"/>
              <a:t>Digitally signed messages may be anything representable as a bitstring: examples include electronic mail, contracts, or a message sent via some other cryptographic protocol.</a:t>
            </a:r>
            <a:endParaRPr lang="en-IN" dirty="0"/>
          </a:p>
        </p:txBody>
      </p:sp>
    </p:spTree>
    <p:extLst>
      <p:ext uri="{BB962C8B-B14F-4D97-AF65-F5344CB8AC3E}">
        <p14:creationId xmlns:p14="http://schemas.microsoft.com/office/powerpoint/2010/main" val="2305346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DEEC-9257-4EE5-AF70-B2685F808C51}"/>
              </a:ext>
            </a:extLst>
          </p:cNvPr>
          <p:cNvSpPr>
            <a:spLocks noGrp="1"/>
          </p:cNvSpPr>
          <p:nvPr>
            <p:ph type="title"/>
          </p:nvPr>
        </p:nvSpPr>
        <p:spPr/>
        <p:txBody>
          <a:bodyPr/>
          <a:lstStyle/>
          <a:p>
            <a:r>
              <a:rPr lang="en-GB" dirty="0"/>
              <a:t>What are digital signatures?</a:t>
            </a:r>
            <a:endParaRPr lang="en-IN" dirty="0"/>
          </a:p>
        </p:txBody>
      </p:sp>
      <p:sp>
        <p:nvSpPr>
          <p:cNvPr id="3" name="Content Placeholder 2">
            <a:extLst>
              <a:ext uri="{FF2B5EF4-FFF2-40B4-BE49-F238E27FC236}">
                <a16:creationId xmlns:a16="http://schemas.microsoft.com/office/drawing/2014/main" id="{C57217A5-7922-469F-8040-FEC359211340}"/>
              </a:ext>
            </a:extLst>
          </p:cNvPr>
          <p:cNvSpPr>
            <a:spLocks noGrp="1"/>
          </p:cNvSpPr>
          <p:nvPr>
            <p:ph sz="quarter" idx="1"/>
          </p:nvPr>
        </p:nvSpPr>
        <p:spPr/>
        <p:txBody>
          <a:bodyPr/>
          <a:lstStyle/>
          <a:p>
            <a:pPr algn="just"/>
            <a:r>
              <a:rPr lang="en-GB" dirty="0"/>
              <a:t>Digital signatures are like electronic “fingerprints.” In the form of a coded message, the digital signature securely associates a signer with a document in a recorded transaction. </a:t>
            </a:r>
          </a:p>
          <a:p>
            <a:pPr algn="just"/>
            <a:r>
              <a:rPr lang="en-GB" dirty="0"/>
              <a:t>Digital signatures use a standard, accepted format, called Public Key Infrastructure (PKI), to provide the highest levels of security and universal acceptance. </a:t>
            </a:r>
          </a:p>
          <a:p>
            <a:pPr algn="just"/>
            <a:r>
              <a:rPr lang="en-GB" dirty="0"/>
              <a:t>They are a specific signature technology implementation of electronic signature (eSignature).</a:t>
            </a:r>
            <a:endParaRPr lang="en-IN" dirty="0"/>
          </a:p>
        </p:txBody>
      </p:sp>
    </p:spTree>
    <p:extLst>
      <p:ext uri="{BB962C8B-B14F-4D97-AF65-F5344CB8AC3E}">
        <p14:creationId xmlns:p14="http://schemas.microsoft.com/office/powerpoint/2010/main" val="21652912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5C58-C3F7-48D3-B806-8C9F5B377636}"/>
              </a:ext>
            </a:extLst>
          </p:cNvPr>
          <p:cNvSpPr>
            <a:spLocks noGrp="1"/>
          </p:cNvSpPr>
          <p:nvPr>
            <p:ph type="title"/>
          </p:nvPr>
        </p:nvSpPr>
        <p:spPr/>
        <p:txBody>
          <a:bodyPr/>
          <a:lstStyle/>
          <a:p>
            <a:r>
              <a:rPr lang="en-GB" dirty="0"/>
              <a:t>How do digital signatures work?</a:t>
            </a:r>
            <a:endParaRPr lang="en-IN" dirty="0"/>
          </a:p>
        </p:txBody>
      </p:sp>
      <p:sp>
        <p:nvSpPr>
          <p:cNvPr id="3" name="Content Placeholder 2">
            <a:extLst>
              <a:ext uri="{FF2B5EF4-FFF2-40B4-BE49-F238E27FC236}">
                <a16:creationId xmlns:a16="http://schemas.microsoft.com/office/drawing/2014/main" id="{9CD36C18-9211-43B5-9E38-91CAB6578578}"/>
              </a:ext>
            </a:extLst>
          </p:cNvPr>
          <p:cNvSpPr>
            <a:spLocks noGrp="1"/>
          </p:cNvSpPr>
          <p:nvPr>
            <p:ph sz="quarter" idx="1"/>
          </p:nvPr>
        </p:nvSpPr>
        <p:spPr/>
        <p:txBody>
          <a:bodyPr>
            <a:normAutofit lnSpcReduction="10000"/>
          </a:bodyPr>
          <a:lstStyle/>
          <a:p>
            <a:pPr algn="just"/>
            <a:r>
              <a:rPr lang="en-GB" dirty="0"/>
              <a:t>Digital signatures, like handwritten signatures, are unique to each signer. Digital signature solution providers, such as DocuSign, follow a specific protocol, called PKI. PKI requires the provider to use a mathematical algorithm to generate two long numbers, called keys. One key is public, and one key is private.</a:t>
            </a:r>
          </a:p>
          <a:p>
            <a:pPr algn="just"/>
            <a:r>
              <a:rPr lang="en-GB" dirty="0"/>
              <a:t>When a signer electronically signs a document, the signature is created using the signer’s private key, which is always securely kept by the signer. The mathematical algorithm acts like a cipher, creating data matching the signed document, called a hash, and encrypting that data. </a:t>
            </a:r>
          </a:p>
        </p:txBody>
      </p:sp>
    </p:spTree>
    <p:extLst>
      <p:ext uri="{BB962C8B-B14F-4D97-AF65-F5344CB8AC3E}">
        <p14:creationId xmlns:p14="http://schemas.microsoft.com/office/powerpoint/2010/main" val="2148811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7528-B2EC-4B2F-BCEA-45AFF9FDBA95}"/>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A23B9F5-753E-40A8-AD15-44E200F93F7B}"/>
              </a:ext>
            </a:extLst>
          </p:cNvPr>
          <p:cNvSpPr>
            <a:spLocks noGrp="1"/>
          </p:cNvSpPr>
          <p:nvPr>
            <p:ph sz="quarter" idx="1"/>
          </p:nvPr>
        </p:nvSpPr>
        <p:spPr/>
        <p:txBody>
          <a:bodyPr>
            <a:normAutofit lnSpcReduction="10000"/>
          </a:bodyPr>
          <a:lstStyle/>
          <a:p>
            <a:pPr algn="just"/>
            <a:r>
              <a:rPr lang="en-GB" dirty="0"/>
              <a:t>The resulting encrypted data is the digital signature. The signature is also marked with the time that the document was signed. If the document changes after signing, the digital signature is invalidated.</a:t>
            </a:r>
          </a:p>
          <a:p>
            <a:pPr algn="just"/>
            <a:r>
              <a:rPr lang="en-GB" dirty="0"/>
              <a:t>As an example, Jane signs an agreement to sell a timeshare using her private key. The buyer receives the document. The buyer who receives the document also receives a copy of Jane’s public key. If the public key can’t decrypt the signature (via the cipher from which the keys were created), it means the signature isn’t Jane’s, or has been changed since it was signed. The signature is then considered invalid.</a:t>
            </a:r>
          </a:p>
          <a:p>
            <a:endParaRPr lang="en-IN" dirty="0"/>
          </a:p>
        </p:txBody>
      </p:sp>
    </p:spTree>
    <p:extLst>
      <p:ext uri="{BB962C8B-B14F-4D97-AF65-F5344CB8AC3E}">
        <p14:creationId xmlns:p14="http://schemas.microsoft.com/office/powerpoint/2010/main" val="3678007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B67A-F131-44F4-BADE-70A9D4E05CB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788B2E5B-96E1-4ED6-983B-F1F1554D9FF8}"/>
              </a:ext>
            </a:extLst>
          </p:cNvPr>
          <p:cNvSpPr>
            <a:spLocks noGrp="1"/>
          </p:cNvSpPr>
          <p:nvPr>
            <p:ph sz="quarter" idx="1"/>
          </p:nvPr>
        </p:nvSpPr>
        <p:spPr/>
        <p:txBody>
          <a:bodyPr/>
          <a:lstStyle/>
          <a:p>
            <a:pPr algn="just"/>
            <a:r>
              <a:rPr lang="en-GB" dirty="0"/>
              <a:t>To protect the integrity of the signature, PKI requires that the keys be created, conducted, and saved in a secure manner, and often requires the services of a reliable Certificate Authority (CA). Digital signature providers, like DocuSign, meet PKI requirements for safe digital signing.</a:t>
            </a:r>
            <a:endParaRPr lang="en-IN" dirty="0"/>
          </a:p>
          <a:p>
            <a:endParaRPr lang="en-IN" dirty="0"/>
          </a:p>
        </p:txBody>
      </p:sp>
    </p:spTree>
    <p:extLst>
      <p:ext uri="{BB962C8B-B14F-4D97-AF65-F5344CB8AC3E}">
        <p14:creationId xmlns:p14="http://schemas.microsoft.com/office/powerpoint/2010/main" val="414779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B4E3-1B47-40A2-963C-C46126B35046}"/>
              </a:ext>
            </a:extLst>
          </p:cNvPr>
          <p:cNvSpPr>
            <a:spLocks noGrp="1"/>
          </p:cNvSpPr>
          <p:nvPr>
            <p:ph type="title"/>
          </p:nvPr>
        </p:nvSpPr>
        <p:spPr/>
        <p:txBody>
          <a:bodyPr/>
          <a:lstStyle/>
          <a:p>
            <a:r>
              <a:rPr lang="en-GB" dirty="0"/>
              <a:t>Continue..</a:t>
            </a:r>
            <a:endParaRPr lang="en-IN" dirty="0"/>
          </a:p>
        </p:txBody>
      </p:sp>
      <p:sp>
        <p:nvSpPr>
          <p:cNvPr id="10" name="Content Placeholder 9">
            <a:extLst>
              <a:ext uri="{FF2B5EF4-FFF2-40B4-BE49-F238E27FC236}">
                <a16:creationId xmlns:a16="http://schemas.microsoft.com/office/drawing/2014/main" id="{20B0941B-DB0A-4B57-B526-9AA324EF0CAD}"/>
              </a:ext>
            </a:extLst>
          </p:cNvPr>
          <p:cNvSpPr>
            <a:spLocks noGrp="1"/>
          </p:cNvSpPr>
          <p:nvPr>
            <p:ph sz="quarter" idx="1"/>
          </p:nvPr>
        </p:nvSpPr>
        <p:spPr/>
        <p:txBody>
          <a:bodyPr/>
          <a:lstStyle/>
          <a:p>
            <a:endParaRPr lang="en-IN" dirty="0"/>
          </a:p>
        </p:txBody>
      </p:sp>
      <p:pic>
        <p:nvPicPr>
          <p:cNvPr id="2060" name="Picture 12" descr="electronic signature process - Cheap Online Shopping -">
            <a:extLst>
              <a:ext uri="{FF2B5EF4-FFF2-40B4-BE49-F238E27FC236}">
                <a16:creationId xmlns:a16="http://schemas.microsoft.com/office/drawing/2014/main" id="{D712F915-14CF-49F9-B37F-4D8836CE7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676400"/>
            <a:ext cx="7429500" cy="490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468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A4EE-1C87-4D28-8B73-F361E75B61B2}"/>
              </a:ext>
            </a:extLst>
          </p:cNvPr>
          <p:cNvSpPr>
            <a:spLocks noGrp="1"/>
          </p:cNvSpPr>
          <p:nvPr>
            <p:ph type="title"/>
          </p:nvPr>
        </p:nvSpPr>
        <p:spPr/>
        <p:txBody>
          <a:bodyPr/>
          <a:lstStyle/>
          <a:p>
            <a:r>
              <a:rPr lang="en-GB" dirty="0"/>
              <a:t>reasons to sign a hash or MD</a:t>
            </a:r>
            <a:endParaRPr lang="en-IN" dirty="0"/>
          </a:p>
        </p:txBody>
      </p:sp>
      <p:sp>
        <p:nvSpPr>
          <p:cNvPr id="3" name="Content Placeholder 2">
            <a:extLst>
              <a:ext uri="{FF2B5EF4-FFF2-40B4-BE49-F238E27FC236}">
                <a16:creationId xmlns:a16="http://schemas.microsoft.com/office/drawing/2014/main" id="{4EC558EF-9C00-4590-895C-8762E100AD1E}"/>
              </a:ext>
            </a:extLst>
          </p:cNvPr>
          <p:cNvSpPr>
            <a:spLocks noGrp="1"/>
          </p:cNvSpPr>
          <p:nvPr>
            <p:ph sz="quarter" idx="1"/>
          </p:nvPr>
        </p:nvSpPr>
        <p:spPr/>
        <p:txBody>
          <a:bodyPr>
            <a:normAutofit fontScale="92500" lnSpcReduction="10000"/>
          </a:bodyPr>
          <a:lstStyle/>
          <a:p>
            <a:pPr algn="just"/>
            <a:r>
              <a:rPr lang="en-GB" dirty="0"/>
              <a:t>For efficiency</a:t>
            </a:r>
          </a:p>
          <a:p>
            <a:pPr lvl="1" algn="just"/>
            <a:r>
              <a:rPr lang="en-GB" dirty="0"/>
              <a:t>The signature will be much shorter and thus save time since hashing is generally much faster than signing in practice.</a:t>
            </a:r>
          </a:p>
          <a:p>
            <a:pPr algn="just"/>
            <a:r>
              <a:rPr lang="en-GB" dirty="0"/>
              <a:t>For compatibility</a:t>
            </a:r>
          </a:p>
          <a:p>
            <a:pPr lvl="1" algn="just"/>
            <a:r>
              <a:rPr lang="en-GB" dirty="0"/>
              <a:t>Messages are typically bit strings, but some signature schemes operate on other domains (such as, in the case of RSA, numbers modulo a composite number N). A hash function can be used to convert an arbitrary input into the proper format.</a:t>
            </a:r>
          </a:p>
          <a:p>
            <a:pPr algn="just"/>
            <a:r>
              <a:rPr lang="en-GB" dirty="0"/>
              <a:t>For integrity</a:t>
            </a:r>
          </a:p>
          <a:p>
            <a:pPr lvl="1" algn="just"/>
            <a:r>
              <a:rPr lang="en-GB" dirty="0"/>
              <a:t>Without the hash function, the text "to be signed" may have to be split (separated) in blocks small enough for the signature scheme to act on them directly. However, the receiver of the signed blocks is not able to recognize if all the blocks are present and in the appropriate order.</a:t>
            </a:r>
            <a:endParaRPr lang="en-IN" dirty="0"/>
          </a:p>
        </p:txBody>
      </p:sp>
    </p:spTree>
    <p:extLst>
      <p:ext uri="{BB962C8B-B14F-4D97-AF65-F5344CB8AC3E}">
        <p14:creationId xmlns:p14="http://schemas.microsoft.com/office/powerpoint/2010/main" val="37737905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0CEC-3325-4778-BB2A-2B13A24EC527}"/>
              </a:ext>
            </a:extLst>
          </p:cNvPr>
          <p:cNvSpPr>
            <a:spLocks noGrp="1"/>
          </p:cNvSpPr>
          <p:nvPr>
            <p:ph type="title"/>
          </p:nvPr>
        </p:nvSpPr>
        <p:spPr/>
        <p:txBody>
          <a:bodyPr/>
          <a:lstStyle/>
          <a:p>
            <a:r>
              <a:rPr lang="en-GB" dirty="0"/>
              <a:t>Notions of security</a:t>
            </a:r>
            <a:endParaRPr lang="en-IN" dirty="0"/>
          </a:p>
        </p:txBody>
      </p:sp>
      <p:sp>
        <p:nvSpPr>
          <p:cNvPr id="3" name="Content Placeholder 2">
            <a:extLst>
              <a:ext uri="{FF2B5EF4-FFF2-40B4-BE49-F238E27FC236}">
                <a16:creationId xmlns:a16="http://schemas.microsoft.com/office/drawing/2014/main" id="{6E60FF6F-9C67-49CD-AD80-0B425989B5FF}"/>
              </a:ext>
            </a:extLst>
          </p:cNvPr>
          <p:cNvSpPr>
            <a:spLocks noGrp="1"/>
          </p:cNvSpPr>
          <p:nvPr>
            <p:ph sz="quarter" idx="1"/>
          </p:nvPr>
        </p:nvSpPr>
        <p:spPr/>
        <p:txBody>
          <a:bodyPr>
            <a:normAutofit/>
          </a:bodyPr>
          <a:lstStyle/>
          <a:p>
            <a:pPr algn="just"/>
            <a:r>
              <a:rPr lang="en-GB" dirty="0"/>
              <a:t>In their foundational paper, Goldwasser, </a:t>
            </a:r>
            <a:r>
              <a:rPr lang="en-GB" dirty="0" err="1"/>
              <a:t>Micali</a:t>
            </a:r>
            <a:r>
              <a:rPr lang="en-GB" dirty="0"/>
              <a:t>, and Rivest lay out a hierarchy of attack models against digital signatures:</a:t>
            </a:r>
          </a:p>
          <a:p>
            <a:pPr lvl="1" algn="just"/>
            <a:r>
              <a:rPr lang="en-GB" dirty="0"/>
              <a:t>In a key-only attack, the attacker is only given the public verification key.</a:t>
            </a:r>
          </a:p>
          <a:p>
            <a:pPr lvl="1" algn="just"/>
            <a:r>
              <a:rPr lang="en-GB" dirty="0"/>
              <a:t>In a known message attack, the attacker is given valid signatures for a variety of messages known by the attacker but not chosen by the attacker.</a:t>
            </a:r>
          </a:p>
          <a:p>
            <a:pPr lvl="1" algn="just"/>
            <a:r>
              <a:rPr lang="en-GB" dirty="0"/>
              <a:t>In an adaptive chosen message attack, the attacker first learns signatures on arbitrary messages of the attacker's choice.</a:t>
            </a:r>
            <a:endParaRPr lang="en-IN" dirty="0"/>
          </a:p>
        </p:txBody>
      </p:sp>
    </p:spTree>
    <p:extLst>
      <p:ext uri="{BB962C8B-B14F-4D97-AF65-F5344CB8AC3E}">
        <p14:creationId xmlns:p14="http://schemas.microsoft.com/office/powerpoint/2010/main" val="35908345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D3AB-3247-40A6-8354-51C6CFEA00A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4AA6032-F5FA-497C-BD74-1E12DB5BCBD9}"/>
              </a:ext>
            </a:extLst>
          </p:cNvPr>
          <p:cNvSpPr>
            <a:spLocks noGrp="1"/>
          </p:cNvSpPr>
          <p:nvPr>
            <p:ph sz="quarter" idx="1"/>
          </p:nvPr>
        </p:nvSpPr>
        <p:spPr/>
        <p:txBody>
          <a:bodyPr/>
          <a:lstStyle/>
          <a:p>
            <a:pPr algn="just"/>
            <a:r>
              <a:rPr lang="en-GB" dirty="0"/>
              <a:t>They also describe a hierarchy of attack results:</a:t>
            </a:r>
          </a:p>
          <a:p>
            <a:pPr lvl="1" algn="just"/>
            <a:r>
              <a:rPr lang="en-GB" dirty="0"/>
              <a:t>A total break results in the recovery of the signing key.</a:t>
            </a:r>
          </a:p>
          <a:p>
            <a:pPr lvl="1" algn="just"/>
            <a:r>
              <a:rPr lang="en-GB" dirty="0"/>
              <a:t>A universal forgery attack results in the ability to forge signatures for any message.</a:t>
            </a:r>
          </a:p>
          <a:p>
            <a:pPr lvl="1" algn="just"/>
            <a:r>
              <a:rPr lang="en-GB" dirty="0"/>
              <a:t>A selective forgery attack results in a signature on a message of the adversary's choice.</a:t>
            </a:r>
          </a:p>
          <a:p>
            <a:pPr lvl="1" algn="just"/>
            <a:r>
              <a:rPr lang="en-GB" dirty="0"/>
              <a:t>An existential forgery merely results in some valid message/signature pair not already known to the adversary.</a:t>
            </a:r>
            <a:endParaRPr lang="en-IN" dirty="0"/>
          </a:p>
        </p:txBody>
      </p:sp>
    </p:spTree>
    <p:extLst>
      <p:ext uri="{BB962C8B-B14F-4D97-AF65-F5344CB8AC3E}">
        <p14:creationId xmlns:p14="http://schemas.microsoft.com/office/powerpoint/2010/main" val="531553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F4AF-A8C2-4F5E-8392-43FC1EB3FDA6}"/>
              </a:ext>
            </a:extLst>
          </p:cNvPr>
          <p:cNvSpPr>
            <a:spLocks noGrp="1"/>
          </p:cNvSpPr>
          <p:nvPr>
            <p:ph type="title"/>
          </p:nvPr>
        </p:nvSpPr>
        <p:spPr/>
        <p:txBody>
          <a:bodyPr/>
          <a:lstStyle/>
          <a:p>
            <a:r>
              <a:rPr lang="en-IN" dirty="0"/>
              <a:t>Some digital signature algorithms</a:t>
            </a:r>
          </a:p>
        </p:txBody>
      </p:sp>
      <p:sp>
        <p:nvSpPr>
          <p:cNvPr id="3" name="Content Placeholder 2">
            <a:extLst>
              <a:ext uri="{FF2B5EF4-FFF2-40B4-BE49-F238E27FC236}">
                <a16:creationId xmlns:a16="http://schemas.microsoft.com/office/drawing/2014/main" id="{3D455184-97E8-485E-A7BF-47A107758CF9}"/>
              </a:ext>
            </a:extLst>
          </p:cNvPr>
          <p:cNvSpPr>
            <a:spLocks noGrp="1"/>
          </p:cNvSpPr>
          <p:nvPr>
            <p:ph sz="quarter" idx="1"/>
          </p:nvPr>
        </p:nvSpPr>
        <p:spPr/>
        <p:txBody>
          <a:bodyPr>
            <a:normAutofit fontScale="92500" lnSpcReduction="20000"/>
          </a:bodyPr>
          <a:lstStyle/>
          <a:p>
            <a:pPr algn="just"/>
            <a:r>
              <a:rPr lang="en-IN" dirty="0"/>
              <a:t>RSA</a:t>
            </a:r>
          </a:p>
          <a:p>
            <a:pPr algn="just"/>
            <a:r>
              <a:rPr lang="en-IN" dirty="0"/>
              <a:t>DSA</a:t>
            </a:r>
          </a:p>
          <a:p>
            <a:pPr algn="just"/>
            <a:r>
              <a:rPr lang="en-IN" dirty="0"/>
              <a:t>ECDSA</a:t>
            </a:r>
          </a:p>
          <a:p>
            <a:pPr algn="just"/>
            <a:r>
              <a:rPr lang="en-IN" dirty="0" err="1"/>
              <a:t>EdDSA</a:t>
            </a:r>
            <a:endParaRPr lang="en-IN" dirty="0"/>
          </a:p>
          <a:p>
            <a:pPr algn="just"/>
            <a:r>
              <a:rPr lang="en-IN" dirty="0"/>
              <a:t>RSA with SHA</a:t>
            </a:r>
          </a:p>
          <a:p>
            <a:pPr algn="just"/>
            <a:r>
              <a:rPr lang="en-IN" dirty="0"/>
              <a:t>ECDSA with SHA[</a:t>
            </a:r>
          </a:p>
          <a:p>
            <a:pPr algn="just"/>
            <a:r>
              <a:rPr lang="en-IN" dirty="0" err="1"/>
              <a:t>ElGamal</a:t>
            </a:r>
            <a:r>
              <a:rPr lang="en-IN" dirty="0"/>
              <a:t> signature scheme as the predecessor to DSA, and variants </a:t>
            </a:r>
            <a:r>
              <a:rPr lang="en-IN" dirty="0" err="1"/>
              <a:t>Schnorr</a:t>
            </a:r>
            <a:r>
              <a:rPr lang="en-IN" dirty="0"/>
              <a:t> signature and </a:t>
            </a:r>
            <a:r>
              <a:rPr lang="en-IN" dirty="0" err="1"/>
              <a:t>Pointcheval</a:t>
            </a:r>
            <a:r>
              <a:rPr lang="en-IN" dirty="0"/>
              <a:t>–Stern signature algorithm</a:t>
            </a:r>
          </a:p>
          <a:p>
            <a:pPr algn="just"/>
            <a:r>
              <a:rPr lang="en-IN" dirty="0"/>
              <a:t>Rabin signature algorithm</a:t>
            </a:r>
          </a:p>
          <a:p>
            <a:pPr algn="just"/>
            <a:r>
              <a:rPr lang="en-IN" dirty="0"/>
              <a:t>Pairing-based schemes such as BLS</a:t>
            </a:r>
          </a:p>
          <a:p>
            <a:pPr algn="just"/>
            <a:r>
              <a:rPr lang="en-IN" dirty="0" err="1"/>
              <a:t>NTRUSign</a:t>
            </a:r>
            <a:r>
              <a:rPr lang="en-IN" dirty="0"/>
              <a:t> is an example of a digital signature scheme based on hard lattice problems</a:t>
            </a:r>
          </a:p>
          <a:p>
            <a:pPr algn="just"/>
            <a:r>
              <a:rPr lang="en-IN" dirty="0"/>
              <a:t>Undeniable signatures</a:t>
            </a:r>
          </a:p>
        </p:txBody>
      </p:sp>
    </p:spTree>
    <p:extLst>
      <p:ext uri="{BB962C8B-B14F-4D97-AF65-F5344CB8AC3E}">
        <p14:creationId xmlns:p14="http://schemas.microsoft.com/office/powerpoint/2010/main" val="189319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28D2-F692-4DCF-8DE4-835A89799F84}"/>
              </a:ext>
            </a:extLst>
          </p:cNvPr>
          <p:cNvSpPr>
            <a:spLocks noGrp="1"/>
          </p:cNvSpPr>
          <p:nvPr>
            <p:ph type="title"/>
          </p:nvPr>
        </p:nvSpPr>
        <p:spPr/>
        <p:txBody>
          <a:bodyPr/>
          <a:lstStyle/>
          <a:p>
            <a:r>
              <a:rPr lang="en-GB" dirty="0"/>
              <a:t>Block cipher modes of operation</a:t>
            </a:r>
            <a:endParaRPr lang="en-IN" dirty="0"/>
          </a:p>
        </p:txBody>
      </p:sp>
      <p:sp>
        <p:nvSpPr>
          <p:cNvPr id="3" name="Content Placeholder 2">
            <a:extLst>
              <a:ext uri="{FF2B5EF4-FFF2-40B4-BE49-F238E27FC236}">
                <a16:creationId xmlns:a16="http://schemas.microsoft.com/office/drawing/2014/main" id="{9ED76C2B-5777-4968-A356-D17E90AB2569}"/>
              </a:ext>
            </a:extLst>
          </p:cNvPr>
          <p:cNvSpPr>
            <a:spLocks noGrp="1"/>
          </p:cNvSpPr>
          <p:nvPr>
            <p:ph sz="quarter" idx="1"/>
          </p:nvPr>
        </p:nvSpPr>
        <p:spPr/>
        <p:txBody>
          <a:bodyPr>
            <a:normAutofit lnSpcReduction="10000"/>
          </a:bodyPr>
          <a:lstStyle/>
          <a:p>
            <a:pPr algn="just"/>
            <a:r>
              <a:rPr lang="en-GB" dirty="0"/>
              <a:t>Block cipher modes of operation have been developed to eliminate the chance of encrypting identical blocks of text the same way, the ciphertext formed from the previous encrypted block is applied to the next block. A block of bits called an initialization vector (IV) is also used by modes of operation to ensure ciphertexts remain distinct even when the same plaintext message is encrypted a number of times.</a:t>
            </a:r>
          </a:p>
          <a:p>
            <a:pPr algn="just"/>
            <a:r>
              <a:rPr lang="en-GB" dirty="0"/>
              <a:t>Some of the various modes of operation for block ciphers include CBC (cipher block chaining), CFB (cipher feedback), CTR (counter), and GCM (Galois/Counter Mode), among others. Above is an example of CBC mode.</a:t>
            </a:r>
            <a:endParaRPr lang="en-IN" dirty="0"/>
          </a:p>
        </p:txBody>
      </p:sp>
    </p:spTree>
    <p:extLst>
      <p:ext uri="{BB962C8B-B14F-4D97-AF65-F5344CB8AC3E}">
        <p14:creationId xmlns:p14="http://schemas.microsoft.com/office/powerpoint/2010/main" val="35964571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8914-65C5-4E37-89D2-DCCFA6DE1269}"/>
              </a:ext>
            </a:extLst>
          </p:cNvPr>
          <p:cNvSpPr>
            <a:spLocks noGrp="1"/>
          </p:cNvSpPr>
          <p:nvPr>
            <p:ph type="title"/>
          </p:nvPr>
        </p:nvSpPr>
        <p:spPr/>
        <p:txBody>
          <a:bodyPr/>
          <a:lstStyle/>
          <a:p>
            <a:r>
              <a:rPr lang="en-GB" dirty="0"/>
              <a:t>Digital Certificate</a:t>
            </a:r>
            <a:endParaRPr lang="en-IN" dirty="0"/>
          </a:p>
        </p:txBody>
      </p:sp>
      <p:sp>
        <p:nvSpPr>
          <p:cNvPr id="3" name="Content Placeholder 2">
            <a:extLst>
              <a:ext uri="{FF2B5EF4-FFF2-40B4-BE49-F238E27FC236}">
                <a16:creationId xmlns:a16="http://schemas.microsoft.com/office/drawing/2014/main" id="{06B89767-389B-4BC0-89F9-C8C73C30DD5E}"/>
              </a:ext>
            </a:extLst>
          </p:cNvPr>
          <p:cNvSpPr>
            <a:spLocks noGrp="1"/>
          </p:cNvSpPr>
          <p:nvPr>
            <p:ph sz="quarter" idx="1"/>
          </p:nvPr>
        </p:nvSpPr>
        <p:spPr/>
        <p:txBody>
          <a:bodyPr>
            <a:normAutofit/>
          </a:bodyPr>
          <a:lstStyle/>
          <a:p>
            <a:pPr algn="just"/>
            <a:r>
              <a:rPr lang="en-GB" dirty="0"/>
              <a:t>A digital certificate is a file or electronic password that proves the authenticity of a device, server, or user through the use of cryptography and the public key infrastructure (PKI). </a:t>
            </a:r>
          </a:p>
          <a:p>
            <a:pPr algn="just"/>
            <a:r>
              <a:rPr lang="en-GB" dirty="0"/>
              <a:t>Digital certificate authentication helps organizations ensure that only trusted devices and users can connect to their networks. Another common use of digital certificates is to confirm the authenticity of a website to a web browser, which is also known as a secure sockets layer or SSL certificate. </a:t>
            </a:r>
          </a:p>
        </p:txBody>
      </p:sp>
    </p:spTree>
    <p:extLst>
      <p:ext uri="{BB962C8B-B14F-4D97-AF65-F5344CB8AC3E}">
        <p14:creationId xmlns:p14="http://schemas.microsoft.com/office/powerpoint/2010/main" val="3702404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52D9-C5C8-4608-81FF-C989A847F08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2FCCCC1-799D-48D7-AD8E-92C8437C06AA}"/>
              </a:ext>
            </a:extLst>
          </p:cNvPr>
          <p:cNvSpPr>
            <a:spLocks noGrp="1"/>
          </p:cNvSpPr>
          <p:nvPr>
            <p:ph sz="quarter" idx="1"/>
          </p:nvPr>
        </p:nvSpPr>
        <p:spPr/>
        <p:txBody>
          <a:bodyPr/>
          <a:lstStyle/>
          <a:p>
            <a:pPr algn="just"/>
            <a:r>
              <a:rPr lang="en-GB" dirty="0"/>
              <a:t>A digital certificate contains identifiable information, such as a user’s name, company, or department and a device’s Internet Protocol (IP) address or serial number. </a:t>
            </a:r>
          </a:p>
          <a:p>
            <a:pPr algn="just"/>
            <a:r>
              <a:rPr lang="en-GB" dirty="0"/>
              <a:t>Digital certificates contain a copy of a public key from the certificate holder, which needs to be matched to a corresponding private key to verify it is real. </a:t>
            </a:r>
          </a:p>
          <a:p>
            <a:pPr algn="just"/>
            <a:r>
              <a:rPr lang="en-GB" dirty="0"/>
              <a:t>A public key certificate is issued by certificate authorities (CAs), which sign certificates to verify the identity of the requesting device or user.</a:t>
            </a:r>
            <a:endParaRPr lang="en-IN" dirty="0"/>
          </a:p>
          <a:p>
            <a:endParaRPr lang="en-IN" dirty="0"/>
          </a:p>
        </p:txBody>
      </p:sp>
    </p:spTree>
    <p:extLst>
      <p:ext uri="{BB962C8B-B14F-4D97-AF65-F5344CB8AC3E}">
        <p14:creationId xmlns:p14="http://schemas.microsoft.com/office/powerpoint/2010/main" val="3336485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3DA4-1DB4-42D1-A9E0-4416329D1DB8}"/>
              </a:ext>
            </a:extLst>
          </p:cNvPr>
          <p:cNvSpPr>
            <a:spLocks noGrp="1"/>
          </p:cNvSpPr>
          <p:nvPr>
            <p:ph type="title"/>
          </p:nvPr>
        </p:nvSpPr>
        <p:spPr/>
        <p:txBody>
          <a:bodyPr>
            <a:normAutofit/>
          </a:bodyPr>
          <a:lstStyle/>
          <a:p>
            <a:r>
              <a:rPr lang="en-GB" dirty="0"/>
              <a:t>What Are the Benefits of Digital Certification?</a:t>
            </a:r>
            <a:endParaRPr lang="en-IN" dirty="0"/>
          </a:p>
        </p:txBody>
      </p:sp>
      <p:sp>
        <p:nvSpPr>
          <p:cNvPr id="3" name="Content Placeholder 2">
            <a:extLst>
              <a:ext uri="{FF2B5EF4-FFF2-40B4-BE49-F238E27FC236}">
                <a16:creationId xmlns:a16="http://schemas.microsoft.com/office/drawing/2014/main" id="{ACED692D-3A99-40F5-8086-3AE21757AAE7}"/>
              </a:ext>
            </a:extLst>
          </p:cNvPr>
          <p:cNvSpPr>
            <a:spLocks noGrp="1"/>
          </p:cNvSpPr>
          <p:nvPr>
            <p:ph sz="quarter" idx="1"/>
          </p:nvPr>
        </p:nvSpPr>
        <p:spPr/>
        <p:txBody>
          <a:bodyPr>
            <a:normAutofit/>
          </a:bodyPr>
          <a:lstStyle/>
          <a:p>
            <a:pPr algn="just"/>
            <a:r>
              <a:rPr lang="en-GB" dirty="0"/>
              <a:t>Digital certificates can be requested by individuals, organizations, and websites. To do so, they provide the information to be validated and a public key through a certificate signing request. The information is validated by a publicly trusted CA, which signs it with a key that provides a chain of trust to the certificate. </a:t>
            </a:r>
          </a:p>
          <a:p>
            <a:pPr algn="just"/>
            <a:r>
              <a:rPr lang="en-GB" dirty="0"/>
              <a:t>This enables the certificate to be used to prove the authenticity of a document, for client authentication, or to provide proof of a website’s credential.</a:t>
            </a:r>
            <a:endParaRPr lang="en-IN" dirty="0"/>
          </a:p>
        </p:txBody>
      </p:sp>
    </p:spTree>
    <p:extLst>
      <p:ext uri="{BB962C8B-B14F-4D97-AF65-F5344CB8AC3E}">
        <p14:creationId xmlns:p14="http://schemas.microsoft.com/office/powerpoint/2010/main" val="38506990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F237-89D5-4055-917A-F74759BC4CC8}"/>
              </a:ext>
            </a:extLst>
          </p:cNvPr>
          <p:cNvSpPr>
            <a:spLocks noGrp="1"/>
          </p:cNvSpPr>
          <p:nvPr>
            <p:ph type="title"/>
          </p:nvPr>
        </p:nvSpPr>
        <p:spPr/>
        <p:txBody>
          <a:bodyPr>
            <a:normAutofit/>
          </a:bodyPr>
          <a:lstStyle/>
          <a:p>
            <a:r>
              <a:rPr lang="en-GB" dirty="0"/>
              <a:t>What Are the Types of Digital Certificates?</a:t>
            </a:r>
            <a:endParaRPr lang="en-IN" dirty="0"/>
          </a:p>
        </p:txBody>
      </p:sp>
      <p:sp>
        <p:nvSpPr>
          <p:cNvPr id="3" name="Content Placeholder 2">
            <a:extLst>
              <a:ext uri="{FF2B5EF4-FFF2-40B4-BE49-F238E27FC236}">
                <a16:creationId xmlns:a16="http://schemas.microsoft.com/office/drawing/2014/main" id="{0A990FB0-923D-4CC0-B26D-140465D84315}"/>
              </a:ext>
            </a:extLst>
          </p:cNvPr>
          <p:cNvSpPr>
            <a:spLocks noGrp="1"/>
          </p:cNvSpPr>
          <p:nvPr>
            <p:ph sz="quarter" idx="1"/>
          </p:nvPr>
        </p:nvSpPr>
        <p:spPr/>
        <p:txBody>
          <a:bodyPr/>
          <a:lstStyle/>
          <a:p>
            <a:pPr algn="just"/>
            <a:r>
              <a:rPr lang="en-GB" dirty="0"/>
              <a:t>There are three different types of public key certificates: </a:t>
            </a:r>
          </a:p>
          <a:p>
            <a:pPr lvl="1" algn="just"/>
            <a:r>
              <a:rPr lang="en-GB" dirty="0"/>
              <a:t>a transport layer security (TLS)/SSL certificate, </a:t>
            </a:r>
          </a:p>
          <a:p>
            <a:pPr lvl="1" algn="just"/>
            <a:r>
              <a:rPr lang="en-GB" dirty="0"/>
              <a:t>a code signing certificate, </a:t>
            </a:r>
          </a:p>
          <a:p>
            <a:pPr lvl="1" algn="just"/>
            <a:r>
              <a:rPr lang="en-GB" dirty="0"/>
              <a:t>and a client certificate.</a:t>
            </a:r>
            <a:endParaRPr lang="en-IN" dirty="0"/>
          </a:p>
        </p:txBody>
      </p:sp>
    </p:spTree>
    <p:extLst>
      <p:ext uri="{BB962C8B-B14F-4D97-AF65-F5344CB8AC3E}">
        <p14:creationId xmlns:p14="http://schemas.microsoft.com/office/powerpoint/2010/main" val="14196656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B363C-95DD-46DC-90C8-86DBAAA21F46}"/>
              </a:ext>
            </a:extLst>
          </p:cNvPr>
          <p:cNvSpPr>
            <a:spLocks noGrp="1"/>
          </p:cNvSpPr>
          <p:nvPr>
            <p:ph type="title"/>
          </p:nvPr>
        </p:nvSpPr>
        <p:spPr/>
        <p:txBody>
          <a:bodyPr/>
          <a:lstStyle/>
          <a:p>
            <a:r>
              <a:rPr lang="en-GB" dirty="0"/>
              <a:t>TLS/SSL Certificate</a:t>
            </a:r>
            <a:endParaRPr lang="en-IN" dirty="0"/>
          </a:p>
        </p:txBody>
      </p:sp>
      <p:sp>
        <p:nvSpPr>
          <p:cNvPr id="3" name="Content Placeholder 2">
            <a:extLst>
              <a:ext uri="{FF2B5EF4-FFF2-40B4-BE49-F238E27FC236}">
                <a16:creationId xmlns:a16="http://schemas.microsoft.com/office/drawing/2014/main" id="{422DD32E-8990-42E4-B45F-01897F40B3CC}"/>
              </a:ext>
            </a:extLst>
          </p:cNvPr>
          <p:cNvSpPr>
            <a:spLocks noGrp="1"/>
          </p:cNvSpPr>
          <p:nvPr>
            <p:ph sz="quarter" idx="1"/>
          </p:nvPr>
        </p:nvSpPr>
        <p:spPr/>
        <p:txBody>
          <a:bodyPr>
            <a:normAutofit/>
          </a:bodyPr>
          <a:lstStyle/>
          <a:p>
            <a:pPr algn="just"/>
            <a:r>
              <a:rPr lang="en-GB" dirty="0"/>
              <a:t>A TLS/SSL certificate sits on a server— such as an application, mail, or web server—to ensure communication with its clients is private and encrypted. </a:t>
            </a:r>
          </a:p>
          <a:p>
            <a:pPr algn="just"/>
            <a:r>
              <a:rPr lang="en-GB" dirty="0"/>
              <a:t>The certificate provides authentication for the server to send and receive encrypted messages to clients. The existence of a TLS/SSL certificate is signified by the Hypertext Transfer Protocol Secure (HTTPS) designation at the start of a Uniform Resource Locator (URL) or web address. It comes in three forms:</a:t>
            </a:r>
          </a:p>
          <a:p>
            <a:endParaRPr lang="en-GB" dirty="0"/>
          </a:p>
        </p:txBody>
      </p:sp>
    </p:spTree>
    <p:extLst>
      <p:ext uri="{BB962C8B-B14F-4D97-AF65-F5344CB8AC3E}">
        <p14:creationId xmlns:p14="http://schemas.microsoft.com/office/powerpoint/2010/main" val="1235846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003F-22E3-4F16-B08F-B2FC90B1621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92681A36-D9A6-44FC-BA61-1473D85D8DBE}"/>
              </a:ext>
            </a:extLst>
          </p:cNvPr>
          <p:cNvSpPr>
            <a:spLocks noGrp="1"/>
          </p:cNvSpPr>
          <p:nvPr>
            <p:ph sz="quarter" idx="1"/>
          </p:nvPr>
        </p:nvSpPr>
        <p:spPr/>
        <p:txBody>
          <a:bodyPr>
            <a:normAutofit fontScale="92500" lnSpcReduction="20000"/>
          </a:bodyPr>
          <a:lstStyle/>
          <a:p>
            <a:pPr algn="just"/>
            <a:r>
              <a:rPr lang="en-GB" dirty="0"/>
              <a:t>Domain Validated</a:t>
            </a:r>
          </a:p>
          <a:p>
            <a:pPr algn="just"/>
            <a:r>
              <a:rPr lang="en-GB" dirty="0"/>
              <a:t>A domain validated certificate is a quick validation method that is acceptable for any website. It is cheap to obtain and can be issued in a matter of minutes.</a:t>
            </a:r>
          </a:p>
          <a:p>
            <a:pPr algn="just"/>
            <a:r>
              <a:rPr lang="en-GB" dirty="0"/>
              <a:t>Organization Validated</a:t>
            </a:r>
          </a:p>
          <a:p>
            <a:pPr algn="just"/>
            <a:r>
              <a:rPr lang="en-GB" dirty="0"/>
              <a:t>This provides light business authentication and is ideal for organizations selling products online through e-commerce.</a:t>
            </a:r>
          </a:p>
          <a:p>
            <a:pPr algn="just"/>
            <a:r>
              <a:rPr lang="en-GB" dirty="0"/>
              <a:t>Extended Validation</a:t>
            </a:r>
          </a:p>
          <a:p>
            <a:pPr algn="just"/>
            <a:r>
              <a:rPr lang="en-GB" dirty="0"/>
              <a:t>This offers full business authentication, which is required by larger organizations or any business dealing with highly sensitive information. It is typically used by businesses in the financial industry and offers the highest level of authentication, security, and trust.</a:t>
            </a:r>
            <a:endParaRPr lang="en-IN" dirty="0"/>
          </a:p>
          <a:p>
            <a:endParaRPr lang="en-IN" dirty="0"/>
          </a:p>
        </p:txBody>
      </p:sp>
    </p:spTree>
    <p:extLst>
      <p:ext uri="{BB962C8B-B14F-4D97-AF65-F5344CB8AC3E}">
        <p14:creationId xmlns:p14="http://schemas.microsoft.com/office/powerpoint/2010/main" val="30813966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B881-5677-4A4A-9B71-9BCE8AEC0BDB}"/>
              </a:ext>
            </a:extLst>
          </p:cNvPr>
          <p:cNvSpPr>
            <a:spLocks noGrp="1"/>
          </p:cNvSpPr>
          <p:nvPr>
            <p:ph type="title"/>
          </p:nvPr>
        </p:nvSpPr>
        <p:spPr/>
        <p:txBody>
          <a:bodyPr/>
          <a:lstStyle/>
          <a:p>
            <a:r>
              <a:rPr lang="en-GB" dirty="0"/>
              <a:t>Code Signing Certificate</a:t>
            </a:r>
            <a:endParaRPr lang="en-IN" dirty="0"/>
          </a:p>
        </p:txBody>
      </p:sp>
      <p:sp>
        <p:nvSpPr>
          <p:cNvPr id="3" name="Content Placeholder 2">
            <a:extLst>
              <a:ext uri="{FF2B5EF4-FFF2-40B4-BE49-F238E27FC236}">
                <a16:creationId xmlns:a16="http://schemas.microsoft.com/office/drawing/2014/main" id="{8B0F4544-FF5B-48AB-82C3-C43D89E7D4FB}"/>
              </a:ext>
            </a:extLst>
          </p:cNvPr>
          <p:cNvSpPr>
            <a:spLocks noGrp="1"/>
          </p:cNvSpPr>
          <p:nvPr>
            <p:ph sz="quarter" idx="1"/>
          </p:nvPr>
        </p:nvSpPr>
        <p:spPr/>
        <p:txBody>
          <a:bodyPr/>
          <a:lstStyle/>
          <a:p>
            <a:pPr algn="just"/>
            <a:r>
              <a:rPr lang="en-GB" dirty="0"/>
              <a:t>A code signing certificate is used to confirm the authenticity of software or files downloaded through the internet. The developer or publisher signs the software to confirm that it is genuine to users that download it. This is useful for software providers that make their programs available on third-party sites to prove that files have not been tampered with.</a:t>
            </a:r>
            <a:endParaRPr lang="en-IN" dirty="0"/>
          </a:p>
        </p:txBody>
      </p:sp>
    </p:spTree>
    <p:extLst>
      <p:ext uri="{BB962C8B-B14F-4D97-AF65-F5344CB8AC3E}">
        <p14:creationId xmlns:p14="http://schemas.microsoft.com/office/powerpoint/2010/main" val="37075517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5B00-5BB3-4A42-AD69-80B3967F9427}"/>
              </a:ext>
            </a:extLst>
          </p:cNvPr>
          <p:cNvSpPr>
            <a:spLocks noGrp="1"/>
          </p:cNvSpPr>
          <p:nvPr>
            <p:ph type="title"/>
          </p:nvPr>
        </p:nvSpPr>
        <p:spPr/>
        <p:txBody>
          <a:bodyPr/>
          <a:lstStyle/>
          <a:p>
            <a:r>
              <a:rPr lang="en-GB" dirty="0"/>
              <a:t>Client Certificate</a:t>
            </a:r>
            <a:endParaRPr lang="en-IN" dirty="0"/>
          </a:p>
        </p:txBody>
      </p:sp>
      <p:sp>
        <p:nvSpPr>
          <p:cNvPr id="3" name="Content Placeholder 2">
            <a:extLst>
              <a:ext uri="{FF2B5EF4-FFF2-40B4-BE49-F238E27FC236}">
                <a16:creationId xmlns:a16="http://schemas.microsoft.com/office/drawing/2014/main" id="{FAE2594A-F431-4B0F-9D40-8CE595B7FF10}"/>
              </a:ext>
            </a:extLst>
          </p:cNvPr>
          <p:cNvSpPr>
            <a:spLocks noGrp="1"/>
          </p:cNvSpPr>
          <p:nvPr>
            <p:ph sz="quarter" idx="1"/>
          </p:nvPr>
        </p:nvSpPr>
        <p:spPr/>
        <p:txBody>
          <a:bodyPr/>
          <a:lstStyle/>
          <a:p>
            <a:pPr algn="just"/>
            <a:r>
              <a:rPr lang="en-GB" dirty="0"/>
              <a:t>A client certificate is a digital ID that identifies an individual user to another user or machine, or one machine to another. </a:t>
            </a:r>
          </a:p>
          <a:p>
            <a:pPr algn="just"/>
            <a:r>
              <a:rPr lang="en-GB" dirty="0"/>
              <a:t>A common example of this is email, where a sender signs a communication digitally and its signature is verified by the recipient. </a:t>
            </a:r>
          </a:p>
          <a:p>
            <a:pPr algn="just"/>
            <a:r>
              <a:rPr lang="en-GB" dirty="0"/>
              <a:t>Client certificates can also be used to help users access protected databases.</a:t>
            </a:r>
            <a:endParaRPr lang="en-IN" dirty="0"/>
          </a:p>
        </p:txBody>
      </p:sp>
    </p:spTree>
    <p:extLst>
      <p:ext uri="{BB962C8B-B14F-4D97-AF65-F5344CB8AC3E}">
        <p14:creationId xmlns:p14="http://schemas.microsoft.com/office/powerpoint/2010/main" val="41294532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D371-9A5B-4657-8A05-8B4575A78019}"/>
              </a:ext>
            </a:extLst>
          </p:cNvPr>
          <p:cNvSpPr>
            <a:spLocks noGrp="1"/>
          </p:cNvSpPr>
          <p:nvPr>
            <p:ph type="title"/>
          </p:nvPr>
        </p:nvSpPr>
        <p:spPr/>
        <p:txBody>
          <a:bodyPr/>
          <a:lstStyle/>
          <a:p>
            <a:r>
              <a:rPr lang="en-GB" dirty="0"/>
              <a:t>Who Can Issue a Digital Certificate?</a:t>
            </a:r>
            <a:endParaRPr lang="en-IN" dirty="0"/>
          </a:p>
        </p:txBody>
      </p:sp>
      <p:sp>
        <p:nvSpPr>
          <p:cNvPr id="3" name="Content Placeholder 2">
            <a:extLst>
              <a:ext uri="{FF2B5EF4-FFF2-40B4-BE49-F238E27FC236}">
                <a16:creationId xmlns:a16="http://schemas.microsoft.com/office/drawing/2014/main" id="{D29CB98A-B69D-4E7F-A95C-76B6A7104975}"/>
              </a:ext>
            </a:extLst>
          </p:cNvPr>
          <p:cNvSpPr>
            <a:spLocks noGrp="1"/>
          </p:cNvSpPr>
          <p:nvPr>
            <p:ph sz="quarter" idx="1"/>
          </p:nvPr>
        </p:nvSpPr>
        <p:spPr/>
        <p:txBody>
          <a:bodyPr/>
          <a:lstStyle/>
          <a:p>
            <a:pPr algn="just"/>
            <a:r>
              <a:rPr lang="en-GB" dirty="0"/>
              <a:t>Digital certificates are issued by CAs, which sign a certificate to prove the authenticity of the individual or organization that issued the request. </a:t>
            </a:r>
          </a:p>
          <a:p>
            <a:pPr algn="just"/>
            <a:r>
              <a:rPr lang="en-GB" dirty="0"/>
              <a:t>A CA is responsible for managing domain control verification and verifying that the public key attached to the certificate belongs to the user or organization that requested it. </a:t>
            </a:r>
          </a:p>
          <a:p>
            <a:pPr algn="just"/>
            <a:r>
              <a:rPr lang="en-GB" dirty="0"/>
              <a:t>They play an important part in the PKI process and keeping internet traffic secure.</a:t>
            </a:r>
            <a:endParaRPr lang="en-IN" dirty="0"/>
          </a:p>
        </p:txBody>
      </p:sp>
    </p:spTree>
    <p:extLst>
      <p:ext uri="{BB962C8B-B14F-4D97-AF65-F5344CB8AC3E}">
        <p14:creationId xmlns:p14="http://schemas.microsoft.com/office/powerpoint/2010/main" val="5632649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AA0B-8488-4BDA-9CBB-84B717195B92}"/>
              </a:ext>
            </a:extLst>
          </p:cNvPr>
          <p:cNvSpPr>
            <a:spLocks noGrp="1"/>
          </p:cNvSpPr>
          <p:nvPr>
            <p:ph type="title"/>
          </p:nvPr>
        </p:nvSpPr>
        <p:spPr/>
        <p:txBody>
          <a:bodyPr>
            <a:normAutofit/>
          </a:bodyPr>
          <a:lstStyle/>
          <a:p>
            <a:r>
              <a:rPr lang="en-GB" dirty="0"/>
              <a:t>Differences Between Digital Certificate and Digital Signature</a:t>
            </a:r>
            <a:endParaRPr lang="en-IN" dirty="0"/>
          </a:p>
        </p:txBody>
      </p:sp>
      <p:sp>
        <p:nvSpPr>
          <p:cNvPr id="3" name="Content Placeholder 2">
            <a:extLst>
              <a:ext uri="{FF2B5EF4-FFF2-40B4-BE49-F238E27FC236}">
                <a16:creationId xmlns:a16="http://schemas.microsoft.com/office/drawing/2014/main" id="{64A4317C-451C-4178-A25B-A16A5A7E6F7F}"/>
              </a:ext>
            </a:extLst>
          </p:cNvPr>
          <p:cNvSpPr>
            <a:spLocks noGrp="1"/>
          </p:cNvSpPr>
          <p:nvPr>
            <p:ph sz="quarter" idx="1"/>
          </p:nvPr>
        </p:nvSpPr>
        <p:spPr/>
        <p:txBody>
          <a:bodyPr/>
          <a:lstStyle/>
          <a:p>
            <a:pPr algn="just"/>
            <a:r>
              <a:rPr lang="en-GB" dirty="0"/>
              <a:t>A digital certificate is a file that verifies the identity of a device or user and enables encrypted connections. </a:t>
            </a:r>
          </a:p>
          <a:p>
            <a:pPr algn="just"/>
            <a:r>
              <a:rPr lang="en-GB" dirty="0"/>
              <a:t>A digital signature is a hashing approach that uses a numeric string to provide authenticity and validate identity. </a:t>
            </a:r>
          </a:p>
          <a:p>
            <a:pPr algn="just"/>
            <a:r>
              <a:rPr lang="en-GB" dirty="0"/>
              <a:t>A digital signature is typically fixed to a document or email using a cryptographic key. </a:t>
            </a:r>
          </a:p>
          <a:p>
            <a:pPr algn="just"/>
            <a:r>
              <a:rPr lang="en-GB" dirty="0"/>
              <a:t>The signature is hashed, and when the recipient receives it, it performs that same hash function to decrypt the message.</a:t>
            </a:r>
            <a:endParaRPr lang="en-IN" dirty="0"/>
          </a:p>
        </p:txBody>
      </p:sp>
    </p:spTree>
    <p:extLst>
      <p:ext uri="{BB962C8B-B14F-4D97-AF65-F5344CB8AC3E}">
        <p14:creationId xmlns:p14="http://schemas.microsoft.com/office/powerpoint/2010/main" val="189238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A688-1608-4E3F-9BAC-53E47B634206}"/>
              </a:ext>
            </a:extLst>
          </p:cNvPr>
          <p:cNvSpPr>
            <a:spLocks noGrp="1"/>
          </p:cNvSpPr>
          <p:nvPr>
            <p:ph type="title"/>
          </p:nvPr>
        </p:nvSpPr>
        <p:spPr/>
        <p:txBody>
          <a:bodyPr/>
          <a:lstStyle/>
          <a:p>
            <a:r>
              <a:rPr lang="en-GB" dirty="0"/>
              <a:t>Block Size</a:t>
            </a:r>
            <a:endParaRPr lang="en-IN" dirty="0"/>
          </a:p>
        </p:txBody>
      </p:sp>
      <p:sp>
        <p:nvSpPr>
          <p:cNvPr id="3" name="Content Placeholder 2">
            <a:extLst>
              <a:ext uri="{FF2B5EF4-FFF2-40B4-BE49-F238E27FC236}">
                <a16:creationId xmlns:a16="http://schemas.microsoft.com/office/drawing/2014/main" id="{2730A3B2-3880-4AC6-A52C-C7BB954DE80E}"/>
              </a:ext>
            </a:extLst>
          </p:cNvPr>
          <p:cNvSpPr>
            <a:spLocks noGrp="1"/>
          </p:cNvSpPr>
          <p:nvPr>
            <p:ph sz="quarter" idx="1"/>
          </p:nvPr>
        </p:nvSpPr>
        <p:spPr/>
        <p:txBody>
          <a:bodyPr>
            <a:normAutofit lnSpcReduction="10000"/>
          </a:bodyPr>
          <a:lstStyle/>
          <a:p>
            <a:pPr algn="just"/>
            <a:r>
              <a:rPr lang="en-GB" dirty="0"/>
              <a:t>Though any size of block is acceptable, following aspects are borne in mind while selecting a size of a block.</a:t>
            </a:r>
          </a:p>
          <a:p>
            <a:pPr algn="just"/>
            <a:r>
              <a:rPr lang="en-GB" dirty="0"/>
              <a:t>Avoid very small block size − Say a block size is m bits. Then the possible plaintext bits combinations are then 2m. If the attacker discovers the plain text blocks corresponding to some previously sent ciphertext blocks, then the attacker can launch a type of ‘dictionary attack’ by building up a dictionary of plaintext/ciphertext pairs sent using that encryption key. A larger block size makes attack harder as the dictionary needs to be larger.</a:t>
            </a:r>
          </a:p>
        </p:txBody>
      </p:sp>
    </p:spTree>
    <p:extLst>
      <p:ext uri="{BB962C8B-B14F-4D97-AF65-F5344CB8AC3E}">
        <p14:creationId xmlns:p14="http://schemas.microsoft.com/office/powerpoint/2010/main" val="324884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B3FC-7E2D-4116-B605-66E890504F85}"/>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3BCEA0A-C424-4B81-BB02-3C6306A7547C}"/>
              </a:ext>
            </a:extLst>
          </p:cNvPr>
          <p:cNvSpPr>
            <a:spLocks noGrp="1"/>
          </p:cNvSpPr>
          <p:nvPr>
            <p:ph sz="quarter" idx="1"/>
          </p:nvPr>
        </p:nvSpPr>
        <p:spPr/>
        <p:txBody>
          <a:bodyPr/>
          <a:lstStyle/>
          <a:p>
            <a:pPr algn="just"/>
            <a:r>
              <a:rPr lang="en-GB" dirty="0"/>
              <a:t>Do not have very large block size − With very large block size, the cipher becomes inefficient to operate. Such plaintexts will need to be padded before being encrypted.</a:t>
            </a:r>
          </a:p>
          <a:p>
            <a:pPr algn="just"/>
            <a:r>
              <a:rPr lang="en-GB" dirty="0"/>
              <a:t>Multiples of 8 bit − A preferred block size is a multiple of 8 as it is easy for implementation as most computer processor handle data in multiple of 8 bits.</a:t>
            </a:r>
            <a:endParaRPr lang="en-IN" dirty="0"/>
          </a:p>
          <a:p>
            <a:endParaRPr lang="en-IN" dirty="0"/>
          </a:p>
        </p:txBody>
      </p:sp>
    </p:spTree>
    <p:extLst>
      <p:ext uri="{BB962C8B-B14F-4D97-AF65-F5344CB8AC3E}">
        <p14:creationId xmlns:p14="http://schemas.microsoft.com/office/powerpoint/2010/main" val="57458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A6CF-779F-4FB5-AE9D-ADB24A73B9AA}"/>
              </a:ext>
            </a:extLst>
          </p:cNvPr>
          <p:cNvSpPr>
            <a:spLocks noGrp="1"/>
          </p:cNvSpPr>
          <p:nvPr>
            <p:ph type="title"/>
          </p:nvPr>
        </p:nvSpPr>
        <p:spPr/>
        <p:txBody>
          <a:bodyPr/>
          <a:lstStyle/>
          <a:p>
            <a:r>
              <a:rPr lang="en-GB" dirty="0"/>
              <a:t>Padding in Block Cipher</a:t>
            </a:r>
            <a:endParaRPr lang="en-IN" dirty="0"/>
          </a:p>
        </p:txBody>
      </p:sp>
      <p:sp>
        <p:nvSpPr>
          <p:cNvPr id="3" name="Content Placeholder 2">
            <a:extLst>
              <a:ext uri="{FF2B5EF4-FFF2-40B4-BE49-F238E27FC236}">
                <a16:creationId xmlns:a16="http://schemas.microsoft.com/office/drawing/2014/main" id="{A9845380-A75A-4C52-85CF-BBCD126E60EE}"/>
              </a:ext>
            </a:extLst>
          </p:cNvPr>
          <p:cNvSpPr>
            <a:spLocks noGrp="1"/>
          </p:cNvSpPr>
          <p:nvPr>
            <p:ph sz="quarter" idx="1"/>
          </p:nvPr>
        </p:nvSpPr>
        <p:spPr/>
        <p:txBody>
          <a:bodyPr>
            <a:normAutofit/>
          </a:bodyPr>
          <a:lstStyle/>
          <a:p>
            <a:pPr algn="just"/>
            <a:r>
              <a:rPr lang="en-GB" dirty="0"/>
              <a:t>Block ciphers process blocks of fixed sizes (say 64 bits). The length of plaintexts is mostly not a multiple of the block size. </a:t>
            </a:r>
          </a:p>
          <a:p>
            <a:pPr algn="just"/>
            <a:r>
              <a:rPr lang="en-GB" dirty="0"/>
              <a:t>For example, a 150-bit plaintext provides two blocks of 64 bits each with third block of balance 22 bits. The last block of bits needs to be padded up with redundant information so that the length of the final block equal to block size of the scheme. </a:t>
            </a:r>
            <a:endParaRPr lang="en-IN" dirty="0"/>
          </a:p>
        </p:txBody>
      </p:sp>
    </p:spTree>
    <p:extLst>
      <p:ext uri="{BB962C8B-B14F-4D97-AF65-F5344CB8AC3E}">
        <p14:creationId xmlns:p14="http://schemas.microsoft.com/office/powerpoint/2010/main" val="2688878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2146</TotalTime>
  <Words>5207</Words>
  <Application>Microsoft Office PowerPoint</Application>
  <PresentationFormat>On-screen Show (4:3)</PresentationFormat>
  <Paragraphs>282</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Century Schoolbook</vt:lpstr>
      <vt:lpstr>Wingdings</vt:lpstr>
      <vt:lpstr>Wingdings 2</vt:lpstr>
      <vt:lpstr>Oriel</vt:lpstr>
      <vt:lpstr>CAP-790</vt:lpstr>
      <vt:lpstr>Block Cipher</vt:lpstr>
      <vt:lpstr>Continue..</vt:lpstr>
      <vt:lpstr>Continue..</vt:lpstr>
      <vt:lpstr>Continue..</vt:lpstr>
      <vt:lpstr>Block cipher modes of operation</vt:lpstr>
      <vt:lpstr>Block Size</vt:lpstr>
      <vt:lpstr>Continue..</vt:lpstr>
      <vt:lpstr>Padding in Block Cipher</vt:lpstr>
      <vt:lpstr>Continue..</vt:lpstr>
      <vt:lpstr>Stream Ciphers</vt:lpstr>
      <vt:lpstr>What is a stream cipher?</vt:lpstr>
      <vt:lpstr>How does a stream cipher work?</vt:lpstr>
      <vt:lpstr>Continue..</vt:lpstr>
      <vt:lpstr>For Encryption</vt:lpstr>
      <vt:lpstr>For Decryption</vt:lpstr>
      <vt:lpstr>Challenge </vt:lpstr>
      <vt:lpstr>Block Cipher and Stream Cipher</vt:lpstr>
      <vt:lpstr>PowerPoint Presentation</vt:lpstr>
      <vt:lpstr>Continue..</vt:lpstr>
      <vt:lpstr>Continue..</vt:lpstr>
      <vt:lpstr>Symmetric-key algorithm</vt:lpstr>
      <vt:lpstr>Continue..</vt:lpstr>
      <vt:lpstr>Continue..</vt:lpstr>
      <vt:lpstr>Continue..</vt:lpstr>
      <vt:lpstr>WHICH TYPES OF ENCRYPTION DOES SYMMETRIC KEY ENCRYPTION USE?</vt:lpstr>
      <vt:lpstr>Continue..</vt:lpstr>
      <vt:lpstr>Other Terms</vt:lpstr>
      <vt:lpstr>Symmetric Key Cryptography</vt:lpstr>
      <vt:lpstr>Continue..</vt:lpstr>
      <vt:lpstr>Symmetric Key</vt:lpstr>
      <vt:lpstr>Continue..</vt:lpstr>
      <vt:lpstr>Video</vt:lpstr>
      <vt:lpstr>Advantages</vt:lpstr>
      <vt:lpstr>Major Drawback</vt:lpstr>
      <vt:lpstr>Asymmetric Cryptography (Public Key Cryptography)</vt:lpstr>
      <vt:lpstr>Continue..</vt:lpstr>
      <vt:lpstr>Continue..</vt:lpstr>
      <vt:lpstr>Continue..</vt:lpstr>
      <vt:lpstr>How asymmetric cryptography works</vt:lpstr>
      <vt:lpstr>Continue..</vt:lpstr>
      <vt:lpstr>Continue..</vt:lpstr>
      <vt:lpstr>Uses of asymmetric cryptography</vt:lpstr>
      <vt:lpstr>Continue..</vt:lpstr>
      <vt:lpstr>Benefit</vt:lpstr>
      <vt:lpstr>Disadvantages include:</vt:lpstr>
      <vt:lpstr>Video Link</vt:lpstr>
      <vt:lpstr>Digital Signature</vt:lpstr>
      <vt:lpstr>Continue..</vt:lpstr>
      <vt:lpstr>Continue..</vt:lpstr>
      <vt:lpstr>What are digital signatures?</vt:lpstr>
      <vt:lpstr>How do digital signatures work?</vt:lpstr>
      <vt:lpstr>Continue..</vt:lpstr>
      <vt:lpstr>Continue..</vt:lpstr>
      <vt:lpstr>Continue..</vt:lpstr>
      <vt:lpstr>reasons to sign a hash or MD</vt:lpstr>
      <vt:lpstr>Notions of security</vt:lpstr>
      <vt:lpstr>Continue..</vt:lpstr>
      <vt:lpstr>Some digital signature algorithms</vt:lpstr>
      <vt:lpstr>Digital Certificate</vt:lpstr>
      <vt:lpstr>Continue..</vt:lpstr>
      <vt:lpstr>What Are the Benefits of Digital Certification?</vt:lpstr>
      <vt:lpstr>What Are the Types of Digital Certificates?</vt:lpstr>
      <vt:lpstr>TLS/SSL Certificate</vt:lpstr>
      <vt:lpstr>Continue..</vt:lpstr>
      <vt:lpstr>Code Signing Certificate</vt:lpstr>
      <vt:lpstr>Client Certificate</vt:lpstr>
      <vt:lpstr>Who Can Issue a Digital Certificate?</vt:lpstr>
      <vt:lpstr>Differences Between Digital Certificate and Digital Signature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vikassingh</dc:creator>
  <cp:lastModifiedBy>sophiya sheikh</cp:lastModifiedBy>
  <cp:revision>164</cp:revision>
  <dcterms:created xsi:type="dcterms:W3CDTF">2014-08-19T17:16:14Z</dcterms:created>
  <dcterms:modified xsi:type="dcterms:W3CDTF">2022-08-31T07:34:53Z</dcterms:modified>
</cp:coreProperties>
</file>