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459" r:id="rId3"/>
    <p:sldId id="460" r:id="rId4"/>
    <p:sldId id="461" r:id="rId5"/>
    <p:sldId id="471" r:id="rId6"/>
    <p:sldId id="462" r:id="rId7"/>
    <p:sldId id="463" r:id="rId8"/>
    <p:sldId id="464" r:id="rId9"/>
    <p:sldId id="465" r:id="rId10"/>
    <p:sldId id="466" r:id="rId11"/>
    <p:sldId id="472" r:id="rId12"/>
    <p:sldId id="467" r:id="rId13"/>
    <p:sldId id="468" r:id="rId14"/>
    <p:sldId id="473" r:id="rId15"/>
    <p:sldId id="469" r:id="rId16"/>
    <p:sldId id="470" r:id="rId17"/>
    <p:sldId id="474" r:id="rId18"/>
    <p:sldId id="385" r:id="rId19"/>
    <p:sldId id="388" r:id="rId20"/>
    <p:sldId id="393" r:id="rId21"/>
    <p:sldId id="386" r:id="rId22"/>
    <p:sldId id="475" r:id="rId23"/>
    <p:sldId id="387" r:id="rId24"/>
    <p:sldId id="389" r:id="rId25"/>
    <p:sldId id="390" r:id="rId26"/>
    <p:sldId id="391" r:id="rId27"/>
    <p:sldId id="476" r:id="rId28"/>
    <p:sldId id="403" r:id="rId29"/>
    <p:sldId id="404" r:id="rId30"/>
    <p:sldId id="478" r:id="rId31"/>
    <p:sldId id="395" r:id="rId32"/>
    <p:sldId id="396" r:id="rId33"/>
    <p:sldId id="397" r:id="rId34"/>
    <p:sldId id="477" r:id="rId35"/>
    <p:sldId id="398" r:id="rId36"/>
    <p:sldId id="399" r:id="rId37"/>
    <p:sldId id="401" r:id="rId38"/>
    <p:sldId id="402" r:id="rId39"/>
    <p:sldId id="479" r:id="rId40"/>
    <p:sldId id="405" r:id="rId41"/>
    <p:sldId id="406" r:id="rId42"/>
    <p:sldId id="407" r:id="rId43"/>
    <p:sldId id="414" r:id="rId44"/>
    <p:sldId id="408" r:id="rId45"/>
    <p:sldId id="415" r:id="rId46"/>
    <p:sldId id="409" r:id="rId47"/>
    <p:sldId id="480" r:id="rId48"/>
    <p:sldId id="410" r:id="rId49"/>
    <p:sldId id="411" r:id="rId50"/>
    <p:sldId id="416" r:id="rId51"/>
    <p:sldId id="417" r:id="rId52"/>
    <p:sldId id="491" r:id="rId53"/>
    <p:sldId id="412" r:id="rId54"/>
    <p:sldId id="418" r:id="rId55"/>
    <p:sldId id="413" r:id="rId56"/>
    <p:sldId id="420" r:id="rId57"/>
    <p:sldId id="421" r:id="rId58"/>
    <p:sldId id="422" r:id="rId59"/>
    <p:sldId id="492" r:id="rId60"/>
    <p:sldId id="424" r:id="rId61"/>
    <p:sldId id="425" r:id="rId62"/>
    <p:sldId id="426" r:id="rId63"/>
    <p:sldId id="427" r:id="rId64"/>
    <p:sldId id="428" r:id="rId65"/>
    <p:sldId id="429" r:id="rId66"/>
    <p:sldId id="493" r:id="rId67"/>
    <p:sldId id="423" r:id="rId68"/>
    <p:sldId id="481" r:id="rId69"/>
    <p:sldId id="430" r:id="rId70"/>
    <p:sldId id="419" r:id="rId71"/>
    <p:sldId id="495" r:id="rId72"/>
    <p:sldId id="496" r:id="rId73"/>
    <p:sldId id="482" r:id="rId74"/>
    <p:sldId id="483" r:id="rId75"/>
    <p:sldId id="484" r:id="rId76"/>
    <p:sldId id="485" r:id="rId77"/>
    <p:sldId id="486" r:id="rId78"/>
    <p:sldId id="487" r:id="rId79"/>
    <p:sldId id="488" r:id="rId80"/>
    <p:sldId id="489" r:id="rId81"/>
    <p:sldId id="490" r:id="rId82"/>
    <p:sldId id="494" r:id="rId83"/>
    <p:sldId id="497" r:id="rId84"/>
    <p:sldId id="498" r:id="rId85"/>
    <p:sldId id="505" r:id="rId86"/>
    <p:sldId id="499" r:id="rId87"/>
    <p:sldId id="500" r:id="rId88"/>
    <p:sldId id="501" r:id="rId89"/>
    <p:sldId id="502" r:id="rId90"/>
    <p:sldId id="503" r:id="rId91"/>
    <p:sldId id="436" r:id="rId92"/>
    <p:sldId id="437" r:id="rId93"/>
    <p:sldId id="438" r:id="rId94"/>
    <p:sldId id="504" r:id="rId95"/>
    <p:sldId id="506" r:id="rId9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8" d="100"/>
          <a:sy n="58" d="100"/>
        </p:scale>
        <p:origin x="152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20020FF2-DC22-4BDE-BBB3-08067E5C1705}" type="datetimeFigureOut">
              <a:rPr lang="en-US" smtClean="0"/>
              <a:pPr/>
              <a:t>8/24/2022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B34E26E-B4C2-4F87-BE50-7192422347C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020FF2-DC22-4BDE-BBB3-08067E5C1705}"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4E26E-B4C2-4F87-BE50-7192422347C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020FF2-DC22-4BDE-BBB3-08067E5C1705}"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4E26E-B4C2-4F87-BE50-7192422347C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20020FF2-DC22-4BDE-BBB3-08067E5C1705}" type="datetimeFigureOut">
              <a:rPr lang="en-US" smtClean="0"/>
              <a:pPr/>
              <a:t>8/24/2022</a:t>
            </a:fld>
            <a:endParaRPr lang="en-US"/>
          </a:p>
        </p:txBody>
      </p:sp>
      <p:sp>
        <p:nvSpPr>
          <p:cNvPr id="9" name="Slide Number Placeholder 8"/>
          <p:cNvSpPr>
            <a:spLocks noGrp="1"/>
          </p:cNvSpPr>
          <p:nvPr>
            <p:ph type="sldNum" sz="quarter" idx="15"/>
          </p:nvPr>
        </p:nvSpPr>
        <p:spPr/>
        <p:txBody>
          <a:bodyPr rtlCol="0"/>
          <a:lstStyle/>
          <a:p>
            <a:fld id="{0B34E26E-B4C2-4F87-BE50-7192422347C9}"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0020FF2-DC22-4BDE-BBB3-08067E5C1705}" type="datetimeFigureOut">
              <a:rPr lang="en-US" smtClean="0"/>
              <a:pPr/>
              <a:t>8/24/2022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B34E26E-B4C2-4F87-BE50-7192422347C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20020FF2-DC22-4BDE-BBB3-08067E5C1705}" type="datetimeFigureOut">
              <a:rPr lang="en-US" smtClean="0"/>
              <a:pPr/>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34E26E-B4C2-4F87-BE50-7192422347C9}"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20020FF2-DC22-4BDE-BBB3-08067E5C1705}" type="datetimeFigureOut">
              <a:rPr lang="en-US" smtClean="0"/>
              <a:pPr/>
              <a:t>8/24/2022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34E26E-B4C2-4F87-BE50-7192422347C9}"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20020FF2-DC22-4BDE-BBB3-08067E5C1705}" type="datetimeFigureOut">
              <a:rPr lang="en-US" smtClean="0"/>
              <a:pPr/>
              <a:t>8/24/2022</a:t>
            </a:fld>
            <a:endParaRPr lang="en-US"/>
          </a:p>
        </p:txBody>
      </p:sp>
      <p:sp>
        <p:nvSpPr>
          <p:cNvPr id="7" name="Slide Number Placeholder 6"/>
          <p:cNvSpPr>
            <a:spLocks noGrp="1"/>
          </p:cNvSpPr>
          <p:nvPr>
            <p:ph type="sldNum" sz="quarter" idx="11"/>
          </p:nvPr>
        </p:nvSpPr>
        <p:spPr/>
        <p:txBody>
          <a:bodyPr rtlCol="0"/>
          <a:lstStyle/>
          <a:p>
            <a:fld id="{0B34E26E-B4C2-4F87-BE50-7192422347C9}"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020FF2-DC22-4BDE-BBB3-08067E5C1705}" type="datetimeFigureOut">
              <a:rPr lang="en-US" smtClean="0"/>
              <a:pPr/>
              <a:t>8/24/2022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34E26E-B4C2-4F87-BE50-7192422347C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20020FF2-DC22-4BDE-BBB3-08067E5C1705}" type="datetimeFigureOut">
              <a:rPr lang="en-US" smtClean="0"/>
              <a:pPr/>
              <a:t>8/24/2022</a:t>
            </a:fld>
            <a:endParaRPr lang="en-US"/>
          </a:p>
        </p:txBody>
      </p:sp>
      <p:sp>
        <p:nvSpPr>
          <p:cNvPr id="22" name="Slide Number Placeholder 21"/>
          <p:cNvSpPr>
            <a:spLocks noGrp="1"/>
          </p:cNvSpPr>
          <p:nvPr>
            <p:ph type="sldNum" sz="quarter" idx="15"/>
          </p:nvPr>
        </p:nvSpPr>
        <p:spPr/>
        <p:txBody>
          <a:bodyPr rtlCol="0"/>
          <a:lstStyle/>
          <a:p>
            <a:fld id="{0B34E26E-B4C2-4F87-BE50-7192422347C9}"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0020FF2-DC22-4BDE-BBB3-08067E5C1705}" type="datetimeFigureOut">
              <a:rPr lang="en-US" smtClean="0"/>
              <a:pPr/>
              <a:t>8/24/2022</a:t>
            </a:fld>
            <a:endParaRPr lang="en-US"/>
          </a:p>
        </p:txBody>
      </p:sp>
      <p:sp>
        <p:nvSpPr>
          <p:cNvPr id="18" name="Slide Number Placeholder 17"/>
          <p:cNvSpPr>
            <a:spLocks noGrp="1"/>
          </p:cNvSpPr>
          <p:nvPr>
            <p:ph type="sldNum" sz="quarter" idx="11"/>
          </p:nvPr>
        </p:nvSpPr>
        <p:spPr/>
        <p:txBody>
          <a:bodyPr rtlCol="0"/>
          <a:lstStyle/>
          <a:p>
            <a:fld id="{0B34E26E-B4C2-4F87-BE50-7192422347C9}"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0020FF2-DC22-4BDE-BBB3-08067E5C1705}" type="datetimeFigureOut">
              <a:rPr lang="en-US" smtClean="0"/>
              <a:pPr/>
              <a:t>8/24/2022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B34E26E-B4C2-4F87-BE50-7192422347C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6172200" cy="2590800"/>
          </a:xfrm>
        </p:spPr>
        <p:txBody>
          <a:bodyPr>
            <a:normAutofit/>
          </a:bodyPr>
          <a:lstStyle/>
          <a:p>
            <a:r>
              <a:rPr lang="en-US" sz="4000" dirty="0"/>
              <a:t>CAP-790</a:t>
            </a:r>
          </a:p>
        </p:txBody>
      </p:sp>
      <p:sp>
        <p:nvSpPr>
          <p:cNvPr id="5" name="Subtitle 4">
            <a:extLst>
              <a:ext uri="{FF2B5EF4-FFF2-40B4-BE49-F238E27FC236}">
                <a16:creationId xmlns:a16="http://schemas.microsoft.com/office/drawing/2014/main" id="{DA234124-25EA-4E60-A0D7-EDA87B7F0DB3}"/>
              </a:ext>
            </a:extLst>
          </p:cNvPr>
          <p:cNvSpPr>
            <a:spLocks noGrp="1"/>
          </p:cNvSpPr>
          <p:nvPr>
            <p:ph type="subTitle" idx="1"/>
          </p:nvPr>
        </p:nvSpPr>
        <p:spPr/>
        <p:txBody>
          <a:bodyPr>
            <a:normAutofit/>
          </a:bodyPr>
          <a:lstStyle/>
          <a:p>
            <a:r>
              <a:rPr lang="en-GB" sz="2800" dirty="0"/>
              <a:t>Unit - II</a:t>
            </a:r>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B9DB9-B67B-4D19-923E-19B068A1ADEC}"/>
              </a:ext>
            </a:extLst>
          </p:cNvPr>
          <p:cNvSpPr>
            <a:spLocks noGrp="1"/>
          </p:cNvSpPr>
          <p:nvPr>
            <p:ph type="title"/>
          </p:nvPr>
        </p:nvSpPr>
        <p:spPr/>
        <p:txBody>
          <a:bodyPr/>
          <a:lstStyle/>
          <a:p>
            <a:r>
              <a:rPr lang="en-GB" dirty="0"/>
              <a:t>Continue..</a:t>
            </a:r>
            <a:endParaRPr lang="en-IN" dirty="0"/>
          </a:p>
        </p:txBody>
      </p:sp>
      <p:pic>
        <p:nvPicPr>
          <p:cNvPr id="5" name="Content Placeholder 4" descr="Text&#10;&#10;Description automatically generated">
            <a:extLst>
              <a:ext uri="{FF2B5EF4-FFF2-40B4-BE49-F238E27FC236}">
                <a16:creationId xmlns:a16="http://schemas.microsoft.com/office/drawing/2014/main" id="{1BB41AE1-ED3D-41EC-BF37-2F583CA0BF34}"/>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838200" y="2057400"/>
            <a:ext cx="7010400" cy="4038600"/>
          </a:xfrm>
        </p:spPr>
      </p:pic>
    </p:spTree>
    <p:extLst>
      <p:ext uri="{BB962C8B-B14F-4D97-AF65-F5344CB8AC3E}">
        <p14:creationId xmlns:p14="http://schemas.microsoft.com/office/powerpoint/2010/main" val="1648290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ECA16-D38C-4F20-A315-3D108565F920}"/>
              </a:ext>
            </a:extLst>
          </p:cNvPr>
          <p:cNvSpPr>
            <a:spLocks noGrp="1"/>
          </p:cNvSpPr>
          <p:nvPr>
            <p:ph type="title"/>
          </p:nvPr>
        </p:nvSpPr>
        <p:spPr/>
        <p:txBody>
          <a:bodyPr/>
          <a:lstStyle/>
          <a:p>
            <a:r>
              <a:rPr lang="en-GB" dirty="0"/>
              <a:t>Question</a:t>
            </a:r>
            <a:endParaRPr lang="en-IN" dirty="0"/>
          </a:p>
        </p:txBody>
      </p:sp>
      <p:sp>
        <p:nvSpPr>
          <p:cNvPr id="3" name="Content Placeholder 2">
            <a:extLst>
              <a:ext uri="{FF2B5EF4-FFF2-40B4-BE49-F238E27FC236}">
                <a16:creationId xmlns:a16="http://schemas.microsoft.com/office/drawing/2014/main" id="{AA98E403-CB6F-4670-A241-FAFFD1B5164A}"/>
              </a:ext>
            </a:extLst>
          </p:cNvPr>
          <p:cNvSpPr>
            <a:spLocks noGrp="1"/>
          </p:cNvSpPr>
          <p:nvPr>
            <p:ph sz="quarter" idx="1"/>
          </p:nvPr>
        </p:nvSpPr>
        <p:spPr/>
        <p:txBody>
          <a:bodyPr/>
          <a:lstStyle/>
          <a:p>
            <a:pPr marL="0" indent="0" algn="just">
              <a:buNone/>
            </a:pPr>
            <a:r>
              <a:rPr lang="en-GB" dirty="0"/>
              <a:t>"A key is a string of bits used by a cryptographic algorithm to transform plain text into ciphertext." Which of the following is capable of becoming a key in a cryptographic algorithm?</a:t>
            </a:r>
          </a:p>
          <a:p>
            <a:r>
              <a:rPr lang="en-GB" dirty="0"/>
              <a:t>An integer values</a:t>
            </a:r>
          </a:p>
          <a:p>
            <a:r>
              <a:rPr lang="en-GB" dirty="0"/>
              <a:t>A square matrix</a:t>
            </a:r>
          </a:p>
          <a:p>
            <a:r>
              <a:rPr lang="en-GB" dirty="0"/>
              <a:t>An array of characters (i.e. a string)</a:t>
            </a:r>
          </a:p>
          <a:p>
            <a:r>
              <a:rPr lang="en-GB" dirty="0"/>
              <a:t>All of the above </a:t>
            </a:r>
            <a:endParaRPr lang="en-IN" dirty="0"/>
          </a:p>
        </p:txBody>
      </p:sp>
    </p:spTree>
    <p:extLst>
      <p:ext uri="{BB962C8B-B14F-4D97-AF65-F5344CB8AC3E}">
        <p14:creationId xmlns:p14="http://schemas.microsoft.com/office/powerpoint/2010/main" val="3698785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7EBA9-2EE1-43DF-8B6D-A2A9A1B10863}"/>
              </a:ext>
            </a:extLst>
          </p:cNvPr>
          <p:cNvSpPr>
            <a:spLocks noGrp="1"/>
          </p:cNvSpPr>
          <p:nvPr>
            <p:ph type="title"/>
          </p:nvPr>
        </p:nvSpPr>
        <p:spPr/>
        <p:txBody>
          <a:bodyPr/>
          <a:lstStyle/>
          <a:p>
            <a:r>
              <a:rPr lang="en-GB" dirty="0"/>
              <a:t>What is cryptography?</a:t>
            </a:r>
            <a:endParaRPr lang="en-IN" dirty="0"/>
          </a:p>
        </p:txBody>
      </p:sp>
      <p:sp>
        <p:nvSpPr>
          <p:cNvPr id="3" name="Content Placeholder 2">
            <a:extLst>
              <a:ext uri="{FF2B5EF4-FFF2-40B4-BE49-F238E27FC236}">
                <a16:creationId xmlns:a16="http://schemas.microsoft.com/office/drawing/2014/main" id="{9119A790-32BC-4FB1-8EBD-5E74CCCEE301}"/>
              </a:ext>
            </a:extLst>
          </p:cNvPr>
          <p:cNvSpPr>
            <a:spLocks noGrp="1"/>
          </p:cNvSpPr>
          <p:nvPr>
            <p:ph sz="quarter" idx="1"/>
          </p:nvPr>
        </p:nvSpPr>
        <p:spPr/>
        <p:txBody>
          <a:bodyPr>
            <a:normAutofit fontScale="92500" lnSpcReduction="10000"/>
          </a:bodyPr>
          <a:lstStyle/>
          <a:p>
            <a:pPr algn="just"/>
            <a:r>
              <a:rPr lang="en-GB" dirty="0"/>
              <a:t>Cryptography is the science of using mathematics to encrypt and decrypt data. Cryptography enables you to store sensitive information or transmit it across insecure networks (like the Internet) so that it cannot be read by anyone except the intended recipient.</a:t>
            </a:r>
          </a:p>
          <a:p>
            <a:pPr algn="just"/>
            <a:r>
              <a:rPr lang="en-GB" dirty="0"/>
              <a:t>While cryptography is the science of securing data, cryptanalysis is the science of </a:t>
            </a:r>
            <a:r>
              <a:rPr lang="en-GB" dirty="0" err="1"/>
              <a:t>analyzing</a:t>
            </a:r>
            <a:r>
              <a:rPr lang="en-GB" dirty="0"/>
              <a:t> and breaking secure communication. Classical cryptanalysis involves an interesting combination of analytical reasoning, application of mathematical tools, pattern finding, patience, determination, and luck. Cryptanalysts are also called attackers. </a:t>
            </a:r>
          </a:p>
          <a:p>
            <a:pPr algn="just"/>
            <a:r>
              <a:rPr lang="en-GB" dirty="0"/>
              <a:t>Cryptology embraces both cryptography and cryptanalysis.</a:t>
            </a:r>
            <a:endParaRPr lang="en-IN" dirty="0"/>
          </a:p>
        </p:txBody>
      </p:sp>
    </p:spTree>
    <p:extLst>
      <p:ext uri="{BB962C8B-B14F-4D97-AF65-F5344CB8AC3E}">
        <p14:creationId xmlns:p14="http://schemas.microsoft.com/office/powerpoint/2010/main" val="2639211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435E-D8A9-4DBE-90E6-84422C546598}"/>
              </a:ext>
            </a:extLst>
          </p:cNvPr>
          <p:cNvSpPr>
            <a:spLocks noGrp="1"/>
          </p:cNvSpPr>
          <p:nvPr>
            <p:ph type="title"/>
          </p:nvPr>
        </p:nvSpPr>
        <p:spPr/>
        <p:txBody>
          <a:bodyPr/>
          <a:lstStyle/>
          <a:p>
            <a:r>
              <a:rPr lang="en-GB" dirty="0"/>
              <a:t>How does cryptography work?</a:t>
            </a:r>
            <a:endParaRPr lang="en-IN" dirty="0"/>
          </a:p>
        </p:txBody>
      </p:sp>
      <p:sp>
        <p:nvSpPr>
          <p:cNvPr id="3" name="Content Placeholder 2">
            <a:extLst>
              <a:ext uri="{FF2B5EF4-FFF2-40B4-BE49-F238E27FC236}">
                <a16:creationId xmlns:a16="http://schemas.microsoft.com/office/drawing/2014/main" id="{6A43C94E-361B-43E2-A3A1-CD69BA91584D}"/>
              </a:ext>
            </a:extLst>
          </p:cNvPr>
          <p:cNvSpPr>
            <a:spLocks noGrp="1"/>
          </p:cNvSpPr>
          <p:nvPr>
            <p:ph sz="quarter" idx="1"/>
          </p:nvPr>
        </p:nvSpPr>
        <p:spPr/>
        <p:txBody>
          <a:bodyPr/>
          <a:lstStyle/>
          <a:p>
            <a:pPr algn="just"/>
            <a:r>
              <a:rPr lang="en-GB" dirty="0"/>
              <a:t>A cryptographic algorithm, or cipher, is a mathematical function used in the encryption and decryption process. A cryptographic algorithm works in combination with a key—a word, number, or phrase—to encrypt the plaintext. </a:t>
            </a:r>
          </a:p>
          <a:p>
            <a:pPr algn="just"/>
            <a:r>
              <a:rPr lang="en-GB" dirty="0"/>
              <a:t>The same plaintext encrypts to different ciphertext with different keys. The security of encrypted data is entirely dependent on two things: the strength of the cryptographic algorithm and the secrecy of the key.</a:t>
            </a:r>
            <a:endParaRPr lang="en-IN" dirty="0"/>
          </a:p>
        </p:txBody>
      </p:sp>
    </p:spTree>
    <p:extLst>
      <p:ext uri="{BB962C8B-B14F-4D97-AF65-F5344CB8AC3E}">
        <p14:creationId xmlns:p14="http://schemas.microsoft.com/office/powerpoint/2010/main" val="1717275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5B180-D9BC-4DCF-995A-5FA94EF00E21}"/>
              </a:ext>
            </a:extLst>
          </p:cNvPr>
          <p:cNvSpPr>
            <a:spLocks noGrp="1"/>
          </p:cNvSpPr>
          <p:nvPr>
            <p:ph type="title"/>
          </p:nvPr>
        </p:nvSpPr>
        <p:spPr/>
        <p:txBody>
          <a:bodyPr/>
          <a:lstStyle/>
          <a:p>
            <a:r>
              <a:rPr lang="en-GB" dirty="0"/>
              <a:t>Question</a:t>
            </a:r>
            <a:endParaRPr lang="en-IN" dirty="0"/>
          </a:p>
        </p:txBody>
      </p:sp>
      <p:sp>
        <p:nvSpPr>
          <p:cNvPr id="3" name="Content Placeholder 2">
            <a:extLst>
              <a:ext uri="{FF2B5EF4-FFF2-40B4-BE49-F238E27FC236}">
                <a16:creationId xmlns:a16="http://schemas.microsoft.com/office/drawing/2014/main" id="{F63CC283-E1A3-486D-8E5A-B329778A138A}"/>
              </a:ext>
            </a:extLst>
          </p:cNvPr>
          <p:cNvSpPr>
            <a:spLocks noGrp="1"/>
          </p:cNvSpPr>
          <p:nvPr>
            <p:ph sz="quarter" idx="1"/>
          </p:nvPr>
        </p:nvSpPr>
        <p:spPr/>
        <p:txBody>
          <a:bodyPr/>
          <a:lstStyle/>
          <a:p>
            <a:pPr marL="0" indent="0">
              <a:buNone/>
            </a:pPr>
            <a:r>
              <a:rPr lang="en-GB" dirty="0"/>
              <a:t>A mechanism used to encrypt and decrypt data.</a:t>
            </a:r>
          </a:p>
          <a:p>
            <a:r>
              <a:rPr lang="en-GB" dirty="0"/>
              <a:t>Cryptography</a:t>
            </a:r>
          </a:p>
          <a:p>
            <a:r>
              <a:rPr lang="en-GB" dirty="0"/>
              <a:t>Algorithm</a:t>
            </a:r>
          </a:p>
          <a:p>
            <a:r>
              <a:rPr lang="en-GB" dirty="0"/>
              <a:t>Data flow</a:t>
            </a:r>
          </a:p>
          <a:p>
            <a:r>
              <a:rPr lang="en-GB" dirty="0"/>
              <a:t>None of these </a:t>
            </a:r>
            <a:endParaRPr lang="en-IN" dirty="0"/>
          </a:p>
        </p:txBody>
      </p:sp>
    </p:spTree>
    <p:extLst>
      <p:ext uri="{BB962C8B-B14F-4D97-AF65-F5344CB8AC3E}">
        <p14:creationId xmlns:p14="http://schemas.microsoft.com/office/powerpoint/2010/main" val="4176800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E79D4-3DB3-4DB2-9450-0EFDDF790CE0}"/>
              </a:ext>
            </a:extLst>
          </p:cNvPr>
          <p:cNvSpPr>
            <a:spLocks noGrp="1"/>
          </p:cNvSpPr>
          <p:nvPr>
            <p:ph type="title"/>
          </p:nvPr>
        </p:nvSpPr>
        <p:spPr/>
        <p:txBody>
          <a:bodyPr>
            <a:normAutofit/>
          </a:bodyPr>
          <a:lstStyle/>
          <a:p>
            <a:r>
              <a:rPr lang="en-GB" dirty="0"/>
              <a:t>Key management and conventional encryption</a:t>
            </a:r>
            <a:endParaRPr lang="en-IN" dirty="0"/>
          </a:p>
        </p:txBody>
      </p:sp>
      <p:sp>
        <p:nvSpPr>
          <p:cNvPr id="3" name="Content Placeholder 2">
            <a:extLst>
              <a:ext uri="{FF2B5EF4-FFF2-40B4-BE49-F238E27FC236}">
                <a16:creationId xmlns:a16="http://schemas.microsoft.com/office/drawing/2014/main" id="{EFB6901F-7678-45F8-A74E-9B2881B7917B}"/>
              </a:ext>
            </a:extLst>
          </p:cNvPr>
          <p:cNvSpPr>
            <a:spLocks noGrp="1"/>
          </p:cNvSpPr>
          <p:nvPr>
            <p:ph sz="quarter" idx="1"/>
          </p:nvPr>
        </p:nvSpPr>
        <p:spPr/>
        <p:txBody>
          <a:bodyPr>
            <a:normAutofit/>
          </a:bodyPr>
          <a:lstStyle/>
          <a:p>
            <a:pPr algn="just"/>
            <a:r>
              <a:rPr lang="en-GB" dirty="0"/>
              <a:t>Conventional encryption has benefits. It is very fast. It is especially useful for encrypting data that is not going anywhere. </a:t>
            </a:r>
          </a:p>
          <a:p>
            <a:pPr algn="just"/>
            <a:r>
              <a:rPr lang="en-GB" dirty="0"/>
              <a:t>However, conventional encryption alone as a means for transmitting secure data can be quite expensive simply due to the difficulty of secure key distribution.</a:t>
            </a:r>
          </a:p>
          <a:p>
            <a:pPr algn="just"/>
            <a:r>
              <a:rPr lang="en-GB" dirty="0"/>
              <a:t>For a sender and recipient to communicate securely using conventional encryption, they must agree upon a key and keep it a secret between themselves.</a:t>
            </a:r>
          </a:p>
        </p:txBody>
      </p:sp>
    </p:spTree>
    <p:extLst>
      <p:ext uri="{BB962C8B-B14F-4D97-AF65-F5344CB8AC3E}">
        <p14:creationId xmlns:p14="http://schemas.microsoft.com/office/powerpoint/2010/main" val="1848197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956CE-10F9-4B89-9206-554050C65D46}"/>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403DBF49-D058-486F-92B1-84B46E0EFB04}"/>
              </a:ext>
            </a:extLst>
          </p:cNvPr>
          <p:cNvSpPr>
            <a:spLocks noGrp="1"/>
          </p:cNvSpPr>
          <p:nvPr>
            <p:ph sz="quarter" idx="1"/>
          </p:nvPr>
        </p:nvSpPr>
        <p:spPr/>
        <p:txBody>
          <a:bodyPr/>
          <a:lstStyle/>
          <a:p>
            <a:pPr algn="just"/>
            <a:r>
              <a:rPr lang="en-GB" dirty="0"/>
              <a:t>If they are in different physical locations, they must trust a courier, the Bat Phone, or some other secure communications medium to prevent the disclosure of the secret key during transmission. </a:t>
            </a:r>
          </a:p>
          <a:p>
            <a:pPr algn="just"/>
            <a:r>
              <a:rPr lang="en-GB" dirty="0"/>
              <a:t>Anyone who overhears or intercepts the key in transit can later read, modify, and forge all information encrypted or authenticated with that key.</a:t>
            </a:r>
            <a:endParaRPr lang="en-IN" dirty="0"/>
          </a:p>
          <a:p>
            <a:endParaRPr lang="en-IN" dirty="0"/>
          </a:p>
        </p:txBody>
      </p:sp>
    </p:spTree>
    <p:extLst>
      <p:ext uri="{BB962C8B-B14F-4D97-AF65-F5344CB8AC3E}">
        <p14:creationId xmlns:p14="http://schemas.microsoft.com/office/powerpoint/2010/main" val="2061885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7DBA8-1F07-4703-A969-89D5149377CC}"/>
              </a:ext>
            </a:extLst>
          </p:cNvPr>
          <p:cNvSpPr>
            <a:spLocks noGrp="1"/>
          </p:cNvSpPr>
          <p:nvPr>
            <p:ph type="title"/>
          </p:nvPr>
        </p:nvSpPr>
        <p:spPr/>
        <p:txBody>
          <a:bodyPr/>
          <a:lstStyle/>
          <a:p>
            <a:r>
              <a:rPr lang="en-GB" dirty="0"/>
              <a:t>Question</a:t>
            </a:r>
            <a:endParaRPr lang="en-IN" dirty="0"/>
          </a:p>
        </p:txBody>
      </p:sp>
      <p:sp>
        <p:nvSpPr>
          <p:cNvPr id="3" name="Content Placeholder 2">
            <a:extLst>
              <a:ext uri="{FF2B5EF4-FFF2-40B4-BE49-F238E27FC236}">
                <a16:creationId xmlns:a16="http://schemas.microsoft.com/office/drawing/2014/main" id="{CF4D766F-82DD-438C-8AF8-6BE9F74F7AB1}"/>
              </a:ext>
            </a:extLst>
          </p:cNvPr>
          <p:cNvSpPr>
            <a:spLocks noGrp="1"/>
          </p:cNvSpPr>
          <p:nvPr>
            <p:ph sz="quarter" idx="1"/>
          </p:nvPr>
        </p:nvSpPr>
        <p:spPr/>
        <p:txBody>
          <a:bodyPr/>
          <a:lstStyle/>
          <a:p>
            <a:pPr marL="0" indent="0">
              <a:buNone/>
            </a:pPr>
            <a:r>
              <a:rPr lang="en-GB" dirty="0"/>
              <a:t>To encrypt the plaintext, a cryptographic algorithm works in combination with a key...</a:t>
            </a:r>
          </a:p>
          <a:p>
            <a:r>
              <a:rPr lang="en-GB" dirty="0"/>
              <a:t>Word, number, or phrase</a:t>
            </a:r>
          </a:p>
          <a:p>
            <a:r>
              <a:rPr lang="en-GB" dirty="0"/>
              <a:t>Special Symbols</a:t>
            </a:r>
          </a:p>
          <a:p>
            <a:r>
              <a:rPr lang="en-GB" dirty="0"/>
              <a:t>Function Keys</a:t>
            </a:r>
          </a:p>
          <a:p>
            <a:r>
              <a:rPr lang="en-GB" dirty="0"/>
              <a:t>All of these</a:t>
            </a:r>
            <a:endParaRPr lang="en-IN" dirty="0"/>
          </a:p>
        </p:txBody>
      </p:sp>
    </p:spTree>
    <p:extLst>
      <p:ext uri="{BB962C8B-B14F-4D97-AF65-F5344CB8AC3E}">
        <p14:creationId xmlns:p14="http://schemas.microsoft.com/office/powerpoint/2010/main" val="1672994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335F4-8399-45E0-AB84-BC4564C1FA5E}"/>
              </a:ext>
            </a:extLst>
          </p:cNvPr>
          <p:cNvSpPr>
            <a:spLocks noGrp="1"/>
          </p:cNvSpPr>
          <p:nvPr>
            <p:ph type="title"/>
          </p:nvPr>
        </p:nvSpPr>
        <p:spPr/>
        <p:txBody>
          <a:bodyPr/>
          <a:lstStyle/>
          <a:p>
            <a:pPr algn="just"/>
            <a:r>
              <a:rPr lang="en-GB"/>
              <a:t>Block Cipher</a:t>
            </a:r>
            <a:endParaRPr lang="en-GB" dirty="0"/>
          </a:p>
        </p:txBody>
      </p:sp>
      <p:sp>
        <p:nvSpPr>
          <p:cNvPr id="3" name="Content Placeholder 2">
            <a:extLst>
              <a:ext uri="{FF2B5EF4-FFF2-40B4-BE49-F238E27FC236}">
                <a16:creationId xmlns:a16="http://schemas.microsoft.com/office/drawing/2014/main" id="{B67A1648-07A4-4072-A372-8B19B148418D}"/>
              </a:ext>
            </a:extLst>
          </p:cNvPr>
          <p:cNvSpPr>
            <a:spLocks noGrp="1"/>
          </p:cNvSpPr>
          <p:nvPr>
            <p:ph sz="quarter" idx="1"/>
          </p:nvPr>
        </p:nvSpPr>
        <p:spPr/>
        <p:txBody>
          <a:bodyPr>
            <a:normAutofit lnSpcReduction="10000"/>
          </a:bodyPr>
          <a:lstStyle/>
          <a:p>
            <a:pPr algn="just"/>
            <a:r>
              <a:rPr lang="en-GB" dirty="0"/>
              <a:t>A block cipher takes a block of plaintext bits and generates a block of ciphertext bits, generally of same size. The size of block is fixed in the given scheme. The choice of block size does not directly affect to the strength of encryption scheme. The strength of cipher depends up on the key length.</a:t>
            </a:r>
          </a:p>
          <a:p>
            <a:pPr algn="just"/>
            <a:r>
              <a:rPr lang="en-GB" dirty="0"/>
              <a:t>In cryptography, a block cipher is a deterministic algorithm operating on fixed-length groups of bits, called blocks. They are specified elementary components in the design of many cryptographic protocols and are widely used to implement the encryption of large amounts of data, including data exchange protocols. </a:t>
            </a:r>
          </a:p>
          <a:p>
            <a:pPr algn="just"/>
            <a:endParaRPr lang="en-GB" dirty="0"/>
          </a:p>
        </p:txBody>
      </p:sp>
    </p:spTree>
    <p:extLst>
      <p:ext uri="{BB962C8B-B14F-4D97-AF65-F5344CB8AC3E}">
        <p14:creationId xmlns:p14="http://schemas.microsoft.com/office/powerpoint/2010/main" val="4260098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BDF1D-ADA0-420D-BEDA-876248218BE1}"/>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B7E8BC62-3CBF-4B0F-841A-532BEF075E7E}"/>
              </a:ext>
            </a:extLst>
          </p:cNvPr>
          <p:cNvSpPr>
            <a:spLocks noGrp="1"/>
          </p:cNvSpPr>
          <p:nvPr>
            <p:ph sz="quarter" idx="1"/>
          </p:nvPr>
        </p:nvSpPr>
        <p:spPr/>
        <p:txBody>
          <a:bodyPr/>
          <a:lstStyle/>
          <a:p>
            <a:pPr algn="just"/>
            <a:r>
              <a:rPr lang="en-GB" dirty="0"/>
              <a:t>Even a secure block cipher is suitable for the encryption of only a single block of data at a time, using a fixed key. A multitude of modes of operation have been designed to allow their repeated use in a secure way to achieve the security goals of confidentiality and authenticity. However, block ciphers may also feature as building blocks in other cryptographic protocols, such as universal hash functions and pseudorandom number generators.</a:t>
            </a:r>
          </a:p>
          <a:p>
            <a:endParaRPr lang="en-IN" b="1" dirty="0"/>
          </a:p>
        </p:txBody>
      </p:sp>
    </p:spTree>
    <p:extLst>
      <p:ext uri="{BB962C8B-B14F-4D97-AF65-F5344CB8AC3E}">
        <p14:creationId xmlns:p14="http://schemas.microsoft.com/office/powerpoint/2010/main" val="1429454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F42EC-83B8-4FAD-A6CA-47ECD3C3263C}"/>
              </a:ext>
            </a:extLst>
          </p:cNvPr>
          <p:cNvSpPr>
            <a:spLocks noGrp="1"/>
          </p:cNvSpPr>
          <p:nvPr>
            <p:ph type="title"/>
          </p:nvPr>
        </p:nvSpPr>
        <p:spPr/>
        <p:txBody>
          <a:bodyPr/>
          <a:lstStyle/>
          <a:p>
            <a:r>
              <a:rPr lang="en-GB" dirty="0"/>
              <a:t>Cryptography Introduction</a:t>
            </a:r>
            <a:endParaRPr lang="en-IN" dirty="0"/>
          </a:p>
        </p:txBody>
      </p:sp>
      <p:sp>
        <p:nvSpPr>
          <p:cNvPr id="3" name="Content Placeholder 2">
            <a:extLst>
              <a:ext uri="{FF2B5EF4-FFF2-40B4-BE49-F238E27FC236}">
                <a16:creationId xmlns:a16="http://schemas.microsoft.com/office/drawing/2014/main" id="{C7AF17E0-486E-499B-9296-D5678ABDA00E}"/>
              </a:ext>
            </a:extLst>
          </p:cNvPr>
          <p:cNvSpPr>
            <a:spLocks noGrp="1"/>
          </p:cNvSpPr>
          <p:nvPr>
            <p:ph sz="quarter" idx="1"/>
          </p:nvPr>
        </p:nvSpPr>
        <p:spPr/>
        <p:txBody>
          <a:bodyPr/>
          <a:lstStyle/>
          <a:p>
            <a:pPr algn="just"/>
            <a:r>
              <a:rPr lang="en-GB" dirty="0"/>
              <a:t>Cryptography is the study and practice of techniques for secure communication in the presence of third parties called adversaries. </a:t>
            </a:r>
          </a:p>
          <a:p>
            <a:pPr algn="just"/>
            <a:r>
              <a:rPr lang="en-GB" dirty="0"/>
              <a:t>It deals with developing and </a:t>
            </a:r>
            <a:r>
              <a:rPr lang="en-GB" dirty="0" err="1"/>
              <a:t>analyzing</a:t>
            </a:r>
            <a:r>
              <a:rPr lang="en-GB" dirty="0"/>
              <a:t> protocols that prevent malicious third parties from retrieving information being shared between two entities thereby following the various aspects of information security.</a:t>
            </a:r>
            <a:endParaRPr lang="en-IN" dirty="0"/>
          </a:p>
        </p:txBody>
      </p:sp>
    </p:spTree>
    <p:extLst>
      <p:ext uri="{BB962C8B-B14F-4D97-AF65-F5344CB8AC3E}">
        <p14:creationId xmlns:p14="http://schemas.microsoft.com/office/powerpoint/2010/main" val="3698830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4806A-88C0-4F3F-BC48-5D4F78CA4551}"/>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A239B3B0-9D1B-4163-BE30-C96F7B133644}"/>
              </a:ext>
            </a:extLst>
          </p:cNvPr>
          <p:cNvSpPr>
            <a:spLocks noGrp="1"/>
          </p:cNvSpPr>
          <p:nvPr>
            <p:ph sz="quarter" idx="1"/>
          </p:nvPr>
        </p:nvSpPr>
        <p:spPr/>
        <p:txBody>
          <a:bodyPr>
            <a:normAutofit lnSpcReduction="10000"/>
          </a:bodyPr>
          <a:lstStyle/>
          <a:p>
            <a:pPr algn="just"/>
            <a:r>
              <a:rPr lang="en-GB" dirty="0"/>
              <a:t>A block cipher is an encryption method that applies a deterministic algorithm along with a symmetric key to encrypt a block of text, rather than encrypting one bit at a time as in stream ciphers. For example, a common block cipher, AES, encrypts 128 bit blocks with a key of predetermined length: 128, 192, or 256 bits. Block ciphers are pseudorandom permutation (PRP) families that operate on the fixed size block of bits. </a:t>
            </a:r>
          </a:p>
          <a:p>
            <a:pPr algn="just"/>
            <a:r>
              <a:rPr lang="en-GB" dirty="0"/>
              <a:t>PRPs are functions that cannot be differentiated from completely random permutations and thus, are considered reliable, until proven unreliable.</a:t>
            </a:r>
            <a:endParaRPr lang="en-IN" dirty="0"/>
          </a:p>
        </p:txBody>
      </p:sp>
    </p:spTree>
    <p:extLst>
      <p:ext uri="{BB962C8B-B14F-4D97-AF65-F5344CB8AC3E}">
        <p14:creationId xmlns:p14="http://schemas.microsoft.com/office/powerpoint/2010/main" val="38788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B6EF-378D-418C-A7E6-C8AA0646E4E8}"/>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4849712E-6FD3-4864-8167-1131BFE913AB}"/>
              </a:ext>
            </a:extLst>
          </p:cNvPr>
          <p:cNvSpPr>
            <a:spLocks noGrp="1"/>
          </p:cNvSpPr>
          <p:nvPr>
            <p:ph sz="quarter" idx="1"/>
          </p:nvPr>
        </p:nvSpPr>
        <p:spPr>
          <a:xfrm>
            <a:off x="457200" y="1600199"/>
            <a:ext cx="7467600" cy="7635545"/>
          </a:xfrm>
        </p:spPr>
        <p:txBody>
          <a:bodyPr>
            <a:normAutofit/>
          </a:bodyPr>
          <a:lstStyle/>
          <a:p>
            <a:pPr algn="just"/>
            <a:endParaRPr lang="en-GB" dirty="0"/>
          </a:p>
          <a:p>
            <a:endParaRPr lang="en-IN" dirty="0"/>
          </a:p>
        </p:txBody>
      </p:sp>
      <p:pic>
        <p:nvPicPr>
          <p:cNvPr id="1026" name="Picture 2" descr="Block Cipher">
            <a:extLst>
              <a:ext uri="{FF2B5EF4-FFF2-40B4-BE49-F238E27FC236}">
                <a16:creationId xmlns:a16="http://schemas.microsoft.com/office/drawing/2014/main" id="{5C8F7BB3-53FD-43A1-86FE-DEED8FF2EF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71750"/>
            <a:ext cx="7058025"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501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68EB-FBC5-4473-8A12-AE6A28EB41F8}"/>
              </a:ext>
            </a:extLst>
          </p:cNvPr>
          <p:cNvSpPr>
            <a:spLocks noGrp="1"/>
          </p:cNvSpPr>
          <p:nvPr>
            <p:ph type="title"/>
          </p:nvPr>
        </p:nvSpPr>
        <p:spPr/>
        <p:txBody>
          <a:bodyPr/>
          <a:lstStyle/>
          <a:p>
            <a:r>
              <a:rPr lang="en-GB" dirty="0"/>
              <a:t>Question</a:t>
            </a:r>
            <a:endParaRPr lang="en-IN" dirty="0"/>
          </a:p>
        </p:txBody>
      </p:sp>
      <p:sp>
        <p:nvSpPr>
          <p:cNvPr id="3" name="Content Placeholder 2">
            <a:extLst>
              <a:ext uri="{FF2B5EF4-FFF2-40B4-BE49-F238E27FC236}">
                <a16:creationId xmlns:a16="http://schemas.microsoft.com/office/drawing/2014/main" id="{92803EFC-AD76-49AB-9354-0DD5984143E8}"/>
              </a:ext>
            </a:extLst>
          </p:cNvPr>
          <p:cNvSpPr>
            <a:spLocks noGrp="1"/>
          </p:cNvSpPr>
          <p:nvPr>
            <p:ph sz="quarter" idx="1"/>
          </p:nvPr>
        </p:nvSpPr>
        <p:spPr/>
        <p:txBody>
          <a:bodyPr/>
          <a:lstStyle/>
          <a:p>
            <a:pPr marL="0" indent="0">
              <a:buNone/>
            </a:pPr>
            <a:r>
              <a:rPr lang="en-GB" dirty="0"/>
              <a:t>"Cipher" is synonymous with "code",</a:t>
            </a:r>
          </a:p>
          <a:p>
            <a:r>
              <a:rPr lang="en-GB" dirty="0"/>
              <a:t>True</a:t>
            </a:r>
          </a:p>
          <a:p>
            <a:r>
              <a:rPr lang="en-GB" dirty="0"/>
              <a:t>False </a:t>
            </a:r>
            <a:endParaRPr lang="en-IN" dirty="0"/>
          </a:p>
        </p:txBody>
      </p:sp>
    </p:spTree>
    <p:extLst>
      <p:ext uri="{BB962C8B-B14F-4D97-AF65-F5344CB8AC3E}">
        <p14:creationId xmlns:p14="http://schemas.microsoft.com/office/powerpoint/2010/main" val="137173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AA688-1608-4E3F-9BAC-53E47B634206}"/>
              </a:ext>
            </a:extLst>
          </p:cNvPr>
          <p:cNvSpPr>
            <a:spLocks noGrp="1"/>
          </p:cNvSpPr>
          <p:nvPr>
            <p:ph type="title"/>
          </p:nvPr>
        </p:nvSpPr>
        <p:spPr/>
        <p:txBody>
          <a:bodyPr/>
          <a:lstStyle/>
          <a:p>
            <a:r>
              <a:rPr lang="en-GB" dirty="0"/>
              <a:t>Block Size</a:t>
            </a:r>
            <a:endParaRPr lang="en-IN" dirty="0"/>
          </a:p>
        </p:txBody>
      </p:sp>
      <p:sp>
        <p:nvSpPr>
          <p:cNvPr id="3" name="Content Placeholder 2">
            <a:extLst>
              <a:ext uri="{FF2B5EF4-FFF2-40B4-BE49-F238E27FC236}">
                <a16:creationId xmlns:a16="http://schemas.microsoft.com/office/drawing/2014/main" id="{2730A3B2-3880-4AC6-A52C-C7BB954DE80E}"/>
              </a:ext>
            </a:extLst>
          </p:cNvPr>
          <p:cNvSpPr>
            <a:spLocks noGrp="1"/>
          </p:cNvSpPr>
          <p:nvPr>
            <p:ph sz="quarter" idx="1"/>
          </p:nvPr>
        </p:nvSpPr>
        <p:spPr/>
        <p:txBody>
          <a:bodyPr>
            <a:normAutofit lnSpcReduction="10000"/>
          </a:bodyPr>
          <a:lstStyle/>
          <a:p>
            <a:pPr algn="just"/>
            <a:r>
              <a:rPr lang="en-GB" dirty="0"/>
              <a:t>Though any size of block is acceptable, following aspects are borne in mind while selecting a size of a block.</a:t>
            </a:r>
          </a:p>
          <a:p>
            <a:pPr algn="just"/>
            <a:r>
              <a:rPr lang="en-GB" dirty="0"/>
              <a:t>Avoid very small block size − Say a block size is m bits. Then the possible plaintext bits combinations are then 2m. If the attacker discovers the plain text blocks corresponding to some previously sent ciphertext blocks, then the attacker can launch a type of ‘dictionary attack’ by building up a dictionary of plaintext/ciphertext pairs sent using that encryption key. A larger block size makes attack harder as the dictionary needs to be larger.</a:t>
            </a:r>
          </a:p>
        </p:txBody>
      </p:sp>
    </p:spTree>
    <p:extLst>
      <p:ext uri="{BB962C8B-B14F-4D97-AF65-F5344CB8AC3E}">
        <p14:creationId xmlns:p14="http://schemas.microsoft.com/office/powerpoint/2010/main" val="3248849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1B3FC-7E2D-4116-B605-66E890504F85}"/>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D3BCEA0A-C424-4B81-BB02-3C6306A7547C}"/>
              </a:ext>
            </a:extLst>
          </p:cNvPr>
          <p:cNvSpPr>
            <a:spLocks noGrp="1"/>
          </p:cNvSpPr>
          <p:nvPr>
            <p:ph sz="quarter" idx="1"/>
          </p:nvPr>
        </p:nvSpPr>
        <p:spPr/>
        <p:txBody>
          <a:bodyPr/>
          <a:lstStyle/>
          <a:p>
            <a:pPr algn="just"/>
            <a:r>
              <a:rPr lang="en-GB" dirty="0"/>
              <a:t>Do not have very large block size − With very large block size, the cipher becomes inefficient to operate. Such plaintexts will need to be padded before being encrypted.</a:t>
            </a:r>
          </a:p>
          <a:p>
            <a:pPr algn="just"/>
            <a:r>
              <a:rPr lang="en-GB" dirty="0"/>
              <a:t>Multiples of 8 bit − A preferred block size is a multiple of 8 as it is easy for implementation as most computer processor handle data in multiple of 8 bits.</a:t>
            </a:r>
            <a:endParaRPr lang="en-IN" dirty="0"/>
          </a:p>
          <a:p>
            <a:endParaRPr lang="en-IN" dirty="0"/>
          </a:p>
        </p:txBody>
      </p:sp>
    </p:spTree>
    <p:extLst>
      <p:ext uri="{BB962C8B-B14F-4D97-AF65-F5344CB8AC3E}">
        <p14:creationId xmlns:p14="http://schemas.microsoft.com/office/powerpoint/2010/main" val="574586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6A6CF-779F-4FB5-AE9D-ADB24A73B9AA}"/>
              </a:ext>
            </a:extLst>
          </p:cNvPr>
          <p:cNvSpPr>
            <a:spLocks noGrp="1"/>
          </p:cNvSpPr>
          <p:nvPr>
            <p:ph type="title"/>
          </p:nvPr>
        </p:nvSpPr>
        <p:spPr/>
        <p:txBody>
          <a:bodyPr/>
          <a:lstStyle/>
          <a:p>
            <a:r>
              <a:rPr lang="en-GB" dirty="0"/>
              <a:t>Padding in Block Cipher</a:t>
            </a:r>
            <a:endParaRPr lang="en-IN" dirty="0"/>
          </a:p>
        </p:txBody>
      </p:sp>
      <p:sp>
        <p:nvSpPr>
          <p:cNvPr id="3" name="Content Placeholder 2">
            <a:extLst>
              <a:ext uri="{FF2B5EF4-FFF2-40B4-BE49-F238E27FC236}">
                <a16:creationId xmlns:a16="http://schemas.microsoft.com/office/drawing/2014/main" id="{A9845380-A75A-4C52-85CF-BBCD126E60EE}"/>
              </a:ext>
            </a:extLst>
          </p:cNvPr>
          <p:cNvSpPr>
            <a:spLocks noGrp="1"/>
          </p:cNvSpPr>
          <p:nvPr>
            <p:ph sz="quarter" idx="1"/>
          </p:nvPr>
        </p:nvSpPr>
        <p:spPr/>
        <p:txBody>
          <a:bodyPr>
            <a:normAutofit/>
          </a:bodyPr>
          <a:lstStyle/>
          <a:p>
            <a:pPr algn="just"/>
            <a:r>
              <a:rPr lang="en-GB" dirty="0"/>
              <a:t>Block ciphers process blocks of fixed sizes (say 64 bits). The length of plaintexts is mostly not a multiple of the block size. </a:t>
            </a:r>
          </a:p>
          <a:p>
            <a:pPr algn="just"/>
            <a:r>
              <a:rPr lang="en-GB" dirty="0"/>
              <a:t>For example, a 150-bit plaintext provides two blocks of 64 bits each with third block of balance 22 bits. The last block of bits needs to be padded up with redundant information so that the length of the final block equal to block size of the scheme. </a:t>
            </a:r>
            <a:endParaRPr lang="en-IN" dirty="0"/>
          </a:p>
        </p:txBody>
      </p:sp>
    </p:spTree>
    <p:extLst>
      <p:ext uri="{BB962C8B-B14F-4D97-AF65-F5344CB8AC3E}">
        <p14:creationId xmlns:p14="http://schemas.microsoft.com/office/powerpoint/2010/main" val="2688878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8E067-5EC8-4F08-B3A2-20A9068FA904}"/>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7DE3F18A-A14C-418E-A33F-16F067DC2BA3}"/>
              </a:ext>
            </a:extLst>
          </p:cNvPr>
          <p:cNvSpPr>
            <a:spLocks noGrp="1"/>
          </p:cNvSpPr>
          <p:nvPr>
            <p:ph sz="quarter" idx="1"/>
          </p:nvPr>
        </p:nvSpPr>
        <p:spPr/>
        <p:txBody>
          <a:bodyPr/>
          <a:lstStyle/>
          <a:p>
            <a:pPr algn="just"/>
            <a:r>
              <a:rPr lang="en-GB" dirty="0"/>
              <a:t>In our example, the remaining 22 bits need to have additional 42 redundant bits added to provide a complete block. The process of adding bits to the last block is referred to as padding.</a:t>
            </a:r>
          </a:p>
          <a:p>
            <a:pPr algn="just"/>
            <a:r>
              <a:rPr lang="en-GB" dirty="0"/>
              <a:t>Too much padding makes the system inefficient. Also, padding may render the system insecure at times, if the padding is done with same bits always.</a:t>
            </a:r>
            <a:endParaRPr lang="en-IN" dirty="0"/>
          </a:p>
          <a:p>
            <a:endParaRPr lang="en-IN" dirty="0"/>
          </a:p>
        </p:txBody>
      </p:sp>
    </p:spTree>
    <p:extLst>
      <p:ext uri="{BB962C8B-B14F-4D97-AF65-F5344CB8AC3E}">
        <p14:creationId xmlns:p14="http://schemas.microsoft.com/office/powerpoint/2010/main" val="14366896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3688C-E3E4-439E-B60B-473E27A1EA62}"/>
              </a:ext>
            </a:extLst>
          </p:cNvPr>
          <p:cNvSpPr>
            <a:spLocks noGrp="1"/>
          </p:cNvSpPr>
          <p:nvPr>
            <p:ph type="title"/>
          </p:nvPr>
        </p:nvSpPr>
        <p:spPr/>
        <p:txBody>
          <a:bodyPr/>
          <a:lstStyle/>
          <a:p>
            <a:r>
              <a:rPr lang="en-GB" dirty="0"/>
              <a:t>Question</a:t>
            </a:r>
            <a:endParaRPr lang="en-IN" dirty="0"/>
          </a:p>
        </p:txBody>
      </p:sp>
      <p:sp>
        <p:nvSpPr>
          <p:cNvPr id="3" name="Content Placeholder 2">
            <a:extLst>
              <a:ext uri="{FF2B5EF4-FFF2-40B4-BE49-F238E27FC236}">
                <a16:creationId xmlns:a16="http://schemas.microsoft.com/office/drawing/2014/main" id="{6800A762-BFE4-4368-A852-8C6F2227C0C2}"/>
              </a:ext>
            </a:extLst>
          </p:cNvPr>
          <p:cNvSpPr>
            <a:spLocks noGrp="1"/>
          </p:cNvSpPr>
          <p:nvPr>
            <p:ph sz="quarter" idx="1"/>
          </p:nvPr>
        </p:nvSpPr>
        <p:spPr/>
        <p:txBody>
          <a:bodyPr/>
          <a:lstStyle/>
          <a:p>
            <a:pPr marL="0" indent="0">
              <a:buNone/>
            </a:pPr>
            <a:r>
              <a:rPr lang="en-GB" dirty="0"/>
              <a:t>Block ciphers accumulate symbols in a message of a ______.</a:t>
            </a:r>
          </a:p>
          <a:p>
            <a:r>
              <a:rPr lang="en-GB" dirty="0"/>
              <a:t>Fixed size</a:t>
            </a:r>
          </a:p>
          <a:p>
            <a:r>
              <a:rPr lang="en-GB" dirty="0"/>
              <a:t>Variable</a:t>
            </a:r>
          </a:p>
          <a:p>
            <a:r>
              <a:rPr lang="en-GB" dirty="0"/>
              <a:t>Integration</a:t>
            </a:r>
          </a:p>
          <a:p>
            <a:r>
              <a:rPr lang="en-GB" dirty="0"/>
              <a:t>All of the mentioned above</a:t>
            </a:r>
            <a:endParaRPr lang="en-IN" dirty="0"/>
          </a:p>
        </p:txBody>
      </p:sp>
    </p:spTree>
    <p:extLst>
      <p:ext uri="{BB962C8B-B14F-4D97-AF65-F5344CB8AC3E}">
        <p14:creationId xmlns:p14="http://schemas.microsoft.com/office/powerpoint/2010/main" val="20455385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D4E1F-BE98-454A-9A8C-B59D40C427FC}"/>
              </a:ext>
            </a:extLst>
          </p:cNvPr>
          <p:cNvSpPr>
            <a:spLocks noGrp="1"/>
          </p:cNvSpPr>
          <p:nvPr>
            <p:ph type="title"/>
          </p:nvPr>
        </p:nvSpPr>
        <p:spPr/>
        <p:txBody>
          <a:bodyPr/>
          <a:lstStyle/>
          <a:p>
            <a:r>
              <a:rPr lang="en-GB" dirty="0"/>
              <a:t>What is a stream cipher?</a:t>
            </a:r>
            <a:endParaRPr lang="en-IN" dirty="0"/>
          </a:p>
        </p:txBody>
      </p:sp>
      <p:sp>
        <p:nvSpPr>
          <p:cNvPr id="3" name="Content Placeholder 2">
            <a:extLst>
              <a:ext uri="{FF2B5EF4-FFF2-40B4-BE49-F238E27FC236}">
                <a16:creationId xmlns:a16="http://schemas.microsoft.com/office/drawing/2014/main" id="{545D8574-6889-4542-9356-F753A9949962}"/>
              </a:ext>
            </a:extLst>
          </p:cNvPr>
          <p:cNvSpPr>
            <a:spLocks noGrp="1"/>
          </p:cNvSpPr>
          <p:nvPr>
            <p:ph sz="quarter" idx="1"/>
          </p:nvPr>
        </p:nvSpPr>
        <p:spPr/>
        <p:txBody>
          <a:bodyPr/>
          <a:lstStyle/>
          <a:p>
            <a:pPr algn="just"/>
            <a:r>
              <a:rPr lang="en-GB" dirty="0"/>
              <a:t>A stream cipher is a method of encrypting text (to produce ciphertext) in which a cryptographic key and algorithm are applied to each binary digit in a data stream, one bit at a time. </a:t>
            </a:r>
          </a:p>
          <a:p>
            <a:pPr algn="just"/>
            <a:r>
              <a:rPr lang="en-GB" dirty="0"/>
              <a:t>The main alternative method to stream cipher is, in fact, the block cipher, where a key and algorithm are applied to blocks of data rather than individual bits in a stream.</a:t>
            </a:r>
            <a:endParaRPr lang="en-IN" dirty="0"/>
          </a:p>
        </p:txBody>
      </p:sp>
    </p:spTree>
    <p:extLst>
      <p:ext uri="{BB962C8B-B14F-4D97-AF65-F5344CB8AC3E}">
        <p14:creationId xmlns:p14="http://schemas.microsoft.com/office/powerpoint/2010/main" val="3203571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17850-C69B-42A5-B5A6-EF6205B6D2C1}"/>
              </a:ext>
            </a:extLst>
          </p:cNvPr>
          <p:cNvSpPr>
            <a:spLocks noGrp="1"/>
          </p:cNvSpPr>
          <p:nvPr>
            <p:ph type="title"/>
          </p:nvPr>
        </p:nvSpPr>
        <p:spPr/>
        <p:txBody>
          <a:bodyPr/>
          <a:lstStyle/>
          <a:p>
            <a:r>
              <a:rPr lang="en-GB" dirty="0"/>
              <a:t>How does a stream cipher work?</a:t>
            </a:r>
            <a:endParaRPr lang="en-IN" dirty="0"/>
          </a:p>
        </p:txBody>
      </p:sp>
      <p:sp>
        <p:nvSpPr>
          <p:cNvPr id="3" name="Content Placeholder 2">
            <a:extLst>
              <a:ext uri="{FF2B5EF4-FFF2-40B4-BE49-F238E27FC236}">
                <a16:creationId xmlns:a16="http://schemas.microsoft.com/office/drawing/2014/main" id="{D2152DA7-E0B6-441B-851C-F6D92837C590}"/>
              </a:ext>
            </a:extLst>
          </p:cNvPr>
          <p:cNvSpPr>
            <a:spLocks noGrp="1"/>
          </p:cNvSpPr>
          <p:nvPr>
            <p:ph sz="quarter" idx="1"/>
          </p:nvPr>
        </p:nvSpPr>
        <p:spPr/>
        <p:txBody>
          <a:bodyPr>
            <a:normAutofit/>
          </a:bodyPr>
          <a:lstStyle/>
          <a:p>
            <a:pPr algn="just"/>
            <a:r>
              <a:rPr lang="en-GB" dirty="0"/>
              <a:t>A stream cipher is an encryption algorithm that uses a symmetric key to encrypt and decrypt a given amount of data. </a:t>
            </a:r>
          </a:p>
          <a:p>
            <a:pPr algn="just"/>
            <a:r>
              <a:rPr lang="en-GB" dirty="0"/>
              <a:t>A symmetric cipher key, as opposed to an asymmetric cipher key, is an encryption tool that is used in both encryption and decryption. </a:t>
            </a:r>
          </a:p>
          <a:p>
            <a:pPr algn="just"/>
            <a:r>
              <a:rPr lang="en-GB" dirty="0"/>
              <a:t>Asymmetric keys will sometimes use one key to encrypt a message and another to decrypt the respective ciphertext.</a:t>
            </a:r>
          </a:p>
        </p:txBody>
      </p:sp>
    </p:spTree>
    <p:extLst>
      <p:ext uri="{BB962C8B-B14F-4D97-AF65-F5344CB8AC3E}">
        <p14:creationId xmlns:p14="http://schemas.microsoft.com/office/powerpoint/2010/main" val="1839944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BBB11-C379-4464-B043-2204AA8D8B50}"/>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DE38AD6B-B2A4-4221-8CE8-A8EE191A9771}"/>
              </a:ext>
            </a:extLst>
          </p:cNvPr>
          <p:cNvSpPr>
            <a:spLocks noGrp="1"/>
          </p:cNvSpPr>
          <p:nvPr>
            <p:ph sz="quarter" idx="1"/>
          </p:nvPr>
        </p:nvSpPr>
        <p:spPr/>
        <p:txBody>
          <a:bodyPr/>
          <a:lstStyle/>
          <a:p>
            <a:pPr algn="just"/>
            <a:r>
              <a:rPr lang="en-GB" dirty="0"/>
              <a:t>Secure Communication refers to the scenario where the message or data shared between two parties can’t be accessed by an adversary. </a:t>
            </a:r>
          </a:p>
          <a:p>
            <a:pPr algn="just"/>
            <a:r>
              <a:rPr lang="en-GB" dirty="0"/>
              <a:t>In Cryptography, an Adversary is a malicious entity, which aims to retrieve precious information or data thereby undermining the principles of information security.</a:t>
            </a:r>
          </a:p>
          <a:p>
            <a:pPr algn="just"/>
            <a:r>
              <a:rPr lang="en-GB" dirty="0"/>
              <a:t>Data Confidentiality, Data Integrity, Authentication and Non-repudiation are core principles of modern-day cryptography.</a:t>
            </a:r>
            <a:endParaRPr lang="en-IN" dirty="0"/>
          </a:p>
        </p:txBody>
      </p:sp>
    </p:spTree>
    <p:extLst>
      <p:ext uri="{BB962C8B-B14F-4D97-AF65-F5344CB8AC3E}">
        <p14:creationId xmlns:p14="http://schemas.microsoft.com/office/powerpoint/2010/main" val="2046051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DA361-3109-486B-9573-40179C588A32}"/>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D38B6F3A-14B4-4504-9C68-95799AFBF107}"/>
              </a:ext>
            </a:extLst>
          </p:cNvPr>
          <p:cNvSpPr>
            <a:spLocks noGrp="1"/>
          </p:cNvSpPr>
          <p:nvPr>
            <p:ph sz="quarter" idx="1"/>
          </p:nvPr>
        </p:nvSpPr>
        <p:spPr/>
        <p:txBody>
          <a:bodyPr/>
          <a:lstStyle/>
          <a:p>
            <a:pPr algn="just"/>
            <a:r>
              <a:rPr lang="en-GB" dirty="0"/>
              <a:t>What makes stream ciphers particularly unique is that they encrypt data one bit, or byte, at a time. This makes for a fast and relatively simple encryption process.</a:t>
            </a:r>
          </a:p>
          <a:p>
            <a:pPr algn="just"/>
            <a:r>
              <a:rPr lang="en-GB" dirty="0"/>
              <a:t>Basic encryption requires three main components:</a:t>
            </a:r>
          </a:p>
          <a:p>
            <a:pPr lvl="1" algn="just"/>
            <a:r>
              <a:rPr lang="en-GB" dirty="0"/>
              <a:t>a message, document or piece of data</a:t>
            </a:r>
          </a:p>
          <a:p>
            <a:pPr lvl="1" algn="just"/>
            <a:r>
              <a:rPr lang="en-GB" dirty="0"/>
              <a:t>a key</a:t>
            </a:r>
          </a:p>
          <a:p>
            <a:pPr lvl="1" algn="just"/>
            <a:r>
              <a:rPr lang="en-GB" dirty="0"/>
              <a:t>an encryption algorithm</a:t>
            </a:r>
            <a:endParaRPr lang="en-IN" dirty="0"/>
          </a:p>
          <a:p>
            <a:endParaRPr lang="en-IN" dirty="0"/>
          </a:p>
        </p:txBody>
      </p:sp>
    </p:spTree>
    <p:extLst>
      <p:ext uri="{BB962C8B-B14F-4D97-AF65-F5344CB8AC3E}">
        <p14:creationId xmlns:p14="http://schemas.microsoft.com/office/powerpoint/2010/main" val="31142040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F0253-30C1-418D-8EF5-88E4104AAEC5}"/>
              </a:ext>
            </a:extLst>
          </p:cNvPr>
          <p:cNvSpPr>
            <a:spLocks noGrp="1"/>
          </p:cNvSpPr>
          <p:nvPr>
            <p:ph type="title"/>
          </p:nvPr>
        </p:nvSpPr>
        <p:spPr/>
        <p:txBody>
          <a:bodyPr/>
          <a:lstStyle/>
          <a:p>
            <a:r>
              <a:rPr lang="en-GB" dirty="0"/>
              <a:t>Features</a:t>
            </a:r>
            <a:endParaRPr lang="en-IN" dirty="0"/>
          </a:p>
        </p:txBody>
      </p:sp>
      <p:sp>
        <p:nvSpPr>
          <p:cNvPr id="3" name="Content Placeholder 2">
            <a:extLst>
              <a:ext uri="{FF2B5EF4-FFF2-40B4-BE49-F238E27FC236}">
                <a16:creationId xmlns:a16="http://schemas.microsoft.com/office/drawing/2014/main" id="{73CE070C-4767-4168-9EC1-BD5F9D05CAC8}"/>
              </a:ext>
            </a:extLst>
          </p:cNvPr>
          <p:cNvSpPr>
            <a:spLocks noGrp="1"/>
          </p:cNvSpPr>
          <p:nvPr>
            <p:ph sz="quarter" idx="1"/>
          </p:nvPr>
        </p:nvSpPr>
        <p:spPr/>
        <p:txBody>
          <a:bodyPr>
            <a:normAutofit fontScale="92500" lnSpcReduction="20000"/>
          </a:bodyPr>
          <a:lstStyle/>
          <a:p>
            <a:pPr marL="457200" indent="-457200" algn="just">
              <a:buFont typeface="+mj-lt"/>
              <a:buAutoNum type="arabicPeriod"/>
            </a:pPr>
            <a:r>
              <a:rPr lang="en-GB" dirty="0"/>
              <a:t>Stream Cipher follows the sequence of pseudorandom number stream.</a:t>
            </a:r>
          </a:p>
          <a:p>
            <a:pPr marL="457200" indent="-457200" algn="just">
              <a:buFont typeface="+mj-lt"/>
              <a:buAutoNum type="arabicPeriod"/>
            </a:pPr>
            <a:r>
              <a:rPr lang="en-GB" dirty="0"/>
              <a:t>One of the benefits of following stream cipher is to make cryptanalysis more difficult, so the number of bits chosen in the Keystream must be long in order to make cryptanalysis more difficult.</a:t>
            </a:r>
          </a:p>
          <a:p>
            <a:pPr marL="457200" indent="-457200" algn="just">
              <a:buFont typeface="+mj-lt"/>
              <a:buAutoNum type="arabicPeriod"/>
            </a:pPr>
            <a:r>
              <a:rPr lang="en-GB" dirty="0"/>
              <a:t>By making the key more longer it is also safe against brute force attacks.</a:t>
            </a:r>
          </a:p>
          <a:p>
            <a:pPr marL="457200" indent="-457200" algn="just">
              <a:buFont typeface="+mj-lt"/>
              <a:buAutoNum type="arabicPeriod"/>
            </a:pPr>
            <a:r>
              <a:rPr lang="en-GB" dirty="0"/>
              <a:t>The longer the key the stronger security is achieved, preventing any attack.</a:t>
            </a:r>
          </a:p>
          <a:p>
            <a:pPr marL="457200" indent="-457200" algn="just">
              <a:buFont typeface="+mj-lt"/>
              <a:buAutoNum type="arabicPeriod"/>
            </a:pPr>
            <a:r>
              <a:rPr lang="en-GB" dirty="0"/>
              <a:t>Keystream can be designed more efficiently by including more number of 1s and 0s, for making cryptanalysis more difficult.</a:t>
            </a:r>
          </a:p>
          <a:p>
            <a:pPr marL="457200" indent="-457200" algn="just">
              <a:buFont typeface="+mj-lt"/>
              <a:buAutoNum type="arabicPeriod"/>
            </a:pPr>
            <a:r>
              <a:rPr lang="en-GB" dirty="0"/>
              <a:t>Considerable benefit of a stream cipher is, it requires few lines of code compared to block cipher</a:t>
            </a:r>
            <a:endParaRPr lang="en-IN" dirty="0"/>
          </a:p>
        </p:txBody>
      </p:sp>
    </p:spTree>
    <p:extLst>
      <p:ext uri="{BB962C8B-B14F-4D97-AF65-F5344CB8AC3E}">
        <p14:creationId xmlns:p14="http://schemas.microsoft.com/office/powerpoint/2010/main" val="3716645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AC88A-4380-414B-B332-A6E7F327AC22}"/>
              </a:ext>
            </a:extLst>
          </p:cNvPr>
          <p:cNvSpPr>
            <a:spLocks noGrp="1"/>
          </p:cNvSpPr>
          <p:nvPr>
            <p:ph type="title"/>
          </p:nvPr>
        </p:nvSpPr>
        <p:spPr/>
        <p:txBody>
          <a:bodyPr/>
          <a:lstStyle/>
          <a:p>
            <a:r>
              <a:rPr lang="en-GB" dirty="0"/>
              <a:t>For Encryption</a:t>
            </a:r>
            <a:endParaRPr lang="en-IN" dirty="0"/>
          </a:p>
        </p:txBody>
      </p:sp>
      <p:sp>
        <p:nvSpPr>
          <p:cNvPr id="3" name="Content Placeholder 2">
            <a:extLst>
              <a:ext uri="{FF2B5EF4-FFF2-40B4-BE49-F238E27FC236}">
                <a16:creationId xmlns:a16="http://schemas.microsoft.com/office/drawing/2014/main" id="{1A33E0DF-DF16-4B42-B1FD-25BD771B3E23}"/>
              </a:ext>
            </a:extLst>
          </p:cNvPr>
          <p:cNvSpPr>
            <a:spLocks noGrp="1"/>
          </p:cNvSpPr>
          <p:nvPr>
            <p:ph sz="quarter" idx="1"/>
          </p:nvPr>
        </p:nvSpPr>
        <p:spPr/>
        <p:txBody>
          <a:bodyPr>
            <a:normAutofit/>
          </a:bodyPr>
          <a:lstStyle/>
          <a:p>
            <a:pPr algn="just"/>
            <a:r>
              <a:rPr lang="en-GB" dirty="0"/>
              <a:t>Plain Text and Keystream produces Cipher Text (Same keystream will be used for decryption.).</a:t>
            </a:r>
          </a:p>
          <a:p>
            <a:pPr algn="just"/>
            <a:r>
              <a:rPr lang="en-GB" dirty="0"/>
              <a:t>The Plaintext will undergo XOR operation with keystream bit-by-bit and produces the Cipher Text.</a:t>
            </a:r>
          </a:p>
          <a:p>
            <a:r>
              <a:rPr lang="en-GB" dirty="0"/>
              <a:t>Example –</a:t>
            </a:r>
          </a:p>
          <a:p>
            <a:r>
              <a:rPr lang="en-GB" dirty="0"/>
              <a:t>Plain Text : 10011001</a:t>
            </a:r>
          </a:p>
          <a:p>
            <a:r>
              <a:rPr lang="en-GB" dirty="0"/>
              <a:t>Keystream  : 11000011</a:t>
            </a:r>
          </a:p>
          <a:p>
            <a:r>
              <a:rPr lang="en-GB" dirty="0"/>
              <a:t>````````````````````````````````</a:t>
            </a:r>
          </a:p>
          <a:p>
            <a:r>
              <a:rPr lang="en-GB" dirty="0"/>
              <a:t>Cipher Text : 01011010</a:t>
            </a:r>
            <a:endParaRPr lang="en-IN" dirty="0"/>
          </a:p>
        </p:txBody>
      </p:sp>
    </p:spTree>
    <p:extLst>
      <p:ext uri="{BB962C8B-B14F-4D97-AF65-F5344CB8AC3E}">
        <p14:creationId xmlns:p14="http://schemas.microsoft.com/office/powerpoint/2010/main" val="18501742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3E3A3-2A3E-4031-BBD5-DC1C9893BFED}"/>
              </a:ext>
            </a:extLst>
          </p:cNvPr>
          <p:cNvSpPr>
            <a:spLocks noGrp="1"/>
          </p:cNvSpPr>
          <p:nvPr>
            <p:ph type="title"/>
          </p:nvPr>
        </p:nvSpPr>
        <p:spPr/>
        <p:txBody>
          <a:bodyPr/>
          <a:lstStyle/>
          <a:p>
            <a:r>
              <a:rPr lang="en-GB" dirty="0"/>
              <a:t>For Decryption</a:t>
            </a:r>
            <a:endParaRPr lang="en-IN" dirty="0"/>
          </a:p>
        </p:txBody>
      </p:sp>
      <p:sp>
        <p:nvSpPr>
          <p:cNvPr id="3" name="Content Placeholder 2">
            <a:extLst>
              <a:ext uri="{FF2B5EF4-FFF2-40B4-BE49-F238E27FC236}">
                <a16:creationId xmlns:a16="http://schemas.microsoft.com/office/drawing/2014/main" id="{32D29FE1-4ACF-4086-83B2-4663CE076ADD}"/>
              </a:ext>
            </a:extLst>
          </p:cNvPr>
          <p:cNvSpPr>
            <a:spLocks noGrp="1"/>
          </p:cNvSpPr>
          <p:nvPr>
            <p:ph sz="quarter" idx="1"/>
          </p:nvPr>
        </p:nvSpPr>
        <p:spPr/>
        <p:txBody>
          <a:bodyPr>
            <a:normAutofit/>
          </a:bodyPr>
          <a:lstStyle/>
          <a:p>
            <a:pPr algn="just"/>
            <a:r>
              <a:rPr lang="en-GB" dirty="0"/>
              <a:t>Cipher Text and Keystream gives the original Plain Text (Same keystream will be used for encryption.).</a:t>
            </a:r>
          </a:p>
          <a:p>
            <a:pPr algn="just"/>
            <a:r>
              <a:rPr lang="en-GB" dirty="0"/>
              <a:t>The Ciphertext will undergo XOR operation with keystream bit-by-bit and produces the actual Plain Text.</a:t>
            </a:r>
          </a:p>
          <a:p>
            <a:pPr algn="just"/>
            <a:r>
              <a:rPr lang="en-GB" dirty="0"/>
              <a:t>Example –</a:t>
            </a:r>
          </a:p>
          <a:p>
            <a:pPr algn="just"/>
            <a:r>
              <a:rPr lang="en-GB" dirty="0"/>
              <a:t>Cipher Text : 01011010</a:t>
            </a:r>
          </a:p>
          <a:p>
            <a:pPr algn="just"/>
            <a:r>
              <a:rPr lang="en-GB" dirty="0"/>
              <a:t>Keystream   : 11000011</a:t>
            </a:r>
          </a:p>
          <a:p>
            <a:pPr algn="just"/>
            <a:r>
              <a:rPr lang="en-GB" dirty="0"/>
              <a:t>````````````````````````````````</a:t>
            </a:r>
          </a:p>
          <a:p>
            <a:pPr algn="just"/>
            <a:r>
              <a:rPr lang="en-GB" dirty="0"/>
              <a:t>Plain Text  : 10011001</a:t>
            </a:r>
            <a:endParaRPr lang="en-IN" dirty="0"/>
          </a:p>
        </p:txBody>
      </p:sp>
    </p:spTree>
    <p:extLst>
      <p:ext uri="{BB962C8B-B14F-4D97-AF65-F5344CB8AC3E}">
        <p14:creationId xmlns:p14="http://schemas.microsoft.com/office/powerpoint/2010/main" val="9675347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97BA8-3686-43B5-971B-B231197EFD25}"/>
              </a:ext>
            </a:extLst>
          </p:cNvPr>
          <p:cNvSpPr>
            <a:spLocks noGrp="1"/>
          </p:cNvSpPr>
          <p:nvPr>
            <p:ph type="title"/>
          </p:nvPr>
        </p:nvSpPr>
        <p:spPr/>
        <p:txBody>
          <a:bodyPr/>
          <a:lstStyle/>
          <a:p>
            <a:r>
              <a:rPr lang="en-GB"/>
              <a:t>Question</a:t>
            </a:r>
            <a:endParaRPr lang="en-IN"/>
          </a:p>
        </p:txBody>
      </p:sp>
      <p:sp>
        <p:nvSpPr>
          <p:cNvPr id="3" name="Content Placeholder 2">
            <a:extLst>
              <a:ext uri="{FF2B5EF4-FFF2-40B4-BE49-F238E27FC236}">
                <a16:creationId xmlns:a16="http://schemas.microsoft.com/office/drawing/2014/main" id="{28346725-9FE8-4100-9293-28F5FFA93A0F}"/>
              </a:ext>
            </a:extLst>
          </p:cNvPr>
          <p:cNvSpPr>
            <a:spLocks noGrp="1"/>
          </p:cNvSpPr>
          <p:nvPr>
            <p:ph sz="quarter" idx="1"/>
          </p:nvPr>
        </p:nvSpPr>
        <p:spPr/>
        <p:txBody>
          <a:bodyPr/>
          <a:lstStyle/>
          <a:p>
            <a:pPr marL="0" indent="0">
              <a:buNone/>
            </a:pPr>
            <a:r>
              <a:rPr lang="en-GB" dirty="0"/>
              <a:t>If the key is 110100001, the output of the SP network for the plaintext: 101110001 is</a:t>
            </a:r>
          </a:p>
          <a:p>
            <a:r>
              <a:rPr lang="en-GB" dirty="0"/>
              <a:t>a) 110100011</a:t>
            </a:r>
          </a:p>
          <a:p>
            <a:r>
              <a:rPr lang="en-GB" dirty="0"/>
              <a:t>b) 110101110</a:t>
            </a:r>
          </a:p>
          <a:p>
            <a:r>
              <a:rPr lang="en-GB" dirty="0"/>
              <a:t>c) 010110111</a:t>
            </a:r>
          </a:p>
          <a:p>
            <a:r>
              <a:rPr lang="en-GB" dirty="0"/>
              <a:t>d) 011111010</a:t>
            </a:r>
            <a:endParaRPr lang="en-IN" dirty="0"/>
          </a:p>
        </p:txBody>
      </p:sp>
    </p:spTree>
    <p:extLst>
      <p:ext uri="{BB962C8B-B14F-4D97-AF65-F5344CB8AC3E}">
        <p14:creationId xmlns:p14="http://schemas.microsoft.com/office/powerpoint/2010/main" val="15147400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2E961-51C0-4499-A840-206D229E1A02}"/>
              </a:ext>
            </a:extLst>
          </p:cNvPr>
          <p:cNvSpPr>
            <a:spLocks noGrp="1"/>
          </p:cNvSpPr>
          <p:nvPr>
            <p:ph type="title"/>
          </p:nvPr>
        </p:nvSpPr>
        <p:spPr/>
        <p:txBody>
          <a:bodyPr/>
          <a:lstStyle/>
          <a:p>
            <a:r>
              <a:rPr lang="en-GB" dirty="0"/>
              <a:t>Challenge </a:t>
            </a:r>
            <a:endParaRPr lang="en-IN" dirty="0"/>
          </a:p>
        </p:txBody>
      </p:sp>
      <p:sp>
        <p:nvSpPr>
          <p:cNvPr id="4" name="AutoShape 2">
            <a:extLst>
              <a:ext uri="{FF2B5EF4-FFF2-40B4-BE49-F238E27FC236}">
                <a16:creationId xmlns:a16="http://schemas.microsoft.com/office/drawing/2014/main" id="{0ED615AE-2DD6-4B9E-8926-BBCC9A93E332}"/>
              </a:ext>
            </a:extLst>
          </p:cNvPr>
          <p:cNvSpPr>
            <a:spLocks noGrp="1" noChangeAspect="1" noChangeArrowheads="1"/>
          </p:cNvSpPr>
          <p:nvPr>
            <p:ph sz="quarter"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GB" dirty="0"/>
              <a:t>Write a simple program for illustrate stream cipher.</a:t>
            </a:r>
            <a:endParaRPr lang="en-IN" dirty="0"/>
          </a:p>
        </p:txBody>
      </p:sp>
    </p:spTree>
    <p:extLst>
      <p:ext uri="{BB962C8B-B14F-4D97-AF65-F5344CB8AC3E}">
        <p14:creationId xmlns:p14="http://schemas.microsoft.com/office/powerpoint/2010/main" val="38914506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9E653-353B-4EB8-A5AB-D837BF3802D7}"/>
              </a:ext>
            </a:extLst>
          </p:cNvPr>
          <p:cNvSpPr>
            <a:spLocks noGrp="1"/>
          </p:cNvSpPr>
          <p:nvPr>
            <p:ph type="title"/>
          </p:nvPr>
        </p:nvSpPr>
        <p:spPr/>
        <p:txBody>
          <a:bodyPr/>
          <a:lstStyle/>
          <a:p>
            <a:r>
              <a:rPr lang="en-GB" dirty="0"/>
              <a:t>Block Cipher and Stream Cipher</a:t>
            </a:r>
            <a:endParaRPr lang="en-IN" dirty="0"/>
          </a:p>
        </p:txBody>
      </p:sp>
      <p:sp>
        <p:nvSpPr>
          <p:cNvPr id="3" name="Content Placeholder 2">
            <a:extLst>
              <a:ext uri="{FF2B5EF4-FFF2-40B4-BE49-F238E27FC236}">
                <a16:creationId xmlns:a16="http://schemas.microsoft.com/office/drawing/2014/main" id="{AAF4CD4C-443D-45A3-B460-A3024BDBF341}"/>
              </a:ext>
            </a:extLst>
          </p:cNvPr>
          <p:cNvSpPr>
            <a:spLocks noGrp="1"/>
          </p:cNvSpPr>
          <p:nvPr>
            <p:ph sz="quarter" idx="1"/>
          </p:nvPr>
        </p:nvSpPr>
        <p:spPr/>
        <p:txBody>
          <a:bodyPr/>
          <a:lstStyle/>
          <a:p>
            <a:pPr algn="just"/>
            <a:r>
              <a:rPr lang="en-GB" dirty="0"/>
              <a:t>Both Block Cipher and Stream Cipher are belongs to the symmetric key cipher. These two block ciphers and stream cipher are the methods used for converting the plain text into cipher text. </a:t>
            </a:r>
          </a:p>
          <a:p>
            <a:pPr algn="just"/>
            <a:r>
              <a:rPr lang="en-GB" dirty="0"/>
              <a:t>The main difference between Block cipher and Stream cipher is that block cipher converts the plain text into cipher text by taking plain text’s block at a time. While stream cipher Converts the plain text into cipher text by taking 1 byte of plain text at a time.</a:t>
            </a:r>
            <a:endParaRPr lang="en-IN" dirty="0"/>
          </a:p>
        </p:txBody>
      </p:sp>
    </p:spTree>
    <p:extLst>
      <p:ext uri="{BB962C8B-B14F-4D97-AF65-F5344CB8AC3E}">
        <p14:creationId xmlns:p14="http://schemas.microsoft.com/office/powerpoint/2010/main" val="42582208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AA7F1-710C-4992-9796-D472A895F26B}"/>
              </a:ext>
            </a:extLst>
          </p:cNvPr>
          <p:cNvSpPr>
            <a:spLocks noGrp="1"/>
          </p:cNvSpPr>
          <p:nvPr>
            <p:ph type="title"/>
          </p:nvPr>
        </p:nvSpPr>
        <p:spPr/>
        <p:txBody>
          <a:bodyPr/>
          <a:lstStyle/>
          <a:p>
            <a:r>
              <a:rPr lang="en-GB" dirty="0"/>
              <a:t>Continue..</a:t>
            </a:r>
            <a:endParaRPr lang="en-IN" dirty="0"/>
          </a:p>
        </p:txBody>
      </p:sp>
      <p:graphicFrame>
        <p:nvGraphicFramePr>
          <p:cNvPr id="4" name="Content Placeholder 3">
            <a:extLst>
              <a:ext uri="{FF2B5EF4-FFF2-40B4-BE49-F238E27FC236}">
                <a16:creationId xmlns:a16="http://schemas.microsoft.com/office/drawing/2014/main" id="{3C81D6E7-2DCC-46CD-B1FD-5450BE0605E2}"/>
              </a:ext>
            </a:extLst>
          </p:cNvPr>
          <p:cNvGraphicFramePr>
            <a:graphicFrameLocks noGrp="1"/>
          </p:cNvGraphicFramePr>
          <p:nvPr>
            <p:ph sz="quarter" idx="1"/>
            <p:extLst>
              <p:ext uri="{D42A27DB-BD31-4B8C-83A1-F6EECF244321}">
                <p14:modId xmlns:p14="http://schemas.microsoft.com/office/powerpoint/2010/main" val="1745142840"/>
              </p:ext>
            </p:extLst>
          </p:nvPr>
        </p:nvGraphicFramePr>
        <p:xfrm>
          <a:off x="457201" y="1600200"/>
          <a:ext cx="7467600" cy="4873625"/>
        </p:xfrm>
        <a:graphic>
          <a:graphicData uri="http://schemas.openxmlformats.org/drawingml/2006/table">
            <a:tbl>
              <a:tblPr/>
              <a:tblGrid>
                <a:gridCol w="2489200">
                  <a:extLst>
                    <a:ext uri="{9D8B030D-6E8A-4147-A177-3AD203B41FA5}">
                      <a16:colId xmlns:a16="http://schemas.microsoft.com/office/drawing/2014/main" val="1796163759"/>
                    </a:ext>
                  </a:extLst>
                </a:gridCol>
                <a:gridCol w="2489200">
                  <a:extLst>
                    <a:ext uri="{9D8B030D-6E8A-4147-A177-3AD203B41FA5}">
                      <a16:colId xmlns:a16="http://schemas.microsoft.com/office/drawing/2014/main" val="4213961020"/>
                    </a:ext>
                  </a:extLst>
                </a:gridCol>
                <a:gridCol w="2489200">
                  <a:extLst>
                    <a:ext uri="{9D8B030D-6E8A-4147-A177-3AD203B41FA5}">
                      <a16:colId xmlns:a16="http://schemas.microsoft.com/office/drawing/2014/main" val="1909280150"/>
                    </a:ext>
                  </a:extLst>
                </a:gridCol>
              </a:tblGrid>
              <a:tr h="309437">
                <a:tc>
                  <a:txBody>
                    <a:bodyPr/>
                    <a:lstStyle/>
                    <a:p>
                      <a:pPr algn="l" fontAlgn="base"/>
                      <a:r>
                        <a:rPr lang="en-IN" sz="1500" b="0">
                          <a:effectLst/>
                        </a:rPr>
                        <a:t>S.NO</a:t>
                      </a:r>
                    </a:p>
                  </a:txBody>
                  <a:tcPr marL="77359" marR="77359" marT="38680" marB="38680" anchor="ctr">
                    <a:lnL>
                      <a:noFill/>
                    </a:lnL>
                    <a:lnR>
                      <a:noFill/>
                    </a:lnR>
                    <a:lnT>
                      <a:noFill/>
                    </a:lnT>
                    <a:lnB>
                      <a:noFill/>
                    </a:lnB>
                    <a:solidFill>
                      <a:srgbClr val="FFFFFF"/>
                    </a:solidFill>
                  </a:tcPr>
                </a:tc>
                <a:tc>
                  <a:txBody>
                    <a:bodyPr/>
                    <a:lstStyle/>
                    <a:p>
                      <a:pPr algn="l" fontAlgn="base"/>
                      <a:r>
                        <a:rPr lang="en-IN" sz="1500" b="0">
                          <a:effectLst/>
                        </a:rPr>
                        <a:t>Block Cipher</a:t>
                      </a:r>
                    </a:p>
                  </a:txBody>
                  <a:tcPr marL="77359" marR="77359" marT="38680" marB="38680" anchor="ctr">
                    <a:lnL>
                      <a:noFill/>
                    </a:lnL>
                    <a:lnR>
                      <a:noFill/>
                    </a:lnR>
                    <a:lnT>
                      <a:noFill/>
                    </a:lnT>
                    <a:lnB>
                      <a:noFill/>
                    </a:lnB>
                    <a:solidFill>
                      <a:srgbClr val="FFFFFF"/>
                    </a:solidFill>
                  </a:tcPr>
                </a:tc>
                <a:tc>
                  <a:txBody>
                    <a:bodyPr/>
                    <a:lstStyle/>
                    <a:p>
                      <a:pPr algn="l" fontAlgn="base"/>
                      <a:r>
                        <a:rPr lang="en-IN" sz="1500" b="0">
                          <a:effectLst/>
                        </a:rPr>
                        <a:t>Stream Cipher</a:t>
                      </a:r>
                    </a:p>
                  </a:txBody>
                  <a:tcPr marL="77359" marR="77359" marT="38680" marB="38680" anchor="ctr">
                    <a:lnL>
                      <a:noFill/>
                    </a:lnL>
                    <a:lnR>
                      <a:noFill/>
                    </a:lnR>
                    <a:lnT>
                      <a:noFill/>
                    </a:lnT>
                    <a:lnB>
                      <a:noFill/>
                    </a:lnB>
                    <a:solidFill>
                      <a:srgbClr val="FFFFFF"/>
                    </a:solidFill>
                  </a:tcPr>
                </a:tc>
                <a:extLst>
                  <a:ext uri="{0D108BD9-81ED-4DB2-BD59-A6C34878D82A}">
                    <a16:rowId xmlns:a16="http://schemas.microsoft.com/office/drawing/2014/main" val="84001213"/>
                  </a:ext>
                </a:extLst>
              </a:tr>
              <a:tr h="1237746">
                <a:tc>
                  <a:txBody>
                    <a:bodyPr/>
                    <a:lstStyle/>
                    <a:p>
                      <a:pPr algn="l" fontAlgn="base"/>
                      <a:r>
                        <a:rPr lang="en-IN" sz="1500" b="0" dirty="0">
                          <a:effectLst/>
                        </a:rPr>
                        <a:t>1.</a:t>
                      </a:r>
                    </a:p>
                  </a:txBody>
                  <a:tcPr marL="77359" marR="77359" marT="38680" marB="38680" anchor="ctr">
                    <a:lnL>
                      <a:noFill/>
                    </a:lnL>
                    <a:lnR>
                      <a:noFill/>
                    </a:lnR>
                    <a:lnT>
                      <a:noFill/>
                    </a:lnT>
                    <a:lnB>
                      <a:noFill/>
                    </a:lnB>
                    <a:solidFill>
                      <a:srgbClr val="FFFFFF"/>
                    </a:solidFill>
                  </a:tcPr>
                </a:tc>
                <a:tc>
                  <a:txBody>
                    <a:bodyPr/>
                    <a:lstStyle/>
                    <a:p>
                      <a:pPr algn="l" fontAlgn="base"/>
                      <a:r>
                        <a:rPr lang="en-GB" sz="1500" b="0" dirty="0">
                          <a:effectLst/>
                        </a:rPr>
                        <a:t>Block Cipher Converts the plain text into cipher text by taking plain text’s block at a time.</a:t>
                      </a:r>
                    </a:p>
                  </a:txBody>
                  <a:tcPr marL="77359" marR="77359" marT="38680" marB="38680" anchor="ctr">
                    <a:lnL>
                      <a:noFill/>
                    </a:lnL>
                    <a:lnR>
                      <a:noFill/>
                    </a:lnR>
                    <a:lnT>
                      <a:noFill/>
                    </a:lnT>
                    <a:lnB>
                      <a:noFill/>
                    </a:lnB>
                    <a:solidFill>
                      <a:srgbClr val="FFFFFF"/>
                    </a:solidFill>
                  </a:tcPr>
                </a:tc>
                <a:tc>
                  <a:txBody>
                    <a:bodyPr/>
                    <a:lstStyle/>
                    <a:p>
                      <a:pPr algn="l" fontAlgn="base"/>
                      <a:r>
                        <a:rPr lang="en-GB" sz="1500" b="0">
                          <a:effectLst/>
                        </a:rPr>
                        <a:t>Stream Cipher Converts the plain text into cipher text by taking 1 byte of plain text at a time.</a:t>
                      </a:r>
                    </a:p>
                  </a:txBody>
                  <a:tcPr marL="77359" marR="77359" marT="38680" marB="38680" anchor="ctr">
                    <a:lnL>
                      <a:noFill/>
                    </a:lnL>
                    <a:lnR>
                      <a:noFill/>
                    </a:lnR>
                    <a:lnT>
                      <a:noFill/>
                    </a:lnT>
                    <a:lnB>
                      <a:noFill/>
                    </a:lnB>
                    <a:solidFill>
                      <a:srgbClr val="FFFFFF"/>
                    </a:solidFill>
                  </a:tcPr>
                </a:tc>
                <a:extLst>
                  <a:ext uri="{0D108BD9-81ED-4DB2-BD59-A6C34878D82A}">
                    <a16:rowId xmlns:a16="http://schemas.microsoft.com/office/drawing/2014/main" val="2843738229"/>
                  </a:ext>
                </a:extLst>
              </a:tr>
              <a:tr h="773591">
                <a:tc>
                  <a:txBody>
                    <a:bodyPr/>
                    <a:lstStyle/>
                    <a:p>
                      <a:pPr algn="l" fontAlgn="base"/>
                      <a:r>
                        <a:rPr lang="en-IN" sz="1500" b="0" dirty="0">
                          <a:effectLst/>
                        </a:rPr>
                        <a:t>2.</a:t>
                      </a:r>
                    </a:p>
                  </a:txBody>
                  <a:tcPr marL="77359" marR="77359" marT="38680" marB="38680" anchor="ctr">
                    <a:lnL>
                      <a:noFill/>
                    </a:lnL>
                    <a:lnR>
                      <a:noFill/>
                    </a:lnR>
                    <a:lnT>
                      <a:noFill/>
                    </a:lnT>
                    <a:lnB>
                      <a:noFill/>
                    </a:lnB>
                    <a:solidFill>
                      <a:srgbClr val="FFFFFF"/>
                    </a:solidFill>
                  </a:tcPr>
                </a:tc>
                <a:tc>
                  <a:txBody>
                    <a:bodyPr/>
                    <a:lstStyle/>
                    <a:p>
                      <a:pPr algn="l" fontAlgn="base"/>
                      <a:r>
                        <a:rPr lang="en-GB" sz="1500" b="0">
                          <a:effectLst/>
                        </a:rPr>
                        <a:t>Block cipher uses either 64 bits or more than 64 bits.</a:t>
                      </a:r>
                    </a:p>
                  </a:txBody>
                  <a:tcPr marL="77359" marR="77359" marT="38680" marB="38680" anchor="ctr">
                    <a:lnL>
                      <a:noFill/>
                    </a:lnL>
                    <a:lnR>
                      <a:noFill/>
                    </a:lnR>
                    <a:lnT>
                      <a:noFill/>
                    </a:lnT>
                    <a:lnB>
                      <a:noFill/>
                    </a:lnB>
                    <a:solidFill>
                      <a:srgbClr val="FFFFFF"/>
                    </a:solidFill>
                  </a:tcPr>
                </a:tc>
                <a:tc>
                  <a:txBody>
                    <a:bodyPr/>
                    <a:lstStyle/>
                    <a:p>
                      <a:pPr algn="l" fontAlgn="base"/>
                      <a:r>
                        <a:rPr lang="en-GB" sz="1500" b="0">
                          <a:effectLst/>
                        </a:rPr>
                        <a:t>While stream cipher uses 8 bits.</a:t>
                      </a:r>
                    </a:p>
                  </a:txBody>
                  <a:tcPr marL="77359" marR="77359" marT="38680" marB="38680" anchor="ctr">
                    <a:lnL>
                      <a:noFill/>
                    </a:lnL>
                    <a:lnR>
                      <a:noFill/>
                    </a:lnR>
                    <a:lnT>
                      <a:noFill/>
                    </a:lnT>
                    <a:lnB>
                      <a:noFill/>
                    </a:lnB>
                    <a:solidFill>
                      <a:srgbClr val="FFFFFF"/>
                    </a:solidFill>
                  </a:tcPr>
                </a:tc>
                <a:extLst>
                  <a:ext uri="{0D108BD9-81ED-4DB2-BD59-A6C34878D82A}">
                    <a16:rowId xmlns:a16="http://schemas.microsoft.com/office/drawing/2014/main" val="1020170893"/>
                  </a:ext>
                </a:extLst>
              </a:tr>
              <a:tr h="773591">
                <a:tc>
                  <a:txBody>
                    <a:bodyPr/>
                    <a:lstStyle/>
                    <a:p>
                      <a:pPr algn="l" fontAlgn="base"/>
                      <a:r>
                        <a:rPr lang="en-IN" sz="1500" b="0">
                          <a:effectLst/>
                        </a:rPr>
                        <a:t>3.</a:t>
                      </a:r>
                    </a:p>
                  </a:txBody>
                  <a:tcPr marL="77359" marR="77359" marT="38680" marB="38680" anchor="ctr">
                    <a:lnL>
                      <a:noFill/>
                    </a:lnL>
                    <a:lnR>
                      <a:noFill/>
                    </a:lnR>
                    <a:lnT>
                      <a:noFill/>
                    </a:lnT>
                    <a:lnB>
                      <a:noFill/>
                    </a:lnB>
                    <a:solidFill>
                      <a:srgbClr val="FFFFFF"/>
                    </a:solidFill>
                  </a:tcPr>
                </a:tc>
                <a:tc>
                  <a:txBody>
                    <a:bodyPr/>
                    <a:lstStyle/>
                    <a:p>
                      <a:pPr algn="l" fontAlgn="base"/>
                      <a:r>
                        <a:rPr lang="en-GB" sz="1500" b="0">
                          <a:effectLst/>
                        </a:rPr>
                        <a:t>The complexity of block cipher is simple.</a:t>
                      </a:r>
                    </a:p>
                  </a:txBody>
                  <a:tcPr marL="77359" marR="77359" marT="38680" marB="38680" anchor="ctr">
                    <a:lnL>
                      <a:noFill/>
                    </a:lnL>
                    <a:lnR>
                      <a:noFill/>
                    </a:lnR>
                    <a:lnT>
                      <a:noFill/>
                    </a:lnT>
                    <a:lnB>
                      <a:noFill/>
                    </a:lnB>
                    <a:solidFill>
                      <a:srgbClr val="FFFFFF"/>
                    </a:solidFill>
                  </a:tcPr>
                </a:tc>
                <a:tc>
                  <a:txBody>
                    <a:bodyPr/>
                    <a:lstStyle/>
                    <a:p>
                      <a:pPr algn="l" fontAlgn="base"/>
                      <a:r>
                        <a:rPr lang="en-GB" sz="1500" b="0">
                          <a:effectLst/>
                        </a:rPr>
                        <a:t>While stream cipher is more complex.</a:t>
                      </a:r>
                    </a:p>
                  </a:txBody>
                  <a:tcPr marL="77359" marR="77359" marT="38680" marB="38680" anchor="ctr">
                    <a:lnL>
                      <a:noFill/>
                    </a:lnL>
                    <a:lnR>
                      <a:noFill/>
                    </a:lnR>
                    <a:lnT>
                      <a:noFill/>
                    </a:lnT>
                    <a:lnB>
                      <a:noFill/>
                    </a:lnB>
                    <a:solidFill>
                      <a:srgbClr val="FFFFFF"/>
                    </a:solidFill>
                  </a:tcPr>
                </a:tc>
                <a:extLst>
                  <a:ext uri="{0D108BD9-81ED-4DB2-BD59-A6C34878D82A}">
                    <a16:rowId xmlns:a16="http://schemas.microsoft.com/office/drawing/2014/main" val="381562699"/>
                  </a:ext>
                </a:extLst>
              </a:tr>
              <a:tr h="773591">
                <a:tc>
                  <a:txBody>
                    <a:bodyPr/>
                    <a:lstStyle/>
                    <a:p>
                      <a:pPr algn="l" fontAlgn="base"/>
                      <a:r>
                        <a:rPr lang="en-IN" sz="1500" b="0">
                          <a:effectLst/>
                        </a:rPr>
                        <a:t>4.</a:t>
                      </a:r>
                    </a:p>
                  </a:txBody>
                  <a:tcPr marL="77359" marR="77359" marT="38680" marB="38680" anchor="ctr">
                    <a:lnL>
                      <a:noFill/>
                    </a:lnL>
                    <a:lnR>
                      <a:noFill/>
                    </a:lnR>
                    <a:lnT>
                      <a:noFill/>
                    </a:lnT>
                    <a:lnB>
                      <a:noFill/>
                    </a:lnB>
                    <a:solidFill>
                      <a:srgbClr val="FFFFFF"/>
                    </a:solidFill>
                  </a:tcPr>
                </a:tc>
                <a:tc>
                  <a:txBody>
                    <a:bodyPr/>
                    <a:lstStyle/>
                    <a:p>
                      <a:pPr algn="l" fontAlgn="base"/>
                      <a:r>
                        <a:rPr lang="en-GB" sz="1500" b="0">
                          <a:effectLst/>
                        </a:rPr>
                        <a:t>Block cipher Uses confusion as well as diffusion.</a:t>
                      </a:r>
                    </a:p>
                  </a:txBody>
                  <a:tcPr marL="77359" marR="77359" marT="38680" marB="38680" anchor="ctr">
                    <a:lnL>
                      <a:noFill/>
                    </a:lnL>
                    <a:lnR>
                      <a:noFill/>
                    </a:lnR>
                    <a:lnT>
                      <a:noFill/>
                    </a:lnT>
                    <a:lnB>
                      <a:noFill/>
                    </a:lnB>
                    <a:solidFill>
                      <a:srgbClr val="FFFFFF"/>
                    </a:solidFill>
                  </a:tcPr>
                </a:tc>
                <a:tc>
                  <a:txBody>
                    <a:bodyPr/>
                    <a:lstStyle/>
                    <a:p>
                      <a:pPr algn="l" fontAlgn="base"/>
                      <a:r>
                        <a:rPr lang="en-GB" sz="1500" b="0">
                          <a:effectLst/>
                        </a:rPr>
                        <a:t>While stream cipher uses only confusion.</a:t>
                      </a:r>
                    </a:p>
                  </a:txBody>
                  <a:tcPr marL="77359" marR="77359" marT="38680" marB="38680" anchor="ctr">
                    <a:lnL>
                      <a:noFill/>
                    </a:lnL>
                    <a:lnR>
                      <a:noFill/>
                    </a:lnR>
                    <a:lnT>
                      <a:noFill/>
                    </a:lnT>
                    <a:lnB>
                      <a:noFill/>
                    </a:lnB>
                    <a:solidFill>
                      <a:srgbClr val="FFFFFF"/>
                    </a:solidFill>
                  </a:tcPr>
                </a:tc>
                <a:extLst>
                  <a:ext uri="{0D108BD9-81ED-4DB2-BD59-A6C34878D82A}">
                    <a16:rowId xmlns:a16="http://schemas.microsoft.com/office/drawing/2014/main" val="2959038797"/>
                  </a:ext>
                </a:extLst>
              </a:tr>
              <a:tr h="1005669">
                <a:tc>
                  <a:txBody>
                    <a:bodyPr/>
                    <a:lstStyle/>
                    <a:p>
                      <a:pPr algn="l" fontAlgn="base"/>
                      <a:r>
                        <a:rPr lang="en-IN" sz="1500" b="0">
                          <a:effectLst/>
                        </a:rPr>
                        <a:t>5.</a:t>
                      </a:r>
                    </a:p>
                  </a:txBody>
                  <a:tcPr marL="77359" marR="77359" marT="38680" marB="38680" anchor="ctr">
                    <a:lnL>
                      <a:noFill/>
                    </a:lnL>
                    <a:lnR>
                      <a:noFill/>
                    </a:lnR>
                    <a:lnT>
                      <a:noFill/>
                    </a:lnT>
                    <a:lnB>
                      <a:noFill/>
                    </a:lnB>
                    <a:solidFill>
                      <a:srgbClr val="FFFFFF"/>
                    </a:solidFill>
                  </a:tcPr>
                </a:tc>
                <a:tc>
                  <a:txBody>
                    <a:bodyPr/>
                    <a:lstStyle/>
                    <a:p>
                      <a:pPr algn="l" fontAlgn="base"/>
                      <a:r>
                        <a:rPr lang="en-GB" sz="1500" b="0">
                          <a:effectLst/>
                        </a:rPr>
                        <a:t>In block cipher, reverse encrypted text is hard.</a:t>
                      </a:r>
                    </a:p>
                  </a:txBody>
                  <a:tcPr marL="77359" marR="77359" marT="38680" marB="38680" anchor="ctr">
                    <a:lnL>
                      <a:noFill/>
                    </a:lnL>
                    <a:lnR>
                      <a:noFill/>
                    </a:lnR>
                    <a:lnT>
                      <a:noFill/>
                    </a:lnT>
                    <a:lnB>
                      <a:noFill/>
                    </a:lnB>
                    <a:solidFill>
                      <a:srgbClr val="FFFFFF"/>
                    </a:solidFill>
                  </a:tcPr>
                </a:tc>
                <a:tc>
                  <a:txBody>
                    <a:bodyPr/>
                    <a:lstStyle/>
                    <a:p>
                      <a:pPr algn="l" fontAlgn="base"/>
                      <a:r>
                        <a:rPr lang="en-GB" sz="1500" b="0" dirty="0">
                          <a:effectLst/>
                        </a:rPr>
                        <a:t>While in stream cipher, reverse encrypted text is easy.</a:t>
                      </a:r>
                    </a:p>
                  </a:txBody>
                  <a:tcPr marL="77359" marR="77359" marT="38680" marB="38680" anchor="ctr">
                    <a:lnL>
                      <a:noFill/>
                    </a:lnL>
                    <a:lnR>
                      <a:noFill/>
                    </a:lnR>
                    <a:lnT>
                      <a:noFill/>
                    </a:lnT>
                    <a:lnB>
                      <a:noFill/>
                    </a:lnB>
                    <a:solidFill>
                      <a:srgbClr val="FFFFFF"/>
                    </a:solidFill>
                  </a:tcPr>
                </a:tc>
                <a:extLst>
                  <a:ext uri="{0D108BD9-81ED-4DB2-BD59-A6C34878D82A}">
                    <a16:rowId xmlns:a16="http://schemas.microsoft.com/office/drawing/2014/main" val="1801395790"/>
                  </a:ext>
                </a:extLst>
              </a:tr>
            </a:tbl>
          </a:graphicData>
        </a:graphic>
      </p:graphicFrame>
    </p:spTree>
    <p:extLst>
      <p:ext uri="{BB962C8B-B14F-4D97-AF65-F5344CB8AC3E}">
        <p14:creationId xmlns:p14="http://schemas.microsoft.com/office/powerpoint/2010/main" val="26703097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FAE6E-F55D-4D90-BE22-20A1C2674CC6}"/>
              </a:ext>
            </a:extLst>
          </p:cNvPr>
          <p:cNvSpPr>
            <a:spLocks noGrp="1"/>
          </p:cNvSpPr>
          <p:nvPr>
            <p:ph type="title"/>
          </p:nvPr>
        </p:nvSpPr>
        <p:spPr/>
        <p:txBody>
          <a:bodyPr/>
          <a:lstStyle/>
          <a:p>
            <a:r>
              <a:rPr lang="en-GB" dirty="0"/>
              <a:t>Continue..</a:t>
            </a:r>
            <a:endParaRPr lang="en-IN" dirty="0"/>
          </a:p>
        </p:txBody>
      </p:sp>
      <p:graphicFrame>
        <p:nvGraphicFramePr>
          <p:cNvPr id="4" name="Content Placeholder 3">
            <a:extLst>
              <a:ext uri="{FF2B5EF4-FFF2-40B4-BE49-F238E27FC236}">
                <a16:creationId xmlns:a16="http://schemas.microsoft.com/office/drawing/2014/main" id="{53F06623-9A5C-4134-8A3C-83574725C2DD}"/>
              </a:ext>
            </a:extLst>
          </p:cNvPr>
          <p:cNvGraphicFramePr>
            <a:graphicFrameLocks noGrp="1"/>
          </p:cNvGraphicFramePr>
          <p:nvPr>
            <p:ph sz="quarter" idx="1"/>
          </p:nvPr>
        </p:nvGraphicFramePr>
        <p:xfrm>
          <a:off x="505698" y="1432755"/>
          <a:ext cx="7370604" cy="5208516"/>
        </p:xfrm>
        <a:graphic>
          <a:graphicData uri="http://schemas.openxmlformats.org/drawingml/2006/table">
            <a:tbl>
              <a:tblPr/>
              <a:tblGrid>
                <a:gridCol w="2456868">
                  <a:extLst>
                    <a:ext uri="{9D8B030D-6E8A-4147-A177-3AD203B41FA5}">
                      <a16:colId xmlns:a16="http://schemas.microsoft.com/office/drawing/2014/main" val="3079027563"/>
                    </a:ext>
                  </a:extLst>
                </a:gridCol>
                <a:gridCol w="2456868">
                  <a:extLst>
                    <a:ext uri="{9D8B030D-6E8A-4147-A177-3AD203B41FA5}">
                      <a16:colId xmlns:a16="http://schemas.microsoft.com/office/drawing/2014/main" val="1627642193"/>
                    </a:ext>
                  </a:extLst>
                </a:gridCol>
                <a:gridCol w="2456868">
                  <a:extLst>
                    <a:ext uri="{9D8B030D-6E8A-4147-A177-3AD203B41FA5}">
                      <a16:colId xmlns:a16="http://schemas.microsoft.com/office/drawing/2014/main" val="3950874336"/>
                    </a:ext>
                  </a:extLst>
                </a:gridCol>
              </a:tblGrid>
              <a:tr h="1985551">
                <a:tc>
                  <a:txBody>
                    <a:bodyPr/>
                    <a:lstStyle/>
                    <a:p>
                      <a:pPr algn="l" fontAlgn="base"/>
                      <a:r>
                        <a:rPr lang="en-IN" sz="1800" b="0" dirty="0">
                          <a:effectLst/>
                        </a:rPr>
                        <a:t>6.</a:t>
                      </a:r>
                    </a:p>
                  </a:txBody>
                  <a:tcPr marL="90252" marR="90252" marT="45126" marB="45126" anchor="ctr">
                    <a:lnL>
                      <a:noFill/>
                    </a:lnL>
                    <a:lnR>
                      <a:noFill/>
                    </a:lnR>
                    <a:lnT>
                      <a:noFill/>
                    </a:lnT>
                    <a:lnB>
                      <a:noFill/>
                    </a:lnB>
                    <a:solidFill>
                      <a:srgbClr val="FFFFFF"/>
                    </a:solidFill>
                  </a:tcPr>
                </a:tc>
                <a:tc>
                  <a:txBody>
                    <a:bodyPr/>
                    <a:lstStyle/>
                    <a:p>
                      <a:pPr algn="l" fontAlgn="base"/>
                      <a:r>
                        <a:rPr lang="en-GB" sz="1800" b="0">
                          <a:effectLst/>
                        </a:rPr>
                        <a:t>The algorithm modes which are used in block cipher are: ECB (Electronic Code Book) and CBC (Cipher Block Chaining).</a:t>
                      </a:r>
                    </a:p>
                  </a:txBody>
                  <a:tcPr marL="90252" marR="90252" marT="45126" marB="45126" anchor="ctr">
                    <a:lnL>
                      <a:noFill/>
                    </a:lnL>
                    <a:lnR>
                      <a:noFill/>
                    </a:lnR>
                    <a:lnT>
                      <a:noFill/>
                    </a:lnT>
                    <a:lnB>
                      <a:noFill/>
                    </a:lnB>
                    <a:solidFill>
                      <a:srgbClr val="FFFFFF"/>
                    </a:solidFill>
                  </a:tcPr>
                </a:tc>
                <a:tc>
                  <a:txBody>
                    <a:bodyPr/>
                    <a:lstStyle/>
                    <a:p>
                      <a:pPr algn="l" fontAlgn="base"/>
                      <a:r>
                        <a:rPr lang="en-GB" sz="1800" b="0">
                          <a:effectLst/>
                        </a:rPr>
                        <a:t>The algorithm modes which are used in stream cipher are: CFB (Cipher Feedback) and OFB (Output Feedback).</a:t>
                      </a:r>
                    </a:p>
                  </a:txBody>
                  <a:tcPr marL="90252" marR="90252" marT="45126" marB="45126" anchor="ctr">
                    <a:lnL>
                      <a:noFill/>
                    </a:lnL>
                    <a:lnR>
                      <a:noFill/>
                    </a:lnR>
                    <a:lnT>
                      <a:noFill/>
                    </a:lnT>
                    <a:lnB>
                      <a:noFill/>
                    </a:lnB>
                    <a:solidFill>
                      <a:srgbClr val="FFFFFF"/>
                    </a:solidFill>
                  </a:tcPr>
                </a:tc>
                <a:extLst>
                  <a:ext uri="{0D108BD9-81ED-4DB2-BD59-A6C34878D82A}">
                    <a16:rowId xmlns:a16="http://schemas.microsoft.com/office/drawing/2014/main" val="2557463084"/>
                  </a:ext>
                </a:extLst>
              </a:tr>
              <a:tr h="1985551">
                <a:tc>
                  <a:txBody>
                    <a:bodyPr/>
                    <a:lstStyle/>
                    <a:p>
                      <a:pPr algn="l" fontAlgn="base"/>
                      <a:r>
                        <a:rPr lang="en-IN" sz="1800" b="0">
                          <a:effectLst/>
                        </a:rPr>
                        <a:t>7.</a:t>
                      </a:r>
                    </a:p>
                  </a:txBody>
                  <a:tcPr marL="90252" marR="90252" marT="45126" marB="45126" anchor="ctr">
                    <a:lnL>
                      <a:noFill/>
                    </a:lnL>
                    <a:lnR>
                      <a:noFill/>
                    </a:lnR>
                    <a:lnT>
                      <a:noFill/>
                    </a:lnT>
                    <a:lnB>
                      <a:noFill/>
                    </a:lnB>
                    <a:solidFill>
                      <a:srgbClr val="FFFFFF"/>
                    </a:solidFill>
                  </a:tcPr>
                </a:tc>
                <a:tc>
                  <a:txBody>
                    <a:bodyPr/>
                    <a:lstStyle/>
                    <a:p>
                      <a:pPr algn="l" fontAlgn="base"/>
                      <a:r>
                        <a:rPr lang="fr-FR" sz="1800" b="0">
                          <a:effectLst/>
                        </a:rPr>
                        <a:t>Block cipher works on transposition techniques like rail-fence technique, columnar transposition technique, etc.</a:t>
                      </a:r>
                    </a:p>
                  </a:txBody>
                  <a:tcPr marL="90252" marR="90252" marT="45126" marB="45126" anchor="ctr">
                    <a:lnL>
                      <a:noFill/>
                    </a:lnL>
                    <a:lnR>
                      <a:noFill/>
                    </a:lnR>
                    <a:lnT>
                      <a:noFill/>
                    </a:lnT>
                    <a:lnB>
                      <a:noFill/>
                    </a:lnB>
                    <a:solidFill>
                      <a:srgbClr val="FFFFFF"/>
                    </a:solidFill>
                  </a:tcPr>
                </a:tc>
                <a:tc>
                  <a:txBody>
                    <a:bodyPr/>
                    <a:lstStyle/>
                    <a:p>
                      <a:pPr algn="l" fontAlgn="base"/>
                      <a:r>
                        <a:rPr lang="en-IN" sz="1800" b="0">
                          <a:effectLst/>
                        </a:rPr>
                        <a:t>While stream cipher works on substitution techniques like  Caesar cipher, polygram substitution cipher, etc.</a:t>
                      </a:r>
                    </a:p>
                  </a:txBody>
                  <a:tcPr marL="90252" marR="90252" marT="45126" marB="45126" anchor="ctr">
                    <a:lnL>
                      <a:noFill/>
                    </a:lnL>
                    <a:lnR>
                      <a:noFill/>
                    </a:lnR>
                    <a:lnT>
                      <a:noFill/>
                    </a:lnT>
                    <a:lnB>
                      <a:noFill/>
                    </a:lnB>
                    <a:solidFill>
                      <a:srgbClr val="FFFFFF"/>
                    </a:solidFill>
                  </a:tcPr>
                </a:tc>
                <a:extLst>
                  <a:ext uri="{0D108BD9-81ED-4DB2-BD59-A6C34878D82A}">
                    <a16:rowId xmlns:a16="http://schemas.microsoft.com/office/drawing/2014/main" val="2355373306"/>
                  </a:ext>
                </a:extLst>
              </a:tr>
              <a:tr h="902523">
                <a:tc>
                  <a:txBody>
                    <a:bodyPr/>
                    <a:lstStyle/>
                    <a:p>
                      <a:pPr algn="l" fontAlgn="base"/>
                      <a:r>
                        <a:rPr lang="en-IN" sz="1800" b="0">
                          <a:effectLst/>
                        </a:rPr>
                        <a:t>8.</a:t>
                      </a:r>
                    </a:p>
                  </a:txBody>
                  <a:tcPr marL="90252" marR="90252" marT="45126" marB="45126" anchor="ctr">
                    <a:lnL>
                      <a:noFill/>
                    </a:lnL>
                    <a:lnR>
                      <a:noFill/>
                    </a:lnR>
                    <a:lnT>
                      <a:noFill/>
                    </a:lnT>
                    <a:lnB>
                      <a:noFill/>
                    </a:lnB>
                    <a:solidFill>
                      <a:srgbClr val="FFFFFF"/>
                    </a:solidFill>
                  </a:tcPr>
                </a:tc>
                <a:tc>
                  <a:txBody>
                    <a:bodyPr/>
                    <a:lstStyle/>
                    <a:p>
                      <a:pPr algn="l" fontAlgn="base"/>
                      <a:r>
                        <a:rPr lang="en-GB" sz="1800" b="0">
                          <a:effectLst/>
                        </a:rPr>
                        <a:t>Block cipher is slow as compared to stream cipher.</a:t>
                      </a:r>
                    </a:p>
                  </a:txBody>
                  <a:tcPr marL="90252" marR="90252" marT="45126" marB="45126" anchor="ctr">
                    <a:lnL>
                      <a:noFill/>
                    </a:lnL>
                    <a:lnR>
                      <a:noFill/>
                    </a:lnR>
                    <a:lnT>
                      <a:noFill/>
                    </a:lnT>
                    <a:lnB>
                      <a:noFill/>
                    </a:lnB>
                    <a:solidFill>
                      <a:srgbClr val="FFFFFF"/>
                    </a:solidFill>
                  </a:tcPr>
                </a:tc>
                <a:tc>
                  <a:txBody>
                    <a:bodyPr/>
                    <a:lstStyle/>
                    <a:p>
                      <a:pPr algn="l" fontAlgn="base"/>
                      <a:r>
                        <a:rPr lang="en-GB" sz="1800" b="0" dirty="0">
                          <a:effectLst/>
                        </a:rPr>
                        <a:t>While stream cipher is fast in comparison to block cipher.</a:t>
                      </a:r>
                    </a:p>
                  </a:txBody>
                  <a:tcPr marL="90252" marR="90252" marT="45126" marB="45126" anchor="ctr">
                    <a:lnL>
                      <a:noFill/>
                    </a:lnL>
                    <a:lnR>
                      <a:noFill/>
                    </a:lnR>
                    <a:lnT>
                      <a:noFill/>
                    </a:lnT>
                    <a:lnB>
                      <a:noFill/>
                    </a:lnB>
                    <a:solidFill>
                      <a:srgbClr val="FFFFFF"/>
                    </a:solidFill>
                  </a:tcPr>
                </a:tc>
                <a:extLst>
                  <a:ext uri="{0D108BD9-81ED-4DB2-BD59-A6C34878D82A}">
                    <a16:rowId xmlns:a16="http://schemas.microsoft.com/office/drawing/2014/main" val="3782141261"/>
                  </a:ext>
                </a:extLst>
              </a:tr>
            </a:tbl>
          </a:graphicData>
        </a:graphic>
      </p:graphicFrame>
    </p:spTree>
    <p:extLst>
      <p:ext uri="{BB962C8B-B14F-4D97-AF65-F5344CB8AC3E}">
        <p14:creationId xmlns:p14="http://schemas.microsoft.com/office/powerpoint/2010/main" val="36790516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A4FEF-3877-4DE8-B057-7459850BE18A}"/>
              </a:ext>
            </a:extLst>
          </p:cNvPr>
          <p:cNvSpPr>
            <a:spLocks noGrp="1"/>
          </p:cNvSpPr>
          <p:nvPr>
            <p:ph type="title"/>
          </p:nvPr>
        </p:nvSpPr>
        <p:spPr/>
        <p:txBody>
          <a:bodyPr/>
          <a:lstStyle/>
          <a:p>
            <a:r>
              <a:rPr lang="en-GB" dirty="0"/>
              <a:t>Question</a:t>
            </a:r>
            <a:endParaRPr lang="en-IN" dirty="0"/>
          </a:p>
        </p:txBody>
      </p:sp>
      <p:sp>
        <p:nvSpPr>
          <p:cNvPr id="3" name="Content Placeholder 2">
            <a:extLst>
              <a:ext uri="{FF2B5EF4-FFF2-40B4-BE49-F238E27FC236}">
                <a16:creationId xmlns:a16="http://schemas.microsoft.com/office/drawing/2014/main" id="{6B07710A-8504-43AD-B402-F97745082903}"/>
              </a:ext>
            </a:extLst>
          </p:cNvPr>
          <p:cNvSpPr>
            <a:spLocks noGrp="1"/>
          </p:cNvSpPr>
          <p:nvPr>
            <p:ph sz="quarter" idx="1"/>
          </p:nvPr>
        </p:nvSpPr>
        <p:spPr/>
        <p:txBody>
          <a:bodyPr/>
          <a:lstStyle/>
          <a:p>
            <a:pPr marL="0" indent="0">
              <a:buNone/>
            </a:pPr>
            <a:r>
              <a:rPr lang="en-GB" dirty="0"/>
              <a:t>Which of the following statements are true?</a:t>
            </a:r>
          </a:p>
          <a:p>
            <a:r>
              <a:rPr lang="en-GB" dirty="0" err="1"/>
              <a:t>i</a:t>
            </a:r>
            <a:r>
              <a:rPr lang="en-GB" dirty="0"/>
              <a:t>) Stream Ciphers are fasters than Block Ciphers</a:t>
            </a:r>
          </a:p>
          <a:p>
            <a:r>
              <a:rPr lang="en-GB" dirty="0"/>
              <a:t>ii) Block Ciphers can reuse keys</a:t>
            </a:r>
          </a:p>
          <a:p>
            <a:r>
              <a:rPr lang="en-GB" dirty="0"/>
              <a:t>iii) Block ciphers use lesser code than stream ciphers</a:t>
            </a:r>
          </a:p>
          <a:p>
            <a:pPr lvl="1"/>
            <a:r>
              <a:rPr lang="en-GB" dirty="0"/>
              <a:t>a) 1st and 2nd</a:t>
            </a:r>
          </a:p>
          <a:p>
            <a:pPr lvl="1"/>
            <a:r>
              <a:rPr lang="en-GB" dirty="0"/>
              <a:t>b) 1st only</a:t>
            </a:r>
          </a:p>
          <a:p>
            <a:pPr lvl="1"/>
            <a:r>
              <a:rPr lang="en-GB" dirty="0"/>
              <a:t>c) 2nd and 3rd</a:t>
            </a:r>
          </a:p>
          <a:p>
            <a:pPr lvl="1"/>
            <a:r>
              <a:rPr lang="en-GB" dirty="0"/>
              <a:t>d) All are true </a:t>
            </a:r>
            <a:endParaRPr lang="en-IN" dirty="0"/>
          </a:p>
        </p:txBody>
      </p:sp>
    </p:spTree>
    <p:extLst>
      <p:ext uri="{BB962C8B-B14F-4D97-AF65-F5344CB8AC3E}">
        <p14:creationId xmlns:p14="http://schemas.microsoft.com/office/powerpoint/2010/main" val="1093177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EE6AC-3FF8-4B56-8E1A-2FE5CDA62217}"/>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F20B10A5-FD61-477E-90C6-4EB67D867FA7}"/>
              </a:ext>
            </a:extLst>
          </p:cNvPr>
          <p:cNvSpPr>
            <a:spLocks noGrp="1"/>
          </p:cNvSpPr>
          <p:nvPr>
            <p:ph sz="quarter" idx="1"/>
          </p:nvPr>
        </p:nvSpPr>
        <p:spPr/>
        <p:txBody>
          <a:bodyPr>
            <a:normAutofit fontScale="92500" lnSpcReduction="10000"/>
          </a:bodyPr>
          <a:lstStyle/>
          <a:p>
            <a:pPr algn="just"/>
            <a:r>
              <a:rPr lang="en-GB" dirty="0"/>
              <a:t>Confidentiality refers to certain rules and guidelines usually executed under confidentiality agreements that ensure that the information is restricted to certain people or places.</a:t>
            </a:r>
          </a:p>
          <a:p>
            <a:pPr algn="just"/>
            <a:r>
              <a:rPr lang="en-GB" dirty="0"/>
              <a:t>Data integrity refers to maintaining and making sure that the data stays accurate and consistent over its entire life cycle.</a:t>
            </a:r>
          </a:p>
          <a:p>
            <a:pPr algn="just"/>
            <a:r>
              <a:rPr lang="en-GB" dirty="0"/>
              <a:t>Authentication is the process of making sure that the piece of data being claimed by the user belongs to it.</a:t>
            </a:r>
          </a:p>
          <a:p>
            <a:pPr algn="just"/>
            <a:r>
              <a:rPr lang="en-GB" dirty="0"/>
              <a:t>Non-repudiation refers to the ability to make sure that a person or a party associated with a contract or a communication cannot deny the authenticity of their signature over their document or the sending of a message.</a:t>
            </a:r>
            <a:endParaRPr lang="en-IN" dirty="0"/>
          </a:p>
        </p:txBody>
      </p:sp>
    </p:spTree>
    <p:extLst>
      <p:ext uri="{BB962C8B-B14F-4D97-AF65-F5344CB8AC3E}">
        <p14:creationId xmlns:p14="http://schemas.microsoft.com/office/powerpoint/2010/main" val="41489024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D37CF-645A-4431-8CF5-F19921D7E817}"/>
              </a:ext>
            </a:extLst>
          </p:cNvPr>
          <p:cNvSpPr>
            <a:spLocks noGrp="1"/>
          </p:cNvSpPr>
          <p:nvPr>
            <p:ph type="title"/>
          </p:nvPr>
        </p:nvSpPr>
        <p:spPr/>
        <p:txBody>
          <a:bodyPr/>
          <a:lstStyle/>
          <a:p>
            <a:r>
              <a:rPr lang="en-GB" dirty="0"/>
              <a:t>Symmetric-key algorithm</a:t>
            </a:r>
            <a:endParaRPr lang="en-IN" dirty="0"/>
          </a:p>
        </p:txBody>
      </p:sp>
      <p:sp>
        <p:nvSpPr>
          <p:cNvPr id="3" name="Content Placeholder 2">
            <a:extLst>
              <a:ext uri="{FF2B5EF4-FFF2-40B4-BE49-F238E27FC236}">
                <a16:creationId xmlns:a16="http://schemas.microsoft.com/office/drawing/2014/main" id="{3E96A3BB-1FBF-4115-927A-5DADE7D40DC0}"/>
              </a:ext>
            </a:extLst>
          </p:cNvPr>
          <p:cNvSpPr>
            <a:spLocks noGrp="1"/>
          </p:cNvSpPr>
          <p:nvPr>
            <p:ph sz="quarter" idx="1"/>
          </p:nvPr>
        </p:nvSpPr>
        <p:spPr/>
        <p:txBody>
          <a:bodyPr>
            <a:normAutofit/>
          </a:bodyPr>
          <a:lstStyle/>
          <a:p>
            <a:pPr algn="just"/>
            <a:r>
              <a:rPr lang="en-GB" dirty="0"/>
              <a:t>Symmetric-key algorithms are algorithms for cryptography that use the same cryptographic keys for both the encryption of plaintext and the decryption of ciphertext. </a:t>
            </a:r>
          </a:p>
          <a:p>
            <a:pPr algn="just"/>
            <a:r>
              <a:rPr lang="en-GB" dirty="0"/>
              <a:t>The keys may be identical, or there may be a simple transformation to go between the two keys. </a:t>
            </a:r>
          </a:p>
          <a:p>
            <a:pPr algn="just"/>
            <a:r>
              <a:rPr lang="en-GB" dirty="0"/>
              <a:t>The keys, in practice, represent a shared secret between two or more parties that can be used to maintain a private information link. </a:t>
            </a:r>
            <a:endParaRPr lang="en-IN" dirty="0"/>
          </a:p>
        </p:txBody>
      </p:sp>
    </p:spTree>
    <p:extLst>
      <p:ext uri="{BB962C8B-B14F-4D97-AF65-F5344CB8AC3E}">
        <p14:creationId xmlns:p14="http://schemas.microsoft.com/office/powerpoint/2010/main" val="4317947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0F331-4C8E-4268-B502-5DED1C7A718E}"/>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78BC437D-4ED5-46E1-9828-4C995DE08360}"/>
              </a:ext>
            </a:extLst>
          </p:cNvPr>
          <p:cNvSpPr>
            <a:spLocks noGrp="1"/>
          </p:cNvSpPr>
          <p:nvPr>
            <p:ph sz="quarter" idx="1"/>
          </p:nvPr>
        </p:nvSpPr>
        <p:spPr/>
        <p:txBody>
          <a:bodyPr/>
          <a:lstStyle/>
          <a:p>
            <a:pPr algn="just"/>
            <a:r>
              <a:rPr lang="en-GB" dirty="0"/>
              <a:t>The requirement that both parties have access to the secret key is one of the main drawbacks of symmetric-key encryption, in comparison to public-key encryption (also known as asymmetric-key encryption).</a:t>
            </a:r>
          </a:p>
          <a:p>
            <a:pPr algn="just"/>
            <a:r>
              <a:rPr lang="en-GB" dirty="0"/>
              <a:t>Symmetric key cryptography is any cryptographic algorithm that is based on a shared key that is used to encrypt or decrypt text/cyphertext, in contract to asymmetric key cryptography, where the encryption and decryption keys are different.</a:t>
            </a:r>
            <a:endParaRPr lang="en-IN" dirty="0"/>
          </a:p>
        </p:txBody>
      </p:sp>
    </p:spTree>
    <p:extLst>
      <p:ext uri="{BB962C8B-B14F-4D97-AF65-F5344CB8AC3E}">
        <p14:creationId xmlns:p14="http://schemas.microsoft.com/office/powerpoint/2010/main" val="23740144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4FF9B-E68F-4437-A61D-6613DDA56271}"/>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6B55D0C4-478B-42CC-9F30-E1CAE38A7F27}"/>
              </a:ext>
            </a:extLst>
          </p:cNvPr>
          <p:cNvSpPr>
            <a:spLocks noGrp="1"/>
          </p:cNvSpPr>
          <p:nvPr>
            <p:ph sz="quarter" idx="1"/>
          </p:nvPr>
        </p:nvSpPr>
        <p:spPr/>
        <p:txBody>
          <a:bodyPr>
            <a:normAutofit lnSpcReduction="10000"/>
          </a:bodyPr>
          <a:lstStyle/>
          <a:p>
            <a:pPr algn="just"/>
            <a:r>
              <a:rPr lang="en-GB" dirty="0"/>
              <a:t>Symmetric encryption is generally more efficient than asymmetric encryption and therefore preferred when large amounts of data need to be exchanged.</a:t>
            </a:r>
          </a:p>
          <a:p>
            <a:pPr algn="just"/>
            <a:r>
              <a:rPr lang="en-GB" dirty="0"/>
              <a:t>Establishing the shared key is difficult using only symmetric encryption algorithms, so in many cases, an asymmetric encryption is used to establish the shared key between two parties.</a:t>
            </a:r>
          </a:p>
          <a:p>
            <a:pPr algn="just"/>
            <a:r>
              <a:rPr lang="en-GB" dirty="0"/>
              <a:t>Examples for symmetric key cryptography include AES, DES, and 3DES. Key exchange protocols used to establish a shared encryption key include Diffie-Hellman (DH), elliptic curve (EC) and RSA.</a:t>
            </a:r>
            <a:endParaRPr lang="en-IN" dirty="0"/>
          </a:p>
        </p:txBody>
      </p:sp>
    </p:spTree>
    <p:extLst>
      <p:ext uri="{BB962C8B-B14F-4D97-AF65-F5344CB8AC3E}">
        <p14:creationId xmlns:p14="http://schemas.microsoft.com/office/powerpoint/2010/main" val="14793542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06C95-1FD1-4345-8045-32AEFCE34901}"/>
              </a:ext>
            </a:extLst>
          </p:cNvPr>
          <p:cNvSpPr>
            <a:spLocks noGrp="1"/>
          </p:cNvSpPr>
          <p:nvPr>
            <p:ph type="title"/>
          </p:nvPr>
        </p:nvSpPr>
        <p:spPr/>
        <p:txBody>
          <a:bodyPr/>
          <a:lstStyle/>
          <a:p>
            <a:r>
              <a:rPr lang="en-GB" dirty="0"/>
              <a:t>Continue..</a:t>
            </a:r>
            <a:endParaRPr lang="en-IN" dirty="0"/>
          </a:p>
        </p:txBody>
      </p:sp>
      <p:pic>
        <p:nvPicPr>
          <p:cNvPr id="1026" name="Picture 2">
            <a:extLst>
              <a:ext uri="{FF2B5EF4-FFF2-40B4-BE49-F238E27FC236}">
                <a16:creationId xmlns:a16="http://schemas.microsoft.com/office/drawing/2014/main" id="{0D6A9A87-DA87-406D-9B53-E4E5A94AFFA4}"/>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295400" y="2438400"/>
            <a:ext cx="60960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8662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81A5F-A0F7-4E28-BB10-2EB2B1BB3240}"/>
              </a:ext>
            </a:extLst>
          </p:cNvPr>
          <p:cNvSpPr>
            <a:spLocks noGrp="1"/>
          </p:cNvSpPr>
          <p:nvPr>
            <p:ph type="title"/>
          </p:nvPr>
        </p:nvSpPr>
        <p:spPr/>
        <p:txBody>
          <a:bodyPr>
            <a:normAutofit fontScale="90000"/>
          </a:bodyPr>
          <a:lstStyle/>
          <a:p>
            <a:r>
              <a:rPr lang="en-GB" dirty="0"/>
              <a:t>WHICH TYPES OF ENCRYPTION DOES SYMMETRIC KEY ENCRYPTION USE?</a:t>
            </a:r>
            <a:endParaRPr lang="en-IN" dirty="0"/>
          </a:p>
        </p:txBody>
      </p:sp>
      <p:sp>
        <p:nvSpPr>
          <p:cNvPr id="3" name="Content Placeholder 2">
            <a:extLst>
              <a:ext uri="{FF2B5EF4-FFF2-40B4-BE49-F238E27FC236}">
                <a16:creationId xmlns:a16="http://schemas.microsoft.com/office/drawing/2014/main" id="{13D9DAFB-5B82-468C-9690-332B54C66F53}"/>
              </a:ext>
            </a:extLst>
          </p:cNvPr>
          <p:cNvSpPr>
            <a:spLocks noGrp="1"/>
          </p:cNvSpPr>
          <p:nvPr>
            <p:ph sz="quarter" idx="1"/>
          </p:nvPr>
        </p:nvSpPr>
        <p:spPr/>
        <p:txBody>
          <a:bodyPr>
            <a:normAutofit/>
          </a:bodyPr>
          <a:lstStyle/>
          <a:p>
            <a:pPr algn="just"/>
            <a:r>
              <a:rPr lang="en-GB" dirty="0"/>
              <a:t>Symmetric key encryption uses one the following encryption types:</a:t>
            </a:r>
          </a:p>
          <a:p>
            <a:pPr algn="just"/>
            <a:r>
              <a:rPr lang="en-GB" dirty="0"/>
              <a:t>1) Stream ciphers: encrypt the digits (typically bytes), or letters (in substitution ciphers) of a message one at a time</a:t>
            </a:r>
          </a:p>
          <a:p>
            <a:pPr algn="just"/>
            <a:r>
              <a:rPr lang="en-GB" dirty="0"/>
              <a:t>2) Block ciphers: encrypts a number of bits as a single unit, adding the plaintext so that it is a multiple of the block size. Blocks of 64 bits were commonly used. </a:t>
            </a:r>
            <a:r>
              <a:rPr lang="en-IN" dirty="0"/>
              <a:t>Galois/Counter Mode (</a:t>
            </a:r>
            <a:r>
              <a:rPr lang="en-GB" dirty="0"/>
              <a:t>GCM) block cipher mode of operation use 128-bit blocks.</a:t>
            </a:r>
            <a:endParaRPr lang="en-IN" dirty="0"/>
          </a:p>
        </p:txBody>
      </p:sp>
    </p:spTree>
    <p:extLst>
      <p:ext uri="{BB962C8B-B14F-4D97-AF65-F5344CB8AC3E}">
        <p14:creationId xmlns:p14="http://schemas.microsoft.com/office/powerpoint/2010/main" val="30135577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F210D-8AAB-4F20-B944-11D137433D63}"/>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B88E628B-2A82-4D66-A2F0-4B9E93491CD3}"/>
              </a:ext>
            </a:extLst>
          </p:cNvPr>
          <p:cNvSpPr>
            <a:spLocks noGrp="1"/>
          </p:cNvSpPr>
          <p:nvPr>
            <p:ph sz="quarter" idx="1"/>
          </p:nvPr>
        </p:nvSpPr>
        <p:spPr/>
        <p:txBody>
          <a:bodyPr/>
          <a:lstStyle/>
          <a:p>
            <a:pPr algn="just"/>
            <a:r>
              <a:rPr lang="en-GB" dirty="0"/>
              <a:t>Symmetric key ciphers are valuable because:</a:t>
            </a:r>
          </a:p>
          <a:p>
            <a:pPr lvl="1" algn="just"/>
            <a:r>
              <a:rPr lang="en-GB" dirty="0"/>
              <a:t>It is relatively inexpensive to produce a strong key for these ciphers.</a:t>
            </a:r>
          </a:p>
          <a:p>
            <a:pPr lvl="1" algn="just"/>
            <a:r>
              <a:rPr lang="en-GB" dirty="0"/>
              <a:t>The keys tend to be much smaller for the level of protection they afford.</a:t>
            </a:r>
          </a:p>
          <a:p>
            <a:pPr lvl="1" algn="just"/>
            <a:r>
              <a:rPr lang="en-GB" dirty="0"/>
              <a:t>The algorithms are relatively inexpensive to process.</a:t>
            </a:r>
            <a:endParaRPr lang="en-IN" dirty="0"/>
          </a:p>
        </p:txBody>
      </p:sp>
    </p:spTree>
    <p:extLst>
      <p:ext uri="{BB962C8B-B14F-4D97-AF65-F5344CB8AC3E}">
        <p14:creationId xmlns:p14="http://schemas.microsoft.com/office/powerpoint/2010/main" val="36497331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9DB3D-F8B8-41C4-B20C-65341FD8DD48}"/>
              </a:ext>
            </a:extLst>
          </p:cNvPr>
          <p:cNvSpPr>
            <a:spLocks noGrp="1"/>
          </p:cNvSpPr>
          <p:nvPr>
            <p:ph type="title"/>
          </p:nvPr>
        </p:nvSpPr>
        <p:spPr/>
        <p:txBody>
          <a:bodyPr/>
          <a:lstStyle/>
          <a:p>
            <a:r>
              <a:rPr lang="en-GB" dirty="0"/>
              <a:t>Other Terms</a:t>
            </a:r>
            <a:endParaRPr lang="en-IN" dirty="0"/>
          </a:p>
        </p:txBody>
      </p:sp>
      <p:sp>
        <p:nvSpPr>
          <p:cNvPr id="3" name="Content Placeholder 2">
            <a:extLst>
              <a:ext uri="{FF2B5EF4-FFF2-40B4-BE49-F238E27FC236}">
                <a16:creationId xmlns:a16="http://schemas.microsoft.com/office/drawing/2014/main" id="{4DE3D256-5708-4BA3-91C0-53EDC83C198E}"/>
              </a:ext>
            </a:extLst>
          </p:cNvPr>
          <p:cNvSpPr>
            <a:spLocks noGrp="1"/>
          </p:cNvSpPr>
          <p:nvPr>
            <p:ph sz="quarter" idx="1"/>
          </p:nvPr>
        </p:nvSpPr>
        <p:spPr/>
        <p:txBody>
          <a:bodyPr/>
          <a:lstStyle/>
          <a:p>
            <a:pPr algn="just"/>
            <a:r>
              <a:rPr lang="en-GB" dirty="0"/>
              <a:t>secret-key, single-key, shared-key, one-key, and private-key encryption. Use of the last and first terms can create ambiguity with similar terminology used in public-key cryptography. Symmetric-key cryptography is to be contrasted with asymmetric-key cryptography.</a:t>
            </a:r>
            <a:endParaRPr lang="en-IN" dirty="0"/>
          </a:p>
        </p:txBody>
      </p:sp>
    </p:spTree>
    <p:extLst>
      <p:ext uri="{BB962C8B-B14F-4D97-AF65-F5344CB8AC3E}">
        <p14:creationId xmlns:p14="http://schemas.microsoft.com/office/powerpoint/2010/main" val="12166576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9DA98-8D2B-4EBC-8036-9A2D4AFE848F}"/>
              </a:ext>
            </a:extLst>
          </p:cNvPr>
          <p:cNvSpPr>
            <a:spLocks noGrp="1"/>
          </p:cNvSpPr>
          <p:nvPr>
            <p:ph type="title"/>
          </p:nvPr>
        </p:nvSpPr>
        <p:spPr/>
        <p:txBody>
          <a:bodyPr/>
          <a:lstStyle/>
          <a:p>
            <a:r>
              <a:rPr lang="en-GB" dirty="0"/>
              <a:t>Question</a:t>
            </a:r>
            <a:endParaRPr lang="en-IN" dirty="0"/>
          </a:p>
        </p:txBody>
      </p:sp>
      <p:sp>
        <p:nvSpPr>
          <p:cNvPr id="3" name="Content Placeholder 2">
            <a:extLst>
              <a:ext uri="{FF2B5EF4-FFF2-40B4-BE49-F238E27FC236}">
                <a16:creationId xmlns:a16="http://schemas.microsoft.com/office/drawing/2014/main" id="{945AD726-8018-4BC7-94EF-783CE68ADADC}"/>
              </a:ext>
            </a:extLst>
          </p:cNvPr>
          <p:cNvSpPr>
            <a:spLocks noGrp="1"/>
          </p:cNvSpPr>
          <p:nvPr>
            <p:ph sz="quarter" idx="1"/>
          </p:nvPr>
        </p:nvSpPr>
        <p:spPr/>
        <p:txBody>
          <a:bodyPr/>
          <a:lstStyle/>
          <a:p>
            <a:pPr marL="0" indent="0">
              <a:buNone/>
            </a:pPr>
            <a:r>
              <a:rPr lang="en-GB" dirty="0"/>
              <a:t>Which of the following slows the cryptographic algorithm –</a:t>
            </a:r>
          </a:p>
          <a:p>
            <a:r>
              <a:rPr lang="en-GB" dirty="0"/>
              <a:t>1) Increase in Number of rounds</a:t>
            </a:r>
          </a:p>
          <a:p>
            <a:r>
              <a:rPr lang="en-GB" dirty="0"/>
              <a:t>2) Decrease in Block size</a:t>
            </a:r>
          </a:p>
          <a:p>
            <a:r>
              <a:rPr lang="en-GB" dirty="0"/>
              <a:t>3) Decrease in Key Size</a:t>
            </a:r>
          </a:p>
          <a:p>
            <a:r>
              <a:rPr lang="en-GB" dirty="0"/>
              <a:t>4) Increase in Sub key Generation</a:t>
            </a:r>
          </a:p>
          <a:p>
            <a:pPr lvl="1"/>
            <a:r>
              <a:rPr lang="en-GB" dirty="0"/>
              <a:t>a) 1 and 3</a:t>
            </a:r>
          </a:p>
          <a:p>
            <a:pPr lvl="1"/>
            <a:r>
              <a:rPr lang="en-GB" dirty="0"/>
              <a:t>b) 2 and 3</a:t>
            </a:r>
          </a:p>
          <a:p>
            <a:pPr lvl="1"/>
            <a:r>
              <a:rPr lang="en-GB" dirty="0"/>
              <a:t>c) 3 and 4</a:t>
            </a:r>
          </a:p>
          <a:p>
            <a:pPr lvl="1"/>
            <a:r>
              <a:rPr lang="en-GB" dirty="0"/>
              <a:t>d) 2 and 4</a:t>
            </a:r>
            <a:endParaRPr lang="en-IN" dirty="0"/>
          </a:p>
        </p:txBody>
      </p:sp>
    </p:spTree>
    <p:extLst>
      <p:ext uri="{BB962C8B-B14F-4D97-AF65-F5344CB8AC3E}">
        <p14:creationId xmlns:p14="http://schemas.microsoft.com/office/powerpoint/2010/main" val="13316768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4D0E8-CCB2-4692-B7B5-214A1217C532}"/>
              </a:ext>
            </a:extLst>
          </p:cNvPr>
          <p:cNvSpPr>
            <a:spLocks noGrp="1"/>
          </p:cNvSpPr>
          <p:nvPr>
            <p:ph type="title"/>
          </p:nvPr>
        </p:nvSpPr>
        <p:spPr/>
        <p:txBody>
          <a:bodyPr/>
          <a:lstStyle/>
          <a:p>
            <a:r>
              <a:rPr lang="en-GB" dirty="0"/>
              <a:t>Symmetric Key Cryptography</a:t>
            </a:r>
            <a:endParaRPr lang="en-IN" dirty="0"/>
          </a:p>
        </p:txBody>
      </p:sp>
      <p:sp>
        <p:nvSpPr>
          <p:cNvPr id="3" name="Content Placeholder 2">
            <a:extLst>
              <a:ext uri="{FF2B5EF4-FFF2-40B4-BE49-F238E27FC236}">
                <a16:creationId xmlns:a16="http://schemas.microsoft.com/office/drawing/2014/main" id="{0B1CD7DE-B717-420B-8B07-1CD81DA8B860}"/>
              </a:ext>
            </a:extLst>
          </p:cNvPr>
          <p:cNvSpPr>
            <a:spLocks noGrp="1"/>
          </p:cNvSpPr>
          <p:nvPr>
            <p:ph sz="quarter" idx="1"/>
          </p:nvPr>
        </p:nvSpPr>
        <p:spPr/>
        <p:txBody>
          <a:bodyPr/>
          <a:lstStyle/>
          <a:p>
            <a:pPr algn="just"/>
            <a:r>
              <a:rPr lang="en-GB" dirty="0"/>
              <a:t>Symmetric Key Cryptography also known as Symmetric Encryption is when a secret key is leveraged for both encryption and decryption functions. </a:t>
            </a:r>
          </a:p>
          <a:p>
            <a:pPr algn="just"/>
            <a:r>
              <a:rPr lang="en-GB" dirty="0"/>
              <a:t>This method is the opposite of Asymmetric Encryption where one key is used to encrypt and another is used to decrypt. </a:t>
            </a:r>
          </a:p>
          <a:p>
            <a:pPr algn="just"/>
            <a:r>
              <a:rPr lang="en-GB" dirty="0"/>
              <a:t>During this process, data is converted to a format that cannot be read or inspected by anyone who does not have the secret key that was used to encrypt it.</a:t>
            </a:r>
            <a:endParaRPr lang="en-IN" dirty="0"/>
          </a:p>
        </p:txBody>
      </p:sp>
    </p:spTree>
    <p:extLst>
      <p:ext uri="{BB962C8B-B14F-4D97-AF65-F5344CB8AC3E}">
        <p14:creationId xmlns:p14="http://schemas.microsoft.com/office/powerpoint/2010/main" val="34228401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24470-FC16-4A26-A55F-92C9C48A3604}"/>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D9580780-DFA7-4AA0-921A-BE1C9A1DE7C3}"/>
              </a:ext>
            </a:extLst>
          </p:cNvPr>
          <p:cNvSpPr>
            <a:spLocks noGrp="1"/>
          </p:cNvSpPr>
          <p:nvPr>
            <p:ph sz="quarter" idx="1"/>
          </p:nvPr>
        </p:nvSpPr>
        <p:spPr/>
        <p:txBody>
          <a:bodyPr/>
          <a:lstStyle/>
          <a:p>
            <a:pPr algn="just"/>
            <a:r>
              <a:rPr lang="en-GB" dirty="0"/>
              <a:t>Symmetric Key Cryptography is widely used in today’s Internet and primarily consists of two types of algorithms, Block and Stream. </a:t>
            </a:r>
          </a:p>
          <a:p>
            <a:pPr algn="just"/>
            <a:r>
              <a:rPr lang="en-GB" dirty="0"/>
              <a:t>Some common encryption algorithms include the Advanced Encryption Standard (AES) and the Data Encryption Standard (DES). </a:t>
            </a:r>
          </a:p>
          <a:p>
            <a:pPr algn="just"/>
            <a:r>
              <a:rPr lang="en-GB" dirty="0"/>
              <a:t>This form of encryption is traditionally much faster than Asymmetric however it requires both the sender and the recipient of the data to have the secret key.</a:t>
            </a:r>
            <a:endParaRPr lang="en-IN" dirty="0"/>
          </a:p>
        </p:txBody>
      </p:sp>
    </p:spTree>
    <p:extLst>
      <p:ext uri="{BB962C8B-B14F-4D97-AF65-F5344CB8AC3E}">
        <p14:creationId xmlns:p14="http://schemas.microsoft.com/office/powerpoint/2010/main" val="146725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EB4D4-10FB-4730-9120-1AE30D3281BC}"/>
              </a:ext>
            </a:extLst>
          </p:cNvPr>
          <p:cNvSpPr>
            <a:spLocks noGrp="1"/>
          </p:cNvSpPr>
          <p:nvPr>
            <p:ph type="title"/>
          </p:nvPr>
        </p:nvSpPr>
        <p:spPr/>
        <p:txBody>
          <a:bodyPr/>
          <a:lstStyle/>
          <a:p>
            <a:r>
              <a:rPr lang="en-GB" dirty="0"/>
              <a:t>Question</a:t>
            </a:r>
            <a:endParaRPr lang="en-IN" dirty="0"/>
          </a:p>
        </p:txBody>
      </p:sp>
      <p:sp>
        <p:nvSpPr>
          <p:cNvPr id="3" name="Content Placeholder 2">
            <a:extLst>
              <a:ext uri="{FF2B5EF4-FFF2-40B4-BE49-F238E27FC236}">
                <a16:creationId xmlns:a16="http://schemas.microsoft.com/office/drawing/2014/main" id="{8F4080BB-E961-4569-B1D4-BEE924BFE75E}"/>
              </a:ext>
            </a:extLst>
          </p:cNvPr>
          <p:cNvSpPr>
            <a:spLocks noGrp="1"/>
          </p:cNvSpPr>
          <p:nvPr>
            <p:ph sz="quarter" idx="1"/>
          </p:nvPr>
        </p:nvSpPr>
        <p:spPr/>
        <p:txBody>
          <a:bodyPr/>
          <a:lstStyle/>
          <a:p>
            <a:pPr marL="0" indent="0">
              <a:buNone/>
            </a:pPr>
            <a:r>
              <a:rPr lang="en-GB" dirty="0"/>
              <a:t>Which of the following is not a principle of data security?</a:t>
            </a:r>
          </a:p>
          <a:p>
            <a:r>
              <a:rPr lang="en-GB" dirty="0"/>
              <a:t>Data Confidentiality</a:t>
            </a:r>
          </a:p>
          <a:p>
            <a:r>
              <a:rPr lang="en-GB" dirty="0"/>
              <a:t>Data Integrity</a:t>
            </a:r>
          </a:p>
          <a:p>
            <a:r>
              <a:rPr lang="en-GB" dirty="0"/>
              <a:t>Authentication</a:t>
            </a:r>
          </a:p>
          <a:p>
            <a:r>
              <a:rPr lang="en-GB" dirty="0"/>
              <a:t>None of the above </a:t>
            </a:r>
            <a:endParaRPr lang="en-IN" dirty="0"/>
          </a:p>
        </p:txBody>
      </p:sp>
    </p:spTree>
    <p:extLst>
      <p:ext uri="{BB962C8B-B14F-4D97-AF65-F5344CB8AC3E}">
        <p14:creationId xmlns:p14="http://schemas.microsoft.com/office/powerpoint/2010/main" val="310053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B584C-CC26-4F33-8F54-A04BE077F99D}"/>
              </a:ext>
            </a:extLst>
          </p:cNvPr>
          <p:cNvSpPr>
            <a:spLocks noGrp="1"/>
          </p:cNvSpPr>
          <p:nvPr>
            <p:ph type="title"/>
          </p:nvPr>
        </p:nvSpPr>
        <p:spPr/>
        <p:txBody>
          <a:bodyPr/>
          <a:lstStyle/>
          <a:p>
            <a:r>
              <a:rPr lang="en-GB" dirty="0"/>
              <a:t>Symmetric Key</a:t>
            </a:r>
            <a:endParaRPr lang="en-IN" dirty="0"/>
          </a:p>
        </p:txBody>
      </p:sp>
      <p:sp>
        <p:nvSpPr>
          <p:cNvPr id="3" name="Content Placeholder 2">
            <a:extLst>
              <a:ext uri="{FF2B5EF4-FFF2-40B4-BE49-F238E27FC236}">
                <a16:creationId xmlns:a16="http://schemas.microsoft.com/office/drawing/2014/main" id="{A8568B2E-97F9-45F9-987A-F88026EA814D}"/>
              </a:ext>
            </a:extLst>
          </p:cNvPr>
          <p:cNvSpPr>
            <a:spLocks noGrp="1"/>
          </p:cNvSpPr>
          <p:nvPr>
            <p:ph sz="quarter" idx="1"/>
          </p:nvPr>
        </p:nvSpPr>
        <p:spPr/>
        <p:txBody>
          <a:bodyPr>
            <a:normAutofit/>
          </a:bodyPr>
          <a:lstStyle/>
          <a:p>
            <a:pPr algn="just"/>
            <a:r>
              <a:rPr lang="en-GB" dirty="0"/>
              <a:t>Typically, with a symmetric key, you can exchange the key with another trusted participant; usually you produce a unique key for each pair of participants. </a:t>
            </a:r>
          </a:p>
          <a:p>
            <a:pPr algn="just"/>
            <a:r>
              <a:rPr lang="en-GB" dirty="0"/>
              <a:t>You can be assured that any messages that you exchange, which are encrypted in a specific key, between the participants can only be deciphered by the other participant that has that key. </a:t>
            </a:r>
          </a:p>
          <a:p>
            <a:pPr algn="just"/>
            <a:r>
              <a:rPr lang="en-GB" dirty="0"/>
              <a:t>In this way, the key must be kept secret to each participant. Consequently, these keys are also referred to as secret-key ciphers. </a:t>
            </a:r>
            <a:endParaRPr lang="en-IN" dirty="0"/>
          </a:p>
        </p:txBody>
      </p:sp>
    </p:spTree>
    <p:extLst>
      <p:ext uri="{BB962C8B-B14F-4D97-AF65-F5344CB8AC3E}">
        <p14:creationId xmlns:p14="http://schemas.microsoft.com/office/powerpoint/2010/main" val="25588238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69E06-B20A-40CF-9275-23A06077A47E}"/>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86B19319-D712-4BB5-8877-B04E016AF563}"/>
              </a:ext>
            </a:extLst>
          </p:cNvPr>
          <p:cNvSpPr>
            <a:spLocks noGrp="1"/>
          </p:cNvSpPr>
          <p:nvPr>
            <p:ph sz="quarter" idx="1"/>
          </p:nvPr>
        </p:nvSpPr>
        <p:spPr/>
        <p:txBody>
          <a:bodyPr/>
          <a:lstStyle/>
          <a:p>
            <a:pPr algn="just"/>
            <a:r>
              <a:rPr lang="en-GB" dirty="0"/>
              <a:t>If anyone else finds the key, it affects both confidentiality and authentication. </a:t>
            </a:r>
          </a:p>
          <a:p>
            <a:pPr algn="just"/>
            <a:r>
              <a:rPr lang="en-GB" dirty="0"/>
              <a:t>A person with an unauthorized symmetric key not only can decrypt messages sent with that key, but can encrypt new messages and send them as if they came from one of the two parties who were originally using the key.</a:t>
            </a:r>
            <a:endParaRPr lang="en-IN" dirty="0"/>
          </a:p>
        </p:txBody>
      </p:sp>
    </p:spTree>
    <p:extLst>
      <p:ext uri="{BB962C8B-B14F-4D97-AF65-F5344CB8AC3E}">
        <p14:creationId xmlns:p14="http://schemas.microsoft.com/office/powerpoint/2010/main" val="37158090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6AD0B-E325-4CD6-B3BE-B0B8F8FDD2B2}"/>
              </a:ext>
            </a:extLst>
          </p:cNvPr>
          <p:cNvSpPr>
            <a:spLocks noGrp="1"/>
          </p:cNvSpPr>
          <p:nvPr>
            <p:ph type="title"/>
          </p:nvPr>
        </p:nvSpPr>
        <p:spPr/>
        <p:txBody>
          <a:bodyPr/>
          <a:lstStyle/>
          <a:p>
            <a:r>
              <a:rPr lang="en-GB" dirty="0"/>
              <a:t>Question</a:t>
            </a:r>
            <a:endParaRPr lang="en-IN" dirty="0"/>
          </a:p>
        </p:txBody>
      </p:sp>
      <p:sp>
        <p:nvSpPr>
          <p:cNvPr id="3" name="Content Placeholder 2">
            <a:extLst>
              <a:ext uri="{FF2B5EF4-FFF2-40B4-BE49-F238E27FC236}">
                <a16:creationId xmlns:a16="http://schemas.microsoft.com/office/drawing/2014/main" id="{639F53B1-3E98-496B-9D80-7D665A6A1FFC}"/>
              </a:ext>
            </a:extLst>
          </p:cNvPr>
          <p:cNvSpPr>
            <a:spLocks noGrp="1"/>
          </p:cNvSpPr>
          <p:nvPr>
            <p:ph sz="quarter" idx="1"/>
          </p:nvPr>
        </p:nvSpPr>
        <p:spPr/>
        <p:txBody>
          <a:bodyPr/>
          <a:lstStyle/>
          <a:p>
            <a:pPr marL="0" indent="0">
              <a:buNone/>
            </a:pPr>
            <a:r>
              <a:rPr lang="en-GB" dirty="0"/>
              <a:t>If end-to-end connection is done at a network or IP level, and if there are N hosts, then what is the number of keys required?</a:t>
            </a:r>
          </a:p>
          <a:p>
            <a:r>
              <a:rPr lang="en-GB" dirty="0"/>
              <a:t>a) N(N-1)/2</a:t>
            </a:r>
          </a:p>
          <a:p>
            <a:r>
              <a:rPr lang="en-GB" dirty="0"/>
              <a:t>b) N</a:t>
            </a:r>
          </a:p>
          <a:p>
            <a:r>
              <a:rPr lang="en-GB" dirty="0"/>
              <a:t>c) N(N+1)/2</a:t>
            </a:r>
          </a:p>
          <a:p>
            <a:r>
              <a:rPr lang="en-GB" dirty="0"/>
              <a:t>d) N/2</a:t>
            </a:r>
            <a:endParaRPr lang="en-IN" dirty="0"/>
          </a:p>
        </p:txBody>
      </p:sp>
    </p:spTree>
    <p:extLst>
      <p:ext uri="{BB962C8B-B14F-4D97-AF65-F5344CB8AC3E}">
        <p14:creationId xmlns:p14="http://schemas.microsoft.com/office/powerpoint/2010/main" val="4407194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F2294-C037-4049-8EF2-C1CC44608898}"/>
              </a:ext>
            </a:extLst>
          </p:cNvPr>
          <p:cNvSpPr>
            <a:spLocks noGrp="1"/>
          </p:cNvSpPr>
          <p:nvPr>
            <p:ph type="title"/>
          </p:nvPr>
        </p:nvSpPr>
        <p:spPr/>
        <p:txBody>
          <a:bodyPr/>
          <a:lstStyle/>
          <a:p>
            <a:r>
              <a:rPr lang="en-GB" dirty="0"/>
              <a:t>Video</a:t>
            </a:r>
            <a:endParaRPr lang="en-IN" dirty="0"/>
          </a:p>
        </p:txBody>
      </p:sp>
      <p:sp>
        <p:nvSpPr>
          <p:cNvPr id="3" name="Content Placeholder 2">
            <a:extLst>
              <a:ext uri="{FF2B5EF4-FFF2-40B4-BE49-F238E27FC236}">
                <a16:creationId xmlns:a16="http://schemas.microsoft.com/office/drawing/2014/main" id="{D6C21220-1EB7-4173-B537-386DABF16931}"/>
              </a:ext>
            </a:extLst>
          </p:cNvPr>
          <p:cNvSpPr>
            <a:spLocks noGrp="1"/>
          </p:cNvSpPr>
          <p:nvPr>
            <p:ph sz="quarter" idx="1"/>
          </p:nvPr>
        </p:nvSpPr>
        <p:spPr/>
        <p:txBody>
          <a:bodyPr/>
          <a:lstStyle/>
          <a:p>
            <a:r>
              <a:rPr lang="en-IN" dirty="0"/>
              <a:t>https://www.youtube.com/watch?v=dk40W6ULb0I&amp;t=9s</a:t>
            </a:r>
          </a:p>
        </p:txBody>
      </p:sp>
    </p:spTree>
    <p:extLst>
      <p:ext uri="{BB962C8B-B14F-4D97-AF65-F5344CB8AC3E}">
        <p14:creationId xmlns:p14="http://schemas.microsoft.com/office/powerpoint/2010/main" val="28112470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078D1-996D-40A6-8632-39EBEC6AAA0B}"/>
              </a:ext>
            </a:extLst>
          </p:cNvPr>
          <p:cNvSpPr>
            <a:spLocks noGrp="1"/>
          </p:cNvSpPr>
          <p:nvPr>
            <p:ph type="title"/>
          </p:nvPr>
        </p:nvSpPr>
        <p:spPr/>
        <p:txBody>
          <a:bodyPr/>
          <a:lstStyle/>
          <a:p>
            <a:r>
              <a:rPr lang="en-GB" dirty="0"/>
              <a:t>Advantages</a:t>
            </a:r>
            <a:endParaRPr lang="en-IN" dirty="0"/>
          </a:p>
        </p:txBody>
      </p:sp>
      <p:sp>
        <p:nvSpPr>
          <p:cNvPr id="3" name="Content Placeholder 2">
            <a:extLst>
              <a:ext uri="{FF2B5EF4-FFF2-40B4-BE49-F238E27FC236}">
                <a16:creationId xmlns:a16="http://schemas.microsoft.com/office/drawing/2014/main" id="{6EA3E5B3-23A5-48CC-903D-9F0C3362475F}"/>
              </a:ext>
            </a:extLst>
          </p:cNvPr>
          <p:cNvSpPr>
            <a:spLocks noGrp="1"/>
          </p:cNvSpPr>
          <p:nvPr>
            <p:ph sz="quarter" idx="1"/>
          </p:nvPr>
        </p:nvSpPr>
        <p:spPr/>
        <p:txBody>
          <a:bodyPr>
            <a:normAutofit lnSpcReduction="10000"/>
          </a:bodyPr>
          <a:lstStyle/>
          <a:p>
            <a:pPr algn="just"/>
            <a:r>
              <a:rPr lang="en-GB" dirty="0"/>
              <a:t>Implementing symmetric cryptography (particularly with hardware) can be highly effective because you do not experience any significant time delay as a result of the encryption and decryption. </a:t>
            </a:r>
          </a:p>
          <a:p>
            <a:pPr algn="just"/>
            <a:r>
              <a:rPr lang="en-GB" dirty="0"/>
              <a:t>Symmetric cryptography also provides a degree of authentication because data encrypted with one symmetric key cannot be decrypted with any other symmetric key. </a:t>
            </a:r>
          </a:p>
          <a:p>
            <a:pPr algn="just"/>
            <a:r>
              <a:rPr lang="en-GB" dirty="0"/>
              <a:t>Therefore, as long as the symmetric key is kept secret by the two parties using it to encrypt communications, each party can be sure that it is communicating with the other as long as the decrypted messages continue to make sense.</a:t>
            </a:r>
            <a:endParaRPr lang="en-IN" dirty="0"/>
          </a:p>
        </p:txBody>
      </p:sp>
    </p:spTree>
    <p:extLst>
      <p:ext uri="{BB962C8B-B14F-4D97-AF65-F5344CB8AC3E}">
        <p14:creationId xmlns:p14="http://schemas.microsoft.com/office/powerpoint/2010/main" val="37499096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80EC3-78E7-46C8-95AE-43E015095CBB}"/>
              </a:ext>
            </a:extLst>
          </p:cNvPr>
          <p:cNvSpPr>
            <a:spLocks noGrp="1"/>
          </p:cNvSpPr>
          <p:nvPr>
            <p:ph type="title"/>
          </p:nvPr>
        </p:nvSpPr>
        <p:spPr/>
        <p:txBody>
          <a:bodyPr/>
          <a:lstStyle/>
          <a:p>
            <a:r>
              <a:rPr lang="en-GB" dirty="0"/>
              <a:t>Major Drawback</a:t>
            </a:r>
            <a:endParaRPr lang="en-IN" dirty="0"/>
          </a:p>
        </p:txBody>
      </p:sp>
      <p:sp>
        <p:nvSpPr>
          <p:cNvPr id="3" name="Content Placeholder 2">
            <a:extLst>
              <a:ext uri="{FF2B5EF4-FFF2-40B4-BE49-F238E27FC236}">
                <a16:creationId xmlns:a16="http://schemas.microsoft.com/office/drawing/2014/main" id="{9F4BC363-6745-4141-AF54-89AACF61B29A}"/>
              </a:ext>
            </a:extLst>
          </p:cNvPr>
          <p:cNvSpPr>
            <a:spLocks noGrp="1"/>
          </p:cNvSpPr>
          <p:nvPr>
            <p:ph sz="quarter" idx="1"/>
          </p:nvPr>
        </p:nvSpPr>
        <p:spPr/>
        <p:txBody>
          <a:bodyPr/>
          <a:lstStyle/>
          <a:p>
            <a:pPr algn="just"/>
            <a:r>
              <a:rPr lang="en-GB" dirty="0"/>
              <a:t>The major drawback to secret-key ciphers is in exchanging the secret key because any exchange must retain the privacy of the key. </a:t>
            </a:r>
          </a:p>
          <a:p>
            <a:pPr algn="just"/>
            <a:r>
              <a:rPr lang="en-GB" dirty="0"/>
              <a:t>This usually means that the secret key must be encrypted in a different key, and the recipient must already have the key that will be needed to decrypt the encrypted secret-key. </a:t>
            </a:r>
          </a:p>
          <a:p>
            <a:pPr algn="just"/>
            <a:r>
              <a:rPr lang="en-GB" dirty="0"/>
              <a:t>This can lead to a never-ending dependency on another key.</a:t>
            </a:r>
            <a:endParaRPr lang="en-IN" dirty="0"/>
          </a:p>
        </p:txBody>
      </p:sp>
    </p:spTree>
    <p:extLst>
      <p:ext uri="{BB962C8B-B14F-4D97-AF65-F5344CB8AC3E}">
        <p14:creationId xmlns:p14="http://schemas.microsoft.com/office/powerpoint/2010/main" val="30004831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4E73F-2CB0-48B0-B3E6-DA4E359B049D}"/>
              </a:ext>
            </a:extLst>
          </p:cNvPr>
          <p:cNvSpPr>
            <a:spLocks noGrp="1"/>
          </p:cNvSpPr>
          <p:nvPr>
            <p:ph type="title"/>
          </p:nvPr>
        </p:nvSpPr>
        <p:spPr/>
        <p:txBody>
          <a:bodyPr/>
          <a:lstStyle/>
          <a:p>
            <a:r>
              <a:rPr lang="en-GB" dirty="0"/>
              <a:t>Asymmetric Cryptography (Public Key Cryptography)</a:t>
            </a:r>
            <a:endParaRPr lang="en-IN" dirty="0"/>
          </a:p>
        </p:txBody>
      </p:sp>
      <p:sp>
        <p:nvSpPr>
          <p:cNvPr id="3" name="Content Placeholder 2">
            <a:extLst>
              <a:ext uri="{FF2B5EF4-FFF2-40B4-BE49-F238E27FC236}">
                <a16:creationId xmlns:a16="http://schemas.microsoft.com/office/drawing/2014/main" id="{5EA9E93D-4F0D-45B7-B2CD-F23863DB1E2F}"/>
              </a:ext>
            </a:extLst>
          </p:cNvPr>
          <p:cNvSpPr>
            <a:spLocks noGrp="1"/>
          </p:cNvSpPr>
          <p:nvPr>
            <p:ph sz="quarter" idx="1"/>
          </p:nvPr>
        </p:nvSpPr>
        <p:spPr/>
        <p:txBody>
          <a:bodyPr/>
          <a:lstStyle/>
          <a:p>
            <a:pPr algn="just"/>
            <a:r>
              <a:rPr lang="en-GB" dirty="0"/>
              <a:t>Asymmetric cryptography, also known as public-key cryptography, is a process that uses a pair of related keys -- one public key and one private key -- to encrypt and decrypt a message and protect it from unauthorized access or use. </a:t>
            </a:r>
          </a:p>
          <a:p>
            <a:pPr algn="just"/>
            <a:r>
              <a:rPr lang="en-GB" dirty="0"/>
              <a:t>A public key is a cryptographic key that can be used by any person to encrypt a message so that it can only be deciphered by the intended recipient with their private key. </a:t>
            </a:r>
          </a:p>
          <a:p>
            <a:pPr algn="just"/>
            <a:r>
              <a:rPr lang="en-GB" dirty="0"/>
              <a:t>A private key -- also known as a secret key -- is shared only with key's initiator.</a:t>
            </a:r>
            <a:endParaRPr lang="en-IN" dirty="0"/>
          </a:p>
        </p:txBody>
      </p:sp>
    </p:spTree>
    <p:extLst>
      <p:ext uri="{BB962C8B-B14F-4D97-AF65-F5344CB8AC3E}">
        <p14:creationId xmlns:p14="http://schemas.microsoft.com/office/powerpoint/2010/main" val="16017853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3D2ED-E384-444A-A6DB-3D291A3789A8}"/>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6FC88A82-0CC7-40BF-814C-FC7B21D0F557}"/>
              </a:ext>
            </a:extLst>
          </p:cNvPr>
          <p:cNvSpPr>
            <a:spLocks noGrp="1"/>
          </p:cNvSpPr>
          <p:nvPr>
            <p:ph sz="quarter" idx="1"/>
          </p:nvPr>
        </p:nvSpPr>
        <p:spPr/>
        <p:txBody>
          <a:bodyPr>
            <a:normAutofit lnSpcReduction="10000"/>
          </a:bodyPr>
          <a:lstStyle/>
          <a:p>
            <a:pPr algn="just"/>
            <a:r>
              <a:rPr lang="en-GB" dirty="0"/>
              <a:t>When someone wants to send an encrypted message, they can pull the intended recipient's public key from a public directory and use it to encrypt the message before sending it. The recipient of the message can then decrypt the message using their related private key. </a:t>
            </a:r>
          </a:p>
          <a:p>
            <a:pPr algn="just"/>
            <a:r>
              <a:rPr lang="en-GB" dirty="0"/>
              <a:t>On the other hand, if the sender encrypts the message using their private key, then the message can be decrypted only using that sender's public key, thus authenticating the sender. </a:t>
            </a:r>
          </a:p>
          <a:p>
            <a:pPr algn="just"/>
            <a:r>
              <a:rPr lang="en-GB" dirty="0"/>
              <a:t>These encryption and decryption processes happen automatically; users do not need to physically lock and unlock the message.</a:t>
            </a:r>
            <a:endParaRPr lang="en-IN" dirty="0"/>
          </a:p>
        </p:txBody>
      </p:sp>
    </p:spTree>
    <p:extLst>
      <p:ext uri="{BB962C8B-B14F-4D97-AF65-F5344CB8AC3E}">
        <p14:creationId xmlns:p14="http://schemas.microsoft.com/office/powerpoint/2010/main" val="31463270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E17A9-06C6-4E2B-98CE-4D961731686B}"/>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F324BEEE-F2F5-4775-A72A-DD9C15E0473A}"/>
              </a:ext>
            </a:extLst>
          </p:cNvPr>
          <p:cNvSpPr>
            <a:spLocks noGrp="1"/>
          </p:cNvSpPr>
          <p:nvPr>
            <p:ph sz="quarter" idx="1"/>
          </p:nvPr>
        </p:nvSpPr>
        <p:spPr/>
        <p:txBody>
          <a:bodyPr/>
          <a:lstStyle/>
          <a:p>
            <a:pPr algn="just"/>
            <a:r>
              <a:rPr lang="en-GB" dirty="0"/>
              <a:t>Many protocols rely on asymmetric cryptography, including the transport layer security (TLS) and secure sockets layer (SSL) protocols, which make HTTPS possible. </a:t>
            </a:r>
          </a:p>
          <a:p>
            <a:pPr algn="just"/>
            <a:r>
              <a:rPr lang="en-GB" dirty="0"/>
              <a:t>The encryption process is also used in software programs -- such as browsers -- that need to establish a secure connection over an insecure network like the Internet or need to validate a digital signature.</a:t>
            </a:r>
          </a:p>
          <a:p>
            <a:pPr algn="just"/>
            <a:endParaRPr lang="en-IN" dirty="0"/>
          </a:p>
        </p:txBody>
      </p:sp>
    </p:spTree>
    <p:extLst>
      <p:ext uri="{BB962C8B-B14F-4D97-AF65-F5344CB8AC3E}">
        <p14:creationId xmlns:p14="http://schemas.microsoft.com/office/powerpoint/2010/main" val="31546386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F319F-A5F5-496C-956D-7546DC5CA09C}"/>
              </a:ext>
            </a:extLst>
          </p:cNvPr>
          <p:cNvSpPr>
            <a:spLocks noGrp="1"/>
          </p:cNvSpPr>
          <p:nvPr>
            <p:ph type="title"/>
          </p:nvPr>
        </p:nvSpPr>
        <p:spPr/>
        <p:txBody>
          <a:bodyPr/>
          <a:lstStyle/>
          <a:p>
            <a:r>
              <a:rPr lang="en-GB" dirty="0"/>
              <a:t>Question</a:t>
            </a:r>
            <a:endParaRPr lang="en-IN" dirty="0"/>
          </a:p>
        </p:txBody>
      </p:sp>
      <p:sp>
        <p:nvSpPr>
          <p:cNvPr id="3" name="Content Placeholder 2">
            <a:extLst>
              <a:ext uri="{FF2B5EF4-FFF2-40B4-BE49-F238E27FC236}">
                <a16:creationId xmlns:a16="http://schemas.microsoft.com/office/drawing/2014/main" id="{A0FFBA0B-202D-4874-B39D-85176A32FD7A}"/>
              </a:ext>
            </a:extLst>
          </p:cNvPr>
          <p:cNvSpPr>
            <a:spLocks noGrp="1"/>
          </p:cNvSpPr>
          <p:nvPr>
            <p:ph sz="quarter" idx="1"/>
          </p:nvPr>
        </p:nvSpPr>
        <p:spPr/>
        <p:txBody>
          <a:bodyPr/>
          <a:lstStyle/>
          <a:p>
            <a:pPr marL="0" indent="0" algn="just">
              <a:buNone/>
            </a:pPr>
            <a:r>
              <a:rPr lang="en-GB" dirty="0"/>
              <a:t>In a(n) ________ cipher, the same key is used by both sender and receiver.</a:t>
            </a:r>
          </a:p>
          <a:p>
            <a:pPr algn="just"/>
            <a:r>
              <a:rPr lang="en-GB" dirty="0"/>
              <a:t>A. symmetric-key</a:t>
            </a:r>
          </a:p>
          <a:p>
            <a:pPr algn="just"/>
            <a:r>
              <a:rPr lang="en-GB" dirty="0"/>
              <a:t>B. asymmetric-key</a:t>
            </a:r>
          </a:p>
          <a:p>
            <a:pPr algn="just"/>
            <a:r>
              <a:rPr lang="en-GB" dirty="0"/>
              <a:t>C. either (a) or (b)</a:t>
            </a:r>
          </a:p>
          <a:p>
            <a:pPr algn="just"/>
            <a:r>
              <a:rPr lang="en-GB" dirty="0"/>
              <a:t>D. neither (a) nor (b)</a:t>
            </a:r>
            <a:endParaRPr lang="en-IN" dirty="0"/>
          </a:p>
        </p:txBody>
      </p:sp>
    </p:spTree>
    <p:extLst>
      <p:ext uri="{BB962C8B-B14F-4D97-AF65-F5344CB8AC3E}">
        <p14:creationId xmlns:p14="http://schemas.microsoft.com/office/powerpoint/2010/main" val="836491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91D4D-BEB8-4D99-ABCD-B065BAA3E113}"/>
              </a:ext>
            </a:extLst>
          </p:cNvPr>
          <p:cNvSpPr>
            <a:spLocks noGrp="1"/>
          </p:cNvSpPr>
          <p:nvPr>
            <p:ph type="title"/>
          </p:nvPr>
        </p:nvSpPr>
        <p:spPr/>
        <p:txBody>
          <a:bodyPr/>
          <a:lstStyle/>
          <a:p>
            <a:r>
              <a:rPr lang="en-GB" dirty="0"/>
              <a:t>Example:</a:t>
            </a:r>
            <a:endParaRPr lang="en-IN" dirty="0"/>
          </a:p>
        </p:txBody>
      </p:sp>
      <p:sp>
        <p:nvSpPr>
          <p:cNvPr id="3" name="Content Placeholder 2">
            <a:extLst>
              <a:ext uri="{FF2B5EF4-FFF2-40B4-BE49-F238E27FC236}">
                <a16:creationId xmlns:a16="http://schemas.microsoft.com/office/drawing/2014/main" id="{FC553005-E57C-4EBB-858C-833A521B0121}"/>
              </a:ext>
            </a:extLst>
          </p:cNvPr>
          <p:cNvSpPr>
            <a:spLocks noGrp="1"/>
          </p:cNvSpPr>
          <p:nvPr>
            <p:ph sz="quarter" idx="1"/>
          </p:nvPr>
        </p:nvSpPr>
        <p:spPr/>
        <p:txBody>
          <a:bodyPr>
            <a:normAutofit/>
          </a:bodyPr>
          <a:lstStyle/>
          <a:p>
            <a:pPr algn="just"/>
            <a:r>
              <a:rPr lang="en-GB" dirty="0"/>
              <a:t>Consider two parties Alice and Bob. Now, Alice wants to send a message m to Bob over a secure channel. So, what happens is as follows.</a:t>
            </a:r>
          </a:p>
          <a:p>
            <a:pPr algn="just"/>
            <a:r>
              <a:rPr lang="en-GB" dirty="0"/>
              <a:t>The sender’s message or sometimes called the Plaintext, is converted into an unreadable form using a Key k. The resultant text obtained is called the Ciphertext. This process is known as Encryption. </a:t>
            </a:r>
          </a:p>
          <a:p>
            <a:pPr algn="just"/>
            <a:r>
              <a:rPr lang="en-GB" dirty="0"/>
              <a:t>At the time of receival, the Ciphertext is converted back into the plaintext using the same Key k, so that it can be read by the receiver. This process is known as Decryption.</a:t>
            </a:r>
            <a:endParaRPr lang="en-IN" dirty="0"/>
          </a:p>
        </p:txBody>
      </p:sp>
    </p:spTree>
    <p:extLst>
      <p:ext uri="{BB962C8B-B14F-4D97-AF65-F5344CB8AC3E}">
        <p14:creationId xmlns:p14="http://schemas.microsoft.com/office/powerpoint/2010/main" val="6493490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C573F-C170-4304-A1B6-1973E47AA89E}"/>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0925CC13-F848-4505-A31D-92B8F4FCD351}"/>
              </a:ext>
            </a:extLst>
          </p:cNvPr>
          <p:cNvSpPr>
            <a:spLocks noGrp="1"/>
          </p:cNvSpPr>
          <p:nvPr>
            <p:ph sz="quarter" idx="1"/>
          </p:nvPr>
        </p:nvSpPr>
        <p:spPr/>
        <p:txBody>
          <a:bodyPr/>
          <a:lstStyle/>
          <a:p>
            <a:r>
              <a:rPr lang="en-IN" dirty="0"/>
              <a:t>https://www.youtube.com/watch?v=Tw5q-SN9ZM8&amp;t=8s</a:t>
            </a:r>
          </a:p>
        </p:txBody>
      </p:sp>
    </p:spTree>
    <p:extLst>
      <p:ext uri="{BB962C8B-B14F-4D97-AF65-F5344CB8AC3E}">
        <p14:creationId xmlns:p14="http://schemas.microsoft.com/office/powerpoint/2010/main" val="1072286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801B8-DC6D-4EBD-9ED6-6A7C86951783}"/>
              </a:ext>
            </a:extLst>
          </p:cNvPr>
          <p:cNvSpPr>
            <a:spLocks noGrp="1"/>
          </p:cNvSpPr>
          <p:nvPr>
            <p:ph type="title"/>
          </p:nvPr>
        </p:nvSpPr>
        <p:spPr/>
        <p:txBody>
          <a:bodyPr/>
          <a:lstStyle/>
          <a:p>
            <a:r>
              <a:rPr lang="en-GB" dirty="0"/>
              <a:t>How asymmetric cryptography works</a:t>
            </a:r>
            <a:endParaRPr lang="en-IN" dirty="0"/>
          </a:p>
        </p:txBody>
      </p:sp>
      <p:sp>
        <p:nvSpPr>
          <p:cNvPr id="3" name="Content Placeholder 2">
            <a:extLst>
              <a:ext uri="{FF2B5EF4-FFF2-40B4-BE49-F238E27FC236}">
                <a16:creationId xmlns:a16="http://schemas.microsoft.com/office/drawing/2014/main" id="{6F84A68D-0C18-4908-983D-445CC4C9935B}"/>
              </a:ext>
            </a:extLst>
          </p:cNvPr>
          <p:cNvSpPr>
            <a:spLocks noGrp="1"/>
          </p:cNvSpPr>
          <p:nvPr>
            <p:ph sz="quarter" idx="1"/>
          </p:nvPr>
        </p:nvSpPr>
        <p:spPr/>
        <p:txBody>
          <a:bodyPr/>
          <a:lstStyle/>
          <a:p>
            <a:pPr algn="just"/>
            <a:r>
              <a:rPr lang="en-GB" dirty="0"/>
              <a:t>Asymmetric encryption uses a mathematically related pair of keys for encryption and decryption: a public key and a private key. </a:t>
            </a:r>
          </a:p>
          <a:p>
            <a:pPr algn="just"/>
            <a:r>
              <a:rPr lang="en-GB" dirty="0"/>
              <a:t>If the public key is used for encryption, then the related private key is used for decryption; if the private key is used for encryption, then the related public key is used for decryption.</a:t>
            </a:r>
            <a:endParaRPr lang="en-IN" dirty="0"/>
          </a:p>
        </p:txBody>
      </p:sp>
    </p:spTree>
    <p:extLst>
      <p:ext uri="{BB962C8B-B14F-4D97-AF65-F5344CB8AC3E}">
        <p14:creationId xmlns:p14="http://schemas.microsoft.com/office/powerpoint/2010/main" val="12075500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669E-1426-49C8-B670-7DE4678CA6A2}"/>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861C8899-752D-4FD9-B865-4483DC5B9D3E}"/>
              </a:ext>
            </a:extLst>
          </p:cNvPr>
          <p:cNvSpPr>
            <a:spLocks noGrp="1"/>
          </p:cNvSpPr>
          <p:nvPr>
            <p:ph sz="quarter" idx="1"/>
          </p:nvPr>
        </p:nvSpPr>
        <p:spPr/>
        <p:txBody>
          <a:bodyPr/>
          <a:lstStyle/>
          <a:p>
            <a:pPr algn="just"/>
            <a:r>
              <a:rPr lang="en-GB" dirty="0"/>
              <a:t>The two participants in the asymmetric encryption workflow are the sender and the receiver; each has its own pair of public and private keys. </a:t>
            </a:r>
          </a:p>
          <a:p>
            <a:pPr algn="just"/>
            <a:r>
              <a:rPr lang="en-GB" dirty="0"/>
              <a:t>First, the sender obtains the receiver's public key. Next, the plaintext -- or ordinary, readable text -- is encrypted by the sender using the receiver's public key; this creates ciphertext. </a:t>
            </a:r>
          </a:p>
          <a:p>
            <a:pPr algn="just"/>
            <a:r>
              <a:rPr lang="en-GB" dirty="0"/>
              <a:t>The ciphertext is then sent to the receiver, who decrypts the ciphertext with their private key and returns it to legible plaintext.</a:t>
            </a:r>
            <a:endParaRPr lang="en-IN" dirty="0"/>
          </a:p>
        </p:txBody>
      </p:sp>
    </p:spTree>
    <p:extLst>
      <p:ext uri="{BB962C8B-B14F-4D97-AF65-F5344CB8AC3E}">
        <p14:creationId xmlns:p14="http://schemas.microsoft.com/office/powerpoint/2010/main" val="23783930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3E1A6-D81E-4CD8-ABA5-86E84A29868F}"/>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3AF0C178-8B63-4688-BC6A-A6C4F89B7974}"/>
              </a:ext>
            </a:extLst>
          </p:cNvPr>
          <p:cNvSpPr>
            <a:spLocks noGrp="1"/>
          </p:cNvSpPr>
          <p:nvPr>
            <p:ph sz="quarter" idx="1"/>
          </p:nvPr>
        </p:nvSpPr>
        <p:spPr/>
        <p:txBody>
          <a:bodyPr/>
          <a:lstStyle/>
          <a:p>
            <a:pPr algn="just"/>
            <a:r>
              <a:rPr lang="en-GB" dirty="0"/>
              <a:t>Because of the one-way nature of the encryption function, one sender is unable to read the messages of another sender, even though each has the public key of the receiver.</a:t>
            </a:r>
            <a:endParaRPr lang="en-IN" dirty="0"/>
          </a:p>
        </p:txBody>
      </p:sp>
    </p:spTree>
    <p:extLst>
      <p:ext uri="{BB962C8B-B14F-4D97-AF65-F5344CB8AC3E}">
        <p14:creationId xmlns:p14="http://schemas.microsoft.com/office/powerpoint/2010/main" val="17572871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AAF1F-A2E0-42B2-B39F-2B5E9628BB19}"/>
              </a:ext>
            </a:extLst>
          </p:cNvPr>
          <p:cNvSpPr>
            <a:spLocks noGrp="1"/>
          </p:cNvSpPr>
          <p:nvPr>
            <p:ph type="title"/>
          </p:nvPr>
        </p:nvSpPr>
        <p:spPr/>
        <p:txBody>
          <a:bodyPr/>
          <a:lstStyle/>
          <a:p>
            <a:r>
              <a:rPr lang="en-GB" dirty="0"/>
              <a:t>Uses of asymmetric cryptography</a:t>
            </a:r>
            <a:endParaRPr lang="en-IN" dirty="0"/>
          </a:p>
        </p:txBody>
      </p:sp>
      <p:sp>
        <p:nvSpPr>
          <p:cNvPr id="3" name="Content Placeholder 2">
            <a:extLst>
              <a:ext uri="{FF2B5EF4-FFF2-40B4-BE49-F238E27FC236}">
                <a16:creationId xmlns:a16="http://schemas.microsoft.com/office/drawing/2014/main" id="{19E4AF63-8F87-4535-9A44-26DE2883528B}"/>
              </a:ext>
            </a:extLst>
          </p:cNvPr>
          <p:cNvSpPr>
            <a:spLocks noGrp="1"/>
          </p:cNvSpPr>
          <p:nvPr>
            <p:ph sz="quarter" idx="1"/>
          </p:nvPr>
        </p:nvSpPr>
        <p:spPr/>
        <p:txBody>
          <a:bodyPr>
            <a:normAutofit/>
          </a:bodyPr>
          <a:lstStyle/>
          <a:p>
            <a:pPr algn="just"/>
            <a:r>
              <a:rPr lang="en-GB" dirty="0"/>
              <a:t>Asymmetric cryptography is typically used to authenticate data using digital signatures. A digital signature is a mathematical technique used to validate the authenticity and integrity of a message, software or digital document. It is the digital equivalent of a handwritten signature or stamped seal.</a:t>
            </a:r>
          </a:p>
          <a:p>
            <a:pPr algn="just"/>
            <a:r>
              <a:rPr lang="en-GB" dirty="0"/>
              <a:t>Based on asymmetric cryptography, digital signatures can provide assurances of evidence to the origin, identity and status of an electronic document, transaction or message, as well as acknowledge informed consent by the signer.</a:t>
            </a:r>
            <a:endParaRPr lang="en-IN" dirty="0"/>
          </a:p>
        </p:txBody>
      </p:sp>
    </p:spTree>
    <p:extLst>
      <p:ext uri="{BB962C8B-B14F-4D97-AF65-F5344CB8AC3E}">
        <p14:creationId xmlns:p14="http://schemas.microsoft.com/office/powerpoint/2010/main" val="16097615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2C0EC-01F9-47E1-AAE7-5C6A3314CAA2}"/>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20A8E90C-BDAC-4269-8606-639B83A27DEC}"/>
              </a:ext>
            </a:extLst>
          </p:cNvPr>
          <p:cNvSpPr>
            <a:spLocks noGrp="1"/>
          </p:cNvSpPr>
          <p:nvPr>
            <p:ph sz="quarter" idx="1"/>
          </p:nvPr>
        </p:nvSpPr>
        <p:spPr/>
        <p:txBody>
          <a:bodyPr>
            <a:normAutofit lnSpcReduction="10000"/>
          </a:bodyPr>
          <a:lstStyle/>
          <a:p>
            <a:pPr algn="just"/>
            <a:r>
              <a:rPr lang="en-GB" dirty="0"/>
              <a:t>Asymmetric cryptography can also be applied to systems in which many users may need to encrypt and decrypt messages, including:</a:t>
            </a:r>
          </a:p>
          <a:p>
            <a:pPr lvl="1" algn="just"/>
            <a:r>
              <a:rPr lang="en-GB" dirty="0"/>
              <a:t>Encrypted email - a public key can be used to encrypt a message and a private key can be used to decrypt it.</a:t>
            </a:r>
          </a:p>
          <a:p>
            <a:pPr lvl="1" algn="just"/>
            <a:r>
              <a:rPr lang="en-GB" dirty="0"/>
              <a:t>The SSL/TSL cryptographic protocols - establishing encrypted links between websites and browsers also makes use of asymmetric encryption.</a:t>
            </a:r>
          </a:p>
          <a:p>
            <a:pPr lvl="1" algn="just"/>
            <a:r>
              <a:rPr lang="en-GB" dirty="0"/>
              <a:t>Bitcoin and other cryptocurrencies rely on asymmetric cryptography as users have public keys that everyone can see and private keys that are kept secret.  Bitcoin uses a cryptographic algorithm to ensure that only the legitimate owners can spend the funds.</a:t>
            </a:r>
            <a:endParaRPr lang="en-IN" dirty="0"/>
          </a:p>
        </p:txBody>
      </p:sp>
    </p:spTree>
    <p:extLst>
      <p:ext uri="{BB962C8B-B14F-4D97-AF65-F5344CB8AC3E}">
        <p14:creationId xmlns:p14="http://schemas.microsoft.com/office/powerpoint/2010/main" val="40636612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0D719-2296-4BB1-8DA7-0E62A6DCDCD0}"/>
              </a:ext>
            </a:extLst>
          </p:cNvPr>
          <p:cNvSpPr>
            <a:spLocks noGrp="1"/>
          </p:cNvSpPr>
          <p:nvPr>
            <p:ph type="title"/>
          </p:nvPr>
        </p:nvSpPr>
        <p:spPr/>
        <p:txBody>
          <a:bodyPr/>
          <a:lstStyle/>
          <a:p>
            <a:r>
              <a:rPr lang="en-GB" dirty="0"/>
              <a:t>Question</a:t>
            </a:r>
            <a:endParaRPr lang="en-IN" dirty="0"/>
          </a:p>
        </p:txBody>
      </p:sp>
      <p:sp>
        <p:nvSpPr>
          <p:cNvPr id="3" name="Content Placeholder 2">
            <a:extLst>
              <a:ext uri="{FF2B5EF4-FFF2-40B4-BE49-F238E27FC236}">
                <a16:creationId xmlns:a16="http://schemas.microsoft.com/office/drawing/2014/main" id="{D9FFADAA-2C27-466A-8771-A852FF06C514}"/>
              </a:ext>
            </a:extLst>
          </p:cNvPr>
          <p:cNvSpPr>
            <a:spLocks noGrp="1"/>
          </p:cNvSpPr>
          <p:nvPr>
            <p:ph sz="quarter" idx="1"/>
          </p:nvPr>
        </p:nvSpPr>
        <p:spPr/>
        <p:txBody>
          <a:bodyPr/>
          <a:lstStyle/>
          <a:p>
            <a:pPr marL="0" indent="0">
              <a:buNone/>
            </a:pPr>
            <a:r>
              <a:rPr lang="en-GB" dirty="0"/>
              <a:t>In asymmetric key cryptography, the private key is kept by __________</a:t>
            </a:r>
          </a:p>
          <a:p>
            <a:r>
              <a:rPr lang="en-GB" dirty="0"/>
              <a:t>a) sender</a:t>
            </a:r>
          </a:p>
          <a:p>
            <a:r>
              <a:rPr lang="en-GB" dirty="0"/>
              <a:t>b) receiver</a:t>
            </a:r>
          </a:p>
          <a:p>
            <a:r>
              <a:rPr lang="en-GB" dirty="0"/>
              <a:t>c) sender and receiver</a:t>
            </a:r>
          </a:p>
          <a:p>
            <a:r>
              <a:rPr lang="en-GB" dirty="0"/>
              <a:t>d) all the connected devices to the network </a:t>
            </a:r>
            <a:endParaRPr lang="en-IN" dirty="0"/>
          </a:p>
        </p:txBody>
      </p:sp>
    </p:spTree>
    <p:extLst>
      <p:ext uri="{BB962C8B-B14F-4D97-AF65-F5344CB8AC3E}">
        <p14:creationId xmlns:p14="http://schemas.microsoft.com/office/powerpoint/2010/main" val="22172185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4C527-567D-4B76-8ECD-480123A6CA38}"/>
              </a:ext>
            </a:extLst>
          </p:cNvPr>
          <p:cNvSpPr>
            <a:spLocks noGrp="1"/>
          </p:cNvSpPr>
          <p:nvPr>
            <p:ph type="title"/>
          </p:nvPr>
        </p:nvSpPr>
        <p:spPr/>
        <p:txBody>
          <a:bodyPr/>
          <a:lstStyle/>
          <a:p>
            <a:r>
              <a:rPr lang="en-GB" dirty="0"/>
              <a:t>Benefit</a:t>
            </a:r>
            <a:endParaRPr lang="en-IN" dirty="0"/>
          </a:p>
        </p:txBody>
      </p:sp>
      <p:sp>
        <p:nvSpPr>
          <p:cNvPr id="3" name="Content Placeholder 2">
            <a:extLst>
              <a:ext uri="{FF2B5EF4-FFF2-40B4-BE49-F238E27FC236}">
                <a16:creationId xmlns:a16="http://schemas.microsoft.com/office/drawing/2014/main" id="{4DA99AAF-AC32-4BC6-B511-0D30ED847978}"/>
              </a:ext>
            </a:extLst>
          </p:cNvPr>
          <p:cNvSpPr>
            <a:spLocks noGrp="1"/>
          </p:cNvSpPr>
          <p:nvPr>
            <p:ph sz="quarter" idx="1"/>
          </p:nvPr>
        </p:nvSpPr>
        <p:spPr/>
        <p:txBody>
          <a:bodyPr>
            <a:normAutofit/>
          </a:bodyPr>
          <a:lstStyle/>
          <a:p>
            <a:pPr algn="just"/>
            <a:r>
              <a:rPr lang="en-GB" dirty="0"/>
              <a:t>Increased data security is the primary benefit of asymmetric cryptography. It is the most secure encryption process because users are never required to reveal or share their private keys, thus decreasing the chances of a cybercriminal discovering a user's private key during transmission.</a:t>
            </a:r>
          </a:p>
          <a:p>
            <a:pPr algn="just"/>
            <a:r>
              <a:rPr lang="en-GB" dirty="0"/>
              <a:t>the key distribution problem is eliminated because there's no need for exchanging keys.</a:t>
            </a:r>
          </a:p>
        </p:txBody>
      </p:sp>
    </p:spTree>
    <p:extLst>
      <p:ext uri="{BB962C8B-B14F-4D97-AF65-F5344CB8AC3E}">
        <p14:creationId xmlns:p14="http://schemas.microsoft.com/office/powerpoint/2010/main" val="40694212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4E5C7-07CC-4D84-A9A7-DC798BE43C3E}"/>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E95D2D7A-B814-4AD5-956B-DCD615EF3E27}"/>
              </a:ext>
            </a:extLst>
          </p:cNvPr>
          <p:cNvSpPr>
            <a:spLocks noGrp="1"/>
          </p:cNvSpPr>
          <p:nvPr>
            <p:ph sz="quarter" idx="1"/>
          </p:nvPr>
        </p:nvSpPr>
        <p:spPr/>
        <p:txBody>
          <a:bodyPr/>
          <a:lstStyle/>
          <a:p>
            <a:pPr algn="just"/>
            <a:r>
              <a:rPr lang="en-GB" dirty="0"/>
              <a:t>Security is increased as the private keys don't ever have to be transmitted or revealed to anyone.</a:t>
            </a:r>
          </a:p>
          <a:p>
            <a:pPr algn="just"/>
            <a:r>
              <a:rPr lang="en-GB" dirty="0"/>
              <a:t>The use of digital signatures is enabled so that a recipient can verify that a message comes from a particular sender.</a:t>
            </a:r>
          </a:p>
          <a:p>
            <a:pPr algn="just"/>
            <a:r>
              <a:rPr lang="en-GB" dirty="0"/>
              <a:t>It allows for non-repudiation so the sender can't deny sending a message.</a:t>
            </a:r>
            <a:endParaRPr lang="en-IN" dirty="0"/>
          </a:p>
          <a:p>
            <a:endParaRPr lang="en-IN" dirty="0"/>
          </a:p>
        </p:txBody>
      </p:sp>
    </p:spTree>
    <p:extLst>
      <p:ext uri="{BB962C8B-B14F-4D97-AF65-F5344CB8AC3E}">
        <p14:creationId xmlns:p14="http://schemas.microsoft.com/office/powerpoint/2010/main" val="11072381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FF218-0836-4C22-9410-F5D38CD917AC}"/>
              </a:ext>
            </a:extLst>
          </p:cNvPr>
          <p:cNvSpPr>
            <a:spLocks noGrp="1"/>
          </p:cNvSpPr>
          <p:nvPr>
            <p:ph type="title"/>
          </p:nvPr>
        </p:nvSpPr>
        <p:spPr/>
        <p:txBody>
          <a:bodyPr/>
          <a:lstStyle/>
          <a:p>
            <a:r>
              <a:rPr lang="en-GB" dirty="0"/>
              <a:t>Disadvantages include:</a:t>
            </a:r>
            <a:endParaRPr lang="en-IN" dirty="0"/>
          </a:p>
        </p:txBody>
      </p:sp>
      <p:sp>
        <p:nvSpPr>
          <p:cNvPr id="3" name="Content Placeholder 2">
            <a:extLst>
              <a:ext uri="{FF2B5EF4-FFF2-40B4-BE49-F238E27FC236}">
                <a16:creationId xmlns:a16="http://schemas.microsoft.com/office/drawing/2014/main" id="{1A4CE77F-4161-43B6-A995-721DCA8D871F}"/>
              </a:ext>
            </a:extLst>
          </p:cNvPr>
          <p:cNvSpPr>
            <a:spLocks noGrp="1"/>
          </p:cNvSpPr>
          <p:nvPr>
            <p:ph sz="quarter" idx="1"/>
          </p:nvPr>
        </p:nvSpPr>
        <p:spPr/>
        <p:txBody>
          <a:bodyPr>
            <a:normAutofit/>
          </a:bodyPr>
          <a:lstStyle/>
          <a:p>
            <a:pPr algn="just"/>
            <a:r>
              <a:rPr lang="en-GB" dirty="0"/>
              <a:t>it's a slow process compared to symmetric cryptography, so it's not appropriate for decrypting bulk messages.</a:t>
            </a:r>
          </a:p>
          <a:p>
            <a:pPr algn="just"/>
            <a:r>
              <a:rPr lang="en-GB" dirty="0"/>
              <a:t>if an individual loses his private key, he can't decrypt the messages he receives.</a:t>
            </a:r>
          </a:p>
          <a:p>
            <a:pPr algn="just"/>
            <a:r>
              <a:rPr lang="en-GB" dirty="0"/>
              <a:t>since the public keys aren't authenticated, no one really knows if a public key belongs to the person specified. Consequently, users must verify that their public keys belong to them.</a:t>
            </a:r>
          </a:p>
          <a:p>
            <a:pPr algn="just"/>
            <a:r>
              <a:rPr lang="en-GB" dirty="0"/>
              <a:t>if a hacker identifies a person's private key, the attacker can read all of that individual's messages.</a:t>
            </a:r>
            <a:endParaRPr lang="en-IN" dirty="0"/>
          </a:p>
        </p:txBody>
      </p:sp>
    </p:spTree>
    <p:extLst>
      <p:ext uri="{BB962C8B-B14F-4D97-AF65-F5344CB8AC3E}">
        <p14:creationId xmlns:p14="http://schemas.microsoft.com/office/powerpoint/2010/main" val="605874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71914-9420-433E-ADD5-B1EA8ED9A72E}"/>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3B595C6C-F265-454C-8DA9-A86F44B827C2}"/>
              </a:ext>
            </a:extLst>
          </p:cNvPr>
          <p:cNvSpPr>
            <a:spLocks noGrp="1"/>
          </p:cNvSpPr>
          <p:nvPr>
            <p:ph sz="quarter" idx="1"/>
          </p:nvPr>
        </p:nvSpPr>
        <p:spPr/>
        <p:txBody>
          <a:bodyPr>
            <a:normAutofit lnSpcReduction="10000"/>
          </a:bodyPr>
          <a:lstStyle/>
          <a:p>
            <a:pPr algn="just"/>
            <a:r>
              <a:rPr lang="pt-BR" dirty="0"/>
              <a:t>Alice (Sender)       Bob (Receiver)</a:t>
            </a:r>
          </a:p>
          <a:p>
            <a:pPr algn="just"/>
            <a:r>
              <a:rPr lang="pt-BR" dirty="0"/>
              <a:t>C = E (m, k)  ----&gt;    m = D (C, k)</a:t>
            </a:r>
          </a:p>
          <a:p>
            <a:pPr algn="just"/>
            <a:r>
              <a:rPr lang="en-GB" dirty="0"/>
              <a:t>Here, C refers to the Ciphertext while E and D are the Encryption and Decryption algorithms respectively.</a:t>
            </a:r>
          </a:p>
          <a:p>
            <a:pPr algn="just"/>
            <a:r>
              <a:rPr lang="en-GB" dirty="0"/>
              <a:t>Let’s consider the case of Caesar Cipher or Shift Cipher as an example.</a:t>
            </a:r>
          </a:p>
          <a:p>
            <a:pPr algn="just"/>
            <a:r>
              <a:rPr lang="en-GB" dirty="0"/>
              <a:t>As the name suggests, in Caesar Cipher each character in a word is replaced by another character under some defined rules. Thus, if A is replaced by D, B by E, and so on. Then, each character in the word would be shifted by a position of 3. For example:</a:t>
            </a:r>
            <a:endParaRPr lang="en-IN" dirty="0"/>
          </a:p>
        </p:txBody>
      </p:sp>
    </p:spTree>
    <p:extLst>
      <p:ext uri="{BB962C8B-B14F-4D97-AF65-F5344CB8AC3E}">
        <p14:creationId xmlns:p14="http://schemas.microsoft.com/office/powerpoint/2010/main" val="12893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1DCEF-9019-4444-9998-D02EA77CD814}"/>
              </a:ext>
            </a:extLst>
          </p:cNvPr>
          <p:cNvSpPr>
            <a:spLocks noGrp="1"/>
          </p:cNvSpPr>
          <p:nvPr>
            <p:ph type="title"/>
          </p:nvPr>
        </p:nvSpPr>
        <p:spPr/>
        <p:txBody>
          <a:bodyPr/>
          <a:lstStyle/>
          <a:p>
            <a:r>
              <a:rPr lang="en-GB" dirty="0"/>
              <a:t>Video Link</a:t>
            </a:r>
            <a:endParaRPr lang="en-IN" dirty="0"/>
          </a:p>
        </p:txBody>
      </p:sp>
      <p:sp>
        <p:nvSpPr>
          <p:cNvPr id="3" name="Content Placeholder 2">
            <a:extLst>
              <a:ext uri="{FF2B5EF4-FFF2-40B4-BE49-F238E27FC236}">
                <a16:creationId xmlns:a16="http://schemas.microsoft.com/office/drawing/2014/main" id="{0CC8E5FD-81A9-4981-A637-C6AE21B1F3D6}"/>
              </a:ext>
            </a:extLst>
          </p:cNvPr>
          <p:cNvSpPr>
            <a:spLocks noGrp="1"/>
          </p:cNvSpPr>
          <p:nvPr>
            <p:ph sz="quarter" idx="1"/>
          </p:nvPr>
        </p:nvSpPr>
        <p:spPr/>
        <p:txBody>
          <a:bodyPr/>
          <a:lstStyle/>
          <a:p>
            <a:r>
              <a:rPr lang="en-IN" dirty="0"/>
              <a:t>https://www.youtube.com/watch?v=AQDCe585Lnc</a:t>
            </a:r>
          </a:p>
        </p:txBody>
      </p:sp>
    </p:spTree>
    <p:extLst>
      <p:ext uri="{BB962C8B-B14F-4D97-AF65-F5344CB8AC3E}">
        <p14:creationId xmlns:p14="http://schemas.microsoft.com/office/powerpoint/2010/main" val="36917173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943A4-3CFE-4D0F-9B1F-5DA19BE2942F}"/>
              </a:ext>
            </a:extLst>
          </p:cNvPr>
          <p:cNvSpPr>
            <a:spLocks noGrp="1"/>
          </p:cNvSpPr>
          <p:nvPr>
            <p:ph type="title"/>
          </p:nvPr>
        </p:nvSpPr>
        <p:spPr/>
        <p:txBody>
          <a:bodyPr/>
          <a:lstStyle/>
          <a:p>
            <a:r>
              <a:rPr lang="en-GB" dirty="0"/>
              <a:t>Question</a:t>
            </a:r>
            <a:endParaRPr lang="en-IN" dirty="0"/>
          </a:p>
        </p:txBody>
      </p:sp>
      <p:sp>
        <p:nvSpPr>
          <p:cNvPr id="3" name="Content Placeholder 2">
            <a:extLst>
              <a:ext uri="{FF2B5EF4-FFF2-40B4-BE49-F238E27FC236}">
                <a16:creationId xmlns:a16="http://schemas.microsoft.com/office/drawing/2014/main" id="{88F0375B-A033-4B49-A04A-D279315619BD}"/>
              </a:ext>
            </a:extLst>
          </p:cNvPr>
          <p:cNvSpPr>
            <a:spLocks noGrp="1"/>
          </p:cNvSpPr>
          <p:nvPr>
            <p:ph sz="quarter" idx="1"/>
          </p:nvPr>
        </p:nvSpPr>
        <p:spPr/>
        <p:txBody>
          <a:bodyPr/>
          <a:lstStyle/>
          <a:p>
            <a:pPr marL="0" indent="0">
              <a:buNone/>
            </a:pPr>
            <a:r>
              <a:rPr lang="en-GB" dirty="0"/>
              <a:t>In public-key cryptosystem _____ keys are used for encryption and decryption.</a:t>
            </a:r>
          </a:p>
          <a:p>
            <a:r>
              <a:rPr lang="en-GB" dirty="0"/>
              <a:t>a) Same</a:t>
            </a:r>
          </a:p>
          <a:p>
            <a:r>
              <a:rPr lang="en-GB" dirty="0"/>
              <a:t>b) Different</a:t>
            </a:r>
          </a:p>
          <a:p>
            <a:r>
              <a:rPr lang="en-GB" dirty="0"/>
              <a:t>c) Encryption Keys</a:t>
            </a:r>
          </a:p>
          <a:p>
            <a:r>
              <a:rPr lang="en-GB" dirty="0"/>
              <a:t>d) None of the mentioned</a:t>
            </a:r>
            <a:endParaRPr lang="en-IN" dirty="0"/>
          </a:p>
        </p:txBody>
      </p:sp>
    </p:spTree>
    <p:extLst>
      <p:ext uri="{BB962C8B-B14F-4D97-AF65-F5344CB8AC3E}">
        <p14:creationId xmlns:p14="http://schemas.microsoft.com/office/powerpoint/2010/main" val="28911284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26D48-803A-470C-BE04-D50C865FD3E4}"/>
              </a:ext>
            </a:extLst>
          </p:cNvPr>
          <p:cNvSpPr>
            <a:spLocks noGrp="1"/>
          </p:cNvSpPr>
          <p:nvPr>
            <p:ph type="title"/>
          </p:nvPr>
        </p:nvSpPr>
        <p:spPr/>
        <p:txBody>
          <a:bodyPr/>
          <a:lstStyle/>
          <a:p>
            <a:r>
              <a:rPr lang="en-GB" dirty="0"/>
              <a:t>Question</a:t>
            </a:r>
            <a:endParaRPr lang="en-IN" dirty="0"/>
          </a:p>
        </p:txBody>
      </p:sp>
      <p:sp>
        <p:nvSpPr>
          <p:cNvPr id="3" name="Content Placeholder 2">
            <a:extLst>
              <a:ext uri="{FF2B5EF4-FFF2-40B4-BE49-F238E27FC236}">
                <a16:creationId xmlns:a16="http://schemas.microsoft.com/office/drawing/2014/main" id="{2E358D9B-2C6F-450A-842E-7FBBFAA405A0}"/>
              </a:ext>
            </a:extLst>
          </p:cNvPr>
          <p:cNvSpPr>
            <a:spLocks noGrp="1"/>
          </p:cNvSpPr>
          <p:nvPr>
            <p:ph sz="quarter" idx="1"/>
          </p:nvPr>
        </p:nvSpPr>
        <p:spPr/>
        <p:txBody>
          <a:bodyPr/>
          <a:lstStyle/>
          <a:p>
            <a:pPr marL="0" indent="0">
              <a:buNone/>
            </a:pPr>
            <a:r>
              <a:rPr lang="en-GB" dirty="0"/>
              <a:t>In public key cryptosystem which is kept as public?</a:t>
            </a:r>
          </a:p>
          <a:p>
            <a:r>
              <a:rPr lang="en-GB" dirty="0"/>
              <a:t>a) Encryption keys</a:t>
            </a:r>
          </a:p>
          <a:p>
            <a:r>
              <a:rPr lang="en-GB" dirty="0"/>
              <a:t>b) Decryption keys</a:t>
            </a:r>
          </a:p>
          <a:p>
            <a:r>
              <a:rPr lang="en-GB" dirty="0"/>
              <a:t>c) Encryption &amp; Decryption keys</a:t>
            </a:r>
          </a:p>
          <a:p>
            <a:r>
              <a:rPr lang="en-GB" dirty="0"/>
              <a:t>d) None of the mentioned </a:t>
            </a:r>
            <a:endParaRPr lang="en-IN" dirty="0"/>
          </a:p>
        </p:txBody>
      </p:sp>
    </p:spTree>
    <p:extLst>
      <p:ext uri="{BB962C8B-B14F-4D97-AF65-F5344CB8AC3E}">
        <p14:creationId xmlns:p14="http://schemas.microsoft.com/office/powerpoint/2010/main" val="30763927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ACEEC-7DEC-4E6B-B15B-AE14CC2A5F98}"/>
              </a:ext>
            </a:extLst>
          </p:cNvPr>
          <p:cNvSpPr>
            <a:spLocks noGrp="1"/>
          </p:cNvSpPr>
          <p:nvPr>
            <p:ph type="title"/>
          </p:nvPr>
        </p:nvSpPr>
        <p:spPr/>
        <p:txBody>
          <a:bodyPr/>
          <a:lstStyle/>
          <a:p>
            <a:r>
              <a:rPr lang="en-GB" dirty="0"/>
              <a:t>key size and key range</a:t>
            </a:r>
            <a:endParaRPr lang="en-IN" dirty="0"/>
          </a:p>
        </p:txBody>
      </p:sp>
      <p:sp>
        <p:nvSpPr>
          <p:cNvPr id="3" name="Content Placeholder 2">
            <a:extLst>
              <a:ext uri="{FF2B5EF4-FFF2-40B4-BE49-F238E27FC236}">
                <a16:creationId xmlns:a16="http://schemas.microsoft.com/office/drawing/2014/main" id="{864208D7-27BD-4964-BF6A-F9D66C77BFD6}"/>
              </a:ext>
            </a:extLst>
          </p:cNvPr>
          <p:cNvSpPr>
            <a:spLocks noGrp="1"/>
          </p:cNvSpPr>
          <p:nvPr>
            <p:ph sz="quarter" idx="1"/>
          </p:nvPr>
        </p:nvSpPr>
        <p:spPr/>
        <p:txBody>
          <a:bodyPr>
            <a:normAutofit/>
          </a:bodyPr>
          <a:lstStyle/>
          <a:p>
            <a:pPr algn="just"/>
            <a:r>
              <a:rPr lang="en-GB" dirty="0"/>
              <a:t>The concept of key range and key-size are related to each other. </a:t>
            </a:r>
          </a:p>
          <a:p>
            <a:pPr algn="just"/>
            <a:r>
              <a:rPr lang="en-GB" dirty="0"/>
              <a:t>Key Range is total number of keys from smallest to largest available key. </a:t>
            </a:r>
          </a:p>
          <a:p>
            <a:pPr algn="just"/>
            <a:r>
              <a:rPr lang="en-GB" dirty="0"/>
              <a:t>An attacker usually is armed with the knowledge of the cryptographic algorithm and the encrypted message, so only the actual key value remains the challenge for the attacker.</a:t>
            </a:r>
          </a:p>
          <a:p>
            <a:pPr algn="just"/>
            <a:r>
              <a:rPr lang="en-GB" dirty="0"/>
              <a:t>If the key is found, the attacker can get original plaintext message. In the brute force attack, every possible key in the key-range is tried, until we get the right key.</a:t>
            </a:r>
          </a:p>
        </p:txBody>
      </p:sp>
    </p:spTree>
    <p:extLst>
      <p:ext uri="{BB962C8B-B14F-4D97-AF65-F5344CB8AC3E}">
        <p14:creationId xmlns:p14="http://schemas.microsoft.com/office/powerpoint/2010/main" val="3589515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53886-8422-407F-8579-2D9D5CC6941A}"/>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FF377195-9CBD-40C7-9F2C-B9E92D3D2706}"/>
              </a:ext>
            </a:extLst>
          </p:cNvPr>
          <p:cNvSpPr>
            <a:spLocks noGrp="1"/>
          </p:cNvSpPr>
          <p:nvPr>
            <p:ph sz="quarter" idx="1"/>
          </p:nvPr>
        </p:nvSpPr>
        <p:spPr/>
        <p:txBody>
          <a:bodyPr>
            <a:normAutofit lnSpcReduction="10000"/>
          </a:bodyPr>
          <a:lstStyle/>
          <a:p>
            <a:pPr algn="just"/>
            <a:r>
              <a:rPr lang="en-GB" dirty="0"/>
              <a:t>In the best case, the right key is found in the first attempt, in the worst case, the key is found in the last attempt. </a:t>
            </a:r>
          </a:p>
          <a:p>
            <a:pPr algn="just"/>
            <a:r>
              <a:rPr lang="en-GB" dirty="0"/>
              <a:t>On an average, the right key is found after trying half of the possible keys in the key-range. </a:t>
            </a:r>
          </a:p>
          <a:p>
            <a:pPr algn="just"/>
            <a:r>
              <a:rPr lang="en-GB" dirty="0"/>
              <a:t>Therefore by expanding the key range to a large extent, longer it will take for an attacker to find the key using brute-force attack.</a:t>
            </a:r>
          </a:p>
          <a:p>
            <a:pPr algn="just"/>
            <a:r>
              <a:rPr lang="en-GB" dirty="0"/>
              <a:t>The concept of key range leads to the principle of key size. The strength of a cryptographic key is measured with the key size. </a:t>
            </a:r>
            <a:endParaRPr lang="en-IN" dirty="0"/>
          </a:p>
          <a:p>
            <a:r>
              <a:rPr lang="en-GB" dirty="0"/>
              <a:t>Key size is measured in bits and is represented using binary number system. </a:t>
            </a:r>
          </a:p>
          <a:p>
            <a:endParaRPr lang="en-IN" dirty="0"/>
          </a:p>
        </p:txBody>
      </p:sp>
    </p:spTree>
    <p:extLst>
      <p:ext uri="{BB962C8B-B14F-4D97-AF65-F5344CB8AC3E}">
        <p14:creationId xmlns:p14="http://schemas.microsoft.com/office/powerpoint/2010/main" val="13197479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8E892-275F-4B33-9838-50A85395F627}"/>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387FD101-31C2-4699-A27B-71CA7B881F16}"/>
              </a:ext>
            </a:extLst>
          </p:cNvPr>
          <p:cNvSpPr>
            <a:spLocks noGrp="1"/>
          </p:cNvSpPr>
          <p:nvPr>
            <p:ph sz="quarter" idx="1"/>
          </p:nvPr>
        </p:nvSpPr>
        <p:spPr/>
        <p:txBody>
          <a:bodyPr>
            <a:normAutofit/>
          </a:bodyPr>
          <a:lstStyle/>
          <a:p>
            <a:pPr algn="just"/>
            <a:r>
              <a:rPr lang="en-GB" dirty="0"/>
              <a:t>Thus if the key range from 0 to 8, then the key size is 3 bits or in other words we can say if the size is bits then the key range is 0 to 256. </a:t>
            </a:r>
          </a:p>
          <a:p>
            <a:pPr algn="just"/>
            <a:r>
              <a:rPr lang="en-GB" dirty="0"/>
              <a:t>Key size may be varying, depending upon the applications and the cryptographic algorithm being used, it can be 40 bits, 56 bits, 128 bits &amp; so on. </a:t>
            </a:r>
          </a:p>
          <a:p>
            <a:pPr algn="just"/>
            <a:r>
              <a:rPr lang="en-GB" dirty="0"/>
              <a:t>In order to protect the cipher-text against the brute-force attack, the key-size should be such that the attacker can not crack it within a specified amount of time.</a:t>
            </a:r>
            <a:endParaRPr lang="en-IN" dirty="0"/>
          </a:p>
        </p:txBody>
      </p:sp>
    </p:spTree>
    <p:extLst>
      <p:ext uri="{BB962C8B-B14F-4D97-AF65-F5344CB8AC3E}">
        <p14:creationId xmlns:p14="http://schemas.microsoft.com/office/powerpoint/2010/main" val="42199151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76A6F-3ED4-41E3-A8C0-DCEC1026E17A}"/>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E0FFB617-036A-4F30-9869-A21753C741FB}"/>
              </a:ext>
            </a:extLst>
          </p:cNvPr>
          <p:cNvSpPr>
            <a:spLocks noGrp="1"/>
          </p:cNvSpPr>
          <p:nvPr>
            <p:ph sz="quarter" idx="1"/>
          </p:nvPr>
        </p:nvSpPr>
        <p:spPr/>
        <p:txBody>
          <a:bodyPr/>
          <a:lstStyle/>
          <a:p>
            <a:pPr algn="just"/>
            <a:r>
              <a:rPr lang="en-GB" dirty="0"/>
              <a:t>From a practical viewpoint, a 40-bit key takes about 3 hours to crack, however a 41-bit key would take 6 hours and 42-bit key would take 12 hours &amp; so on. This means every additional bit doubles the amount of time required to crack the key. </a:t>
            </a:r>
          </a:p>
          <a:p>
            <a:pPr algn="just"/>
            <a:r>
              <a:rPr lang="en-GB" dirty="0"/>
              <a:t>We can assume that 128 bit key is quite safe, considering the capabilities of today’s computers. However as the computing power and techniques improve, these numbers will change in future.</a:t>
            </a:r>
            <a:endParaRPr lang="en-IN" dirty="0"/>
          </a:p>
        </p:txBody>
      </p:sp>
    </p:spTree>
    <p:extLst>
      <p:ext uri="{BB962C8B-B14F-4D97-AF65-F5344CB8AC3E}">
        <p14:creationId xmlns:p14="http://schemas.microsoft.com/office/powerpoint/2010/main" val="20193497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A695E-F60D-4D86-9DDD-88B76236A1BD}"/>
              </a:ext>
            </a:extLst>
          </p:cNvPr>
          <p:cNvSpPr>
            <a:spLocks noGrp="1"/>
          </p:cNvSpPr>
          <p:nvPr>
            <p:ph type="title"/>
          </p:nvPr>
        </p:nvSpPr>
        <p:spPr/>
        <p:txBody>
          <a:bodyPr>
            <a:normAutofit fontScale="90000"/>
          </a:bodyPr>
          <a:lstStyle/>
          <a:p>
            <a:r>
              <a:rPr lang="en-GB" dirty="0"/>
              <a:t>Difference between Substitution Cipher Technique and Transposition Cipher Technique</a:t>
            </a:r>
            <a:endParaRPr lang="en-IN" dirty="0"/>
          </a:p>
        </p:txBody>
      </p:sp>
      <p:sp>
        <p:nvSpPr>
          <p:cNvPr id="3" name="Content Placeholder 2">
            <a:extLst>
              <a:ext uri="{FF2B5EF4-FFF2-40B4-BE49-F238E27FC236}">
                <a16:creationId xmlns:a16="http://schemas.microsoft.com/office/drawing/2014/main" id="{F257D1EC-1E35-4F72-972D-EDAEB872F6A7}"/>
              </a:ext>
            </a:extLst>
          </p:cNvPr>
          <p:cNvSpPr>
            <a:spLocks noGrp="1"/>
          </p:cNvSpPr>
          <p:nvPr>
            <p:ph sz="quarter" idx="1"/>
          </p:nvPr>
        </p:nvSpPr>
        <p:spPr/>
        <p:txBody>
          <a:bodyPr/>
          <a:lstStyle/>
          <a:p>
            <a:pPr algn="just"/>
            <a:r>
              <a:rPr lang="en-GB" dirty="0"/>
              <a:t>Both Substitution cipher technique and Transposition cipher technique are the types of Traditional cipher which are used to convert the plain text into cipher text. </a:t>
            </a:r>
          </a:p>
          <a:p>
            <a:endParaRPr lang="en-IN" dirty="0"/>
          </a:p>
        </p:txBody>
      </p:sp>
    </p:spTree>
    <p:extLst>
      <p:ext uri="{BB962C8B-B14F-4D97-AF65-F5344CB8AC3E}">
        <p14:creationId xmlns:p14="http://schemas.microsoft.com/office/powerpoint/2010/main" val="10698213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B1D54-6C70-4B87-A87A-E56F8F867199}"/>
              </a:ext>
            </a:extLst>
          </p:cNvPr>
          <p:cNvSpPr>
            <a:spLocks noGrp="1"/>
          </p:cNvSpPr>
          <p:nvPr>
            <p:ph type="title"/>
          </p:nvPr>
        </p:nvSpPr>
        <p:spPr/>
        <p:txBody>
          <a:bodyPr/>
          <a:lstStyle/>
          <a:p>
            <a:r>
              <a:rPr lang="en-GB" dirty="0"/>
              <a:t>Substitution Cipher Technique: </a:t>
            </a:r>
            <a:endParaRPr lang="en-IN" dirty="0"/>
          </a:p>
        </p:txBody>
      </p:sp>
      <p:sp>
        <p:nvSpPr>
          <p:cNvPr id="3" name="Content Placeholder 2">
            <a:extLst>
              <a:ext uri="{FF2B5EF4-FFF2-40B4-BE49-F238E27FC236}">
                <a16:creationId xmlns:a16="http://schemas.microsoft.com/office/drawing/2014/main" id="{F84D3780-D4F7-4F8A-B7E5-DA3F31D5D4C2}"/>
              </a:ext>
            </a:extLst>
          </p:cNvPr>
          <p:cNvSpPr>
            <a:spLocks noGrp="1"/>
          </p:cNvSpPr>
          <p:nvPr>
            <p:ph sz="quarter" idx="1"/>
          </p:nvPr>
        </p:nvSpPr>
        <p:spPr/>
        <p:txBody>
          <a:bodyPr/>
          <a:lstStyle/>
          <a:p>
            <a:pPr algn="just"/>
            <a:r>
              <a:rPr lang="en-GB" dirty="0"/>
              <a:t>In Substitution Cipher Technique plain text characters are replaced with other characters, numbers and symbols as well as in substitution Cipher Technique, character’s identity is changed while its position remains unchanged.</a:t>
            </a:r>
            <a:endParaRPr lang="en-IN" dirty="0"/>
          </a:p>
        </p:txBody>
      </p:sp>
    </p:spTree>
    <p:extLst>
      <p:ext uri="{BB962C8B-B14F-4D97-AF65-F5344CB8AC3E}">
        <p14:creationId xmlns:p14="http://schemas.microsoft.com/office/powerpoint/2010/main" val="14197972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7AF5A-BF39-4C34-8F0C-8C4CE7C474AB}"/>
              </a:ext>
            </a:extLst>
          </p:cNvPr>
          <p:cNvSpPr>
            <a:spLocks noGrp="1"/>
          </p:cNvSpPr>
          <p:nvPr>
            <p:ph type="title"/>
          </p:nvPr>
        </p:nvSpPr>
        <p:spPr/>
        <p:txBody>
          <a:bodyPr/>
          <a:lstStyle/>
          <a:p>
            <a:r>
              <a:rPr lang="en-GB" dirty="0"/>
              <a:t>Transposition Cipher Technique: </a:t>
            </a:r>
            <a:endParaRPr lang="en-IN" dirty="0"/>
          </a:p>
        </p:txBody>
      </p:sp>
      <p:sp>
        <p:nvSpPr>
          <p:cNvPr id="3" name="Content Placeholder 2">
            <a:extLst>
              <a:ext uri="{FF2B5EF4-FFF2-40B4-BE49-F238E27FC236}">
                <a16:creationId xmlns:a16="http://schemas.microsoft.com/office/drawing/2014/main" id="{C06B5ABC-4514-4950-A1B7-E67BDEC949FD}"/>
              </a:ext>
            </a:extLst>
          </p:cNvPr>
          <p:cNvSpPr>
            <a:spLocks noGrp="1"/>
          </p:cNvSpPr>
          <p:nvPr>
            <p:ph sz="quarter" idx="1"/>
          </p:nvPr>
        </p:nvSpPr>
        <p:spPr/>
        <p:txBody>
          <a:bodyPr/>
          <a:lstStyle/>
          <a:p>
            <a:pPr algn="just"/>
            <a:r>
              <a:rPr lang="en-GB" dirty="0"/>
              <a:t>Transposition Cipher Technique rearranges the position of the plain text’s characters. In transposition Cipher Technique, The position of the character is changed but character’s identity is not changed.</a:t>
            </a:r>
            <a:endParaRPr lang="en-IN" dirty="0"/>
          </a:p>
        </p:txBody>
      </p:sp>
    </p:spTree>
    <p:extLst>
      <p:ext uri="{BB962C8B-B14F-4D97-AF65-F5344CB8AC3E}">
        <p14:creationId xmlns:p14="http://schemas.microsoft.com/office/powerpoint/2010/main" val="1627182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AF51A-B1FC-4B68-B25D-0EB96C405416}"/>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DFD7AD8D-B3FD-4399-8BBB-6F77DB3C7FDF}"/>
              </a:ext>
            </a:extLst>
          </p:cNvPr>
          <p:cNvSpPr>
            <a:spLocks noGrp="1"/>
          </p:cNvSpPr>
          <p:nvPr>
            <p:ph sz="quarter" idx="1"/>
          </p:nvPr>
        </p:nvSpPr>
        <p:spPr/>
        <p:txBody>
          <a:bodyPr/>
          <a:lstStyle/>
          <a:p>
            <a:r>
              <a:rPr lang="en-IN" dirty="0"/>
              <a:t>Plaintext : </a:t>
            </a:r>
            <a:r>
              <a:rPr lang="en-IN" dirty="0" err="1"/>
              <a:t>Geeksforgeeks</a:t>
            </a:r>
            <a:endParaRPr lang="en-IN" dirty="0"/>
          </a:p>
          <a:p>
            <a:r>
              <a:rPr lang="en-IN" dirty="0"/>
              <a:t>Ciphertext : </a:t>
            </a:r>
            <a:r>
              <a:rPr lang="en-IN" dirty="0" err="1"/>
              <a:t>Jhhnvirujhhnv</a:t>
            </a:r>
            <a:r>
              <a:rPr lang="en-IN" dirty="0"/>
              <a:t> </a:t>
            </a:r>
          </a:p>
          <a:p>
            <a:pPr algn="just"/>
            <a:r>
              <a:rPr lang="en-GB" dirty="0"/>
              <a:t>Note that even if the adversary knows that the cipher is based on Caesar Cipher, it cannot predict the plaintext as it doesn’t have the key in this case which is to shift the characters back by three places.</a:t>
            </a:r>
          </a:p>
          <a:p>
            <a:pPr algn="just"/>
            <a:endParaRPr lang="en-IN" dirty="0"/>
          </a:p>
          <a:p>
            <a:pPr algn="just"/>
            <a:endParaRPr lang="en-IN" dirty="0"/>
          </a:p>
        </p:txBody>
      </p:sp>
    </p:spTree>
    <p:extLst>
      <p:ext uri="{BB962C8B-B14F-4D97-AF65-F5344CB8AC3E}">
        <p14:creationId xmlns:p14="http://schemas.microsoft.com/office/powerpoint/2010/main" val="17942336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9317B-1AB0-4B6A-9AE2-0BB03F8E6B48}"/>
              </a:ext>
            </a:extLst>
          </p:cNvPr>
          <p:cNvSpPr>
            <a:spLocks noGrp="1"/>
          </p:cNvSpPr>
          <p:nvPr>
            <p:ph type="title"/>
          </p:nvPr>
        </p:nvSpPr>
        <p:spPr/>
        <p:txBody>
          <a:bodyPr/>
          <a:lstStyle/>
          <a:p>
            <a:r>
              <a:rPr lang="en-GB" dirty="0"/>
              <a:t>Difference</a:t>
            </a:r>
            <a:endParaRPr lang="en-IN" dirty="0"/>
          </a:p>
        </p:txBody>
      </p:sp>
      <p:sp>
        <p:nvSpPr>
          <p:cNvPr id="3" name="Content Placeholder 2">
            <a:extLst>
              <a:ext uri="{FF2B5EF4-FFF2-40B4-BE49-F238E27FC236}">
                <a16:creationId xmlns:a16="http://schemas.microsoft.com/office/drawing/2014/main" id="{8418ADF2-33C1-40BA-862A-E0052B773162}"/>
              </a:ext>
            </a:extLst>
          </p:cNvPr>
          <p:cNvSpPr>
            <a:spLocks noGrp="1"/>
          </p:cNvSpPr>
          <p:nvPr>
            <p:ph sz="quarter" idx="1"/>
          </p:nvPr>
        </p:nvSpPr>
        <p:spPr/>
        <p:txBody>
          <a:bodyPr/>
          <a:lstStyle/>
          <a:p>
            <a:pPr algn="just"/>
            <a:r>
              <a:rPr lang="en-GB" dirty="0"/>
              <a:t>In substitution Cipher Technique, plain text characters are replaced with other characters, numbers and symbols. </a:t>
            </a:r>
          </a:p>
          <a:p>
            <a:pPr algn="just"/>
            <a:r>
              <a:rPr lang="en-GB" dirty="0"/>
              <a:t>In transposition Cipher Technique, plain text characters are rearranged with respect to the position.</a:t>
            </a:r>
          </a:p>
          <a:p>
            <a:pPr algn="just"/>
            <a:r>
              <a:rPr lang="en-GB" dirty="0"/>
              <a:t>Substitution Cipher’s forms are: Mono alphabetic substitution cipher and poly alphabetic substitution cipher.	</a:t>
            </a:r>
          </a:p>
          <a:p>
            <a:pPr algn="just"/>
            <a:r>
              <a:rPr lang="en-GB" dirty="0"/>
              <a:t>Transposition Cipher’s forms are: Key-less transposition cipher and keyed transposition cipher.</a:t>
            </a:r>
            <a:endParaRPr lang="en-IN" dirty="0"/>
          </a:p>
        </p:txBody>
      </p:sp>
    </p:spTree>
    <p:extLst>
      <p:ext uri="{BB962C8B-B14F-4D97-AF65-F5344CB8AC3E}">
        <p14:creationId xmlns:p14="http://schemas.microsoft.com/office/powerpoint/2010/main" val="202681061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F3338-DFAD-4FE1-BBFA-D6E53E5135C3}"/>
              </a:ext>
            </a:extLst>
          </p:cNvPr>
          <p:cNvSpPr>
            <a:spLocks noGrp="1"/>
          </p:cNvSpPr>
          <p:nvPr>
            <p:ph type="title"/>
          </p:nvPr>
        </p:nvSpPr>
        <p:spPr/>
        <p:txBody>
          <a:bodyPr/>
          <a:lstStyle/>
          <a:p>
            <a:r>
              <a:rPr lang="en-GB"/>
              <a:t>Continue..</a:t>
            </a:r>
            <a:endParaRPr lang="en-IN"/>
          </a:p>
        </p:txBody>
      </p:sp>
      <p:sp>
        <p:nvSpPr>
          <p:cNvPr id="3" name="Content Placeholder 2">
            <a:extLst>
              <a:ext uri="{FF2B5EF4-FFF2-40B4-BE49-F238E27FC236}">
                <a16:creationId xmlns:a16="http://schemas.microsoft.com/office/drawing/2014/main" id="{05AFD590-41FA-4F2D-8075-A2B5C7DC2A8F}"/>
              </a:ext>
            </a:extLst>
          </p:cNvPr>
          <p:cNvSpPr>
            <a:spLocks noGrp="1"/>
          </p:cNvSpPr>
          <p:nvPr>
            <p:ph sz="quarter" idx="1"/>
          </p:nvPr>
        </p:nvSpPr>
        <p:spPr/>
        <p:txBody>
          <a:bodyPr/>
          <a:lstStyle/>
          <a:p>
            <a:pPr algn="just"/>
            <a:r>
              <a:rPr lang="en-GB" dirty="0"/>
              <a:t>In substitution Cipher Technique, character’s identity is changed while its position remains unchanged. While in transposition Cipher Technique, The position of the character is changed but character’s identity is not changed.</a:t>
            </a:r>
          </a:p>
          <a:p>
            <a:pPr algn="just"/>
            <a:r>
              <a:rPr lang="en-GB" dirty="0"/>
              <a:t>In substitution Cipher Technique, The letter with low frequency can detect plain text.	While in transposition Cipher Technique, The Keys which are nearer to correct key can disclose plain text.</a:t>
            </a:r>
          </a:p>
          <a:p>
            <a:pPr algn="just"/>
            <a:endParaRPr lang="en-IN" dirty="0"/>
          </a:p>
        </p:txBody>
      </p:sp>
    </p:spTree>
    <p:extLst>
      <p:ext uri="{BB962C8B-B14F-4D97-AF65-F5344CB8AC3E}">
        <p14:creationId xmlns:p14="http://schemas.microsoft.com/office/powerpoint/2010/main" val="39800055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B2816-B70E-40BB-9675-F5191BB04A69}"/>
              </a:ext>
            </a:extLst>
          </p:cNvPr>
          <p:cNvSpPr>
            <a:spLocks noGrp="1"/>
          </p:cNvSpPr>
          <p:nvPr>
            <p:ph type="title"/>
          </p:nvPr>
        </p:nvSpPr>
        <p:spPr/>
        <p:txBody>
          <a:bodyPr/>
          <a:lstStyle/>
          <a:p>
            <a:r>
              <a:rPr lang="en-GB" dirty="0"/>
              <a:t>Question</a:t>
            </a:r>
            <a:endParaRPr lang="en-IN" dirty="0"/>
          </a:p>
        </p:txBody>
      </p:sp>
      <p:sp>
        <p:nvSpPr>
          <p:cNvPr id="3" name="Content Placeholder 2">
            <a:extLst>
              <a:ext uri="{FF2B5EF4-FFF2-40B4-BE49-F238E27FC236}">
                <a16:creationId xmlns:a16="http://schemas.microsoft.com/office/drawing/2014/main" id="{743D7B0F-C15E-42C1-843E-DA6C637160F2}"/>
              </a:ext>
            </a:extLst>
          </p:cNvPr>
          <p:cNvSpPr>
            <a:spLocks noGrp="1"/>
          </p:cNvSpPr>
          <p:nvPr>
            <p:ph sz="quarter" idx="1"/>
          </p:nvPr>
        </p:nvSpPr>
        <p:spPr/>
        <p:txBody>
          <a:bodyPr/>
          <a:lstStyle/>
          <a:p>
            <a:pPr marL="0" indent="0">
              <a:buNone/>
            </a:pPr>
            <a:r>
              <a:rPr lang="en-GB" dirty="0"/>
              <a:t>In cryptography, the order of the letters in a message is rearranged by __________</a:t>
            </a:r>
          </a:p>
          <a:p>
            <a:r>
              <a:rPr lang="en-GB" dirty="0"/>
              <a:t>a) transpositional ciphers</a:t>
            </a:r>
          </a:p>
          <a:p>
            <a:r>
              <a:rPr lang="en-GB" dirty="0"/>
              <a:t>b) substitution ciphers</a:t>
            </a:r>
          </a:p>
          <a:p>
            <a:r>
              <a:rPr lang="en-GB" dirty="0"/>
              <a:t>c) both transpositional ciphers and substitution ciphers</a:t>
            </a:r>
          </a:p>
          <a:p>
            <a:r>
              <a:rPr lang="en-GB" dirty="0"/>
              <a:t>d) quadratic ciphers</a:t>
            </a:r>
            <a:endParaRPr lang="en-IN" dirty="0"/>
          </a:p>
        </p:txBody>
      </p:sp>
    </p:spTree>
    <p:extLst>
      <p:ext uri="{BB962C8B-B14F-4D97-AF65-F5344CB8AC3E}">
        <p14:creationId xmlns:p14="http://schemas.microsoft.com/office/powerpoint/2010/main" val="7317838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C803F-9B5D-4887-A579-EF0E7A46E229}"/>
              </a:ext>
            </a:extLst>
          </p:cNvPr>
          <p:cNvSpPr>
            <a:spLocks noGrp="1"/>
          </p:cNvSpPr>
          <p:nvPr>
            <p:ph type="title"/>
          </p:nvPr>
        </p:nvSpPr>
        <p:spPr/>
        <p:txBody>
          <a:bodyPr/>
          <a:lstStyle/>
          <a:p>
            <a:r>
              <a:rPr lang="en-GB" dirty="0"/>
              <a:t>Access Control</a:t>
            </a:r>
            <a:endParaRPr lang="en-IN" dirty="0"/>
          </a:p>
        </p:txBody>
      </p:sp>
      <p:sp>
        <p:nvSpPr>
          <p:cNvPr id="3" name="Content Placeholder 2">
            <a:extLst>
              <a:ext uri="{FF2B5EF4-FFF2-40B4-BE49-F238E27FC236}">
                <a16:creationId xmlns:a16="http://schemas.microsoft.com/office/drawing/2014/main" id="{03B7B229-7887-4CEB-8D2F-B9EFF1A733BD}"/>
              </a:ext>
            </a:extLst>
          </p:cNvPr>
          <p:cNvSpPr>
            <a:spLocks noGrp="1"/>
          </p:cNvSpPr>
          <p:nvPr>
            <p:ph sz="quarter" idx="1"/>
          </p:nvPr>
        </p:nvSpPr>
        <p:spPr/>
        <p:txBody>
          <a:bodyPr/>
          <a:lstStyle/>
          <a:p>
            <a:r>
              <a:rPr lang="en-GB" dirty="0"/>
              <a:t>This includes having permissions to do any of the following to protected items (digital or physical resources):</a:t>
            </a:r>
          </a:p>
          <a:p>
            <a:pPr lvl="1"/>
            <a:r>
              <a:rPr lang="en-GB" dirty="0"/>
              <a:t>Access,</a:t>
            </a:r>
          </a:p>
          <a:p>
            <a:pPr lvl="1"/>
            <a:r>
              <a:rPr lang="en-GB" dirty="0"/>
              <a:t>Read,</a:t>
            </a:r>
          </a:p>
          <a:p>
            <a:pPr lvl="1"/>
            <a:r>
              <a:rPr lang="en-GB" dirty="0"/>
              <a:t>Modify,</a:t>
            </a:r>
          </a:p>
          <a:p>
            <a:pPr lvl="1"/>
            <a:r>
              <a:rPr lang="en-GB" dirty="0"/>
              <a:t>Communicate,</a:t>
            </a:r>
          </a:p>
          <a:p>
            <a:pPr lvl="1"/>
            <a:r>
              <a:rPr lang="en-GB" dirty="0"/>
              <a:t>Delete or otherwise destroy.</a:t>
            </a:r>
            <a:endParaRPr lang="en-IN" dirty="0"/>
          </a:p>
        </p:txBody>
      </p:sp>
    </p:spTree>
    <p:extLst>
      <p:ext uri="{BB962C8B-B14F-4D97-AF65-F5344CB8AC3E}">
        <p14:creationId xmlns:p14="http://schemas.microsoft.com/office/powerpoint/2010/main" val="11282767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588A9-95F7-4B63-9B96-B73482C8682E}"/>
              </a:ext>
            </a:extLst>
          </p:cNvPr>
          <p:cNvSpPr>
            <a:spLocks noGrp="1"/>
          </p:cNvSpPr>
          <p:nvPr>
            <p:ph type="title"/>
          </p:nvPr>
        </p:nvSpPr>
        <p:spPr/>
        <p:txBody>
          <a:bodyPr/>
          <a:lstStyle/>
          <a:p>
            <a:r>
              <a:rPr lang="en-GB" dirty="0"/>
              <a:t>Types of Access Control Systems</a:t>
            </a:r>
            <a:endParaRPr lang="en-IN" dirty="0"/>
          </a:p>
        </p:txBody>
      </p:sp>
      <p:sp>
        <p:nvSpPr>
          <p:cNvPr id="3" name="Content Placeholder 2">
            <a:extLst>
              <a:ext uri="{FF2B5EF4-FFF2-40B4-BE49-F238E27FC236}">
                <a16:creationId xmlns:a16="http://schemas.microsoft.com/office/drawing/2014/main" id="{BE4E331B-DD0F-43F9-95CB-AA39546AED0E}"/>
              </a:ext>
            </a:extLst>
          </p:cNvPr>
          <p:cNvSpPr>
            <a:spLocks noGrp="1"/>
          </p:cNvSpPr>
          <p:nvPr>
            <p:ph sz="quarter" idx="1"/>
          </p:nvPr>
        </p:nvSpPr>
        <p:spPr/>
        <p:txBody>
          <a:bodyPr/>
          <a:lstStyle/>
          <a:p>
            <a:r>
              <a:rPr lang="en-GB" dirty="0"/>
              <a:t>Access control systems can be logical or physical in nature and fall within three sub-categories:</a:t>
            </a:r>
          </a:p>
          <a:p>
            <a:pPr lvl="1"/>
            <a:r>
              <a:rPr lang="en-GB" dirty="0"/>
              <a:t>Technical control systems,</a:t>
            </a:r>
          </a:p>
          <a:p>
            <a:pPr lvl="1"/>
            <a:r>
              <a:rPr lang="en-GB" dirty="0"/>
              <a:t>Administrative control systems, and</a:t>
            </a:r>
          </a:p>
          <a:p>
            <a:pPr lvl="1"/>
            <a:r>
              <a:rPr lang="en-GB" dirty="0"/>
              <a:t>Physical control systems.</a:t>
            </a:r>
            <a:endParaRPr lang="en-IN" dirty="0"/>
          </a:p>
        </p:txBody>
      </p:sp>
    </p:spTree>
    <p:extLst>
      <p:ext uri="{BB962C8B-B14F-4D97-AF65-F5344CB8AC3E}">
        <p14:creationId xmlns:p14="http://schemas.microsoft.com/office/powerpoint/2010/main" val="92462539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6CB29-0FF8-4BE5-8FFC-436187FE9208}"/>
              </a:ext>
            </a:extLst>
          </p:cNvPr>
          <p:cNvSpPr>
            <a:spLocks noGrp="1"/>
          </p:cNvSpPr>
          <p:nvPr>
            <p:ph type="title"/>
          </p:nvPr>
        </p:nvSpPr>
        <p:spPr/>
        <p:txBody>
          <a:bodyPr/>
          <a:lstStyle/>
          <a:p>
            <a:r>
              <a:rPr lang="en-GB" dirty="0"/>
              <a:t>Question</a:t>
            </a:r>
            <a:endParaRPr lang="en-IN" dirty="0"/>
          </a:p>
        </p:txBody>
      </p:sp>
      <p:sp>
        <p:nvSpPr>
          <p:cNvPr id="3" name="Content Placeholder 2">
            <a:extLst>
              <a:ext uri="{FF2B5EF4-FFF2-40B4-BE49-F238E27FC236}">
                <a16:creationId xmlns:a16="http://schemas.microsoft.com/office/drawing/2014/main" id="{7FD6EDF3-7F83-4C48-8002-FA08DDDF93A2}"/>
              </a:ext>
            </a:extLst>
          </p:cNvPr>
          <p:cNvSpPr>
            <a:spLocks noGrp="1"/>
          </p:cNvSpPr>
          <p:nvPr>
            <p:ph sz="quarter" idx="1"/>
          </p:nvPr>
        </p:nvSpPr>
        <p:spPr/>
        <p:txBody>
          <a:bodyPr/>
          <a:lstStyle/>
          <a:p>
            <a:pPr marL="0" indent="0">
              <a:buNone/>
            </a:pPr>
            <a:r>
              <a:rPr lang="en-GB" dirty="0"/>
              <a:t>The linking of computers with a communication system is called</a:t>
            </a:r>
          </a:p>
          <a:p>
            <a:r>
              <a:rPr lang="en-GB" dirty="0"/>
              <a:t>(A) Assembling</a:t>
            </a:r>
          </a:p>
          <a:p>
            <a:r>
              <a:rPr lang="en-GB" dirty="0"/>
              <a:t>(B) Interlocking</a:t>
            </a:r>
          </a:p>
          <a:p>
            <a:r>
              <a:rPr lang="en-GB" dirty="0"/>
              <a:t>(C) Pairing</a:t>
            </a:r>
          </a:p>
          <a:p>
            <a:r>
              <a:rPr lang="en-GB" dirty="0"/>
              <a:t>(D) Networking</a:t>
            </a:r>
            <a:endParaRPr lang="en-IN" dirty="0"/>
          </a:p>
        </p:txBody>
      </p:sp>
    </p:spTree>
    <p:extLst>
      <p:ext uri="{BB962C8B-B14F-4D97-AF65-F5344CB8AC3E}">
        <p14:creationId xmlns:p14="http://schemas.microsoft.com/office/powerpoint/2010/main" val="1047819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79E84-9275-40D2-842C-05D3781AB52C}"/>
              </a:ext>
            </a:extLst>
          </p:cNvPr>
          <p:cNvSpPr>
            <a:spLocks noGrp="1"/>
          </p:cNvSpPr>
          <p:nvPr>
            <p:ph type="title"/>
          </p:nvPr>
        </p:nvSpPr>
        <p:spPr/>
        <p:txBody>
          <a:bodyPr/>
          <a:lstStyle/>
          <a:p>
            <a:r>
              <a:rPr lang="en-GB" dirty="0"/>
              <a:t>Examples of virtual and physical access control systems</a:t>
            </a:r>
            <a:endParaRPr lang="en-IN" dirty="0"/>
          </a:p>
        </p:txBody>
      </p:sp>
      <p:sp>
        <p:nvSpPr>
          <p:cNvPr id="3" name="Content Placeholder 2">
            <a:extLst>
              <a:ext uri="{FF2B5EF4-FFF2-40B4-BE49-F238E27FC236}">
                <a16:creationId xmlns:a16="http://schemas.microsoft.com/office/drawing/2014/main" id="{6FE8F0C0-C18A-448B-B921-E1FA723EE500}"/>
              </a:ext>
            </a:extLst>
          </p:cNvPr>
          <p:cNvSpPr>
            <a:spLocks noGrp="1"/>
          </p:cNvSpPr>
          <p:nvPr>
            <p:ph sz="quarter" idx="1"/>
          </p:nvPr>
        </p:nvSpPr>
        <p:spPr/>
        <p:txBody>
          <a:bodyPr>
            <a:normAutofit lnSpcReduction="10000"/>
          </a:bodyPr>
          <a:lstStyle/>
          <a:p>
            <a:pPr algn="just"/>
            <a:r>
              <a:rPr lang="en-GB" dirty="0"/>
              <a:t>Login credentials (such as usernames and passwords).</a:t>
            </a:r>
          </a:p>
          <a:p>
            <a:pPr algn="just"/>
            <a:r>
              <a:rPr lang="en-GB" dirty="0"/>
              <a:t>PINs and one-time passwords (OTPs).</a:t>
            </a:r>
          </a:p>
          <a:p>
            <a:pPr algn="just"/>
            <a:r>
              <a:rPr lang="en-GB" dirty="0"/>
              <a:t>Virtual private network (VPN) access to internal networks.</a:t>
            </a:r>
          </a:p>
          <a:p>
            <a:pPr algn="just"/>
            <a:r>
              <a:rPr lang="en-GB" dirty="0"/>
              <a:t>Physical access cards, FOBs, tokens, locks, and keys.</a:t>
            </a:r>
          </a:p>
          <a:p>
            <a:pPr algn="just"/>
            <a:r>
              <a:rPr lang="en-GB" dirty="0"/>
              <a:t>Security guards with access lists.</a:t>
            </a:r>
          </a:p>
          <a:p>
            <a:pPr algn="just"/>
            <a:r>
              <a:rPr lang="en-GB" dirty="0"/>
              <a:t>Biometric readers (such as for facial, retinal, and fingerprint scans).</a:t>
            </a:r>
          </a:p>
          <a:p>
            <a:pPr algn="just"/>
            <a:r>
              <a:rPr lang="en-GB" dirty="0"/>
              <a:t>Digital authentication certificates and digital keys.</a:t>
            </a:r>
            <a:endParaRPr lang="en-IN" dirty="0"/>
          </a:p>
        </p:txBody>
      </p:sp>
    </p:spTree>
    <p:extLst>
      <p:ext uri="{BB962C8B-B14F-4D97-AF65-F5344CB8AC3E}">
        <p14:creationId xmlns:p14="http://schemas.microsoft.com/office/powerpoint/2010/main" val="32856028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2F7D2-D62B-4471-984A-C20532BCEEDE}"/>
              </a:ext>
            </a:extLst>
          </p:cNvPr>
          <p:cNvSpPr>
            <a:spLocks noGrp="1"/>
          </p:cNvSpPr>
          <p:nvPr>
            <p:ph type="title"/>
          </p:nvPr>
        </p:nvSpPr>
        <p:spPr/>
        <p:txBody>
          <a:bodyPr/>
          <a:lstStyle/>
          <a:p>
            <a:r>
              <a:rPr lang="en-GB" dirty="0"/>
              <a:t>Access Control Lists</a:t>
            </a:r>
            <a:endParaRPr lang="en-IN" dirty="0"/>
          </a:p>
        </p:txBody>
      </p:sp>
      <p:sp>
        <p:nvSpPr>
          <p:cNvPr id="3" name="Content Placeholder 2">
            <a:extLst>
              <a:ext uri="{FF2B5EF4-FFF2-40B4-BE49-F238E27FC236}">
                <a16:creationId xmlns:a16="http://schemas.microsoft.com/office/drawing/2014/main" id="{CBB3C6E7-3556-4880-8028-58550B26F447}"/>
              </a:ext>
            </a:extLst>
          </p:cNvPr>
          <p:cNvSpPr>
            <a:spLocks noGrp="1"/>
          </p:cNvSpPr>
          <p:nvPr>
            <p:ph sz="quarter" idx="1"/>
          </p:nvPr>
        </p:nvSpPr>
        <p:spPr/>
        <p:txBody>
          <a:bodyPr>
            <a:normAutofit lnSpcReduction="10000"/>
          </a:bodyPr>
          <a:lstStyle/>
          <a:p>
            <a:pPr algn="just"/>
            <a:r>
              <a:rPr lang="en-GB" dirty="0"/>
              <a:t>An access control list, much like the name would imply, is a list of privileges or permissions that authorize or deny access for specific people or groups to specific objects. ACLs consist of various access control entries (ACEs), which specify the subject and any privileges they have for specific objects.</a:t>
            </a:r>
          </a:p>
          <a:p>
            <a:pPr algn="just"/>
            <a:r>
              <a:rPr lang="en-GB" dirty="0"/>
              <a:t>ACLs serve different functions in terms of how and where they’re used and are central to several different access control models. Few quick examples of common access control lists:</a:t>
            </a:r>
          </a:p>
          <a:p>
            <a:pPr lvl="1" algn="just"/>
            <a:r>
              <a:rPr lang="en-GB" dirty="0"/>
              <a:t>Filesystem Access Control Lists,</a:t>
            </a:r>
          </a:p>
          <a:p>
            <a:pPr lvl="1" algn="just"/>
            <a:r>
              <a:rPr lang="en-GB" dirty="0"/>
              <a:t>Active Directory Access Control Lists, and</a:t>
            </a:r>
          </a:p>
          <a:p>
            <a:pPr lvl="1" algn="just"/>
            <a:r>
              <a:rPr lang="en-GB" dirty="0"/>
              <a:t>Network Access Control Lists.</a:t>
            </a:r>
            <a:endParaRPr lang="en-IN" dirty="0"/>
          </a:p>
        </p:txBody>
      </p:sp>
    </p:spTree>
    <p:extLst>
      <p:ext uri="{BB962C8B-B14F-4D97-AF65-F5344CB8AC3E}">
        <p14:creationId xmlns:p14="http://schemas.microsoft.com/office/powerpoint/2010/main" val="31361453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76334-506F-4996-8E83-713F5016F7E5}"/>
              </a:ext>
            </a:extLst>
          </p:cNvPr>
          <p:cNvSpPr>
            <a:spLocks noGrp="1"/>
          </p:cNvSpPr>
          <p:nvPr>
            <p:ph type="title"/>
          </p:nvPr>
        </p:nvSpPr>
        <p:spPr/>
        <p:txBody>
          <a:bodyPr>
            <a:normAutofit/>
          </a:bodyPr>
          <a:lstStyle/>
          <a:p>
            <a:r>
              <a:rPr lang="en-GB" dirty="0"/>
              <a:t>How Access Controls Come Into Play Within Your Organization</a:t>
            </a:r>
            <a:endParaRPr lang="en-IN" dirty="0"/>
          </a:p>
        </p:txBody>
      </p:sp>
      <p:sp>
        <p:nvSpPr>
          <p:cNvPr id="3" name="Content Placeholder 2">
            <a:extLst>
              <a:ext uri="{FF2B5EF4-FFF2-40B4-BE49-F238E27FC236}">
                <a16:creationId xmlns:a16="http://schemas.microsoft.com/office/drawing/2014/main" id="{26DB98AC-4B1B-4AC7-9764-19779903D5F9}"/>
              </a:ext>
            </a:extLst>
          </p:cNvPr>
          <p:cNvSpPr>
            <a:spLocks noGrp="1"/>
          </p:cNvSpPr>
          <p:nvPr>
            <p:ph sz="quarter" idx="1"/>
          </p:nvPr>
        </p:nvSpPr>
        <p:spPr/>
        <p:txBody>
          <a:bodyPr/>
          <a:lstStyle/>
          <a:p>
            <a:pPr algn="just"/>
            <a:r>
              <a:rPr lang="en-GB" dirty="0"/>
              <a:t>When talking about access controls, they can be implemented done through multiple avenues. </a:t>
            </a:r>
          </a:p>
          <a:p>
            <a:pPr algn="just"/>
            <a:r>
              <a:rPr lang="en-GB" dirty="0"/>
              <a:t>Let’s consider a few examples of access control that your organization might already be using.</a:t>
            </a:r>
            <a:endParaRPr lang="en-IN" dirty="0"/>
          </a:p>
        </p:txBody>
      </p:sp>
    </p:spTree>
    <p:extLst>
      <p:ext uri="{BB962C8B-B14F-4D97-AF65-F5344CB8AC3E}">
        <p14:creationId xmlns:p14="http://schemas.microsoft.com/office/powerpoint/2010/main" val="93929252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8CB30-F69C-45F1-B406-779101A008EE}"/>
              </a:ext>
            </a:extLst>
          </p:cNvPr>
          <p:cNvSpPr>
            <a:spLocks noGrp="1"/>
          </p:cNvSpPr>
          <p:nvPr>
            <p:ph type="title"/>
          </p:nvPr>
        </p:nvSpPr>
        <p:spPr/>
        <p:txBody>
          <a:bodyPr>
            <a:normAutofit/>
          </a:bodyPr>
          <a:lstStyle/>
          <a:p>
            <a:r>
              <a:rPr lang="en-GB" dirty="0"/>
              <a:t>File-Sharing Platforms like SharePoint and Google Docs</a:t>
            </a:r>
            <a:endParaRPr lang="en-IN" dirty="0"/>
          </a:p>
        </p:txBody>
      </p:sp>
      <p:sp>
        <p:nvSpPr>
          <p:cNvPr id="3" name="Content Placeholder 2">
            <a:extLst>
              <a:ext uri="{FF2B5EF4-FFF2-40B4-BE49-F238E27FC236}">
                <a16:creationId xmlns:a16="http://schemas.microsoft.com/office/drawing/2014/main" id="{45C6DDFF-6A92-4B76-B8DD-68FFACD9466D}"/>
              </a:ext>
            </a:extLst>
          </p:cNvPr>
          <p:cNvSpPr>
            <a:spLocks noGrp="1"/>
          </p:cNvSpPr>
          <p:nvPr>
            <p:ph sz="quarter" idx="1"/>
          </p:nvPr>
        </p:nvSpPr>
        <p:spPr/>
        <p:txBody>
          <a:bodyPr/>
          <a:lstStyle/>
          <a:p>
            <a:pPr algn="just"/>
            <a:r>
              <a:rPr lang="en-GB" dirty="0"/>
              <a:t>If you use these types of file-sharing platforms, then you’re already familiar with this type of access control. </a:t>
            </a:r>
          </a:p>
          <a:p>
            <a:pPr algn="just"/>
            <a:r>
              <a:rPr lang="en-GB" dirty="0"/>
              <a:t>Whenever you create or share a document, you can choose to either keep control to yourself or give permissions to view or modify the document as a viewer, commenter, or editor.</a:t>
            </a:r>
            <a:endParaRPr lang="en-IN" dirty="0"/>
          </a:p>
        </p:txBody>
      </p:sp>
    </p:spTree>
    <p:extLst>
      <p:ext uri="{BB962C8B-B14F-4D97-AF65-F5344CB8AC3E}">
        <p14:creationId xmlns:p14="http://schemas.microsoft.com/office/powerpoint/2010/main" val="2836050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61E7C-2114-4CE2-A60F-B4A1EBCA3BD4}"/>
              </a:ext>
            </a:extLst>
          </p:cNvPr>
          <p:cNvSpPr>
            <a:spLocks noGrp="1"/>
          </p:cNvSpPr>
          <p:nvPr>
            <p:ph type="title"/>
          </p:nvPr>
        </p:nvSpPr>
        <p:spPr/>
        <p:txBody>
          <a:bodyPr/>
          <a:lstStyle/>
          <a:p>
            <a:r>
              <a:rPr lang="en-GB" dirty="0"/>
              <a:t>Encryption and decryption</a:t>
            </a:r>
            <a:endParaRPr lang="en-IN" dirty="0"/>
          </a:p>
        </p:txBody>
      </p:sp>
      <p:sp>
        <p:nvSpPr>
          <p:cNvPr id="3" name="Content Placeholder 2">
            <a:extLst>
              <a:ext uri="{FF2B5EF4-FFF2-40B4-BE49-F238E27FC236}">
                <a16:creationId xmlns:a16="http://schemas.microsoft.com/office/drawing/2014/main" id="{25EF056B-B356-40E3-B1AA-C25B6A0A23E5}"/>
              </a:ext>
            </a:extLst>
          </p:cNvPr>
          <p:cNvSpPr>
            <a:spLocks noGrp="1"/>
          </p:cNvSpPr>
          <p:nvPr>
            <p:ph sz="quarter" idx="1"/>
          </p:nvPr>
        </p:nvSpPr>
        <p:spPr/>
        <p:txBody>
          <a:bodyPr>
            <a:normAutofit fontScale="92500"/>
          </a:bodyPr>
          <a:lstStyle/>
          <a:p>
            <a:pPr algn="just"/>
            <a:r>
              <a:rPr lang="en-GB" dirty="0"/>
              <a:t>Data that can be read and understood without any special measures is called plaintext or cleartext. </a:t>
            </a:r>
          </a:p>
          <a:p>
            <a:pPr algn="just"/>
            <a:r>
              <a:rPr lang="en-GB" dirty="0"/>
              <a:t>The method of disguising plaintext in such a way as to hide its substance is called encryption. </a:t>
            </a:r>
          </a:p>
          <a:p>
            <a:pPr algn="just"/>
            <a:r>
              <a:rPr lang="en-GB" dirty="0"/>
              <a:t>Encrypting plaintext results in unreadable gibberish called ciphertext. </a:t>
            </a:r>
          </a:p>
          <a:p>
            <a:pPr algn="just"/>
            <a:r>
              <a:rPr lang="en-GB" dirty="0"/>
              <a:t>You use encryption to make sure that information is hidden from anyone for whom it is not intended, even those who can see the encrypted data. </a:t>
            </a:r>
          </a:p>
          <a:p>
            <a:pPr algn="just"/>
            <a:r>
              <a:rPr lang="en-GB" dirty="0"/>
              <a:t>The process of reverting ciphertext to its original plaintext is called decryption. The following figure shows this process.</a:t>
            </a:r>
            <a:endParaRPr lang="en-IN" dirty="0"/>
          </a:p>
        </p:txBody>
      </p:sp>
    </p:spTree>
    <p:extLst>
      <p:ext uri="{BB962C8B-B14F-4D97-AF65-F5344CB8AC3E}">
        <p14:creationId xmlns:p14="http://schemas.microsoft.com/office/powerpoint/2010/main" val="380079802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2937D-77B8-4A40-876C-810B41C1EA83}"/>
              </a:ext>
            </a:extLst>
          </p:cNvPr>
          <p:cNvSpPr>
            <a:spLocks noGrp="1"/>
          </p:cNvSpPr>
          <p:nvPr>
            <p:ph type="title"/>
          </p:nvPr>
        </p:nvSpPr>
        <p:spPr/>
        <p:txBody>
          <a:bodyPr/>
          <a:lstStyle/>
          <a:p>
            <a:r>
              <a:rPr lang="en-GB" dirty="0"/>
              <a:t>Continue..</a:t>
            </a:r>
            <a:endParaRPr lang="en-IN" dirty="0"/>
          </a:p>
        </p:txBody>
      </p:sp>
      <p:pic>
        <p:nvPicPr>
          <p:cNvPr id="1026" name="Picture 2" descr="Screenshot of a Google Docs window to share a document">
            <a:extLst>
              <a:ext uri="{FF2B5EF4-FFF2-40B4-BE49-F238E27FC236}">
                <a16:creationId xmlns:a16="http://schemas.microsoft.com/office/drawing/2014/main" id="{3B309B3A-4DEE-4FCC-814D-7FC2C5231275}"/>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028258" y="2088878"/>
            <a:ext cx="6325483" cy="3896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119577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1E4F8-E509-4419-B1CE-8A128643E0BD}"/>
              </a:ext>
            </a:extLst>
          </p:cNvPr>
          <p:cNvSpPr>
            <a:spLocks noGrp="1"/>
          </p:cNvSpPr>
          <p:nvPr>
            <p:ph type="title"/>
          </p:nvPr>
        </p:nvSpPr>
        <p:spPr/>
        <p:txBody>
          <a:bodyPr/>
          <a:lstStyle/>
          <a:p>
            <a:r>
              <a:rPr lang="en-GB" dirty="0"/>
              <a:t>Difference between Private key and Public key</a:t>
            </a:r>
            <a:endParaRPr lang="en-IN" dirty="0"/>
          </a:p>
        </p:txBody>
      </p:sp>
      <p:sp>
        <p:nvSpPr>
          <p:cNvPr id="3" name="Content Placeholder 2">
            <a:extLst>
              <a:ext uri="{FF2B5EF4-FFF2-40B4-BE49-F238E27FC236}">
                <a16:creationId xmlns:a16="http://schemas.microsoft.com/office/drawing/2014/main" id="{5374DFEF-FDE5-48B9-8E65-7D5BAE1FB743}"/>
              </a:ext>
            </a:extLst>
          </p:cNvPr>
          <p:cNvSpPr>
            <a:spLocks noGrp="1"/>
          </p:cNvSpPr>
          <p:nvPr>
            <p:ph sz="quarter" idx="1"/>
          </p:nvPr>
        </p:nvSpPr>
        <p:spPr/>
        <p:txBody>
          <a:bodyPr>
            <a:normAutofit/>
          </a:bodyPr>
          <a:lstStyle/>
          <a:p>
            <a:pPr algn="just"/>
            <a:r>
              <a:rPr lang="en-GB" dirty="0"/>
              <a:t>Cryptography is the science of secret writing with the intention of keeping the data secret. Cryptography is classified into symmetric cryptography, asymmetric cryptography and hashing.</a:t>
            </a:r>
          </a:p>
          <a:p>
            <a:pPr algn="just"/>
            <a:r>
              <a:rPr lang="en-GB" dirty="0"/>
              <a:t>Private Key: In Private key, the same key (secret key) is used for encryption and decryption. In this key is symmetric because the only key is copy or share by another party to decrypt the cipher text. It is faster than the public key cryptography.</a:t>
            </a:r>
          </a:p>
          <a:p>
            <a:endParaRPr lang="en-GB" dirty="0"/>
          </a:p>
        </p:txBody>
      </p:sp>
    </p:spTree>
    <p:extLst>
      <p:ext uri="{BB962C8B-B14F-4D97-AF65-F5344CB8AC3E}">
        <p14:creationId xmlns:p14="http://schemas.microsoft.com/office/powerpoint/2010/main" val="10584829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13E2F-D8D1-43F6-85DF-31437D19341D}"/>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45256618-DBE2-41E6-A6A8-77F7E5BA854B}"/>
              </a:ext>
            </a:extLst>
          </p:cNvPr>
          <p:cNvSpPr>
            <a:spLocks noGrp="1"/>
          </p:cNvSpPr>
          <p:nvPr>
            <p:ph sz="quarter" idx="1"/>
          </p:nvPr>
        </p:nvSpPr>
        <p:spPr/>
        <p:txBody>
          <a:bodyPr/>
          <a:lstStyle/>
          <a:p>
            <a:pPr algn="just"/>
            <a:r>
              <a:rPr lang="en-GB" dirty="0"/>
              <a:t>Public Key: In Public key, two keys are used one key is used for encryption and another key is used for decryption. One key (public key) is used for encrypt the plain text to convert it into cipher text and another key (private key) is used by receiver to decrypt the cipher text to read the message.</a:t>
            </a:r>
            <a:endParaRPr lang="en-IN" dirty="0"/>
          </a:p>
          <a:p>
            <a:endParaRPr lang="en-IN" dirty="0"/>
          </a:p>
        </p:txBody>
      </p:sp>
    </p:spTree>
    <p:extLst>
      <p:ext uri="{BB962C8B-B14F-4D97-AF65-F5344CB8AC3E}">
        <p14:creationId xmlns:p14="http://schemas.microsoft.com/office/powerpoint/2010/main" val="372296522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10C7E-14D8-495D-80E7-1C71ABBD865D}"/>
              </a:ext>
            </a:extLst>
          </p:cNvPr>
          <p:cNvSpPr>
            <a:spLocks noGrp="1"/>
          </p:cNvSpPr>
          <p:nvPr>
            <p:ph type="title"/>
          </p:nvPr>
        </p:nvSpPr>
        <p:spPr/>
        <p:txBody>
          <a:bodyPr/>
          <a:lstStyle/>
          <a:p>
            <a:r>
              <a:rPr lang="en-GB" dirty="0"/>
              <a:t>Continue..</a:t>
            </a:r>
            <a:endParaRPr lang="en-IN" dirty="0"/>
          </a:p>
        </p:txBody>
      </p:sp>
      <p:graphicFrame>
        <p:nvGraphicFramePr>
          <p:cNvPr id="4" name="Content Placeholder 3">
            <a:extLst>
              <a:ext uri="{FF2B5EF4-FFF2-40B4-BE49-F238E27FC236}">
                <a16:creationId xmlns:a16="http://schemas.microsoft.com/office/drawing/2014/main" id="{60CE1BBB-14A7-4292-9653-77539C33EEAB}"/>
              </a:ext>
            </a:extLst>
          </p:cNvPr>
          <p:cNvGraphicFramePr>
            <a:graphicFrameLocks noGrp="1"/>
          </p:cNvGraphicFramePr>
          <p:nvPr>
            <p:ph sz="quarter" idx="1"/>
          </p:nvPr>
        </p:nvGraphicFramePr>
        <p:xfrm>
          <a:off x="457200" y="1435513"/>
          <a:ext cx="7467600" cy="5303883"/>
        </p:xfrm>
        <a:graphic>
          <a:graphicData uri="http://schemas.openxmlformats.org/drawingml/2006/table">
            <a:tbl>
              <a:tblPr/>
              <a:tblGrid>
                <a:gridCol w="762000">
                  <a:extLst>
                    <a:ext uri="{9D8B030D-6E8A-4147-A177-3AD203B41FA5}">
                      <a16:colId xmlns:a16="http://schemas.microsoft.com/office/drawing/2014/main" val="209301748"/>
                    </a:ext>
                  </a:extLst>
                </a:gridCol>
                <a:gridCol w="3124200">
                  <a:extLst>
                    <a:ext uri="{9D8B030D-6E8A-4147-A177-3AD203B41FA5}">
                      <a16:colId xmlns:a16="http://schemas.microsoft.com/office/drawing/2014/main" val="2855190064"/>
                    </a:ext>
                  </a:extLst>
                </a:gridCol>
                <a:gridCol w="3581400">
                  <a:extLst>
                    <a:ext uri="{9D8B030D-6E8A-4147-A177-3AD203B41FA5}">
                      <a16:colId xmlns:a16="http://schemas.microsoft.com/office/drawing/2014/main" val="2452297968"/>
                    </a:ext>
                  </a:extLst>
                </a:gridCol>
              </a:tblGrid>
              <a:tr h="348709">
                <a:tc>
                  <a:txBody>
                    <a:bodyPr/>
                    <a:lstStyle/>
                    <a:p>
                      <a:pPr algn="l" fontAlgn="base"/>
                      <a:r>
                        <a:rPr lang="en-IN" sz="1600" b="0">
                          <a:effectLst/>
                        </a:rPr>
                        <a:t>S.NO</a:t>
                      </a:r>
                    </a:p>
                  </a:txBody>
                  <a:tcPr marL="49816" marR="49816" marT="24908" marB="24908" anchor="ctr">
                    <a:lnL>
                      <a:noFill/>
                    </a:lnL>
                    <a:lnR>
                      <a:noFill/>
                    </a:lnR>
                    <a:lnT>
                      <a:noFill/>
                    </a:lnT>
                    <a:lnB>
                      <a:noFill/>
                    </a:lnB>
                    <a:solidFill>
                      <a:srgbClr val="FFFFFF"/>
                    </a:solidFill>
                  </a:tcPr>
                </a:tc>
                <a:tc>
                  <a:txBody>
                    <a:bodyPr/>
                    <a:lstStyle/>
                    <a:p>
                      <a:pPr algn="l" fontAlgn="base"/>
                      <a:r>
                        <a:rPr lang="en-IN" sz="1600" b="0">
                          <a:effectLst/>
                        </a:rPr>
                        <a:t>Private Key</a:t>
                      </a:r>
                    </a:p>
                  </a:txBody>
                  <a:tcPr marL="49816" marR="49816" marT="24908" marB="24908" anchor="ctr">
                    <a:lnL>
                      <a:noFill/>
                    </a:lnL>
                    <a:lnR>
                      <a:noFill/>
                    </a:lnR>
                    <a:lnT>
                      <a:noFill/>
                    </a:lnT>
                    <a:lnB>
                      <a:noFill/>
                    </a:lnB>
                    <a:solidFill>
                      <a:srgbClr val="FFFFFF"/>
                    </a:solidFill>
                  </a:tcPr>
                </a:tc>
                <a:tc>
                  <a:txBody>
                    <a:bodyPr/>
                    <a:lstStyle/>
                    <a:p>
                      <a:pPr algn="l" fontAlgn="base"/>
                      <a:r>
                        <a:rPr lang="en-IN" sz="1600" b="0">
                          <a:effectLst/>
                        </a:rPr>
                        <a:t>Public Key</a:t>
                      </a:r>
                    </a:p>
                  </a:txBody>
                  <a:tcPr marL="49816" marR="49816" marT="24908" marB="24908" anchor="ctr">
                    <a:lnL>
                      <a:noFill/>
                    </a:lnL>
                    <a:lnR>
                      <a:noFill/>
                    </a:lnR>
                    <a:lnT>
                      <a:noFill/>
                    </a:lnT>
                    <a:lnB>
                      <a:noFill/>
                    </a:lnB>
                    <a:solidFill>
                      <a:srgbClr val="FFFFFF"/>
                    </a:solidFill>
                  </a:tcPr>
                </a:tc>
                <a:extLst>
                  <a:ext uri="{0D108BD9-81ED-4DB2-BD59-A6C34878D82A}">
                    <a16:rowId xmlns:a16="http://schemas.microsoft.com/office/drawing/2014/main" val="2437121840"/>
                  </a:ext>
                </a:extLst>
              </a:tr>
              <a:tr h="408211">
                <a:tc>
                  <a:txBody>
                    <a:bodyPr/>
                    <a:lstStyle/>
                    <a:p>
                      <a:pPr algn="l" fontAlgn="base"/>
                      <a:r>
                        <a:rPr lang="en-IN" sz="1600" b="0">
                          <a:effectLst/>
                        </a:rPr>
                        <a:t>1.</a:t>
                      </a:r>
                    </a:p>
                  </a:txBody>
                  <a:tcPr marL="34594" marR="34594" marT="48432" marB="48432" anchor="ctr">
                    <a:lnL>
                      <a:noFill/>
                    </a:lnL>
                    <a:lnR>
                      <a:noFill/>
                    </a:lnR>
                    <a:lnT>
                      <a:noFill/>
                    </a:lnT>
                    <a:lnB>
                      <a:noFill/>
                    </a:lnB>
                    <a:solidFill>
                      <a:srgbClr val="FFFFFF"/>
                    </a:solidFill>
                  </a:tcPr>
                </a:tc>
                <a:tc>
                  <a:txBody>
                    <a:bodyPr/>
                    <a:lstStyle/>
                    <a:p>
                      <a:pPr algn="l" fontAlgn="base"/>
                      <a:r>
                        <a:rPr lang="en-GB" sz="1600" b="0">
                          <a:effectLst/>
                        </a:rPr>
                        <a:t>Private key is faster than public key.</a:t>
                      </a:r>
                    </a:p>
                  </a:txBody>
                  <a:tcPr marL="34594" marR="34594" marT="48432" marB="48432" anchor="ctr">
                    <a:lnL>
                      <a:noFill/>
                    </a:lnL>
                    <a:lnR>
                      <a:noFill/>
                    </a:lnR>
                    <a:lnT>
                      <a:noFill/>
                    </a:lnT>
                    <a:lnB>
                      <a:noFill/>
                    </a:lnB>
                    <a:solidFill>
                      <a:srgbClr val="FFFFFF"/>
                    </a:solidFill>
                  </a:tcPr>
                </a:tc>
                <a:tc>
                  <a:txBody>
                    <a:bodyPr/>
                    <a:lstStyle/>
                    <a:p>
                      <a:pPr algn="l" fontAlgn="base"/>
                      <a:r>
                        <a:rPr lang="en-GB" sz="1600" b="0">
                          <a:effectLst/>
                        </a:rPr>
                        <a:t>It is slower than private key.</a:t>
                      </a:r>
                    </a:p>
                  </a:txBody>
                  <a:tcPr marL="34594" marR="34594" marT="48432" marB="48432" anchor="ctr">
                    <a:lnL>
                      <a:noFill/>
                    </a:lnL>
                    <a:lnR>
                      <a:noFill/>
                    </a:lnR>
                    <a:lnT>
                      <a:noFill/>
                    </a:lnT>
                    <a:lnB>
                      <a:noFill/>
                    </a:lnB>
                    <a:solidFill>
                      <a:srgbClr val="FFFFFF"/>
                    </a:solidFill>
                  </a:tcPr>
                </a:tc>
                <a:extLst>
                  <a:ext uri="{0D108BD9-81ED-4DB2-BD59-A6C34878D82A}">
                    <a16:rowId xmlns:a16="http://schemas.microsoft.com/office/drawing/2014/main" val="1838028567"/>
                  </a:ext>
                </a:extLst>
              </a:tr>
              <a:tr h="1134688">
                <a:tc>
                  <a:txBody>
                    <a:bodyPr/>
                    <a:lstStyle/>
                    <a:p>
                      <a:pPr algn="l" fontAlgn="base"/>
                      <a:r>
                        <a:rPr lang="en-IN" sz="1600" b="0">
                          <a:effectLst/>
                        </a:rPr>
                        <a:t>2.</a:t>
                      </a:r>
                    </a:p>
                  </a:txBody>
                  <a:tcPr marL="34594" marR="34594" marT="48432" marB="48432" anchor="ctr">
                    <a:lnL>
                      <a:noFill/>
                    </a:lnL>
                    <a:lnR>
                      <a:noFill/>
                    </a:lnR>
                    <a:lnT>
                      <a:noFill/>
                    </a:lnT>
                    <a:lnB>
                      <a:noFill/>
                    </a:lnB>
                    <a:solidFill>
                      <a:srgbClr val="FFFFFF"/>
                    </a:solidFill>
                  </a:tcPr>
                </a:tc>
                <a:tc>
                  <a:txBody>
                    <a:bodyPr/>
                    <a:lstStyle/>
                    <a:p>
                      <a:pPr algn="l" fontAlgn="base"/>
                      <a:r>
                        <a:rPr lang="en-GB" sz="1600" b="0" dirty="0">
                          <a:effectLst/>
                        </a:rPr>
                        <a:t>In this, the same key (secret key) and algorithm is used to encrypt and decrypt the message.</a:t>
                      </a:r>
                    </a:p>
                  </a:txBody>
                  <a:tcPr marL="34594" marR="34594" marT="48432" marB="48432" anchor="ctr">
                    <a:lnL>
                      <a:noFill/>
                    </a:lnL>
                    <a:lnR>
                      <a:noFill/>
                    </a:lnR>
                    <a:lnT>
                      <a:noFill/>
                    </a:lnT>
                    <a:lnB>
                      <a:noFill/>
                    </a:lnB>
                    <a:solidFill>
                      <a:srgbClr val="FFFFFF"/>
                    </a:solidFill>
                  </a:tcPr>
                </a:tc>
                <a:tc>
                  <a:txBody>
                    <a:bodyPr/>
                    <a:lstStyle/>
                    <a:p>
                      <a:pPr algn="l" fontAlgn="base"/>
                      <a:r>
                        <a:rPr lang="en-GB" sz="1600" b="0">
                          <a:effectLst/>
                        </a:rPr>
                        <a:t>In public key cryptography, two keys are used, one key is used for encryption and while the other is used for decryption.</a:t>
                      </a:r>
                    </a:p>
                  </a:txBody>
                  <a:tcPr marL="34594" marR="34594" marT="48432" marB="48432" anchor="ctr">
                    <a:lnL>
                      <a:noFill/>
                    </a:lnL>
                    <a:lnR>
                      <a:noFill/>
                    </a:lnR>
                    <a:lnT>
                      <a:noFill/>
                    </a:lnT>
                    <a:lnB>
                      <a:noFill/>
                    </a:lnB>
                    <a:solidFill>
                      <a:srgbClr val="FFFFFF"/>
                    </a:solidFill>
                  </a:tcPr>
                </a:tc>
                <a:extLst>
                  <a:ext uri="{0D108BD9-81ED-4DB2-BD59-A6C34878D82A}">
                    <a16:rowId xmlns:a16="http://schemas.microsoft.com/office/drawing/2014/main" val="1221249444"/>
                  </a:ext>
                </a:extLst>
              </a:tr>
              <a:tr h="615776">
                <a:tc>
                  <a:txBody>
                    <a:bodyPr/>
                    <a:lstStyle/>
                    <a:p>
                      <a:pPr algn="l" fontAlgn="base"/>
                      <a:r>
                        <a:rPr lang="en-IN" sz="1600" b="0">
                          <a:effectLst/>
                        </a:rPr>
                        <a:t>3.</a:t>
                      </a:r>
                    </a:p>
                  </a:txBody>
                  <a:tcPr marL="34594" marR="34594" marT="48432" marB="48432" anchor="ctr">
                    <a:lnL>
                      <a:noFill/>
                    </a:lnL>
                    <a:lnR>
                      <a:noFill/>
                    </a:lnR>
                    <a:lnT>
                      <a:noFill/>
                    </a:lnT>
                    <a:lnB>
                      <a:noFill/>
                    </a:lnB>
                    <a:solidFill>
                      <a:srgbClr val="FFFFFF"/>
                    </a:solidFill>
                  </a:tcPr>
                </a:tc>
                <a:tc>
                  <a:txBody>
                    <a:bodyPr/>
                    <a:lstStyle/>
                    <a:p>
                      <a:pPr algn="l" fontAlgn="base"/>
                      <a:r>
                        <a:rPr lang="en-GB" sz="1600" b="0">
                          <a:effectLst/>
                        </a:rPr>
                        <a:t>In private key cryptography, the key is kept as a secret.</a:t>
                      </a:r>
                    </a:p>
                  </a:txBody>
                  <a:tcPr marL="34594" marR="34594" marT="48432" marB="48432" anchor="ctr">
                    <a:lnL>
                      <a:noFill/>
                    </a:lnL>
                    <a:lnR>
                      <a:noFill/>
                    </a:lnR>
                    <a:lnT>
                      <a:noFill/>
                    </a:lnT>
                    <a:lnB>
                      <a:noFill/>
                    </a:lnB>
                    <a:solidFill>
                      <a:srgbClr val="FFFFFF"/>
                    </a:solidFill>
                  </a:tcPr>
                </a:tc>
                <a:tc>
                  <a:txBody>
                    <a:bodyPr/>
                    <a:lstStyle/>
                    <a:p>
                      <a:pPr algn="l" fontAlgn="base"/>
                      <a:r>
                        <a:rPr lang="en-GB" sz="1600" b="0">
                          <a:effectLst/>
                        </a:rPr>
                        <a:t>In public key cryptography, one of the two keys is kept as a secret.</a:t>
                      </a:r>
                    </a:p>
                  </a:txBody>
                  <a:tcPr marL="34594" marR="34594" marT="48432" marB="48432" anchor="ctr">
                    <a:lnL>
                      <a:noFill/>
                    </a:lnL>
                    <a:lnR>
                      <a:noFill/>
                    </a:lnR>
                    <a:lnT>
                      <a:noFill/>
                    </a:lnT>
                    <a:lnB>
                      <a:noFill/>
                    </a:lnB>
                    <a:solidFill>
                      <a:srgbClr val="FFFFFF"/>
                    </a:solidFill>
                  </a:tcPr>
                </a:tc>
                <a:extLst>
                  <a:ext uri="{0D108BD9-81ED-4DB2-BD59-A6C34878D82A}">
                    <a16:rowId xmlns:a16="http://schemas.microsoft.com/office/drawing/2014/main" val="1570518616"/>
                  </a:ext>
                </a:extLst>
              </a:tr>
              <a:tr h="823341">
                <a:tc>
                  <a:txBody>
                    <a:bodyPr/>
                    <a:lstStyle/>
                    <a:p>
                      <a:pPr algn="l" fontAlgn="base"/>
                      <a:r>
                        <a:rPr lang="en-IN" sz="1600" b="0">
                          <a:effectLst/>
                        </a:rPr>
                        <a:t>4.</a:t>
                      </a:r>
                    </a:p>
                  </a:txBody>
                  <a:tcPr marL="34594" marR="34594" marT="48432" marB="48432" anchor="ctr">
                    <a:lnL>
                      <a:noFill/>
                    </a:lnL>
                    <a:lnR>
                      <a:noFill/>
                    </a:lnR>
                    <a:lnT>
                      <a:noFill/>
                    </a:lnT>
                    <a:lnB>
                      <a:noFill/>
                    </a:lnB>
                    <a:solidFill>
                      <a:srgbClr val="FFFFFF"/>
                    </a:solidFill>
                  </a:tcPr>
                </a:tc>
                <a:tc>
                  <a:txBody>
                    <a:bodyPr/>
                    <a:lstStyle/>
                    <a:p>
                      <a:pPr algn="l" fontAlgn="base"/>
                      <a:r>
                        <a:rPr lang="en-GB" sz="1600" b="0">
                          <a:effectLst/>
                        </a:rPr>
                        <a:t>Private key is </a:t>
                      </a:r>
                      <a:r>
                        <a:rPr lang="en-GB" sz="1600" b="1">
                          <a:effectLst/>
                        </a:rPr>
                        <a:t>Symmetrical</a:t>
                      </a:r>
                      <a:r>
                        <a:rPr lang="en-GB" sz="1600" b="0">
                          <a:effectLst/>
                        </a:rPr>
                        <a:t> because there is only one key that is called secret key.</a:t>
                      </a:r>
                    </a:p>
                  </a:txBody>
                  <a:tcPr marL="34594" marR="34594" marT="48432" marB="48432" anchor="ctr">
                    <a:lnL>
                      <a:noFill/>
                    </a:lnL>
                    <a:lnR>
                      <a:noFill/>
                    </a:lnR>
                    <a:lnT>
                      <a:noFill/>
                    </a:lnT>
                    <a:lnB>
                      <a:noFill/>
                    </a:lnB>
                    <a:solidFill>
                      <a:srgbClr val="FFFFFF"/>
                    </a:solidFill>
                  </a:tcPr>
                </a:tc>
                <a:tc>
                  <a:txBody>
                    <a:bodyPr/>
                    <a:lstStyle/>
                    <a:p>
                      <a:pPr algn="l" fontAlgn="base"/>
                      <a:r>
                        <a:rPr lang="en-GB" sz="1600" b="0">
                          <a:effectLst/>
                        </a:rPr>
                        <a:t>Public key is </a:t>
                      </a:r>
                      <a:r>
                        <a:rPr lang="en-GB" sz="1600" b="1">
                          <a:effectLst/>
                        </a:rPr>
                        <a:t>Asymmetrical</a:t>
                      </a:r>
                      <a:r>
                        <a:rPr lang="en-GB" sz="1600" b="0">
                          <a:effectLst/>
                        </a:rPr>
                        <a:t> because there are two types of key: private and public key.</a:t>
                      </a:r>
                    </a:p>
                  </a:txBody>
                  <a:tcPr marL="34594" marR="34594" marT="48432" marB="48432" anchor="ctr">
                    <a:lnL>
                      <a:noFill/>
                    </a:lnL>
                    <a:lnR>
                      <a:noFill/>
                    </a:lnR>
                    <a:lnT>
                      <a:noFill/>
                    </a:lnT>
                    <a:lnB>
                      <a:noFill/>
                    </a:lnB>
                    <a:solidFill>
                      <a:srgbClr val="FFFFFF"/>
                    </a:solidFill>
                  </a:tcPr>
                </a:tc>
                <a:extLst>
                  <a:ext uri="{0D108BD9-81ED-4DB2-BD59-A6C34878D82A}">
                    <a16:rowId xmlns:a16="http://schemas.microsoft.com/office/drawing/2014/main" val="4030384676"/>
                  </a:ext>
                </a:extLst>
              </a:tr>
              <a:tr h="823341">
                <a:tc>
                  <a:txBody>
                    <a:bodyPr/>
                    <a:lstStyle/>
                    <a:p>
                      <a:pPr algn="l" fontAlgn="base"/>
                      <a:r>
                        <a:rPr lang="en-IN" sz="1600" b="0">
                          <a:effectLst/>
                        </a:rPr>
                        <a:t>5.</a:t>
                      </a:r>
                    </a:p>
                  </a:txBody>
                  <a:tcPr marL="34594" marR="34594" marT="48432" marB="48432" anchor="ctr">
                    <a:lnL>
                      <a:noFill/>
                    </a:lnL>
                    <a:lnR>
                      <a:noFill/>
                    </a:lnR>
                    <a:lnT>
                      <a:noFill/>
                    </a:lnT>
                    <a:lnB>
                      <a:noFill/>
                    </a:lnB>
                    <a:solidFill>
                      <a:srgbClr val="FFFFFF"/>
                    </a:solidFill>
                  </a:tcPr>
                </a:tc>
                <a:tc>
                  <a:txBody>
                    <a:bodyPr/>
                    <a:lstStyle/>
                    <a:p>
                      <a:pPr algn="l" fontAlgn="base"/>
                      <a:r>
                        <a:rPr lang="en-GB" sz="1600" b="0">
                          <a:effectLst/>
                        </a:rPr>
                        <a:t>In this cryptography, sender and receiver need to share the same key.</a:t>
                      </a:r>
                    </a:p>
                  </a:txBody>
                  <a:tcPr marL="34594" marR="34594" marT="48432" marB="48432" anchor="ctr">
                    <a:lnL>
                      <a:noFill/>
                    </a:lnL>
                    <a:lnR>
                      <a:noFill/>
                    </a:lnR>
                    <a:lnT>
                      <a:noFill/>
                    </a:lnT>
                    <a:lnB>
                      <a:noFill/>
                    </a:lnB>
                    <a:solidFill>
                      <a:srgbClr val="FFFFFF"/>
                    </a:solidFill>
                  </a:tcPr>
                </a:tc>
                <a:tc>
                  <a:txBody>
                    <a:bodyPr/>
                    <a:lstStyle/>
                    <a:p>
                      <a:pPr algn="l" fontAlgn="base"/>
                      <a:r>
                        <a:rPr lang="en-GB" sz="1600" b="0">
                          <a:effectLst/>
                        </a:rPr>
                        <a:t>In this cryptography, sender and receiver does not need to share the same key.</a:t>
                      </a:r>
                    </a:p>
                  </a:txBody>
                  <a:tcPr marL="34594" marR="34594" marT="48432" marB="48432" anchor="ctr">
                    <a:lnL>
                      <a:noFill/>
                    </a:lnL>
                    <a:lnR>
                      <a:noFill/>
                    </a:lnR>
                    <a:lnT>
                      <a:noFill/>
                    </a:lnT>
                    <a:lnB>
                      <a:noFill/>
                    </a:lnB>
                    <a:solidFill>
                      <a:srgbClr val="FFFFFF"/>
                    </a:solidFill>
                  </a:tcPr>
                </a:tc>
                <a:extLst>
                  <a:ext uri="{0D108BD9-81ED-4DB2-BD59-A6C34878D82A}">
                    <a16:rowId xmlns:a16="http://schemas.microsoft.com/office/drawing/2014/main" val="662074650"/>
                  </a:ext>
                </a:extLst>
              </a:tr>
              <a:tr h="719558">
                <a:tc>
                  <a:txBody>
                    <a:bodyPr/>
                    <a:lstStyle/>
                    <a:p>
                      <a:pPr algn="l" fontAlgn="base"/>
                      <a:r>
                        <a:rPr lang="en-IN" sz="1600" b="0" dirty="0">
                          <a:effectLst/>
                        </a:rPr>
                        <a:t>6.</a:t>
                      </a:r>
                    </a:p>
                  </a:txBody>
                  <a:tcPr marL="34594" marR="34594" marT="48432" marB="48432" anchor="ctr">
                    <a:lnL>
                      <a:noFill/>
                    </a:lnL>
                    <a:lnR>
                      <a:noFill/>
                    </a:lnR>
                    <a:lnT>
                      <a:noFill/>
                    </a:lnT>
                    <a:lnB>
                      <a:noFill/>
                    </a:lnB>
                    <a:solidFill>
                      <a:srgbClr val="FFFFFF"/>
                    </a:solidFill>
                  </a:tcPr>
                </a:tc>
                <a:tc>
                  <a:txBody>
                    <a:bodyPr/>
                    <a:lstStyle/>
                    <a:p>
                      <a:pPr algn="l" fontAlgn="base"/>
                      <a:r>
                        <a:rPr lang="en-GB" sz="1600" b="0">
                          <a:effectLst/>
                        </a:rPr>
                        <a:t>In this cryptography, the key is private.</a:t>
                      </a:r>
                    </a:p>
                  </a:txBody>
                  <a:tcPr marL="34594" marR="34594" marT="48432" marB="48432" anchor="ctr">
                    <a:lnL>
                      <a:noFill/>
                    </a:lnL>
                    <a:lnR>
                      <a:noFill/>
                    </a:lnR>
                    <a:lnT>
                      <a:noFill/>
                    </a:lnT>
                    <a:lnB>
                      <a:noFill/>
                    </a:lnB>
                    <a:solidFill>
                      <a:srgbClr val="FFFFFF"/>
                    </a:solidFill>
                  </a:tcPr>
                </a:tc>
                <a:tc>
                  <a:txBody>
                    <a:bodyPr/>
                    <a:lstStyle/>
                    <a:p>
                      <a:pPr algn="l" fontAlgn="base"/>
                      <a:r>
                        <a:rPr lang="en-GB" sz="1600" b="0" dirty="0">
                          <a:effectLst/>
                        </a:rPr>
                        <a:t>In this cryptography, public key can be public and private key is private.</a:t>
                      </a:r>
                    </a:p>
                  </a:txBody>
                  <a:tcPr marL="34594" marR="34594" marT="48432" marB="48432" anchor="ctr">
                    <a:lnL>
                      <a:noFill/>
                    </a:lnL>
                    <a:lnR>
                      <a:noFill/>
                    </a:lnR>
                    <a:lnT>
                      <a:noFill/>
                    </a:lnT>
                    <a:lnB>
                      <a:noFill/>
                    </a:lnB>
                    <a:solidFill>
                      <a:srgbClr val="FFFFFF"/>
                    </a:solidFill>
                  </a:tcPr>
                </a:tc>
                <a:extLst>
                  <a:ext uri="{0D108BD9-81ED-4DB2-BD59-A6C34878D82A}">
                    <a16:rowId xmlns:a16="http://schemas.microsoft.com/office/drawing/2014/main" val="2119804514"/>
                  </a:ext>
                </a:extLst>
              </a:tr>
            </a:tbl>
          </a:graphicData>
        </a:graphic>
      </p:graphicFrame>
      <p:sp>
        <p:nvSpPr>
          <p:cNvPr id="5" name="Rectangle 1">
            <a:extLst>
              <a:ext uri="{FF2B5EF4-FFF2-40B4-BE49-F238E27FC236}">
                <a16:creationId xmlns:a16="http://schemas.microsoft.com/office/drawing/2014/main" id="{3B8ED866-399B-4280-9A72-518E86B7A7C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269358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26A2C-48AA-411D-BCEE-9B1544285926}"/>
              </a:ext>
            </a:extLst>
          </p:cNvPr>
          <p:cNvSpPr>
            <a:spLocks noGrp="1"/>
          </p:cNvSpPr>
          <p:nvPr>
            <p:ph type="title"/>
          </p:nvPr>
        </p:nvSpPr>
        <p:spPr/>
        <p:txBody>
          <a:bodyPr/>
          <a:lstStyle/>
          <a:p>
            <a:r>
              <a:rPr lang="en-GB" dirty="0"/>
              <a:t>How User Authentication is Done</a:t>
            </a:r>
            <a:endParaRPr lang="en-IN" dirty="0"/>
          </a:p>
        </p:txBody>
      </p:sp>
      <p:sp>
        <p:nvSpPr>
          <p:cNvPr id="3" name="Content Placeholder 2">
            <a:extLst>
              <a:ext uri="{FF2B5EF4-FFF2-40B4-BE49-F238E27FC236}">
                <a16:creationId xmlns:a16="http://schemas.microsoft.com/office/drawing/2014/main" id="{B9DE3B51-47DF-4128-8EAA-732DEFA5B55E}"/>
              </a:ext>
            </a:extLst>
          </p:cNvPr>
          <p:cNvSpPr>
            <a:spLocks noGrp="1"/>
          </p:cNvSpPr>
          <p:nvPr>
            <p:ph sz="quarter" idx="1"/>
          </p:nvPr>
        </p:nvSpPr>
        <p:spPr/>
        <p:txBody>
          <a:bodyPr/>
          <a:lstStyle/>
          <a:p>
            <a:pPr algn="just"/>
            <a:r>
              <a:rPr lang="en-GB" dirty="0"/>
              <a:t>Authentication is the process of verifying the identity of users or information. </a:t>
            </a:r>
          </a:p>
          <a:p>
            <a:pPr algn="just"/>
            <a:r>
              <a:rPr lang="en-GB" dirty="0"/>
              <a:t>User authentication is the process of verifying the identity of the user when that user logs in to a computer system. </a:t>
            </a:r>
          </a:p>
          <a:p>
            <a:pPr algn="just"/>
            <a:r>
              <a:rPr lang="en-GB" dirty="0"/>
              <a:t>The main objective of authentication is to allow authorized users to access the computer and to deny access to unauthorized users.</a:t>
            </a:r>
            <a:endParaRPr lang="en-IN" dirty="0"/>
          </a:p>
        </p:txBody>
      </p:sp>
    </p:spTree>
    <p:extLst>
      <p:ext uri="{BB962C8B-B14F-4D97-AF65-F5344CB8AC3E}">
        <p14:creationId xmlns:p14="http://schemas.microsoft.com/office/powerpoint/2010/main" val="362752268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32D96-E73D-453F-A01D-E052DE41A716}"/>
              </a:ext>
            </a:extLst>
          </p:cNvPr>
          <p:cNvSpPr>
            <a:spLocks noGrp="1"/>
          </p:cNvSpPr>
          <p:nvPr>
            <p:ph type="title"/>
          </p:nvPr>
        </p:nvSpPr>
        <p:spPr/>
        <p:txBody>
          <a:bodyPr/>
          <a:lstStyle/>
          <a:p>
            <a:r>
              <a:rPr lang="en-GB" dirty="0"/>
              <a:t>Question</a:t>
            </a:r>
            <a:endParaRPr lang="en-IN" dirty="0"/>
          </a:p>
        </p:txBody>
      </p:sp>
      <p:sp>
        <p:nvSpPr>
          <p:cNvPr id="3" name="Content Placeholder 2">
            <a:extLst>
              <a:ext uri="{FF2B5EF4-FFF2-40B4-BE49-F238E27FC236}">
                <a16:creationId xmlns:a16="http://schemas.microsoft.com/office/drawing/2014/main" id="{5935104F-CFE4-4DAE-8DEE-DE9DA4BA6F94}"/>
              </a:ext>
            </a:extLst>
          </p:cNvPr>
          <p:cNvSpPr>
            <a:spLocks noGrp="1"/>
          </p:cNvSpPr>
          <p:nvPr>
            <p:ph sz="quarter" idx="1"/>
          </p:nvPr>
        </p:nvSpPr>
        <p:spPr/>
        <p:txBody>
          <a:bodyPr/>
          <a:lstStyle/>
          <a:p>
            <a:pPr marL="0" indent="0">
              <a:buNone/>
            </a:pPr>
            <a:r>
              <a:rPr lang="en-GB" dirty="0"/>
              <a:t>Abuse messaging systems to send unsolicited is</a:t>
            </a:r>
          </a:p>
          <a:p>
            <a:r>
              <a:rPr lang="en-GB" dirty="0"/>
              <a:t>(A) Phishing</a:t>
            </a:r>
          </a:p>
          <a:p>
            <a:r>
              <a:rPr lang="en-GB" dirty="0"/>
              <a:t>(B) Adware</a:t>
            </a:r>
          </a:p>
          <a:p>
            <a:r>
              <a:rPr lang="en-GB" dirty="0"/>
              <a:t>(C) Firewall</a:t>
            </a:r>
          </a:p>
          <a:p>
            <a:r>
              <a:rPr lang="en-GB" dirty="0"/>
              <a:t>(D) Spam </a:t>
            </a:r>
            <a:endParaRPr lang="en-IN" dirty="0"/>
          </a:p>
        </p:txBody>
      </p:sp>
    </p:spTree>
    <p:extLst>
      <p:ext uri="{BB962C8B-B14F-4D97-AF65-F5344CB8AC3E}">
        <p14:creationId xmlns:p14="http://schemas.microsoft.com/office/powerpoint/2010/main" val="26908919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2480</TotalTime>
  <Words>6119</Words>
  <Application>Microsoft Office PowerPoint</Application>
  <PresentationFormat>On-screen Show (4:3)</PresentationFormat>
  <Paragraphs>436</Paragraphs>
  <Slides>95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95</vt:i4>
      </vt:variant>
    </vt:vector>
  </HeadingPairs>
  <TitlesOfParts>
    <vt:vector size="100" baseType="lpstr">
      <vt:lpstr>Arial</vt:lpstr>
      <vt:lpstr>Century Schoolbook</vt:lpstr>
      <vt:lpstr>Wingdings</vt:lpstr>
      <vt:lpstr>Wingdings 2</vt:lpstr>
      <vt:lpstr>Oriel</vt:lpstr>
      <vt:lpstr>CAP-790</vt:lpstr>
      <vt:lpstr>Cryptography Introduction</vt:lpstr>
      <vt:lpstr>Continue..</vt:lpstr>
      <vt:lpstr>Continue..</vt:lpstr>
      <vt:lpstr>Question</vt:lpstr>
      <vt:lpstr>Example:</vt:lpstr>
      <vt:lpstr>Continue..</vt:lpstr>
      <vt:lpstr>Continue..</vt:lpstr>
      <vt:lpstr>Encryption and decryption</vt:lpstr>
      <vt:lpstr>Continue..</vt:lpstr>
      <vt:lpstr>Question</vt:lpstr>
      <vt:lpstr>What is cryptography?</vt:lpstr>
      <vt:lpstr>How does cryptography work?</vt:lpstr>
      <vt:lpstr>Question</vt:lpstr>
      <vt:lpstr>Key management and conventional encryption</vt:lpstr>
      <vt:lpstr>Continue..</vt:lpstr>
      <vt:lpstr>Question</vt:lpstr>
      <vt:lpstr>Block Cipher</vt:lpstr>
      <vt:lpstr>Continue..</vt:lpstr>
      <vt:lpstr>Continue..</vt:lpstr>
      <vt:lpstr>Continue..</vt:lpstr>
      <vt:lpstr>Question</vt:lpstr>
      <vt:lpstr>Block Size</vt:lpstr>
      <vt:lpstr>Continue..</vt:lpstr>
      <vt:lpstr>Padding in Block Cipher</vt:lpstr>
      <vt:lpstr>Continue..</vt:lpstr>
      <vt:lpstr>Question</vt:lpstr>
      <vt:lpstr>What is a stream cipher?</vt:lpstr>
      <vt:lpstr>How does a stream cipher work?</vt:lpstr>
      <vt:lpstr>Continue..</vt:lpstr>
      <vt:lpstr>Features</vt:lpstr>
      <vt:lpstr>For Encryption</vt:lpstr>
      <vt:lpstr>For Decryption</vt:lpstr>
      <vt:lpstr>Question</vt:lpstr>
      <vt:lpstr>Challenge </vt:lpstr>
      <vt:lpstr>Block Cipher and Stream Cipher</vt:lpstr>
      <vt:lpstr>Continue..</vt:lpstr>
      <vt:lpstr>Continue..</vt:lpstr>
      <vt:lpstr>Question</vt:lpstr>
      <vt:lpstr>Symmetric-key algorithm</vt:lpstr>
      <vt:lpstr>Continue..</vt:lpstr>
      <vt:lpstr>Continue..</vt:lpstr>
      <vt:lpstr>Continue..</vt:lpstr>
      <vt:lpstr>WHICH TYPES OF ENCRYPTION DOES SYMMETRIC KEY ENCRYPTION USE?</vt:lpstr>
      <vt:lpstr>Continue..</vt:lpstr>
      <vt:lpstr>Other Terms</vt:lpstr>
      <vt:lpstr>Question</vt:lpstr>
      <vt:lpstr>Symmetric Key Cryptography</vt:lpstr>
      <vt:lpstr>Continue..</vt:lpstr>
      <vt:lpstr>Symmetric Key</vt:lpstr>
      <vt:lpstr>Continue..</vt:lpstr>
      <vt:lpstr>Question</vt:lpstr>
      <vt:lpstr>Video</vt:lpstr>
      <vt:lpstr>Advantages</vt:lpstr>
      <vt:lpstr>Major Drawback</vt:lpstr>
      <vt:lpstr>Asymmetric Cryptography (Public Key Cryptography)</vt:lpstr>
      <vt:lpstr>Continue..</vt:lpstr>
      <vt:lpstr>Continue..</vt:lpstr>
      <vt:lpstr>Question</vt:lpstr>
      <vt:lpstr>Continue..</vt:lpstr>
      <vt:lpstr>How asymmetric cryptography works</vt:lpstr>
      <vt:lpstr>Continue..</vt:lpstr>
      <vt:lpstr>Continue..</vt:lpstr>
      <vt:lpstr>Uses of asymmetric cryptography</vt:lpstr>
      <vt:lpstr>Continue..</vt:lpstr>
      <vt:lpstr>Question</vt:lpstr>
      <vt:lpstr>Benefit</vt:lpstr>
      <vt:lpstr>Continue..</vt:lpstr>
      <vt:lpstr>Disadvantages include:</vt:lpstr>
      <vt:lpstr>Video Link</vt:lpstr>
      <vt:lpstr>Question</vt:lpstr>
      <vt:lpstr>Question</vt:lpstr>
      <vt:lpstr>key size and key range</vt:lpstr>
      <vt:lpstr>Continue..</vt:lpstr>
      <vt:lpstr>Continue..</vt:lpstr>
      <vt:lpstr>Continue..</vt:lpstr>
      <vt:lpstr>Difference between Substitution Cipher Technique and Transposition Cipher Technique</vt:lpstr>
      <vt:lpstr>Substitution Cipher Technique: </vt:lpstr>
      <vt:lpstr>Transposition Cipher Technique: </vt:lpstr>
      <vt:lpstr>Difference</vt:lpstr>
      <vt:lpstr>Continue..</vt:lpstr>
      <vt:lpstr>Question</vt:lpstr>
      <vt:lpstr>Access Control</vt:lpstr>
      <vt:lpstr>Types of Access Control Systems</vt:lpstr>
      <vt:lpstr>Question</vt:lpstr>
      <vt:lpstr>Examples of virtual and physical access control systems</vt:lpstr>
      <vt:lpstr>Access Control Lists</vt:lpstr>
      <vt:lpstr>How Access Controls Come Into Play Within Your Organization</vt:lpstr>
      <vt:lpstr>File-Sharing Platforms like SharePoint and Google Docs</vt:lpstr>
      <vt:lpstr>Continue..</vt:lpstr>
      <vt:lpstr>Difference between Private key and Public key</vt:lpstr>
      <vt:lpstr>Continue..</vt:lpstr>
      <vt:lpstr>Continue..</vt:lpstr>
      <vt:lpstr>How User Authentication is Done</vt:lpstr>
      <vt:lpstr>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vikassingh</dc:creator>
  <cp:lastModifiedBy>sophiya sheikh</cp:lastModifiedBy>
  <cp:revision>182</cp:revision>
  <dcterms:created xsi:type="dcterms:W3CDTF">2014-08-19T17:16:14Z</dcterms:created>
  <dcterms:modified xsi:type="dcterms:W3CDTF">2022-08-24T08:32:33Z</dcterms:modified>
</cp:coreProperties>
</file>