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85"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32" r:id="rId36"/>
    <p:sldId id="431" r:id="rId37"/>
    <p:sldId id="418" r:id="rId38"/>
    <p:sldId id="419" r:id="rId39"/>
    <p:sldId id="420" r:id="rId40"/>
    <p:sldId id="421" r:id="rId41"/>
    <p:sldId id="422" r:id="rId42"/>
    <p:sldId id="423" r:id="rId43"/>
    <p:sldId id="424" r:id="rId44"/>
    <p:sldId id="425" r:id="rId45"/>
    <p:sldId id="426" r:id="rId46"/>
    <p:sldId id="427" r:id="rId47"/>
    <p:sldId id="429" r:id="rId48"/>
    <p:sldId id="430" r:id="rId49"/>
    <p:sldId id="428" r:id="rId50"/>
    <p:sldId id="433" r:id="rId51"/>
    <p:sldId id="434" r:id="rId52"/>
    <p:sldId id="435" r:id="rId53"/>
    <p:sldId id="436" r:id="rId54"/>
    <p:sldId id="437" r:id="rId55"/>
    <p:sldId id="438" r:id="rId56"/>
    <p:sldId id="439" r:id="rId57"/>
    <p:sldId id="440"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 id="455" r:id="rId73"/>
    <p:sldId id="456" r:id="rId74"/>
    <p:sldId id="457" r:id="rId75"/>
    <p:sldId id="458" r:id="rId76"/>
    <p:sldId id="459"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10/4/2022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10/4/2022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10/4/2022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10/4/2022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10/4/2022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10/4/2022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10/4/2022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dirty="0"/>
              <a:t>CAP-790</a:t>
            </a:r>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IV</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BE02-3081-45D0-9F33-5C1C7F23561A}"/>
              </a:ext>
            </a:extLst>
          </p:cNvPr>
          <p:cNvSpPr>
            <a:spLocks noGrp="1"/>
          </p:cNvSpPr>
          <p:nvPr>
            <p:ph type="title"/>
          </p:nvPr>
        </p:nvSpPr>
        <p:spPr/>
        <p:txBody>
          <a:bodyPr/>
          <a:lstStyle/>
          <a:p>
            <a:r>
              <a:rPr lang="en-GB" dirty="0"/>
              <a:t>operating system security</a:t>
            </a:r>
            <a:endParaRPr lang="en-IN" dirty="0"/>
          </a:p>
        </p:txBody>
      </p:sp>
      <p:sp>
        <p:nvSpPr>
          <p:cNvPr id="3" name="Content Placeholder 2">
            <a:extLst>
              <a:ext uri="{FF2B5EF4-FFF2-40B4-BE49-F238E27FC236}">
                <a16:creationId xmlns:a16="http://schemas.microsoft.com/office/drawing/2014/main" id="{EC272B35-CB73-4D10-9CA6-E32F60BF3370}"/>
              </a:ext>
            </a:extLst>
          </p:cNvPr>
          <p:cNvSpPr>
            <a:spLocks noGrp="1"/>
          </p:cNvSpPr>
          <p:nvPr>
            <p:ph sz="quarter" idx="1"/>
          </p:nvPr>
        </p:nvSpPr>
        <p:spPr/>
        <p:txBody>
          <a:bodyPr>
            <a:normAutofit/>
          </a:bodyPr>
          <a:lstStyle/>
          <a:p>
            <a:pPr algn="just"/>
            <a:r>
              <a:rPr lang="en-GB" dirty="0"/>
              <a:t>An important extra dimension of all three of these goals is that we want controlled sharing in our systems. We share our secrets with some people and not with others. </a:t>
            </a:r>
          </a:p>
          <a:p>
            <a:pPr algn="just"/>
            <a:r>
              <a:rPr lang="en-GB" dirty="0"/>
              <a:t>We allow some people to change our enterprise’s databases, but not just anyone. Some systems need to be made available to a particular set of preferred users (such as those who have paid to play your on-line game) and not to others (who have not). Who’s doing the asking matters a lot, in computers as in everyday life.</a:t>
            </a:r>
          </a:p>
          <a:p>
            <a:endParaRPr lang="en-IN" dirty="0"/>
          </a:p>
        </p:txBody>
      </p:sp>
    </p:spTree>
    <p:extLst>
      <p:ext uri="{BB962C8B-B14F-4D97-AF65-F5344CB8AC3E}">
        <p14:creationId xmlns:p14="http://schemas.microsoft.com/office/powerpoint/2010/main" val="152403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B0E3-D7FD-49FE-95D8-1E8C5B5091F2}"/>
              </a:ext>
            </a:extLst>
          </p:cNvPr>
          <p:cNvSpPr>
            <a:spLocks noGrp="1"/>
          </p:cNvSpPr>
          <p:nvPr>
            <p:ph type="title"/>
          </p:nvPr>
        </p:nvSpPr>
        <p:spPr/>
        <p:txBody>
          <a:bodyPr/>
          <a:lstStyle/>
          <a:p>
            <a:r>
              <a:rPr lang="en-GB" dirty="0"/>
              <a:t>operating system security</a:t>
            </a:r>
            <a:endParaRPr lang="en-IN" dirty="0"/>
          </a:p>
        </p:txBody>
      </p:sp>
      <p:sp>
        <p:nvSpPr>
          <p:cNvPr id="3" name="Content Placeholder 2">
            <a:extLst>
              <a:ext uri="{FF2B5EF4-FFF2-40B4-BE49-F238E27FC236}">
                <a16:creationId xmlns:a16="http://schemas.microsoft.com/office/drawing/2014/main" id="{2D1AC8EA-2192-4F03-AE2C-56FD484EE454}"/>
              </a:ext>
            </a:extLst>
          </p:cNvPr>
          <p:cNvSpPr>
            <a:spLocks noGrp="1"/>
          </p:cNvSpPr>
          <p:nvPr>
            <p:ph sz="quarter" idx="1"/>
          </p:nvPr>
        </p:nvSpPr>
        <p:spPr/>
        <p:txBody>
          <a:bodyPr>
            <a:normAutofit/>
          </a:bodyPr>
          <a:lstStyle/>
          <a:p>
            <a:pPr algn="just"/>
            <a:r>
              <a:rPr lang="en-GB" dirty="0"/>
              <a:t>Another important aspect of security for computer systems is we often want to be sure that when someone told us something, they cannot later deny that they did so. This aspect is often called non-repudiation. </a:t>
            </a:r>
          </a:p>
          <a:p>
            <a:pPr algn="just"/>
            <a:r>
              <a:rPr lang="en-GB" dirty="0"/>
              <a:t>The harder and more expensive it is for someone to repudiate their actions, the easier it is to hold them to account for those actions, and thus the less likely people are to perform malicious actions. </a:t>
            </a:r>
          </a:p>
          <a:p>
            <a:pPr algn="just"/>
            <a:r>
              <a:rPr lang="en-GB" dirty="0"/>
              <a:t>After all, they might well get caught and will have trouble denying they did it.</a:t>
            </a:r>
            <a:endParaRPr lang="en-IN" dirty="0"/>
          </a:p>
        </p:txBody>
      </p:sp>
    </p:spTree>
    <p:extLst>
      <p:ext uri="{BB962C8B-B14F-4D97-AF65-F5344CB8AC3E}">
        <p14:creationId xmlns:p14="http://schemas.microsoft.com/office/powerpoint/2010/main" val="79231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E988-EEDA-44B1-BFA6-BBF9B3A349D4}"/>
              </a:ext>
            </a:extLst>
          </p:cNvPr>
          <p:cNvSpPr>
            <a:spLocks noGrp="1"/>
          </p:cNvSpPr>
          <p:nvPr>
            <p:ph type="title"/>
          </p:nvPr>
        </p:nvSpPr>
        <p:spPr/>
        <p:txBody>
          <a:bodyPr/>
          <a:lstStyle/>
          <a:p>
            <a:r>
              <a:rPr lang="en-IN" dirty="0"/>
              <a:t>Designing Secure Systems</a:t>
            </a:r>
          </a:p>
        </p:txBody>
      </p:sp>
      <p:sp>
        <p:nvSpPr>
          <p:cNvPr id="3" name="Content Placeholder 2">
            <a:extLst>
              <a:ext uri="{FF2B5EF4-FFF2-40B4-BE49-F238E27FC236}">
                <a16:creationId xmlns:a16="http://schemas.microsoft.com/office/drawing/2014/main" id="{E3E60C0D-DCF8-4B98-8406-DFAA5E0B7272}"/>
              </a:ext>
            </a:extLst>
          </p:cNvPr>
          <p:cNvSpPr>
            <a:spLocks noGrp="1"/>
          </p:cNvSpPr>
          <p:nvPr>
            <p:ph sz="quarter" idx="1"/>
          </p:nvPr>
        </p:nvSpPr>
        <p:spPr/>
        <p:txBody>
          <a:bodyPr>
            <a:normAutofit/>
          </a:bodyPr>
          <a:lstStyle/>
          <a:p>
            <a:pPr algn="just"/>
            <a:r>
              <a:rPr lang="en-GB" b="1" dirty="0"/>
              <a:t>1. Economy of mechanism – </a:t>
            </a:r>
            <a:r>
              <a:rPr lang="en-GB" dirty="0"/>
              <a:t>This basically means keep your system as small and simple as possible. Simple systems have fewer bugs and it’s easier to understand their </a:t>
            </a:r>
            <a:r>
              <a:rPr lang="en-GB" dirty="0" err="1"/>
              <a:t>behavior</a:t>
            </a:r>
            <a:r>
              <a:rPr lang="en-GB" dirty="0"/>
              <a:t>. If you don’t understand your system’s </a:t>
            </a:r>
            <a:r>
              <a:rPr lang="en-GB" dirty="0" err="1"/>
              <a:t>behavior</a:t>
            </a:r>
            <a:r>
              <a:rPr lang="en-GB" dirty="0"/>
              <a:t>, you’re not likely to know if it achieves its security goals.</a:t>
            </a:r>
          </a:p>
          <a:p>
            <a:pPr algn="just"/>
            <a:r>
              <a:rPr lang="en-GB" b="1" dirty="0"/>
              <a:t>2. Fail-safe defaults – </a:t>
            </a:r>
            <a:r>
              <a:rPr lang="en-GB" dirty="0"/>
              <a:t>Default to security, not insecurity. If policies can be set to determine the </a:t>
            </a:r>
            <a:r>
              <a:rPr lang="en-GB" dirty="0" err="1"/>
              <a:t>behavior</a:t>
            </a:r>
            <a:r>
              <a:rPr lang="en-GB" dirty="0"/>
              <a:t> of a system, have the default for those policies be more secure, not less.</a:t>
            </a:r>
          </a:p>
          <a:p>
            <a:endParaRPr lang="en-IN" dirty="0"/>
          </a:p>
        </p:txBody>
      </p:sp>
    </p:spTree>
    <p:extLst>
      <p:ext uri="{BB962C8B-B14F-4D97-AF65-F5344CB8AC3E}">
        <p14:creationId xmlns:p14="http://schemas.microsoft.com/office/powerpoint/2010/main" val="64748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8022-37BA-4042-8288-B6019AFA80F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133A4FF-60CE-4438-878A-9BA1F88C2B92}"/>
              </a:ext>
            </a:extLst>
          </p:cNvPr>
          <p:cNvSpPr>
            <a:spLocks noGrp="1"/>
          </p:cNvSpPr>
          <p:nvPr>
            <p:ph sz="quarter" idx="1"/>
          </p:nvPr>
        </p:nvSpPr>
        <p:spPr/>
        <p:txBody>
          <a:bodyPr>
            <a:normAutofit/>
          </a:bodyPr>
          <a:lstStyle/>
          <a:p>
            <a:pPr algn="just"/>
            <a:r>
              <a:rPr lang="en-GB" b="1" dirty="0"/>
              <a:t>3. Complete mediation – </a:t>
            </a:r>
            <a:r>
              <a:rPr lang="en-GB" dirty="0"/>
              <a:t>This is a security term meaning that you should check if an action to be performed meets security policies every single time the action is taken.</a:t>
            </a:r>
          </a:p>
          <a:p>
            <a:pPr algn="just"/>
            <a:r>
              <a:rPr lang="en-GB" b="1" dirty="0"/>
              <a:t>4. Open design – </a:t>
            </a:r>
            <a:r>
              <a:rPr lang="en-GB" dirty="0"/>
              <a:t>Assume your adversary knows every detail of your design. If the system can achieve its security goals anyway, you’re in good shape. This principle does not necessarily mean that you actually tell everyone all the details, but base your security on the assumption that the attacker has learned everything. He often has, in practice.</a:t>
            </a:r>
          </a:p>
          <a:p>
            <a:endParaRPr lang="en-IN" dirty="0"/>
          </a:p>
        </p:txBody>
      </p:sp>
    </p:spTree>
    <p:extLst>
      <p:ext uri="{BB962C8B-B14F-4D97-AF65-F5344CB8AC3E}">
        <p14:creationId xmlns:p14="http://schemas.microsoft.com/office/powerpoint/2010/main" val="136300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7AA7-827E-43A5-A789-13EBA353EE8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036E4C6-158D-434A-874F-F2E8CFDC55A1}"/>
              </a:ext>
            </a:extLst>
          </p:cNvPr>
          <p:cNvSpPr>
            <a:spLocks noGrp="1"/>
          </p:cNvSpPr>
          <p:nvPr>
            <p:ph sz="quarter" idx="1"/>
          </p:nvPr>
        </p:nvSpPr>
        <p:spPr/>
        <p:txBody>
          <a:bodyPr>
            <a:normAutofit fontScale="92500"/>
          </a:bodyPr>
          <a:lstStyle/>
          <a:p>
            <a:pPr algn="just"/>
            <a:r>
              <a:rPr lang="en-GB" b="1" dirty="0"/>
              <a:t>5. Separation of privilege – </a:t>
            </a:r>
            <a:r>
              <a:rPr lang="en-GB" dirty="0"/>
              <a:t>Require separate parties or credentials to perform critical actions. For example, two-factor authentication, where you use both a password and possession of a piece of hardware to determine identity, is more secure than using either one of those methods alone.</a:t>
            </a:r>
          </a:p>
          <a:p>
            <a:pPr algn="just"/>
            <a:r>
              <a:rPr lang="en-GB" b="1" dirty="0"/>
              <a:t>6. Least privilege – </a:t>
            </a:r>
            <a:r>
              <a:rPr lang="en-GB" dirty="0"/>
              <a:t>Give a user or a process the minimum privileges required to perform the actions you wish to allow. The more privileges you give to a party, the greater the danger that they will abuse those privileges. Even if you are confident that the party is not malicious, if they make a mistake, an adversary can leverage their error to use their superfluous privileges in harmful ways.</a:t>
            </a:r>
            <a:endParaRPr lang="en-IN" dirty="0"/>
          </a:p>
        </p:txBody>
      </p:sp>
    </p:spTree>
    <p:extLst>
      <p:ext uri="{BB962C8B-B14F-4D97-AF65-F5344CB8AC3E}">
        <p14:creationId xmlns:p14="http://schemas.microsoft.com/office/powerpoint/2010/main" val="182778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C358-4A1E-4451-9120-AA6B0A23C39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4FA27DE-717B-46C3-887D-11B293371C02}"/>
              </a:ext>
            </a:extLst>
          </p:cNvPr>
          <p:cNvSpPr>
            <a:spLocks noGrp="1"/>
          </p:cNvSpPr>
          <p:nvPr>
            <p:ph sz="quarter" idx="1"/>
          </p:nvPr>
        </p:nvSpPr>
        <p:spPr/>
        <p:txBody>
          <a:bodyPr>
            <a:normAutofit/>
          </a:bodyPr>
          <a:lstStyle/>
          <a:p>
            <a:pPr algn="just"/>
            <a:r>
              <a:rPr lang="en-GB" b="1" dirty="0"/>
              <a:t>7. Least common mechanism – </a:t>
            </a:r>
            <a:r>
              <a:rPr lang="en-GB" dirty="0"/>
              <a:t>For different users or processes, use separate data structures or mechanisms to handle them. For example, each process gets its own page table in a virtual memory system, ensuring that one process cannot access another’s pages.</a:t>
            </a:r>
          </a:p>
          <a:p>
            <a:pPr algn="just"/>
            <a:r>
              <a:rPr lang="en-GB" b="1" dirty="0"/>
              <a:t>8. Acceptability – </a:t>
            </a:r>
            <a:r>
              <a:rPr lang="en-GB" dirty="0"/>
              <a:t>A critical property not dear to the hearts of many programmers. If your users won’t use it, your system is worthless. Far too many promising secure systems have been abandoned because they asked too much of their users.</a:t>
            </a:r>
            <a:endParaRPr lang="en-IN" dirty="0"/>
          </a:p>
        </p:txBody>
      </p:sp>
    </p:spTree>
    <p:extLst>
      <p:ext uri="{BB962C8B-B14F-4D97-AF65-F5344CB8AC3E}">
        <p14:creationId xmlns:p14="http://schemas.microsoft.com/office/powerpoint/2010/main" val="4234989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B153-4DD1-48CE-B632-5DE5A149D281}"/>
              </a:ext>
            </a:extLst>
          </p:cNvPr>
          <p:cNvSpPr>
            <a:spLocks noGrp="1"/>
          </p:cNvSpPr>
          <p:nvPr>
            <p:ph type="title"/>
          </p:nvPr>
        </p:nvSpPr>
        <p:spPr/>
        <p:txBody>
          <a:bodyPr/>
          <a:lstStyle/>
          <a:p>
            <a:r>
              <a:rPr lang="en-GB" dirty="0"/>
              <a:t>Security Measures</a:t>
            </a:r>
            <a:endParaRPr lang="en-IN" dirty="0"/>
          </a:p>
        </p:txBody>
      </p:sp>
      <p:sp>
        <p:nvSpPr>
          <p:cNvPr id="3" name="Content Placeholder 2">
            <a:extLst>
              <a:ext uri="{FF2B5EF4-FFF2-40B4-BE49-F238E27FC236}">
                <a16:creationId xmlns:a16="http://schemas.microsoft.com/office/drawing/2014/main" id="{CC29D98D-6F64-4887-88E1-4D94B3094007}"/>
              </a:ext>
            </a:extLst>
          </p:cNvPr>
          <p:cNvSpPr>
            <a:spLocks noGrp="1"/>
          </p:cNvSpPr>
          <p:nvPr>
            <p:ph sz="quarter" idx="1"/>
          </p:nvPr>
        </p:nvSpPr>
        <p:spPr/>
        <p:txBody>
          <a:bodyPr/>
          <a:lstStyle/>
          <a:p>
            <a:r>
              <a:rPr lang="en-GB" dirty="0"/>
              <a:t>Authentication</a:t>
            </a:r>
          </a:p>
          <a:p>
            <a:r>
              <a:rPr lang="en-GB" dirty="0"/>
              <a:t>One Time passwords</a:t>
            </a:r>
          </a:p>
          <a:p>
            <a:r>
              <a:rPr lang="en-GB" dirty="0"/>
              <a:t>Program Threats</a:t>
            </a:r>
          </a:p>
          <a:p>
            <a:r>
              <a:rPr lang="en-GB" dirty="0"/>
              <a:t>System Threats</a:t>
            </a:r>
          </a:p>
          <a:p>
            <a:r>
              <a:rPr lang="en-GB" dirty="0"/>
              <a:t>Computer Security Classifications</a:t>
            </a:r>
            <a:endParaRPr lang="en-IN" dirty="0"/>
          </a:p>
        </p:txBody>
      </p:sp>
    </p:spTree>
    <p:extLst>
      <p:ext uri="{BB962C8B-B14F-4D97-AF65-F5344CB8AC3E}">
        <p14:creationId xmlns:p14="http://schemas.microsoft.com/office/powerpoint/2010/main" val="368596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F2FB-9520-4EDD-812D-B0AB9FDC3BC3}"/>
              </a:ext>
            </a:extLst>
          </p:cNvPr>
          <p:cNvSpPr>
            <a:spLocks noGrp="1"/>
          </p:cNvSpPr>
          <p:nvPr>
            <p:ph type="title"/>
          </p:nvPr>
        </p:nvSpPr>
        <p:spPr/>
        <p:txBody>
          <a:bodyPr/>
          <a:lstStyle/>
          <a:p>
            <a:r>
              <a:rPr lang="en-GB" dirty="0"/>
              <a:t>Authentication</a:t>
            </a:r>
            <a:endParaRPr lang="en-IN" dirty="0"/>
          </a:p>
        </p:txBody>
      </p:sp>
      <p:sp>
        <p:nvSpPr>
          <p:cNvPr id="3" name="Content Placeholder 2">
            <a:extLst>
              <a:ext uri="{FF2B5EF4-FFF2-40B4-BE49-F238E27FC236}">
                <a16:creationId xmlns:a16="http://schemas.microsoft.com/office/drawing/2014/main" id="{C7F0EFA8-622A-4872-9E41-6AEFBBEA10EC}"/>
              </a:ext>
            </a:extLst>
          </p:cNvPr>
          <p:cNvSpPr>
            <a:spLocks noGrp="1"/>
          </p:cNvSpPr>
          <p:nvPr>
            <p:ph sz="quarter" idx="1"/>
          </p:nvPr>
        </p:nvSpPr>
        <p:spPr/>
        <p:txBody>
          <a:bodyPr>
            <a:normAutofit/>
          </a:bodyPr>
          <a:lstStyle/>
          <a:p>
            <a:pPr algn="just"/>
            <a:r>
              <a:rPr lang="en-GB" dirty="0"/>
              <a:t>Username / Password − User need to enter a registered username and password with Operating system to login into the system.</a:t>
            </a:r>
          </a:p>
          <a:p>
            <a:pPr algn="just"/>
            <a:r>
              <a:rPr lang="en-GB" dirty="0"/>
              <a:t>User card/key − User need to punch card in card slot, or enter key generated by key generator in option provided by operating system to login into the system.</a:t>
            </a:r>
          </a:p>
          <a:p>
            <a:pPr algn="just"/>
            <a:r>
              <a:rPr lang="en-GB" dirty="0"/>
              <a:t>User attribute - fingerprint/ eye retina pattern/ signature − User need to pass his/her attribute via designated input device used by operating system to login into the system.</a:t>
            </a:r>
            <a:endParaRPr lang="en-IN" dirty="0"/>
          </a:p>
        </p:txBody>
      </p:sp>
    </p:spTree>
    <p:extLst>
      <p:ext uri="{BB962C8B-B14F-4D97-AF65-F5344CB8AC3E}">
        <p14:creationId xmlns:p14="http://schemas.microsoft.com/office/powerpoint/2010/main" val="2373896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100A-5F1C-492D-8775-8908522F4FB6}"/>
              </a:ext>
            </a:extLst>
          </p:cNvPr>
          <p:cNvSpPr>
            <a:spLocks noGrp="1"/>
          </p:cNvSpPr>
          <p:nvPr>
            <p:ph type="title"/>
          </p:nvPr>
        </p:nvSpPr>
        <p:spPr/>
        <p:txBody>
          <a:bodyPr/>
          <a:lstStyle/>
          <a:p>
            <a:r>
              <a:rPr lang="en-GB" dirty="0"/>
              <a:t>One Time passwords</a:t>
            </a:r>
            <a:endParaRPr lang="en-IN" dirty="0"/>
          </a:p>
        </p:txBody>
      </p:sp>
      <p:sp>
        <p:nvSpPr>
          <p:cNvPr id="3" name="Content Placeholder 2">
            <a:extLst>
              <a:ext uri="{FF2B5EF4-FFF2-40B4-BE49-F238E27FC236}">
                <a16:creationId xmlns:a16="http://schemas.microsoft.com/office/drawing/2014/main" id="{47EDB215-1727-4F6A-A3B7-E7777C852E75}"/>
              </a:ext>
            </a:extLst>
          </p:cNvPr>
          <p:cNvSpPr>
            <a:spLocks noGrp="1"/>
          </p:cNvSpPr>
          <p:nvPr>
            <p:ph sz="quarter" idx="1"/>
          </p:nvPr>
        </p:nvSpPr>
        <p:spPr/>
        <p:txBody>
          <a:bodyPr>
            <a:normAutofit lnSpcReduction="10000"/>
          </a:bodyPr>
          <a:lstStyle/>
          <a:p>
            <a:pPr algn="just"/>
            <a:r>
              <a:rPr lang="en-GB" dirty="0"/>
              <a:t>Random numbers − Users are provided cards having numbers printed along with corresponding alphabets. System asks for numbers corresponding to few alphabets randomly chosen.</a:t>
            </a:r>
          </a:p>
          <a:p>
            <a:pPr algn="just"/>
            <a:r>
              <a:rPr lang="en-GB" dirty="0"/>
              <a:t>Secret key − User are provided a hardware device which can create a secret id mapped with user id. System asks for such secret id which is to be generated every time prior to login.</a:t>
            </a:r>
          </a:p>
          <a:p>
            <a:pPr algn="just"/>
            <a:r>
              <a:rPr lang="en-GB" dirty="0"/>
              <a:t>Network password − Some commercial applications send one-time passwords to user on registered mobile/ email which is required to be entered prior to login.</a:t>
            </a:r>
            <a:endParaRPr lang="en-IN" dirty="0"/>
          </a:p>
        </p:txBody>
      </p:sp>
    </p:spTree>
    <p:extLst>
      <p:ext uri="{BB962C8B-B14F-4D97-AF65-F5344CB8AC3E}">
        <p14:creationId xmlns:p14="http://schemas.microsoft.com/office/powerpoint/2010/main" val="63878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00D3-2404-4961-86BC-A53C434E27D4}"/>
              </a:ext>
            </a:extLst>
          </p:cNvPr>
          <p:cNvSpPr>
            <a:spLocks noGrp="1"/>
          </p:cNvSpPr>
          <p:nvPr>
            <p:ph type="title"/>
          </p:nvPr>
        </p:nvSpPr>
        <p:spPr/>
        <p:txBody>
          <a:bodyPr/>
          <a:lstStyle/>
          <a:p>
            <a:r>
              <a:rPr lang="en-GB" dirty="0"/>
              <a:t>Program Threats</a:t>
            </a:r>
            <a:endParaRPr lang="en-IN" dirty="0"/>
          </a:p>
        </p:txBody>
      </p:sp>
      <p:sp>
        <p:nvSpPr>
          <p:cNvPr id="3" name="Content Placeholder 2">
            <a:extLst>
              <a:ext uri="{FF2B5EF4-FFF2-40B4-BE49-F238E27FC236}">
                <a16:creationId xmlns:a16="http://schemas.microsoft.com/office/drawing/2014/main" id="{42B480DA-8585-470B-B3FE-CFB4514B6027}"/>
              </a:ext>
            </a:extLst>
          </p:cNvPr>
          <p:cNvSpPr>
            <a:spLocks noGrp="1"/>
          </p:cNvSpPr>
          <p:nvPr>
            <p:ph sz="quarter" idx="1"/>
          </p:nvPr>
        </p:nvSpPr>
        <p:spPr/>
        <p:txBody>
          <a:bodyPr>
            <a:normAutofit fontScale="92500" lnSpcReduction="20000"/>
          </a:bodyPr>
          <a:lstStyle/>
          <a:p>
            <a:pPr algn="just"/>
            <a:r>
              <a:rPr lang="en-GB" dirty="0"/>
              <a:t>Trojan Horse − Such program traps user login credentials and stores them to send to malicious user who can later on login to computer and can access system resources.</a:t>
            </a:r>
          </a:p>
          <a:p>
            <a:pPr algn="just"/>
            <a:r>
              <a:rPr lang="en-GB" dirty="0"/>
              <a:t>Trap Door − If a program which is designed to work as required, have a security hole in its code and perform illegal action without knowledge of user then it is called to have a trap door.</a:t>
            </a:r>
          </a:p>
          <a:p>
            <a:pPr algn="just"/>
            <a:r>
              <a:rPr lang="en-GB" dirty="0"/>
              <a:t>Logic Bomb − Logic bomb is a situation when a program misbehaves only when certain conditions met otherwise it works as a genuine program. It is harder to detect.</a:t>
            </a:r>
          </a:p>
          <a:p>
            <a:pPr algn="just"/>
            <a:r>
              <a:rPr lang="en-GB" dirty="0"/>
              <a:t>Virus − Virus as name suggest can replicate themselves on computer system. They are highly dangerous and can modify/delete user files, crash systems.</a:t>
            </a:r>
            <a:endParaRPr lang="en-IN" dirty="0"/>
          </a:p>
        </p:txBody>
      </p:sp>
    </p:spTree>
    <p:extLst>
      <p:ext uri="{BB962C8B-B14F-4D97-AF65-F5344CB8AC3E}">
        <p14:creationId xmlns:p14="http://schemas.microsoft.com/office/powerpoint/2010/main" val="40576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5F4-8399-45E0-AB84-BC4564C1FA5E}"/>
              </a:ext>
            </a:extLst>
          </p:cNvPr>
          <p:cNvSpPr>
            <a:spLocks noGrp="1"/>
          </p:cNvSpPr>
          <p:nvPr>
            <p:ph type="title"/>
          </p:nvPr>
        </p:nvSpPr>
        <p:spPr/>
        <p:txBody>
          <a:bodyPr/>
          <a:lstStyle/>
          <a:p>
            <a:pPr algn="just"/>
            <a:r>
              <a:rPr lang="en-GB" dirty="0"/>
              <a:t>Operating System Security</a:t>
            </a:r>
          </a:p>
        </p:txBody>
      </p:sp>
      <p:sp>
        <p:nvSpPr>
          <p:cNvPr id="3" name="Content Placeholder 2">
            <a:extLst>
              <a:ext uri="{FF2B5EF4-FFF2-40B4-BE49-F238E27FC236}">
                <a16:creationId xmlns:a16="http://schemas.microsoft.com/office/drawing/2014/main" id="{B67A1648-07A4-4072-A372-8B19B148418D}"/>
              </a:ext>
            </a:extLst>
          </p:cNvPr>
          <p:cNvSpPr>
            <a:spLocks noGrp="1"/>
          </p:cNvSpPr>
          <p:nvPr>
            <p:ph sz="quarter" idx="1"/>
          </p:nvPr>
        </p:nvSpPr>
        <p:spPr/>
        <p:txBody>
          <a:bodyPr>
            <a:normAutofit/>
          </a:bodyPr>
          <a:lstStyle/>
          <a:p>
            <a:pPr algn="just"/>
            <a:r>
              <a:rPr lang="en-GB" dirty="0"/>
              <a:t>Security flaws in an operating system, especially a widely used one, have an immense impact on many users and many pieces of software.</a:t>
            </a:r>
          </a:p>
          <a:p>
            <a:pPr algn="just"/>
            <a:r>
              <a:rPr lang="en-GB" dirty="0"/>
              <a:t>Another reason that operating system security is so important is that ultimately all of our software relies on proper </a:t>
            </a:r>
            <a:r>
              <a:rPr lang="en-GB" dirty="0" err="1"/>
              <a:t>behavior</a:t>
            </a:r>
            <a:r>
              <a:rPr lang="en-GB" dirty="0"/>
              <a:t> of the underlying hardware: the processor, the memory, and the peripheral devices. </a:t>
            </a:r>
          </a:p>
          <a:p>
            <a:pPr algn="just"/>
            <a:r>
              <a:rPr lang="en-GB" dirty="0"/>
              <a:t>The task of securing an operating system is not an easy one, since modern operating systems are large and complex.</a:t>
            </a:r>
          </a:p>
        </p:txBody>
      </p:sp>
    </p:spTree>
    <p:extLst>
      <p:ext uri="{BB962C8B-B14F-4D97-AF65-F5344CB8AC3E}">
        <p14:creationId xmlns:p14="http://schemas.microsoft.com/office/powerpoint/2010/main" val="426009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AA72-1A0B-43CB-9F37-BED9BF9655E8}"/>
              </a:ext>
            </a:extLst>
          </p:cNvPr>
          <p:cNvSpPr>
            <a:spLocks noGrp="1"/>
          </p:cNvSpPr>
          <p:nvPr>
            <p:ph type="title"/>
          </p:nvPr>
        </p:nvSpPr>
        <p:spPr/>
        <p:txBody>
          <a:bodyPr/>
          <a:lstStyle/>
          <a:p>
            <a:r>
              <a:rPr lang="en-GB" dirty="0"/>
              <a:t>System Threats</a:t>
            </a:r>
            <a:endParaRPr lang="en-IN" dirty="0"/>
          </a:p>
        </p:txBody>
      </p:sp>
      <p:sp>
        <p:nvSpPr>
          <p:cNvPr id="3" name="Content Placeholder 2">
            <a:extLst>
              <a:ext uri="{FF2B5EF4-FFF2-40B4-BE49-F238E27FC236}">
                <a16:creationId xmlns:a16="http://schemas.microsoft.com/office/drawing/2014/main" id="{93D6BE07-3836-43F6-867D-0688233FB186}"/>
              </a:ext>
            </a:extLst>
          </p:cNvPr>
          <p:cNvSpPr>
            <a:spLocks noGrp="1"/>
          </p:cNvSpPr>
          <p:nvPr>
            <p:ph sz="quarter" idx="1"/>
          </p:nvPr>
        </p:nvSpPr>
        <p:spPr/>
        <p:txBody>
          <a:bodyPr>
            <a:normAutofit fontScale="92500" lnSpcReduction="10000"/>
          </a:bodyPr>
          <a:lstStyle/>
          <a:p>
            <a:pPr algn="just"/>
            <a:r>
              <a:rPr lang="en-GB" dirty="0"/>
              <a:t>Worm − Worm is a process which can choked down a system performance by using system resources to extreme levels. A Worm process generates its multiple copies where each copy uses system resources, prevents all other processes to get required resources. Worms processes can even shut down an entire network.</a:t>
            </a:r>
          </a:p>
          <a:p>
            <a:pPr algn="just"/>
            <a:r>
              <a:rPr lang="en-GB" dirty="0"/>
              <a:t>Port Scanning − Port scanning is a mechanism or means by which a hacker can detects system vulnerabilities to make an attack on the system.</a:t>
            </a:r>
          </a:p>
          <a:p>
            <a:pPr algn="just"/>
            <a:r>
              <a:rPr lang="en-GB" dirty="0"/>
              <a:t>Denial of Service − Denial of service attacks normally prevents user to make legitimate use of the system. For example, a user may not be able to use internet if denial of service attacks browser's content settings.</a:t>
            </a:r>
            <a:endParaRPr lang="en-IN" dirty="0"/>
          </a:p>
        </p:txBody>
      </p:sp>
    </p:spTree>
    <p:extLst>
      <p:ext uri="{BB962C8B-B14F-4D97-AF65-F5344CB8AC3E}">
        <p14:creationId xmlns:p14="http://schemas.microsoft.com/office/powerpoint/2010/main" val="3379010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7CC9-5062-4C52-9EA3-429BD1722A7F}"/>
              </a:ext>
            </a:extLst>
          </p:cNvPr>
          <p:cNvSpPr>
            <a:spLocks noGrp="1"/>
          </p:cNvSpPr>
          <p:nvPr>
            <p:ph type="title"/>
          </p:nvPr>
        </p:nvSpPr>
        <p:spPr/>
        <p:txBody>
          <a:bodyPr/>
          <a:lstStyle/>
          <a:p>
            <a:r>
              <a:rPr lang="en-GB" dirty="0"/>
              <a:t>Identification and authentication</a:t>
            </a:r>
            <a:endParaRPr lang="en-IN" dirty="0"/>
          </a:p>
        </p:txBody>
      </p:sp>
      <p:sp>
        <p:nvSpPr>
          <p:cNvPr id="3" name="Content Placeholder 2">
            <a:extLst>
              <a:ext uri="{FF2B5EF4-FFF2-40B4-BE49-F238E27FC236}">
                <a16:creationId xmlns:a16="http://schemas.microsoft.com/office/drawing/2014/main" id="{562ECBBC-AA7C-4F4D-85D6-84E60F357EB1}"/>
              </a:ext>
            </a:extLst>
          </p:cNvPr>
          <p:cNvSpPr>
            <a:spLocks noGrp="1"/>
          </p:cNvSpPr>
          <p:nvPr>
            <p:ph sz="quarter" idx="1"/>
          </p:nvPr>
        </p:nvSpPr>
        <p:spPr/>
        <p:txBody>
          <a:bodyPr>
            <a:normAutofit/>
          </a:bodyPr>
          <a:lstStyle/>
          <a:p>
            <a:pPr algn="just"/>
            <a:r>
              <a:rPr lang="en-GB" dirty="0"/>
              <a:t>Identification is the ability to identify uniquely a user of a system or an application that is running in the system. Authentication is the ability to prove that a user or application is genuinely who that person or what that application claims to be.</a:t>
            </a:r>
          </a:p>
          <a:p>
            <a:pPr algn="just"/>
            <a:r>
              <a:rPr lang="en-GB" dirty="0"/>
              <a:t>For example, consider a user who logs on to a system by entering a user ID and password. The system uses the user ID to identify the user. The system authenticates the user at the time of logon by checking that the supplied password is correct.</a:t>
            </a:r>
            <a:endParaRPr lang="en-IN" dirty="0"/>
          </a:p>
        </p:txBody>
      </p:sp>
    </p:spTree>
    <p:extLst>
      <p:ext uri="{BB962C8B-B14F-4D97-AF65-F5344CB8AC3E}">
        <p14:creationId xmlns:p14="http://schemas.microsoft.com/office/powerpoint/2010/main" val="273406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325B-17FD-46E1-87AE-3B8A376C598A}"/>
              </a:ext>
            </a:extLst>
          </p:cNvPr>
          <p:cNvSpPr>
            <a:spLocks noGrp="1"/>
          </p:cNvSpPr>
          <p:nvPr>
            <p:ph type="title"/>
          </p:nvPr>
        </p:nvSpPr>
        <p:spPr/>
        <p:txBody>
          <a:bodyPr/>
          <a:lstStyle/>
          <a:p>
            <a:r>
              <a:rPr lang="en-GB" dirty="0"/>
              <a:t>Non-repudiation</a:t>
            </a:r>
            <a:endParaRPr lang="en-IN" dirty="0"/>
          </a:p>
        </p:txBody>
      </p:sp>
      <p:sp>
        <p:nvSpPr>
          <p:cNvPr id="3" name="Content Placeholder 2">
            <a:extLst>
              <a:ext uri="{FF2B5EF4-FFF2-40B4-BE49-F238E27FC236}">
                <a16:creationId xmlns:a16="http://schemas.microsoft.com/office/drawing/2014/main" id="{33E281BD-D54C-4B2B-B726-F52F97ED136C}"/>
              </a:ext>
            </a:extLst>
          </p:cNvPr>
          <p:cNvSpPr>
            <a:spLocks noGrp="1"/>
          </p:cNvSpPr>
          <p:nvPr>
            <p:ph sz="quarter" idx="1"/>
          </p:nvPr>
        </p:nvSpPr>
        <p:spPr/>
        <p:txBody>
          <a:bodyPr/>
          <a:lstStyle/>
          <a:p>
            <a:pPr algn="just"/>
            <a:r>
              <a:rPr lang="en-GB" dirty="0"/>
              <a:t>The non-repudiation service can be viewed as an extension to the identification and authentication service. In general, non-repudiation applies when data is transmitted electronically; for example, an order to a stock broker to buy or sell stock, or an order to a bank to transfer funds from one account to another.</a:t>
            </a:r>
          </a:p>
          <a:p>
            <a:pPr algn="just"/>
            <a:r>
              <a:rPr lang="en-GB" dirty="0"/>
              <a:t>The overall goal of the non-repudiation service is to be able to prove that a particular message is associated with a particular individual.</a:t>
            </a:r>
            <a:endParaRPr lang="en-IN" dirty="0"/>
          </a:p>
        </p:txBody>
      </p:sp>
    </p:spTree>
    <p:extLst>
      <p:ext uri="{BB962C8B-B14F-4D97-AF65-F5344CB8AC3E}">
        <p14:creationId xmlns:p14="http://schemas.microsoft.com/office/powerpoint/2010/main" val="48125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6B76-D3DF-4BE5-B564-A28FB38B82D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3DF12FD-C36D-498C-AE93-967884519CD2}"/>
              </a:ext>
            </a:extLst>
          </p:cNvPr>
          <p:cNvSpPr>
            <a:spLocks noGrp="1"/>
          </p:cNvSpPr>
          <p:nvPr>
            <p:ph sz="quarter" idx="1"/>
          </p:nvPr>
        </p:nvSpPr>
        <p:spPr/>
        <p:txBody>
          <a:bodyPr>
            <a:normAutofit lnSpcReduction="10000"/>
          </a:bodyPr>
          <a:lstStyle/>
          <a:p>
            <a:pPr algn="just"/>
            <a:r>
              <a:rPr lang="en-GB" dirty="0"/>
              <a:t>The non-repudiation service can contain more than one component, where each component provides a different function. </a:t>
            </a:r>
          </a:p>
          <a:p>
            <a:pPr algn="just"/>
            <a:r>
              <a:rPr lang="en-GB" dirty="0"/>
              <a:t>If the sender of a message ever denies sending it, the non-repudiation service with proof of origin can provide the receiver with undeniable evidence that the message was sent by that particular individual. </a:t>
            </a:r>
          </a:p>
          <a:p>
            <a:pPr algn="just"/>
            <a:r>
              <a:rPr lang="en-GB" dirty="0"/>
              <a:t>If the receiver of a message ever denies receiving it, the non-repudiation service with proof of delivery can provide the sender with undeniable evidence that the message was received by that particular individual.</a:t>
            </a:r>
            <a:endParaRPr lang="en-IN" dirty="0"/>
          </a:p>
        </p:txBody>
      </p:sp>
    </p:spTree>
    <p:extLst>
      <p:ext uri="{BB962C8B-B14F-4D97-AF65-F5344CB8AC3E}">
        <p14:creationId xmlns:p14="http://schemas.microsoft.com/office/powerpoint/2010/main" val="4096312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484E-B889-40C6-B39D-8E40F6ED8316}"/>
              </a:ext>
            </a:extLst>
          </p:cNvPr>
          <p:cNvSpPr>
            <a:spLocks noGrp="1"/>
          </p:cNvSpPr>
          <p:nvPr>
            <p:ph type="title"/>
          </p:nvPr>
        </p:nvSpPr>
        <p:spPr/>
        <p:txBody>
          <a:bodyPr>
            <a:normAutofit/>
          </a:bodyPr>
          <a:lstStyle/>
          <a:p>
            <a:r>
              <a:rPr lang="en-GB" dirty="0"/>
              <a:t>What Does System Security Plan Mean?</a:t>
            </a:r>
            <a:endParaRPr lang="en-IN" dirty="0"/>
          </a:p>
        </p:txBody>
      </p:sp>
      <p:sp>
        <p:nvSpPr>
          <p:cNvPr id="3" name="Content Placeholder 2">
            <a:extLst>
              <a:ext uri="{FF2B5EF4-FFF2-40B4-BE49-F238E27FC236}">
                <a16:creationId xmlns:a16="http://schemas.microsoft.com/office/drawing/2014/main" id="{EA4FEC13-9ED1-4C6D-ADDB-08EEAD1E1E9F}"/>
              </a:ext>
            </a:extLst>
          </p:cNvPr>
          <p:cNvSpPr>
            <a:spLocks noGrp="1"/>
          </p:cNvSpPr>
          <p:nvPr>
            <p:ph sz="quarter" idx="1"/>
          </p:nvPr>
        </p:nvSpPr>
        <p:spPr/>
        <p:txBody>
          <a:bodyPr/>
          <a:lstStyle/>
          <a:p>
            <a:pPr algn="just"/>
            <a:r>
              <a:rPr lang="en-GB" dirty="0"/>
              <a:t>A system security plan is a formal plan that defines the plan of action to secure a computer or information system.</a:t>
            </a:r>
          </a:p>
          <a:p>
            <a:pPr algn="just"/>
            <a:r>
              <a:rPr lang="en-GB" dirty="0"/>
              <a:t>It provides a systematic approach and techniques for protecting a computer from being used by unauthorized users, guards against worms and viruses as well as any other incident/event/process that can jeopardize the underlying system’s security.</a:t>
            </a:r>
            <a:endParaRPr lang="en-IN" dirty="0"/>
          </a:p>
        </p:txBody>
      </p:sp>
    </p:spTree>
    <p:extLst>
      <p:ext uri="{BB962C8B-B14F-4D97-AF65-F5344CB8AC3E}">
        <p14:creationId xmlns:p14="http://schemas.microsoft.com/office/powerpoint/2010/main" val="2702092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E06C-0B06-44C0-8DE2-E6F919E0157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0003C24-6BF1-4DB2-B269-7585F567C88B}"/>
              </a:ext>
            </a:extLst>
          </p:cNvPr>
          <p:cNvSpPr>
            <a:spLocks noGrp="1"/>
          </p:cNvSpPr>
          <p:nvPr>
            <p:ph sz="quarter" idx="1"/>
          </p:nvPr>
        </p:nvSpPr>
        <p:spPr/>
        <p:txBody>
          <a:bodyPr/>
          <a:lstStyle/>
          <a:p>
            <a:pPr algn="just"/>
            <a:r>
              <a:rPr lang="en-GB" dirty="0"/>
              <a:t>A system security plan is primarily implemented in organizational IT environments. It can be a proposed plan to protect and control an information system, or a plan that is already in implementation. It is usually created using the organization/IT environment security policy as the benchmark.</a:t>
            </a:r>
            <a:endParaRPr lang="en-IN" dirty="0"/>
          </a:p>
        </p:txBody>
      </p:sp>
    </p:spTree>
    <p:extLst>
      <p:ext uri="{BB962C8B-B14F-4D97-AF65-F5344CB8AC3E}">
        <p14:creationId xmlns:p14="http://schemas.microsoft.com/office/powerpoint/2010/main" val="918746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AE16-B2B5-4964-BC21-E8955659EF1E}"/>
              </a:ext>
            </a:extLst>
          </p:cNvPr>
          <p:cNvSpPr>
            <a:spLocks noGrp="1"/>
          </p:cNvSpPr>
          <p:nvPr>
            <p:ph type="title"/>
          </p:nvPr>
        </p:nvSpPr>
        <p:spPr/>
        <p:txBody>
          <a:bodyPr>
            <a:normAutofit/>
          </a:bodyPr>
          <a:lstStyle/>
          <a:p>
            <a:r>
              <a:rPr lang="en-GB" dirty="0"/>
              <a:t>Typically a system security plan includes:</a:t>
            </a:r>
            <a:endParaRPr lang="en-IN" dirty="0"/>
          </a:p>
        </p:txBody>
      </p:sp>
      <p:sp>
        <p:nvSpPr>
          <p:cNvPr id="3" name="Content Placeholder 2">
            <a:extLst>
              <a:ext uri="{FF2B5EF4-FFF2-40B4-BE49-F238E27FC236}">
                <a16:creationId xmlns:a16="http://schemas.microsoft.com/office/drawing/2014/main" id="{14675B5A-6E74-43DA-A68E-7B94FA457436}"/>
              </a:ext>
            </a:extLst>
          </p:cNvPr>
          <p:cNvSpPr>
            <a:spLocks noGrp="1"/>
          </p:cNvSpPr>
          <p:nvPr>
            <p:ph sz="quarter" idx="1"/>
          </p:nvPr>
        </p:nvSpPr>
        <p:spPr/>
        <p:txBody>
          <a:bodyPr>
            <a:normAutofit/>
          </a:bodyPr>
          <a:lstStyle/>
          <a:p>
            <a:pPr algn="just"/>
            <a:r>
              <a:rPr lang="en-GB" dirty="0"/>
              <a:t>List of authorized personnel/users that can access the system</a:t>
            </a:r>
          </a:p>
          <a:p>
            <a:pPr algn="just"/>
            <a:r>
              <a:rPr lang="en-GB" dirty="0"/>
              <a:t>Level of access/tiered access, or what each user is allowed and not allowed to do on the system</a:t>
            </a:r>
          </a:p>
          <a:p>
            <a:pPr algn="just"/>
            <a:r>
              <a:rPr lang="en-GB" dirty="0"/>
              <a:t>Access control methods, or how users will access the system (user ID/password, digital card, biometrics)</a:t>
            </a:r>
          </a:p>
          <a:p>
            <a:pPr algn="just"/>
            <a:r>
              <a:rPr lang="en-GB" dirty="0"/>
              <a:t>Strengths and weaknesses of the system and how weaknesses are handled</a:t>
            </a:r>
          </a:p>
          <a:p>
            <a:pPr algn="just"/>
            <a:r>
              <a:rPr lang="en-GB" dirty="0"/>
              <a:t>May also include system backup/restoration procedures</a:t>
            </a:r>
          </a:p>
        </p:txBody>
      </p:sp>
    </p:spTree>
    <p:extLst>
      <p:ext uri="{BB962C8B-B14F-4D97-AF65-F5344CB8AC3E}">
        <p14:creationId xmlns:p14="http://schemas.microsoft.com/office/powerpoint/2010/main" val="3813852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F505-E7DA-4446-B597-F5B4F00986CA}"/>
              </a:ext>
            </a:extLst>
          </p:cNvPr>
          <p:cNvSpPr>
            <a:spLocks noGrp="1"/>
          </p:cNvSpPr>
          <p:nvPr>
            <p:ph type="title"/>
          </p:nvPr>
        </p:nvSpPr>
        <p:spPr/>
        <p:txBody>
          <a:bodyPr/>
          <a:lstStyle/>
          <a:p>
            <a:r>
              <a:rPr lang="en-GB" dirty="0"/>
              <a:t>SSP and Cybersecurity</a:t>
            </a:r>
            <a:endParaRPr lang="en-IN" dirty="0"/>
          </a:p>
        </p:txBody>
      </p:sp>
      <p:sp>
        <p:nvSpPr>
          <p:cNvPr id="3" name="Content Placeholder 2">
            <a:extLst>
              <a:ext uri="{FF2B5EF4-FFF2-40B4-BE49-F238E27FC236}">
                <a16:creationId xmlns:a16="http://schemas.microsoft.com/office/drawing/2014/main" id="{E3EE810A-9707-40F9-9A7B-49CABD14A4A6}"/>
              </a:ext>
            </a:extLst>
          </p:cNvPr>
          <p:cNvSpPr>
            <a:spLocks noGrp="1"/>
          </p:cNvSpPr>
          <p:nvPr>
            <p:ph sz="quarter" idx="1"/>
          </p:nvPr>
        </p:nvSpPr>
        <p:spPr/>
        <p:txBody>
          <a:bodyPr/>
          <a:lstStyle/>
          <a:p>
            <a:pPr algn="just"/>
            <a:r>
              <a:rPr lang="en-GB" dirty="0"/>
              <a:t>An organization implements a cybersecurity program to reduce cyber risk.  A System Security Plan (SSP) is the roadmap for your organization’s cybersecurity program.  </a:t>
            </a:r>
          </a:p>
          <a:p>
            <a:pPr algn="just"/>
            <a:r>
              <a:rPr lang="en-GB" dirty="0"/>
              <a:t>Without an System Security Plan, the program is destined to take wrong turns and end up lost, all of which costs the organization time and money.  Worst case scenario is that the organization’s IT system runs off the road and wrecks—a compromise resulting in a data breach—which then costs the organization much more: reputation, regulatory fines, lawsuits, etc.</a:t>
            </a:r>
            <a:endParaRPr lang="en-IN" dirty="0"/>
          </a:p>
        </p:txBody>
      </p:sp>
    </p:spTree>
    <p:extLst>
      <p:ext uri="{BB962C8B-B14F-4D97-AF65-F5344CB8AC3E}">
        <p14:creationId xmlns:p14="http://schemas.microsoft.com/office/powerpoint/2010/main" val="3800472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2723-5263-4BE7-93AF-3706D406665D}"/>
              </a:ext>
            </a:extLst>
          </p:cNvPr>
          <p:cNvSpPr>
            <a:spLocks noGrp="1"/>
          </p:cNvSpPr>
          <p:nvPr>
            <p:ph type="title"/>
          </p:nvPr>
        </p:nvSpPr>
        <p:spPr/>
        <p:txBody>
          <a:bodyPr/>
          <a:lstStyle/>
          <a:p>
            <a:r>
              <a:rPr lang="en-GB" dirty="0"/>
              <a:t>POA&amp;M</a:t>
            </a:r>
            <a:endParaRPr lang="en-IN" dirty="0"/>
          </a:p>
        </p:txBody>
      </p:sp>
      <p:sp>
        <p:nvSpPr>
          <p:cNvPr id="3" name="Content Placeholder 2">
            <a:extLst>
              <a:ext uri="{FF2B5EF4-FFF2-40B4-BE49-F238E27FC236}">
                <a16:creationId xmlns:a16="http://schemas.microsoft.com/office/drawing/2014/main" id="{D97FF673-7A0C-44DD-9CBA-309ED6F95FD0}"/>
              </a:ext>
            </a:extLst>
          </p:cNvPr>
          <p:cNvSpPr>
            <a:spLocks noGrp="1"/>
          </p:cNvSpPr>
          <p:nvPr>
            <p:ph sz="quarter" idx="1"/>
          </p:nvPr>
        </p:nvSpPr>
        <p:spPr/>
        <p:txBody>
          <a:bodyPr>
            <a:normAutofit/>
          </a:bodyPr>
          <a:lstStyle/>
          <a:p>
            <a:pPr algn="just"/>
            <a:r>
              <a:rPr lang="en-GB" dirty="0"/>
              <a:t>After an organization performs an IT Risk Assessment, it can determine which cybersecurity controls (requirements) best help to mitigate risk.  </a:t>
            </a:r>
          </a:p>
          <a:p>
            <a:pPr algn="just"/>
            <a:r>
              <a:rPr lang="en-GB" dirty="0"/>
              <a:t>The organization uses its System Security Plan to develop policies and describe the operational and managerial processes and technology it will implement to meet those controls.  </a:t>
            </a:r>
          </a:p>
          <a:p>
            <a:pPr algn="just"/>
            <a:r>
              <a:rPr lang="en-GB" dirty="0"/>
              <a:t>Once the plan is developed, the organization can perform a security control assessment to discover gaps between the plan and the current state of implementation.  </a:t>
            </a:r>
            <a:endParaRPr lang="en-IN" dirty="0"/>
          </a:p>
        </p:txBody>
      </p:sp>
    </p:spTree>
    <p:extLst>
      <p:ext uri="{BB962C8B-B14F-4D97-AF65-F5344CB8AC3E}">
        <p14:creationId xmlns:p14="http://schemas.microsoft.com/office/powerpoint/2010/main" val="3572977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B08FA-5D1A-440A-91A7-FCC1B29FDC4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CC26A88-B38F-47C7-B1AB-E9667E3A0D1D}"/>
              </a:ext>
            </a:extLst>
          </p:cNvPr>
          <p:cNvSpPr>
            <a:spLocks noGrp="1"/>
          </p:cNvSpPr>
          <p:nvPr>
            <p:ph sz="quarter" idx="1"/>
          </p:nvPr>
        </p:nvSpPr>
        <p:spPr/>
        <p:txBody>
          <a:bodyPr/>
          <a:lstStyle/>
          <a:p>
            <a:pPr algn="just"/>
            <a:r>
              <a:rPr lang="en-GB" dirty="0"/>
              <a:t>The organization then develops and executes a Plan of Actions and Milestones (POA&amp;M) to shore up those gaps and get “cyber healthy”.  This cycle of Risk Assessment –&gt; System Security Plan –&gt; Control Assessment –&gt; POA&amp;M is a repeating process.  </a:t>
            </a:r>
          </a:p>
          <a:p>
            <a:pPr algn="just"/>
            <a:r>
              <a:rPr lang="en-GB" dirty="0"/>
              <a:t>The System Security Plan therefore is not a “fire and forget” exercise; it must be nurtured and maintained in a constantly changing risk environment.</a:t>
            </a:r>
            <a:endParaRPr lang="en-IN" dirty="0"/>
          </a:p>
        </p:txBody>
      </p:sp>
    </p:spTree>
    <p:extLst>
      <p:ext uri="{BB962C8B-B14F-4D97-AF65-F5344CB8AC3E}">
        <p14:creationId xmlns:p14="http://schemas.microsoft.com/office/powerpoint/2010/main" val="207024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C01E-9D38-4FB2-A8F7-546A38AF89F7}"/>
              </a:ext>
            </a:extLst>
          </p:cNvPr>
          <p:cNvSpPr>
            <a:spLocks noGrp="1"/>
          </p:cNvSpPr>
          <p:nvPr>
            <p:ph type="title"/>
          </p:nvPr>
        </p:nvSpPr>
        <p:spPr/>
        <p:txBody>
          <a:bodyPr/>
          <a:lstStyle/>
          <a:p>
            <a:r>
              <a:rPr lang="en-GB" dirty="0"/>
              <a:t>Challenges in OS Security</a:t>
            </a:r>
            <a:endParaRPr lang="en-IN" dirty="0"/>
          </a:p>
        </p:txBody>
      </p:sp>
      <p:sp>
        <p:nvSpPr>
          <p:cNvPr id="3" name="Content Placeholder 2">
            <a:extLst>
              <a:ext uri="{FF2B5EF4-FFF2-40B4-BE49-F238E27FC236}">
                <a16:creationId xmlns:a16="http://schemas.microsoft.com/office/drawing/2014/main" id="{B4E98A7B-A1D2-4517-82F0-A788A30AEFCB}"/>
              </a:ext>
            </a:extLst>
          </p:cNvPr>
          <p:cNvSpPr>
            <a:spLocks noGrp="1"/>
          </p:cNvSpPr>
          <p:nvPr>
            <p:ph sz="quarter" idx="1"/>
          </p:nvPr>
        </p:nvSpPr>
        <p:spPr/>
        <p:txBody>
          <a:bodyPr>
            <a:normAutofit lnSpcReduction="10000"/>
          </a:bodyPr>
          <a:lstStyle/>
          <a:p>
            <a:pPr algn="just"/>
            <a:r>
              <a:rPr lang="en-GB" dirty="0"/>
              <a:t>Your experience in writing code should have already pointed out to you that the more code you’ve got, and the more complex the algorithms are, the more likely your code is to contain flaws.</a:t>
            </a:r>
          </a:p>
          <a:p>
            <a:pPr algn="just"/>
            <a:r>
              <a:rPr lang="en-GB" dirty="0"/>
              <a:t>Failures in software security generally arise from these kinds of flaws. Large, complex programs are likely to be harder to secure than small, simple programs. Not many other programs are as large and complex as a modern operating system.</a:t>
            </a:r>
          </a:p>
          <a:p>
            <a:pPr algn="just"/>
            <a:r>
              <a:rPr lang="en-GB" dirty="0"/>
              <a:t>Another challenge in securing operating systems is that they are, for the most part, meant to support multiple processes simultaneously.</a:t>
            </a:r>
            <a:endParaRPr lang="en-IN" dirty="0"/>
          </a:p>
        </p:txBody>
      </p:sp>
    </p:spTree>
    <p:extLst>
      <p:ext uri="{BB962C8B-B14F-4D97-AF65-F5344CB8AC3E}">
        <p14:creationId xmlns:p14="http://schemas.microsoft.com/office/powerpoint/2010/main" val="1325911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E6C5-BE0C-4CA0-B005-53650F2180D1}"/>
              </a:ext>
            </a:extLst>
          </p:cNvPr>
          <p:cNvSpPr>
            <a:spLocks noGrp="1"/>
          </p:cNvSpPr>
          <p:nvPr>
            <p:ph type="title"/>
          </p:nvPr>
        </p:nvSpPr>
        <p:spPr/>
        <p:txBody>
          <a:bodyPr/>
          <a:lstStyle/>
          <a:p>
            <a:r>
              <a:rPr lang="en-GB" dirty="0"/>
              <a:t>SSP for Business</a:t>
            </a:r>
            <a:endParaRPr lang="en-IN" dirty="0"/>
          </a:p>
        </p:txBody>
      </p:sp>
      <p:sp>
        <p:nvSpPr>
          <p:cNvPr id="3" name="Content Placeholder 2">
            <a:extLst>
              <a:ext uri="{FF2B5EF4-FFF2-40B4-BE49-F238E27FC236}">
                <a16:creationId xmlns:a16="http://schemas.microsoft.com/office/drawing/2014/main" id="{13D5B7EC-D998-4FB2-A1BF-1147E1496808}"/>
              </a:ext>
            </a:extLst>
          </p:cNvPr>
          <p:cNvSpPr>
            <a:spLocks noGrp="1"/>
          </p:cNvSpPr>
          <p:nvPr>
            <p:ph sz="quarter" idx="1"/>
          </p:nvPr>
        </p:nvSpPr>
        <p:spPr/>
        <p:txBody>
          <a:bodyPr>
            <a:normAutofit/>
          </a:bodyPr>
          <a:lstStyle/>
          <a:p>
            <a:pPr algn="just"/>
            <a:r>
              <a:rPr lang="en-GB" dirty="0"/>
              <a:t>If your organization operates in a regulatory environment such as health care, financial, privacy, or government sectors, (HIPAA, SOX/GLBA, GDPR, DFARS) much of the risk is already apparent and governments have already selected minimum controls for the organization.  </a:t>
            </a:r>
            <a:endParaRPr lang="en-IN" dirty="0"/>
          </a:p>
        </p:txBody>
      </p:sp>
    </p:spTree>
    <p:extLst>
      <p:ext uri="{BB962C8B-B14F-4D97-AF65-F5344CB8AC3E}">
        <p14:creationId xmlns:p14="http://schemas.microsoft.com/office/powerpoint/2010/main" val="1529960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501C-F452-4D34-BFA1-AB322E66A4C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F66A78B-6FD0-42D6-B6E1-7A872E9AF9D3}"/>
              </a:ext>
            </a:extLst>
          </p:cNvPr>
          <p:cNvSpPr>
            <a:spLocks noGrp="1"/>
          </p:cNvSpPr>
          <p:nvPr>
            <p:ph sz="quarter" idx="1"/>
          </p:nvPr>
        </p:nvSpPr>
        <p:spPr/>
        <p:txBody>
          <a:bodyPr/>
          <a:lstStyle/>
          <a:p>
            <a:pPr algn="just"/>
            <a:r>
              <a:rPr lang="en-GB" dirty="0"/>
              <a:t>It’s a matter of ensuring your System Security Plan addresses all of these controls.  But what if you are just worried about protecting the intellectual property of your small business?  Or say you want to reduce the risk of having to pay Bitcoin to some Eastern European crime syndicate to unlock your system from ransomware?  What control set should you choose?  How do you develop an System Security Plan that makes sense for your organization?</a:t>
            </a:r>
            <a:endParaRPr lang="en-IN" dirty="0"/>
          </a:p>
        </p:txBody>
      </p:sp>
    </p:spTree>
    <p:extLst>
      <p:ext uri="{BB962C8B-B14F-4D97-AF65-F5344CB8AC3E}">
        <p14:creationId xmlns:p14="http://schemas.microsoft.com/office/powerpoint/2010/main" val="158761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5B23-4931-4FD0-9E77-8E5785B05BE7}"/>
              </a:ext>
            </a:extLst>
          </p:cNvPr>
          <p:cNvSpPr>
            <a:spLocks noGrp="1"/>
          </p:cNvSpPr>
          <p:nvPr>
            <p:ph type="title"/>
          </p:nvPr>
        </p:nvSpPr>
        <p:spPr/>
        <p:txBody>
          <a:bodyPr/>
          <a:lstStyle/>
          <a:p>
            <a:r>
              <a:rPr lang="en-GB" dirty="0"/>
              <a:t>What Is Malicious Code?</a:t>
            </a:r>
            <a:endParaRPr lang="en-IN" dirty="0"/>
          </a:p>
        </p:txBody>
      </p:sp>
      <p:sp>
        <p:nvSpPr>
          <p:cNvPr id="3" name="Content Placeholder 2">
            <a:extLst>
              <a:ext uri="{FF2B5EF4-FFF2-40B4-BE49-F238E27FC236}">
                <a16:creationId xmlns:a16="http://schemas.microsoft.com/office/drawing/2014/main" id="{0E69FBC3-4E0D-4AC0-917E-5AE0DF1EF535}"/>
              </a:ext>
            </a:extLst>
          </p:cNvPr>
          <p:cNvSpPr>
            <a:spLocks noGrp="1"/>
          </p:cNvSpPr>
          <p:nvPr>
            <p:ph sz="quarter" idx="1"/>
          </p:nvPr>
        </p:nvSpPr>
        <p:spPr/>
        <p:txBody>
          <a:bodyPr/>
          <a:lstStyle/>
          <a:p>
            <a:pPr algn="just"/>
            <a:r>
              <a:rPr lang="en-GB" dirty="0"/>
              <a:t>Malicious code is the term used to describe any code in any part of a software system or script that is intended to cause undesired effects, security breaches or damage to a system. </a:t>
            </a:r>
          </a:p>
          <a:p>
            <a:pPr algn="just"/>
            <a:r>
              <a:rPr lang="en-GB" dirty="0"/>
              <a:t>Malicious code is an application security threat that cannot be efficiently controlled by conventional antivirus software alone. </a:t>
            </a:r>
          </a:p>
          <a:p>
            <a:pPr algn="just"/>
            <a:r>
              <a:rPr lang="en-GB" dirty="0"/>
              <a:t>Malicious code describes a broad category of system security terms that includes attack scripts, viruses, worms, Trojan horses, backdoors and malicious active content.</a:t>
            </a:r>
            <a:endParaRPr lang="en-IN" dirty="0"/>
          </a:p>
        </p:txBody>
      </p:sp>
    </p:spTree>
    <p:extLst>
      <p:ext uri="{BB962C8B-B14F-4D97-AF65-F5344CB8AC3E}">
        <p14:creationId xmlns:p14="http://schemas.microsoft.com/office/powerpoint/2010/main" val="641244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0014-C1D9-4789-8994-8B94C655C86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62F947E-9403-41B8-B575-46CCBAAED67D}"/>
              </a:ext>
            </a:extLst>
          </p:cNvPr>
          <p:cNvSpPr>
            <a:spLocks noGrp="1"/>
          </p:cNvSpPr>
          <p:nvPr>
            <p:ph sz="quarter" idx="1"/>
          </p:nvPr>
        </p:nvSpPr>
        <p:spPr/>
        <p:txBody>
          <a:bodyPr>
            <a:normAutofit/>
          </a:bodyPr>
          <a:lstStyle/>
          <a:p>
            <a:pPr algn="just"/>
            <a:r>
              <a:rPr lang="en-GB" dirty="0"/>
              <a:t>Malicious code may also include time bombs, hardcoded cryptographic constants and credentials, deliberate information and data leakage, and anti-debugging techniques. </a:t>
            </a:r>
          </a:p>
          <a:p>
            <a:pPr algn="just"/>
            <a:r>
              <a:rPr lang="en-GB" dirty="0"/>
              <a:t>These targeted malicious code threats are hidden in software and mask their presence to evade detection by traditional security technologies.</a:t>
            </a:r>
          </a:p>
          <a:p>
            <a:pPr algn="just"/>
            <a:r>
              <a:rPr lang="en-GB" dirty="0"/>
              <a:t>Malicious code is unwanted files or programs that can cause harm to a computer or compromise data stored on a computer. </a:t>
            </a:r>
          </a:p>
        </p:txBody>
      </p:sp>
    </p:spTree>
    <p:extLst>
      <p:ext uri="{BB962C8B-B14F-4D97-AF65-F5344CB8AC3E}">
        <p14:creationId xmlns:p14="http://schemas.microsoft.com/office/powerpoint/2010/main" val="1969753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1422-F607-4497-A157-4CA43CCF75C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CEC1C2F-2503-46E3-8D50-9B11C6EF3793}"/>
              </a:ext>
            </a:extLst>
          </p:cNvPr>
          <p:cNvSpPr>
            <a:spLocks noGrp="1"/>
          </p:cNvSpPr>
          <p:nvPr>
            <p:ph sz="quarter" idx="1"/>
          </p:nvPr>
        </p:nvSpPr>
        <p:spPr/>
        <p:txBody>
          <a:bodyPr/>
          <a:lstStyle/>
          <a:p>
            <a:pPr algn="just"/>
            <a:r>
              <a:rPr lang="en-GB" dirty="0"/>
              <a:t>Once inside your environment, malicious code can enter network drives and propagate. Malicious code can also cause network and mail server overload by sending email messages; stealing data and passwords; deleting document files, email files or passwords; and even reformatting hard drives.</a:t>
            </a:r>
          </a:p>
          <a:p>
            <a:pPr algn="just"/>
            <a:r>
              <a:rPr lang="en-GB" dirty="0"/>
              <a:t>Various classifications of malicious code include viruses, worms, and Trojan horses.</a:t>
            </a:r>
          </a:p>
          <a:p>
            <a:pPr algn="just"/>
            <a:endParaRPr lang="en-GB" dirty="0"/>
          </a:p>
          <a:p>
            <a:pPr algn="just"/>
            <a:endParaRPr lang="en-IN" dirty="0"/>
          </a:p>
          <a:p>
            <a:endParaRPr lang="en-IN" dirty="0"/>
          </a:p>
        </p:txBody>
      </p:sp>
    </p:spTree>
    <p:extLst>
      <p:ext uri="{BB962C8B-B14F-4D97-AF65-F5344CB8AC3E}">
        <p14:creationId xmlns:p14="http://schemas.microsoft.com/office/powerpoint/2010/main" val="1021525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51A1-D2A4-4DB6-B3F8-D2E73B3DFD68}"/>
              </a:ext>
            </a:extLst>
          </p:cNvPr>
          <p:cNvSpPr>
            <a:spLocks noGrp="1"/>
          </p:cNvSpPr>
          <p:nvPr>
            <p:ph type="title"/>
          </p:nvPr>
        </p:nvSpPr>
        <p:spPr/>
        <p:txBody>
          <a:bodyPr/>
          <a:lstStyle/>
          <a:p>
            <a:r>
              <a:rPr lang="en-GB" dirty="0"/>
              <a:t>The consequences of malicious code:</a:t>
            </a:r>
            <a:endParaRPr lang="en-IN" dirty="0"/>
          </a:p>
        </p:txBody>
      </p:sp>
      <p:sp>
        <p:nvSpPr>
          <p:cNvPr id="3" name="Content Placeholder 2">
            <a:extLst>
              <a:ext uri="{FF2B5EF4-FFF2-40B4-BE49-F238E27FC236}">
                <a16:creationId xmlns:a16="http://schemas.microsoft.com/office/drawing/2014/main" id="{B7C3D02A-1416-49C2-AA9C-D235B8049DAD}"/>
              </a:ext>
            </a:extLst>
          </p:cNvPr>
          <p:cNvSpPr>
            <a:spLocks noGrp="1"/>
          </p:cNvSpPr>
          <p:nvPr>
            <p:ph sz="quarter" idx="1"/>
          </p:nvPr>
        </p:nvSpPr>
        <p:spPr/>
        <p:txBody>
          <a:bodyPr/>
          <a:lstStyle/>
          <a:p>
            <a:pPr algn="just"/>
            <a:r>
              <a:rPr lang="en-GB" dirty="0"/>
              <a:t>Corruption of data</a:t>
            </a:r>
          </a:p>
          <a:p>
            <a:pPr algn="just"/>
            <a:r>
              <a:rPr lang="en-GB" dirty="0"/>
              <a:t>Distributed denial-of-Service (DDoS)</a:t>
            </a:r>
          </a:p>
          <a:p>
            <a:pPr algn="just"/>
            <a:r>
              <a:rPr lang="en-GB" dirty="0"/>
              <a:t>Credential theft and private info theft</a:t>
            </a:r>
          </a:p>
          <a:p>
            <a:pPr algn="just"/>
            <a:r>
              <a:rPr lang="en-GB" dirty="0"/>
              <a:t>Ransom and extortion</a:t>
            </a:r>
          </a:p>
          <a:p>
            <a:pPr algn="just"/>
            <a:r>
              <a:rPr lang="en-GB" dirty="0"/>
              <a:t>Nuisance and inconvenience</a:t>
            </a:r>
            <a:endParaRPr lang="en-IN" dirty="0"/>
          </a:p>
        </p:txBody>
      </p:sp>
    </p:spTree>
    <p:extLst>
      <p:ext uri="{BB962C8B-B14F-4D97-AF65-F5344CB8AC3E}">
        <p14:creationId xmlns:p14="http://schemas.microsoft.com/office/powerpoint/2010/main" val="4059566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E32A9-E8B9-458F-B495-E0ABF1832FF8}"/>
              </a:ext>
            </a:extLst>
          </p:cNvPr>
          <p:cNvSpPr>
            <a:spLocks noGrp="1"/>
          </p:cNvSpPr>
          <p:nvPr>
            <p:ph type="title"/>
          </p:nvPr>
        </p:nvSpPr>
        <p:spPr/>
        <p:txBody>
          <a:bodyPr/>
          <a:lstStyle/>
          <a:p>
            <a:r>
              <a:rPr lang="en-GB" dirty="0"/>
              <a:t>How does malicious code spread?</a:t>
            </a:r>
            <a:endParaRPr lang="en-IN" dirty="0"/>
          </a:p>
        </p:txBody>
      </p:sp>
      <p:sp>
        <p:nvSpPr>
          <p:cNvPr id="3" name="Content Placeholder 2">
            <a:extLst>
              <a:ext uri="{FF2B5EF4-FFF2-40B4-BE49-F238E27FC236}">
                <a16:creationId xmlns:a16="http://schemas.microsoft.com/office/drawing/2014/main" id="{980EBEC5-D1D1-44C5-B063-C36FFD6E4CBE}"/>
              </a:ext>
            </a:extLst>
          </p:cNvPr>
          <p:cNvSpPr>
            <a:spLocks noGrp="1"/>
          </p:cNvSpPr>
          <p:nvPr>
            <p:ph sz="quarter" idx="1"/>
          </p:nvPr>
        </p:nvSpPr>
        <p:spPr/>
        <p:txBody>
          <a:bodyPr>
            <a:normAutofit lnSpcReduction="10000"/>
          </a:bodyPr>
          <a:lstStyle/>
          <a:p>
            <a:pPr algn="just"/>
            <a:r>
              <a:rPr lang="en-GB" dirty="0"/>
              <a:t>Malicious code may be used to breach systems on its own, enable secondary malicious activity, or to replicate and spread itself. In any case, the original code must move from one device to another.</a:t>
            </a:r>
          </a:p>
          <a:p>
            <a:pPr algn="just"/>
            <a:r>
              <a:rPr lang="en-GB" dirty="0"/>
              <a:t>These threats can spread over nearly any communications channel that transmits data. Often, the vectors of spread include:</a:t>
            </a:r>
          </a:p>
          <a:p>
            <a:pPr lvl="1" algn="just"/>
            <a:r>
              <a:rPr lang="en-GB" dirty="0"/>
              <a:t>Online networks — intranets, P2P file-sharing, public internet websites, etc.</a:t>
            </a:r>
          </a:p>
          <a:p>
            <a:pPr lvl="1" algn="just"/>
            <a:r>
              <a:rPr lang="en-GB" dirty="0"/>
              <a:t>Social communications — email, SMS, push content, mobile messaging apps, etc.</a:t>
            </a:r>
          </a:p>
          <a:p>
            <a:pPr lvl="1" algn="just"/>
            <a:r>
              <a:rPr lang="en-GB" dirty="0"/>
              <a:t>Wireless connectivity — Bluetooth, etc.</a:t>
            </a:r>
          </a:p>
          <a:p>
            <a:pPr lvl="1" algn="just"/>
            <a:r>
              <a:rPr lang="en-GB" dirty="0"/>
              <a:t>Direct device interfaces — USB, etc.</a:t>
            </a:r>
          </a:p>
          <a:p>
            <a:endParaRPr lang="en-GB" dirty="0"/>
          </a:p>
          <a:p>
            <a:endParaRPr lang="en-GB" dirty="0"/>
          </a:p>
          <a:p>
            <a:endParaRPr lang="en-IN" dirty="0"/>
          </a:p>
        </p:txBody>
      </p:sp>
    </p:spTree>
    <p:extLst>
      <p:ext uri="{BB962C8B-B14F-4D97-AF65-F5344CB8AC3E}">
        <p14:creationId xmlns:p14="http://schemas.microsoft.com/office/powerpoint/2010/main" val="890270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5DC5-2F47-4809-95F8-F783062E71FC}"/>
              </a:ext>
            </a:extLst>
          </p:cNvPr>
          <p:cNvSpPr>
            <a:spLocks noGrp="1"/>
          </p:cNvSpPr>
          <p:nvPr>
            <p:ph type="title"/>
          </p:nvPr>
        </p:nvSpPr>
        <p:spPr/>
        <p:txBody>
          <a:bodyPr>
            <a:normAutofit/>
          </a:bodyPr>
          <a:lstStyle/>
          <a:p>
            <a:r>
              <a:rPr lang="en-GB" dirty="0"/>
              <a:t>How can you protect yourself against malicious code?</a:t>
            </a:r>
            <a:endParaRPr lang="en-IN" dirty="0"/>
          </a:p>
        </p:txBody>
      </p:sp>
      <p:sp>
        <p:nvSpPr>
          <p:cNvPr id="3" name="Content Placeholder 2">
            <a:extLst>
              <a:ext uri="{FF2B5EF4-FFF2-40B4-BE49-F238E27FC236}">
                <a16:creationId xmlns:a16="http://schemas.microsoft.com/office/drawing/2014/main" id="{4D0A6317-0F3A-4335-8643-A153BA8E6573}"/>
              </a:ext>
            </a:extLst>
          </p:cNvPr>
          <p:cNvSpPr>
            <a:spLocks noGrp="1"/>
          </p:cNvSpPr>
          <p:nvPr>
            <p:ph sz="quarter" idx="1"/>
          </p:nvPr>
        </p:nvSpPr>
        <p:spPr/>
        <p:txBody>
          <a:bodyPr>
            <a:normAutofit/>
          </a:bodyPr>
          <a:lstStyle/>
          <a:p>
            <a:pPr algn="just"/>
            <a:r>
              <a:rPr lang="en-GB" dirty="0"/>
              <a:t>Install and maintain antivirus software. Antivirus software recognizes malware and protects your computer against it. Installing antivirus software from a reputable vendor is an important step in preventing and detecting infections. Always visit vendor sites directly rather than clicking on advertisements or email links. Because attackers are continually creating new viruses and other forms of malicious code, it is important to keep your antivirus software up-to-date.</a:t>
            </a:r>
          </a:p>
        </p:txBody>
      </p:sp>
    </p:spTree>
    <p:extLst>
      <p:ext uri="{BB962C8B-B14F-4D97-AF65-F5344CB8AC3E}">
        <p14:creationId xmlns:p14="http://schemas.microsoft.com/office/powerpoint/2010/main" val="1374134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1A7B-0C3B-445D-BCC2-FC37CDCB5CC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DF5D3E4-9556-4C91-B4D5-B44F46A63347}"/>
              </a:ext>
            </a:extLst>
          </p:cNvPr>
          <p:cNvSpPr>
            <a:spLocks noGrp="1"/>
          </p:cNvSpPr>
          <p:nvPr>
            <p:ph sz="quarter" idx="1"/>
          </p:nvPr>
        </p:nvSpPr>
        <p:spPr/>
        <p:txBody>
          <a:bodyPr/>
          <a:lstStyle/>
          <a:p>
            <a:pPr algn="just"/>
            <a:r>
              <a:rPr lang="en-GB" dirty="0"/>
              <a:t>Use caution with links and attachments. Take appropriate precautions when using email and web browsers to reduce the risk of an infection. Be wary of unsolicited email attachments and use caution when clicking on email links, even if they seem to come from people you know. </a:t>
            </a:r>
            <a:endParaRPr lang="en-IN" dirty="0"/>
          </a:p>
        </p:txBody>
      </p:sp>
    </p:spTree>
    <p:extLst>
      <p:ext uri="{BB962C8B-B14F-4D97-AF65-F5344CB8AC3E}">
        <p14:creationId xmlns:p14="http://schemas.microsoft.com/office/powerpoint/2010/main" val="3508428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0674-082A-4B48-A212-D8CF9F4A505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1A0AB77-21FC-4DB8-A706-ED3DF90109C3}"/>
              </a:ext>
            </a:extLst>
          </p:cNvPr>
          <p:cNvSpPr>
            <a:spLocks noGrp="1"/>
          </p:cNvSpPr>
          <p:nvPr>
            <p:ph sz="quarter" idx="1"/>
          </p:nvPr>
        </p:nvSpPr>
        <p:spPr/>
        <p:txBody>
          <a:bodyPr>
            <a:normAutofit/>
          </a:bodyPr>
          <a:lstStyle/>
          <a:p>
            <a:pPr algn="just"/>
            <a:r>
              <a:rPr lang="en-GB" dirty="0"/>
              <a:t>Block pop-up advertisements. Pop-up blockers disable windows that could potentially contain malicious code. Most browsers have a free feature that can be enabled to block pop-up advertisements.</a:t>
            </a:r>
          </a:p>
          <a:p>
            <a:pPr algn="just"/>
            <a:r>
              <a:rPr lang="en-GB" dirty="0"/>
              <a:t>Use an account with limited permissions. When navigating the web, it's a good security practice to use an account with limited permissions. If you do become infected, restricted permissions keep the malicious code from spreading and escalating to an administrative account.</a:t>
            </a:r>
          </a:p>
        </p:txBody>
      </p:sp>
    </p:spTree>
    <p:extLst>
      <p:ext uri="{BB962C8B-B14F-4D97-AF65-F5344CB8AC3E}">
        <p14:creationId xmlns:p14="http://schemas.microsoft.com/office/powerpoint/2010/main" val="131651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550D-5041-424C-91C9-F40D959F2249}"/>
              </a:ext>
            </a:extLst>
          </p:cNvPr>
          <p:cNvSpPr>
            <a:spLocks noGrp="1"/>
          </p:cNvSpPr>
          <p:nvPr>
            <p:ph type="title"/>
          </p:nvPr>
        </p:nvSpPr>
        <p:spPr/>
        <p:txBody>
          <a:bodyPr/>
          <a:lstStyle/>
          <a:p>
            <a:r>
              <a:rPr lang="en-GB" dirty="0"/>
              <a:t>Case 1</a:t>
            </a:r>
            <a:endParaRPr lang="en-IN" dirty="0"/>
          </a:p>
        </p:txBody>
      </p:sp>
      <p:sp>
        <p:nvSpPr>
          <p:cNvPr id="3" name="Content Placeholder 2">
            <a:extLst>
              <a:ext uri="{FF2B5EF4-FFF2-40B4-BE49-F238E27FC236}">
                <a16:creationId xmlns:a16="http://schemas.microsoft.com/office/drawing/2014/main" id="{2ADF187C-A191-46A9-B212-C3DFEAE7A945}"/>
              </a:ext>
            </a:extLst>
          </p:cNvPr>
          <p:cNvSpPr>
            <a:spLocks noGrp="1"/>
          </p:cNvSpPr>
          <p:nvPr>
            <p:ph sz="quarter" idx="1"/>
          </p:nvPr>
        </p:nvSpPr>
        <p:spPr/>
        <p:txBody>
          <a:bodyPr>
            <a:normAutofit/>
          </a:bodyPr>
          <a:lstStyle/>
          <a:p>
            <a:pPr algn="just"/>
            <a:r>
              <a:rPr lang="en-GB" dirty="0"/>
              <a:t>There are many mechanisms in an operating system meant to segregate processes from each other, and to protect shared pieces of hardware from being used in ways that interfere with other processes. </a:t>
            </a:r>
          </a:p>
          <a:p>
            <a:pPr algn="just"/>
            <a:r>
              <a:rPr lang="en-GB" dirty="0"/>
              <a:t>If every process could be trusted to do anything it wants with any hardware resource and any piece of data on the machine without harming any other process, securing the system would be a lot easier. </a:t>
            </a:r>
          </a:p>
          <a:p>
            <a:pPr algn="just"/>
            <a:r>
              <a:rPr lang="en-GB" dirty="0"/>
              <a:t>However, we typically don’t trust everything equally. </a:t>
            </a:r>
          </a:p>
        </p:txBody>
      </p:sp>
    </p:spTree>
    <p:extLst>
      <p:ext uri="{BB962C8B-B14F-4D97-AF65-F5344CB8AC3E}">
        <p14:creationId xmlns:p14="http://schemas.microsoft.com/office/powerpoint/2010/main" val="2853117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91FC-B40E-4928-A582-D126E12121B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048DF4F-0D14-4EF4-98B0-1B4C2648BFD5}"/>
              </a:ext>
            </a:extLst>
          </p:cNvPr>
          <p:cNvSpPr>
            <a:spLocks noGrp="1"/>
          </p:cNvSpPr>
          <p:nvPr>
            <p:ph sz="quarter" idx="1"/>
          </p:nvPr>
        </p:nvSpPr>
        <p:spPr/>
        <p:txBody>
          <a:bodyPr>
            <a:normAutofit/>
          </a:bodyPr>
          <a:lstStyle/>
          <a:p>
            <a:pPr algn="just"/>
            <a:r>
              <a:rPr lang="en-GB" dirty="0"/>
              <a:t>Disable external media </a:t>
            </a:r>
            <a:r>
              <a:rPr lang="en-GB" dirty="0" err="1"/>
              <a:t>AutoRun</a:t>
            </a:r>
            <a:r>
              <a:rPr lang="en-GB" dirty="0"/>
              <a:t> and AutoPlay features. Disabling </a:t>
            </a:r>
            <a:r>
              <a:rPr lang="en-GB" dirty="0" err="1"/>
              <a:t>AutoRun</a:t>
            </a:r>
            <a:r>
              <a:rPr lang="en-GB" dirty="0"/>
              <a:t> and AutoPlay features prevents external media infected with malicious code from automatically running on your computer.</a:t>
            </a:r>
          </a:p>
          <a:p>
            <a:pPr algn="just"/>
            <a:r>
              <a:rPr lang="en-GB" dirty="0"/>
              <a:t>Change your passwords. If you believe your computer is infected, change your passwords. This includes any passwords for websites that may have been cached in your web browser. Create and use strong passwords, making them difficult for attackers to guess. </a:t>
            </a:r>
            <a:endParaRPr lang="en-IN" dirty="0"/>
          </a:p>
        </p:txBody>
      </p:sp>
    </p:spTree>
    <p:extLst>
      <p:ext uri="{BB962C8B-B14F-4D97-AF65-F5344CB8AC3E}">
        <p14:creationId xmlns:p14="http://schemas.microsoft.com/office/powerpoint/2010/main" val="1972277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DCF3-1F99-45F0-B72C-20216E05714E}"/>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FB7C33D-FD95-453E-81CA-42F630075F97}"/>
              </a:ext>
            </a:extLst>
          </p:cNvPr>
          <p:cNvSpPr>
            <a:spLocks noGrp="1"/>
          </p:cNvSpPr>
          <p:nvPr>
            <p:ph sz="quarter" idx="1"/>
          </p:nvPr>
        </p:nvSpPr>
        <p:spPr/>
        <p:txBody>
          <a:bodyPr>
            <a:normAutofit/>
          </a:bodyPr>
          <a:lstStyle/>
          <a:p>
            <a:pPr algn="just"/>
            <a:r>
              <a:rPr lang="en-GB" dirty="0"/>
              <a:t>Keep software updated. Install software patches on your computer so attackers do not take advantage of known vulnerabilities. Consider enabling automatic updates, when available. </a:t>
            </a:r>
          </a:p>
          <a:p>
            <a:pPr algn="just"/>
            <a:r>
              <a:rPr lang="en-GB" dirty="0"/>
              <a:t>Back up data. Regularly back up your documents, photos, and important email messages to the cloud or to an external hard drive. In the event of an infection, your information will not be lost.</a:t>
            </a:r>
          </a:p>
        </p:txBody>
      </p:sp>
    </p:spTree>
    <p:extLst>
      <p:ext uri="{BB962C8B-B14F-4D97-AF65-F5344CB8AC3E}">
        <p14:creationId xmlns:p14="http://schemas.microsoft.com/office/powerpoint/2010/main" val="3949530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A6EC-A43D-48CA-963B-C886FDD9E80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6529B1A-0C6D-4C51-B7BC-7C8D9FE9F633}"/>
              </a:ext>
            </a:extLst>
          </p:cNvPr>
          <p:cNvSpPr>
            <a:spLocks noGrp="1"/>
          </p:cNvSpPr>
          <p:nvPr>
            <p:ph sz="quarter" idx="1"/>
          </p:nvPr>
        </p:nvSpPr>
        <p:spPr/>
        <p:txBody>
          <a:bodyPr/>
          <a:lstStyle/>
          <a:p>
            <a:pPr algn="just"/>
            <a:r>
              <a:rPr lang="en-GB" dirty="0"/>
              <a:t>Install or enable a firewall. Firewalls can prevent some types of infection by blocking malicious traffic before it enters your computer. Some operating systems include a firewall; if the operating system you are using includes one, enable it. </a:t>
            </a:r>
          </a:p>
          <a:p>
            <a:pPr algn="just"/>
            <a:r>
              <a:rPr lang="en-GB" dirty="0"/>
              <a:t>Use anti-spyware tools. Spyware is a common virus source, but you can minimize infections by using a program that identifies and removes spyware. Most antivirus software includes an anti-spyware option; ensure you enable it.</a:t>
            </a:r>
            <a:endParaRPr lang="en-IN" dirty="0"/>
          </a:p>
          <a:p>
            <a:endParaRPr lang="en-IN" dirty="0"/>
          </a:p>
        </p:txBody>
      </p:sp>
    </p:spTree>
    <p:extLst>
      <p:ext uri="{BB962C8B-B14F-4D97-AF65-F5344CB8AC3E}">
        <p14:creationId xmlns:p14="http://schemas.microsoft.com/office/powerpoint/2010/main" val="1722393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353A-10B1-4FA8-81D5-A522A09CF86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C67917D-59EA-4D7C-8D57-0B3F23662438}"/>
              </a:ext>
            </a:extLst>
          </p:cNvPr>
          <p:cNvSpPr>
            <a:spLocks noGrp="1"/>
          </p:cNvSpPr>
          <p:nvPr>
            <p:ph sz="quarter" idx="1"/>
          </p:nvPr>
        </p:nvSpPr>
        <p:spPr/>
        <p:txBody>
          <a:bodyPr/>
          <a:lstStyle/>
          <a:p>
            <a:pPr algn="just"/>
            <a:r>
              <a:rPr lang="en-GB" dirty="0"/>
              <a:t>Monitor accounts. Look for any unauthorized use of, or unusual activity on, your accounts—especially banking accounts. If you identify unauthorized or unusual activity, contact your account provider immediately.</a:t>
            </a:r>
          </a:p>
          <a:p>
            <a:pPr algn="just"/>
            <a:r>
              <a:rPr lang="en-GB" dirty="0"/>
              <a:t>Avoid using public Wi-Fi. Unsecured public Wi-Fi may allow an attacker to intercept your device’s network traffic and gain access to your personal information.</a:t>
            </a:r>
            <a:endParaRPr lang="en-IN" dirty="0"/>
          </a:p>
        </p:txBody>
      </p:sp>
    </p:spTree>
    <p:extLst>
      <p:ext uri="{BB962C8B-B14F-4D97-AF65-F5344CB8AC3E}">
        <p14:creationId xmlns:p14="http://schemas.microsoft.com/office/powerpoint/2010/main" val="2845109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D516-3199-4E85-AFE8-74DD5E629FEC}"/>
              </a:ext>
            </a:extLst>
          </p:cNvPr>
          <p:cNvSpPr>
            <a:spLocks noGrp="1"/>
          </p:cNvSpPr>
          <p:nvPr>
            <p:ph type="title"/>
          </p:nvPr>
        </p:nvSpPr>
        <p:spPr/>
        <p:txBody>
          <a:bodyPr>
            <a:normAutofit/>
          </a:bodyPr>
          <a:lstStyle/>
          <a:p>
            <a:r>
              <a:rPr lang="en-GB" dirty="0"/>
              <a:t>How do you recover if you become a victim of malicious code?</a:t>
            </a:r>
            <a:endParaRPr lang="en-IN" dirty="0"/>
          </a:p>
        </p:txBody>
      </p:sp>
      <p:sp>
        <p:nvSpPr>
          <p:cNvPr id="3" name="Content Placeholder 2">
            <a:extLst>
              <a:ext uri="{FF2B5EF4-FFF2-40B4-BE49-F238E27FC236}">
                <a16:creationId xmlns:a16="http://schemas.microsoft.com/office/drawing/2014/main" id="{AC941286-6977-4252-BE99-D81174D54452}"/>
              </a:ext>
            </a:extLst>
          </p:cNvPr>
          <p:cNvSpPr>
            <a:spLocks noGrp="1"/>
          </p:cNvSpPr>
          <p:nvPr>
            <p:ph sz="quarter" idx="1"/>
          </p:nvPr>
        </p:nvSpPr>
        <p:spPr/>
        <p:txBody>
          <a:bodyPr/>
          <a:lstStyle/>
          <a:p>
            <a:pPr algn="just"/>
            <a:r>
              <a:rPr lang="en-GB" dirty="0"/>
              <a:t>Using antivirus software is the best way to defend your computer against malicious code. If you think your computer is infected, run your antivirus software program. </a:t>
            </a:r>
          </a:p>
          <a:p>
            <a:pPr algn="just"/>
            <a:r>
              <a:rPr lang="en-GB" dirty="0"/>
              <a:t>Ideally, your antivirus program will identify any malicious code on your computer and quarantine them so they no longer affect your system. You should also consider these additional steps:</a:t>
            </a:r>
            <a:endParaRPr lang="en-IN" dirty="0"/>
          </a:p>
        </p:txBody>
      </p:sp>
    </p:spTree>
    <p:extLst>
      <p:ext uri="{BB962C8B-B14F-4D97-AF65-F5344CB8AC3E}">
        <p14:creationId xmlns:p14="http://schemas.microsoft.com/office/powerpoint/2010/main" val="547719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B888-BBAE-4E72-9375-F296ACE33C7D}"/>
              </a:ext>
            </a:extLst>
          </p:cNvPr>
          <p:cNvSpPr>
            <a:spLocks noGrp="1"/>
          </p:cNvSpPr>
          <p:nvPr>
            <p:ph type="title"/>
          </p:nvPr>
        </p:nvSpPr>
        <p:spPr/>
        <p:txBody>
          <a:bodyPr/>
          <a:lstStyle/>
          <a:p>
            <a:r>
              <a:rPr lang="en-GB" dirty="0"/>
              <a:t>1. Minimize the damage</a:t>
            </a:r>
            <a:endParaRPr lang="en-IN" dirty="0"/>
          </a:p>
        </p:txBody>
      </p:sp>
      <p:sp>
        <p:nvSpPr>
          <p:cNvPr id="3" name="Content Placeholder 2">
            <a:extLst>
              <a:ext uri="{FF2B5EF4-FFF2-40B4-BE49-F238E27FC236}">
                <a16:creationId xmlns:a16="http://schemas.microsoft.com/office/drawing/2014/main" id="{CFF12546-E794-4953-BD6E-17E798C11CDD}"/>
              </a:ext>
            </a:extLst>
          </p:cNvPr>
          <p:cNvSpPr>
            <a:spLocks noGrp="1"/>
          </p:cNvSpPr>
          <p:nvPr>
            <p:ph sz="quarter" idx="1"/>
          </p:nvPr>
        </p:nvSpPr>
        <p:spPr/>
        <p:txBody>
          <a:bodyPr>
            <a:normAutofit/>
          </a:bodyPr>
          <a:lstStyle/>
          <a:p>
            <a:pPr algn="just"/>
            <a:r>
              <a:rPr lang="en-GB" dirty="0"/>
              <a:t>If you are at work and have access to an information technology (IT) department, contact them immediately. The sooner they can investigate and “clean” your computer, the less likely it is to cause additional damage to your computer—and other computers on the network. If you are on a home computer or laptop, disconnect your computer from the internet; this will prevent the attacker from accessing your system.</a:t>
            </a:r>
          </a:p>
        </p:txBody>
      </p:sp>
    </p:spTree>
    <p:extLst>
      <p:ext uri="{BB962C8B-B14F-4D97-AF65-F5344CB8AC3E}">
        <p14:creationId xmlns:p14="http://schemas.microsoft.com/office/powerpoint/2010/main" val="2344167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9ADF-08D0-47A9-84FF-A172D556BDAF}"/>
              </a:ext>
            </a:extLst>
          </p:cNvPr>
          <p:cNvSpPr>
            <a:spLocks noGrp="1"/>
          </p:cNvSpPr>
          <p:nvPr>
            <p:ph type="title"/>
          </p:nvPr>
        </p:nvSpPr>
        <p:spPr/>
        <p:txBody>
          <a:bodyPr/>
          <a:lstStyle/>
          <a:p>
            <a:r>
              <a:rPr lang="en-GB" dirty="0"/>
              <a:t>2. Remove the malicious code. </a:t>
            </a:r>
            <a:endParaRPr lang="en-IN" dirty="0"/>
          </a:p>
        </p:txBody>
      </p:sp>
      <p:sp>
        <p:nvSpPr>
          <p:cNvPr id="3" name="Content Placeholder 2">
            <a:extLst>
              <a:ext uri="{FF2B5EF4-FFF2-40B4-BE49-F238E27FC236}">
                <a16:creationId xmlns:a16="http://schemas.microsoft.com/office/drawing/2014/main" id="{FE226F17-5907-43EB-8B4F-9E04F0EA9285}"/>
              </a:ext>
            </a:extLst>
          </p:cNvPr>
          <p:cNvSpPr>
            <a:spLocks noGrp="1"/>
          </p:cNvSpPr>
          <p:nvPr>
            <p:ph sz="quarter" idx="1"/>
          </p:nvPr>
        </p:nvSpPr>
        <p:spPr/>
        <p:txBody>
          <a:bodyPr>
            <a:normAutofit lnSpcReduction="10000"/>
          </a:bodyPr>
          <a:lstStyle/>
          <a:p>
            <a:pPr algn="just"/>
            <a:r>
              <a:rPr lang="en-GB" dirty="0"/>
              <a:t>If you have antivirus software installed on your computer, update the software and perform a manual scan of your entire system. </a:t>
            </a:r>
          </a:p>
          <a:p>
            <a:pPr algn="just"/>
            <a:r>
              <a:rPr lang="en-GB" dirty="0"/>
              <a:t>If you do not have antivirus software, you can purchase it online or in a computer store. If the software cannot locate and remove the infection, you may need to reinstall your operating system, usually with a system restore disk. </a:t>
            </a:r>
          </a:p>
          <a:p>
            <a:pPr algn="just"/>
            <a:r>
              <a:rPr lang="en-GB" i="1" dirty="0"/>
              <a:t>Note that reinstalling or restoring the operating system typically erases all of your files and any additional software that you have installed on your computer. After reinstalling the operating system and any other software, install all of the appropriate patches to fix known vulnerabilities.</a:t>
            </a:r>
            <a:endParaRPr lang="en-IN" i="1" dirty="0"/>
          </a:p>
          <a:p>
            <a:endParaRPr lang="en-IN" dirty="0"/>
          </a:p>
        </p:txBody>
      </p:sp>
    </p:spTree>
    <p:extLst>
      <p:ext uri="{BB962C8B-B14F-4D97-AF65-F5344CB8AC3E}">
        <p14:creationId xmlns:p14="http://schemas.microsoft.com/office/powerpoint/2010/main" val="2335790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B77F-90BB-40D0-841E-2084763A1B8A}"/>
              </a:ext>
            </a:extLst>
          </p:cNvPr>
          <p:cNvSpPr>
            <a:spLocks noGrp="1"/>
          </p:cNvSpPr>
          <p:nvPr>
            <p:ph type="title"/>
          </p:nvPr>
        </p:nvSpPr>
        <p:spPr/>
        <p:txBody>
          <a:bodyPr/>
          <a:lstStyle/>
          <a:p>
            <a:r>
              <a:rPr lang="en-GB" dirty="0"/>
              <a:t>Examples of malicious code attacks</a:t>
            </a:r>
            <a:endParaRPr lang="en-IN" dirty="0"/>
          </a:p>
        </p:txBody>
      </p:sp>
      <p:sp>
        <p:nvSpPr>
          <p:cNvPr id="3" name="Content Placeholder 2">
            <a:extLst>
              <a:ext uri="{FF2B5EF4-FFF2-40B4-BE49-F238E27FC236}">
                <a16:creationId xmlns:a16="http://schemas.microsoft.com/office/drawing/2014/main" id="{48D613EC-6394-4BB7-B972-B168FE43EDC7}"/>
              </a:ext>
            </a:extLst>
          </p:cNvPr>
          <p:cNvSpPr>
            <a:spLocks noGrp="1"/>
          </p:cNvSpPr>
          <p:nvPr>
            <p:ph sz="quarter" idx="1"/>
          </p:nvPr>
        </p:nvSpPr>
        <p:spPr/>
        <p:txBody>
          <a:bodyPr>
            <a:normAutofit lnSpcReduction="10000"/>
          </a:bodyPr>
          <a:lstStyle/>
          <a:p>
            <a:pPr marL="0" indent="0" algn="just">
              <a:buNone/>
            </a:pPr>
            <a:r>
              <a:rPr lang="en-GB" b="1" dirty="0" err="1"/>
              <a:t>Emotet</a:t>
            </a:r>
            <a:r>
              <a:rPr lang="en-GB" b="1" dirty="0"/>
              <a:t> trojan</a:t>
            </a:r>
          </a:p>
          <a:p>
            <a:pPr algn="just"/>
            <a:r>
              <a:rPr lang="en-GB" dirty="0"/>
              <a:t>First appearing in 2014, the </a:t>
            </a:r>
            <a:r>
              <a:rPr lang="en-GB" dirty="0" err="1"/>
              <a:t>Emotet</a:t>
            </a:r>
            <a:r>
              <a:rPr lang="en-GB" dirty="0"/>
              <a:t> trojan evolved from its malware roots to become email spam laden with malicious code. The attackers use phishing tactics like urgent email subject lines (ex: "Payment Needed") to fool users into downloads.</a:t>
            </a:r>
          </a:p>
          <a:p>
            <a:pPr algn="just"/>
            <a:r>
              <a:rPr lang="en-GB" dirty="0"/>
              <a:t>Once on a device, </a:t>
            </a:r>
            <a:r>
              <a:rPr lang="en-GB" dirty="0" err="1"/>
              <a:t>Emotet</a:t>
            </a:r>
            <a:r>
              <a:rPr lang="en-GB" dirty="0"/>
              <a:t> has been known to run scripts that deliver viruses, install command and control (C&amp;C) malware for botnet recruitment, and more. This threat took a short break in 2018 before returning to become an SMS malware threat in the process.</a:t>
            </a:r>
          </a:p>
        </p:txBody>
      </p:sp>
    </p:spTree>
    <p:extLst>
      <p:ext uri="{BB962C8B-B14F-4D97-AF65-F5344CB8AC3E}">
        <p14:creationId xmlns:p14="http://schemas.microsoft.com/office/powerpoint/2010/main" val="3798935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638E-2CFC-4E10-8A37-9EFADE87E64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40EBC58-F9BB-442F-816F-6CE767FED8EC}"/>
              </a:ext>
            </a:extLst>
          </p:cNvPr>
          <p:cNvSpPr>
            <a:spLocks noGrp="1"/>
          </p:cNvSpPr>
          <p:nvPr>
            <p:ph sz="quarter" idx="1"/>
          </p:nvPr>
        </p:nvSpPr>
        <p:spPr/>
        <p:txBody>
          <a:bodyPr/>
          <a:lstStyle/>
          <a:p>
            <a:pPr marL="0" indent="0">
              <a:buNone/>
            </a:pPr>
            <a:r>
              <a:rPr lang="en-GB" b="1" dirty="0"/>
              <a:t>Stuxnet worm</a:t>
            </a:r>
          </a:p>
          <a:p>
            <a:pPr algn="just"/>
            <a:r>
              <a:rPr lang="en-GB" dirty="0"/>
              <a:t>Since 2010, the Stuxnet computer worm and its successors have been targeting national infrastructure. Its first documented attack involved Iranian nuclear facilities via USB flash drive, destroying critical equipment. Stuxnet has since ceased, but its source code has been used to create similar highly targeted attacks through 2018.</a:t>
            </a:r>
            <a:endParaRPr lang="en-IN" dirty="0"/>
          </a:p>
        </p:txBody>
      </p:sp>
    </p:spTree>
    <p:extLst>
      <p:ext uri="{BB962C8B-B14F-4D97-AF65-F5344CB8AC3E}">
        <p14:creationId xmlns:p14="http://schemas.microsoft.com/office/powerpoint/2010/main" val="2777374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2F7B-4F04-4F7B-85FB-1B8C8BEF800B}"/>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26B050B2-4693-4C3D-A030-FCB6A1CD1163}"/>
              </a:ext>
            </a:extLst>
          </p:cNvPr>
          <p:cNvSpPr>
            <a:spLocks noGrp="1"/>
          </p:cNvSpPr>
          <p:nvPr>
            <p:ph sz="quarter" idx="1"/>
          </p:nvPr>
        </p:nvSpPr>
        <p:spPr/>
        <p:txBody>
          <a:bodyPr/>
          <a:lstStyle/>
          <a:p>
            <a:pPr algn="just"/>
            <a:r>
              <a:rPr lang="en-GB" dirty="0"/>
              <a:t>Threats to your computer will continue to evolve. Although you cannot eliminate every hazard, by using caution, installing and using antivirus software, and following other simple security practices, you can significantly reduce your risk and strengthen your protection against malicious code.</a:t>
            </a:r>
            <a:endParaRPr lang="en-IN" dirty="0"/>
          </a:p>
        </p:txBody>
      </p:sp>
    </p:spTree>
    <p:extLst>
      <p:ext uri="{BB962C8B-B14F-4D97-AF65-F5344CB8AC3E}">
        <p14:creationId xmlns:p14="http://schemas.microsoft.com/office/powerpoint/2010/main" val="45991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0B93-C01F-4765-9028-C706F5D0DF5C}"/>
              </a:ext>
            </a:extLst>
          </p:cNvPr>
          <p:cNvSpPr>
            <a:spLocks noGrp="1"/>
          </p:cNvSpPr>
          <p:nvPr>
            <p:ph type="title"/>
          </p:nvPr>
        </p:nvSpPr>
        <p:spPr/>
        <p:txBody>
          <a:bodyPr/>
          <a:lstStyle/>
          <a:p>
            <a:r>
              <a:rPr lang="en-GB" dirty="0"/>
              <a:t>Case 2</a:t>
            </a:r>
            <a:endParaRPr lang="en-IN" dirty="0"/>
          </a:p>
        </p:txBody>
      </p:sp>
      <p:sp>
        <p:nvSpPr>
          <p:cNvPr id="3" name="Content Placeholder 2">
            <a:extLst>
              <a:ext uri="{FF2B5EF4-FFF2-40B4-BE49-F238E27FC236}">
                <a16:creationId xmlns:a16="http://schemas.microsoft.com/office/drawing/2014/main" id="{D2A4B92A-9BC6-4327-A122-0DF10001CC43}"/>
              </a:ext>
            </a:extLst>
          </p:cNvPr>
          <p:cNvSpPr>
            <a:spLocks noGrp="1"/>
          </p:cNvSpPr>
          <p:nvPr>
            <p:ph sz="quarter" idx="1"/>
          </p:nvPr>
        </p:nvSpPr>
        <p:spPr/>
        <p:txBody>
          <a:bodyPr>
            <a:normAutofit lnSpcReduction="10000"/>
          </a:bodyPr>
          <a:lstStyle/>
          <a:p>
            <a:pPr algn="just"/>
            <a:r>
              <a:rPr lang="en-GB" dirty="0"/>
              <a:t>When you download and run a script from a web site you haven’t visited before, do you really want it to be able to wipe every file from your disk, kill all your other processes, and start using your network interface to send spam email to other machines? </a:t>
            </a:r>
          </a:p>
          <a:p>
            <a:pPr algn="just"/>
            <a:r>
              <a:rPr lang="en-GB" dirty="0"/>
              <a:t>Probably not, but if you are the owner of your computer, you have the right to do all those things, if that’s what you want to do. </a:t>
            </a:r>
          </a:p>
          <a:p>
            <a:pPr algn="just"/>
            <a:r>
              <a:rPr lang="en-GB" dirty="0"/>
              <a:t>And unless the operating system is careful, any process it runs, including the one running that script you downloaded, can do anything you can do.</a:t>
            </a:r>
            <a:endParaRPr lang="en-IN" dirty="0"/>
          </a:p>
          <a:p>
            <a:endParaRPr lang="en-IN" dirty="0"/>
          </a:p>
        </p:txBody>
      </p:sp>
    </p:spTree>
    <p:extLst>
      <p:ext uri="{BB962C8B-B14F-4D97-AF65-F5344CB8AC3E}">
        <p14:creationId xmlns:p14="http://schemas.microsoft.com/office/powerpoint/2010/main" val="2730917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B5EC-DCDD-41CD-A545-98EFFA4A1BF2}"/>
              </a:ext>
            </a:extLst>
          </p:cNvPr>
          <p:cNvSpPr>
            <a:spLocks noGrp="1"/>
          </p:cNvSpPr>
          <p:nvPr>
            <p:ph type="title"/>
          </p:nvPr>
        </p:nvSpPr>
        <p:spPr/>
        <p:txBody>
          <a:bodyPr/>
          <a:lstStyle/>
          <a:p>
            <a:r>
              <a:rPr lang="en-GB" dirty="0"/>
              <a:t>Computer worm</a:t>
            </a:r>
            <a:endParaRPr lang="en-IN" dirty="0"/>
          </a:p>
        </p:txBody>
      </p:sp>
      <p:sp>
        <p:nvSpPr>
          <p:cNvPr id="3" name="Content Placeholder 2">
            <a:extLst>
              <a:ext uri="{FF2B5EF4-FFF2-40B4-BE49-F238E27FC236}">
                <a16:creationId xmlns:a16="http://schemas.microsoft.com/office/drawing/2014/main" id="{DF6D8CD9-942B-4F74-B46C-3378832A5FDE}"/>
              </a:ext>
            </a:extLst>
          </p:cNvPr>
          <p:cNvSpPr>
            <a:spLocks noGrp="1"/>
          </p:cNvSpPr>
          <p:nvPr>
            <p:ph sz="quarter" idx="1"/>
          </p:nvPr>
        </p:nvSpPr>
        <p:spPr/>
        <p:txBody>
          <a:bodyPr>
            <a:normAutofit/>
          </a:bodyPr>
          <a:lstStyle/>
          <a:p>
            <a:pPr algn="just"/>
            <a:r>
              <a:rPr lang="en-GB" dirty="0"/>
              <a:t>A computer worm is a standalone malware computer program that replicates itself in order to spread to other computers. </a:t>
            </a:r>
          </a:p>
          <a:p>
            <a:pPr algn="just"/>
            <a:r>
              <a:rPr lang="en-GB" dirty="0"/>
              <a:t>It often uses a computer network to spread itself, relying on security failures on the target computer to access it. </a:t>
            </a:r>
          </a:p>
          <a:p>
            <a:pPr algn="just"/>
            <a:r>
              <a:rPr lang="en-GB" dirty="0"/>
              <a:t>It will use this machine as a host to scan and infect other computers. </a:t>
            </a:r>
          </a:p>
          <a:p>
            <a:pPr algn="just"/>
            <a:r>
              <a:rPr lang="en-GB" dirty="0"/>
              <a:t>When these new worm-invaded computers are controlled, the worm will continue to scan and infect other computers using these computers as hosts, and this behaviour will continue.</a:t>
            </a:r>
          </a:p>
        </p:txBody>
      </p:sp>
    </p:spTree>
    <p:extLst>
      <p:ext uri="{BB962C8B-B14F-4D97-AF65-F5344CB8AC3E}">
        <p14:creationId xmlns:p14="http://schemas.microsoft.com/office/powerpoint/2010/main" val="3325520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022A-79AE-4FC3-864D-3FDB5EB4886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9120DCF-D32A-4285-B4CB-FF0571BA7CD8}"/>
              </a:ext>
            </a:extLst>
          </p:cNvPr>
          <p:cNvSpPr>
            <a:spLocks noGrp="1"/>
          </p:cNvSpPr>
          <p:nvPr>
            <p:ph sz="quarter" idx="1"/>
          </p:nvPr>
        </p:nvSpPr>
        <p:spPr/>
        <p:txBody>
          <a:bodyPr>
            <a:normAutofit fontScale="92500" lnSpcReduction="10000"/>
          </a:bodyPr>
          <a:lstStyle/>
          <a:p>
            <a:pPr algn="just"/>
            <a:r>
              <a:rPr lang="en-GB" dirty="0"/>
              <a:t>Computer worms use recursive methods to copy themselves without host programs and distribute themselves based on the law of exponential growth, thus controlling and infecting more and more computers in a short time.</a:t>
            </a:r>
          </a:p>
          <a:p>
            <a:pPr algn="just"/>
            <a:r>
              <a:rPr lang="en-GB" dirty="0"/>
              <a:t> Worms almost always cause at least some harm to the network, even if only by consuming bandwidth, whereas viruses almost always corrupt or modify files on a targeted computer.</a:t>
            </a:r>
          </a:p>
          <a:p>
            <a:pPr algn="just"/>
            <a:r>
              <a:rPr lang="en-GB" dirty="0"/>
              <a:t>Many worms are designed only to spread, and do not attempt to change the systems they pass through. </a:t>
            </a:r>
          </a:p>
          <a:p>
            <a:pPr algn="just"/>
            <a:r>
              <a:rPr lang="en-GB" dirty="0"/>
              <a:t>However, as the Morris worm and </a:t>
            </a:r>
            <a:r>
              <a:rPr lang="en-GB" dirty="0" err="1"/>
              <a:t>Mydoom</a:t>
            </a:r>
            <a:r>
              <a:rPr lang="en-GB" dirty="0"/>
              <a:t> showed, even these "payload-free" worms can cause major disruption by increasing network traffic and other unintended effects.</a:t>
            </a:r>
          </a:p>
          <a:p>
            <a:endParaRPr lang="en-IN" dirty="0"/>
          </a:p>
        </p:txBody>
      </p:sp>
    </p:spTree>
    <p:extLst>
      <p:ext uri="{BB962C8B-B14F-4D97-AF65-F5344CB8AC3E}">
        <p14:creationId xmlns:p14="http://schemas.microsoft.com/office/powerpoint/2010/main" val="287959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5875-1211-4F9F-9605-B8652B9377D8}"/>
              </a:ext>
            </a:extLst>
          </p:cNvPr>
          <p:cNvSpPr>
            <a:spLocks noGrp="1"/>
          </p:cNvSpPr>
          <p:nvPr>
            <p:ph type="title"/>
          </p:nvPr>
        </p:nvSpPr>
        <p:spPr/>
        <p:txBody>
          <a:bodyPr/>
          <a:lstStyle/>
          <a:p>
            <a:r>
              <a:rPr lang="en-GB" dirty="0"/>
              <a:t>History</a:t>
            </a:r>
            <a:endParaRPr lang="en-IN" dirty="0"/>
          </a:p>
        </p:txBody>
      </p:sp>
      <p:sp>
        <p:nvSpPr>
          <p:cNvPr id="3" name="Content Placeholder 2">
            <a:extLst>
              <a:ext uri="{FF2B5EF4-FFF2-40B4-BE49-F238E27FC236}">
                <a16:creationId xmlns:a16="http://schemas.microsoft.com/office/drawing/2014/main" id="{8797E60C-459C-49B2-B177-A738BFF6AD7F}"/>
              </a:ext>
            </a:extLst>
          </p:cNvPr>
          <p:cNvSpPr>
            <a:spLocks noGrp="1"/>
          </p:cNvSpPr>
          <p:nvPr>
            <p:ph sz="quarter" idx="1"/>
          </p:nvPr>
        </p:nvSpPr>
        <p:spPr/>
        <p:txBody>
          <a:bodyPr>
            <a:normAutofit fontScale="92500" lnSpcReduction="10000"/>
          </a:bodyPr>
          <a:lstStyle/>
          <a:p>
            <a:pPr algn="just"/>
            <a:r>
              <a:rPr lang="en-GB" dirty="0"/>
              <a:t>The actual term "worm" was first used in John Brunner's 1975 novel, The Shockwave Rider. In the novel, </a:t>
            </a:r>
            <a:r>
              <a:rPr lang="en-GB" dirty="0" err="1"/>
              <a:t>Nichlas</a:t>
            </a:r>
            <a:r>
              <a:rPr lang="en-GB" dirty="0"/>
              <a:t> </a:t>
            </a:r>
            <a:r>
              <a:rPr lang="en-GB" dirty="0" err="1"/>
              <a:t>Haflinger</a:t>
            </a:r>
            <a:r>
              <a:rPr lang="en-GB" dirty="0"/>
              <a:t> designs and sets off a data-gathering worm in an act of revenge against the powerful men who run a national electronic information web that induces mass conformity. "You have the biggest-ever worm loose in the net, and it automatically sabotages any attempt to monitor it. There's never been a worm with that tough a head or that long a tail!"</a:t>
            </a:r>
          </a:p>
          <a:p>
            <a:pPr algn="just"/>
            <a:r>
              <a:rPr lang="en-GB" dirty="0"/>
              <a:t>The first ever computer worm was devised to be an anti-virus software. Named Reaper, it was created by Ray Tomlinson to replicate itself across the ARPANET and delete the experimental Creeper program. </a:t>
            </a:r>
            <a:endParaRPr lang="en-IN" dirty="0"/>
          </a:p>
        </p:txBody>
      </p:sp>
    </p:spTree>
    <p:extLst>
      <p:ext uri="{BB962C8B-B14F-4D97-AF65-F5344CB8AC3E}">
        <p14:creationId xmlns:p14="http://schemas.microsoft.com/office/powerpoint/2010/main" val="7550395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F7696-B29C-4D54-80EE-2995FED806C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D908533-0A84-4137-B4B0-EF963FE6F50E}"/>
              </a:ext>
            </a:extLst>
          </p:cNvPr>
          <p:cNvSpPr>
            <a:spLocks noGrp="1"/>
          </p:cNvSpPr>
          <p:nvPr>
            <p:ph sz="quarter" idx="1"/>
          </p:nvPr>
        </p:nvSpPr>
        <p:spPr/>
        <p:txBody>
          <a:bodyPr>
            <a:normAutofit lnSpcReduction="10000"/>
          </a:bodyPr>
          <a:lstStyle/>
          <a:p>
            <a:pPr algn="just"/>
            <a:r>
              <a:rPr lang="en-GB" dirty="0"/>
              <a:t>On November 2, 1988, Robert Tappan Morris, a Cornell University computer science graduate student, unleashed what became known as the Morris worm, disrupting many computers then on the Internet, guessed at the time to be one tenth of all those connected.</a:t>
            </a:r>
          </a:p>
          <a:p>
            <a:pPr algn="just"/>
            <a:r>
              <a:rPr lang="en-GB" dirty="0"/>
              <a:t>During the Morris appeal process, the U.S. Court of Appeals estimated the cost of removing the worm from each installation at between $200 and $53,000; this work prompted the formation of the CERT Coordination </a:t>
            </a:r>
            <a:r>
              <a:rPr lang="en-GB" dirty="0" err="1"/>
              <a:t>Center</a:t>
            </a:r>
            <a:r>
              <a:rPr lang="en-GB" dirty="0"/>
              <a:t> and Phage mailing list. Morris himself became the first person tried and convicted under the 1986 Computer Fraud and Abuse Act.</a:t>
            </a:r>
            <a:endParaRPr lang="en-IN" dirty="0"/>
          </a:p>
        </p:txBody>
      </p:sp>
    </p:spTree>
    <p:extLst>
      <p:ext uri="{BB962C8B-B14F-4D97-AF65-F5344CB8AC3E}">
        <p14:creationId xmlns:p14="http://schemas.microsoft.com/office/powerpoint/2010/main" val="2382722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53FF-95E8-467E-8E06-CB8E1324527B}"/>
              </a:ext>
            </a:extLst>
          </p:cNvPr>
          <p:cNvSpPr>
            <a:spLocks noGrp="1"/>
          </p:cNvSpPr>
          <p:nvPr>
            <p:ph type="title"/>
          </p:nvPr>
        </p:nvSpPr>
        <p:spPr/>
        <p:txBody>
          <a:bodyPr/>
          <a:lstStyle/>
          <a:p>
            <a:r>
              <a:rPr lang="en-GB" dirty="0"/>
              <a:t>Features</a:t>
            </a:r>
            <a:endParaRPr lang="en-IN" dirty="0"/>
          </a:p>
        </p:txBody>
      </p:sp>
      <p:sp>
        <p:nvSpPr>
          <p:cNvPr id="3" name="Content Placeholder 2">
            <a:extLst>
              <a:ext uri="{FF2B5EF4-FFF2-40B4-BE49-F238E27FC236}">
                <a16:creationId xmlns:a16="http://schemas.microsoft.com/office/drawing/2014/main" id="{0D384719-9847-4785-9709-BBB6DCC92460}"/>
              </a:ext>
            </a:extLst>
          </p:cNvPr>
          <p:cNvSpPr>
            <a:spLocks noGrp="1"/>
          </p:cNvSpPr>
          <p:nvPr>
            <p:ph sz="quarter" idx="1"/>
          </p:nvPr>
        </p:nvSpPr>
        <p:spPr/>
        <p:txBody>
          <a:bodyPr>
            <a:normAutofit lnSpcReduction="10000"/>
          </a:bodyPr>
          <a:lstStyle/>
          <a:p>
            <a:pPr algn="just"/>
            <a:r>
              <a:rPr lang="en-GB" b="1" dirty="0"/>
              <a:t>Independence: </a:t>
            </a:r>
            <a:r>
              <a:rPr lang="en-GB" dirty="0"/>
              <a:t>Computer viruses generally require a host program. The virus writes its own code into the host program. When the program runs, the written virus program is executed first, causing infection and damage. A worm does not need a host program, as it is an independent program or code chunk. Therefore, it is not restricted by the host program, but can run independently and actively carry out attacks.</a:t>
            </a:r>
          </a:p>
          <a:p>
            <a:pPr algn="just"/>
            <a:r>
              <a:rPr lang="en-GB" b="1" dirty="0"/>
              <a:t>Exploit attacks: </a:t>
            </a:r>
            <a:r>
              <a:rPr lang="en-GB" dirty="0"/>
              <a:t>Because a worm is not limited by the host program, worms can take advantage of various operating system vulnerabilities to carry out active attacks. For example, the "</a:t>
            </a:r>
            <a:r>
              <a:rPr lang="en-GB" dirty="0" err="1"/>
              <a:t>Nimda</a:t>
            </a:r>
            <a:r>
              <a:rPr lang="en-GB" dirty="0"/>
              <a:t>" virus exploits vulnerabilities to attack.</a:t>
            </a:r>
          </a:p>
          <a:p>
            <a:endParaRPr lang="en-IN" dirty="0"/>
          </a:p>
        </p:txBody>
      </p:sp>
    </p:spTree>
    <p:extLst>
      <p:ext uri="{BB962C8B-B14F-4D97-AF65-F5344CB8AC3E}">
        <p14:creationId xmlns:p14="http://schemas.microsoft.com/office/powerpoint/2010/main" val="39216894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FF1E-60B3-42CE-BDA5-3304EAA9364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CD5DD24-E120-4BEA-803A-368FD8F95EEB}"/>
              </a:ext>
            </a:extLst>
          </p:cNvPr>
          <p:cNvSpPr>
            <a:spLocks noGrp="1"/>
          </p:cNvSpPr>
          <p:nvPr>
            <p:ph sz="quarter" idx="1"/>
          </p:nvPr>
        </p:nvSpPr>
        <p:spPr/>
        <p:txBody>
          <a:bodyPr>
            <a:normAutofit fontScale="92500" lnSpcReduction="10000"/>
          </a:bodyPr>
          <a:lstStyle/>
          <a:p>
            <a:pPr algn="just"/>
            <a:r>
              <a:rPr lang="en-GB" b="1" dirty="0"/>
              <a:t>Complexity: </a:t>
            </a:r>
            <a:r>
              <a:rPr lang="en-GB" dirty="0"/>
              <a:t>Some worms are combined with web page scripts, and are hidden in HTML pages using VBScript, ActiveX and other technologies. When a user accesses a webpage containing a virus, the virus automatically resides in memory and waits to be triggered. There are also some worms that are combined with backdoor programs or Trojan horses, such as "Code Red".</a:t>
            </a:r>
          </a:p>
          <a:p>
            <a:pPr algn="just"/>
            <a:r>
              <a:rPr lang="en-GB" b="1" dirty="0"/>
              <a:t>Contagiousness: </a:t>
            </a:r>
            <a:r>
              <a:rPr lang="en-GB" dirty="0"/>
              <a:t>Worms are more infectious than traditional viruses. They not only infect local computers, but also all servers and clients on the network based on the local computer. Worms can easily spread through shared folders, e-mails, malicious web pages, and servers with a large number of vulnerabilities in the network.</a:t>
            </a:r>
            <a:endParaRPr lang="en-IN" dirty="0"/>
          </a:p>
        </p:txBody>
      </p:sp>
    </p:spTree>
    <p:extLst>
      <p:ext uri="{BB962C8B-B14F-4D97-AF65-F5344CB8AC3E}">
        <p14:creationId xmlns:p14="http://schemas.microsoft.com/office/powerpoint/2010/main" val="495787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8720-8CE6-4AE7-B7CB-42E7FE95BEF9}"/>
              </a:ext>
            </a:extLst>
          </p:cNvPr>
          <p:cNvSpPr>
            <a:spLocks noGrp="1"/>
          </p:cNvSpPr>
          <p:nvPr>
            <p:ph type="title"/>
          </p:nvPr>
        </p:nvSpPr>
        <p:spPr/>
        <p:txBody>
          <a:bodyPr/>
          <a:lstStyle/>
          <a:p>
            <a:r>
              <a:rPr lang="en-GB" dirty="0"/>
              <a:t>Harm</a:t>
            </a:r>
            <a:endParaRPr lang="en-IN" dirty="0"/>
          </a:p>
        </p:txBody>
      </p:sp>
      <p:sp>
        <p:nvSpPr>
          <p:cNvPr id="3" name="Content Placeholder 2">
            <a:extLst>
              <a:ext uri="{FF2B5EF4-FFF2-40B4-BE49-F238E27FC236}">
                <a16:creationId xmlns:a16="http://schemas.microsoft.com/office/drawing/2014/main" id="{D4631036-7F84-476A-910E-522CE05FE9C2}"/>
              </a:ext>
            </a:extLst>
          </p:cNvPr>
          <p:cNvSpPr>
            <a:spLocks noGrp="1"/>
          </p:cNvSpPr>
          <p:nvPr>
            <p:ph sz="quarter" idx="1"/>
          </p:nvPr>
        </p:nvSpPr>
        <p:spPr/>
        <p:txBody>
          <a:bodyPr>
            <a:normAutofit lnSpcReduction="10000"/>
          </a:bodyPr>
          <a:lstStyle/>
          <a:p>
            <a:pPr algn="just"/>
            <a:r>
              <a:rPr lang="en-GB" dirty="0"/>
              <a:t>Any code designed to do more than spread the worm is typically referred to as the "payload". Typical malicious payloads might delete files on a host system (e.g., the </a:t>
            </a:r>
            <a:r>
              <a:rPr lang="en-GB" dirty="0" err="1"/>
              <a:t>ExploreZip</a:t>
            </a:r>
            <a:r>
              <a:rPr lang="en-GB" dirty="0"/>
              <a:t> worm), encrypt files in a ransomware attack, or exfiltrate data such as confidential documents or passwords.</a:t>
            </a:r>
          </a:p>
          <a:p>
            <a:pPr algn="just"/>
            <a:r>
              <a:rPr lang="en-GB" dirty="0"/>
              <a:t>Some worms may install a backdoor. This allows the computer to be remotely controlled by the worm author as a "zombie". Networks of such machines are often referred to as botnets and are very commonly used for a range of malicious purposes, including sending spam or performing DoS attacks.</a:t>
            </a:r>
            <a:endParaRPr lang="en-IN" dirty="0"/>
          </a:p>
        </p:txBody>
      </p:sp>
    </p:spTree>
    <p:extLst>
      <p:ext uri="{BB962C8B-B14F-4D97-AF65-F5344CB8AC3E}">
        <p14:creationId xmlns:p14="http://schemas.microsoft.com/office/powerpoint/2010/main" val="4018226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5F8E-F676-4961-828C-F607508119C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DFA8AF6-F2D7-493D-B8ED-7C4C86BC3221}"/>
              </a:ext>
            </a:extLst>
          </p:cNvPr>
          <p:cNvSpPr>
            <a:spLocks noGrp="1"/>
          </p:cNvSpPr>
          <p:nvPr>
            <p:ph sz="quarter" idx="1"/>
          </p:nvPr>
        </p:nvSpPr>
        <p:spPr/>
        <p:txBody>
          <a:bodyPr>
            <a:normAutofit lnSpcReduction="10000"/>
          </a:bodyPr>
          <a:lstStyle/>
          <a:p>
            <a:pPr algn="just"/>
            <a:r>
              <a:rPr lang="en-GB" dirty="0"/>
              <a:t>Some special worms attack industrial systems in a targeted manner. Stuxnet was primarily transmitted through LANs and infected thumb-drives, as its targets were never connected to untrusted networks, like the internet. </a:t>
            </a:r>
          </a:p>
          <a:p>
            <a:pPr algn="just"/>
            <a:r>
              <a:rPr lang="en-GB" dirty="0"/>
              <a:t>This virus can destroy the core production control computer software used by chemical, power generation and power transmission companies in various countries around the world - in Stuxnet's case, Iran, Indonesia and India were hardest hit - it was used to "issue orders" to other equipment in the factory, and to hide those commands from being detected. </a:t>
            </a:r>
            <a:endParaRPr lang="en-IN" dirty="0"/>
          </a:p>
        </p:txBody>
      </p:sp>
    </p:spTree>
    <p:extLst>
      <p:ext uri="{BB962C8B-B14F-4D97-AF65-F5344CB8AC3E}">
        <p14:creationId xmlns:p14="http://schemas.microsoft.com/office/powerpoint/2010/main" val="31533308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E41E-BF43-4F93-B4CB-0D2D703DDD7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0C97A74-0D1A-44B6-A1CE-85118AD8B863}"/>
              </a:ext>
            </a:extLst>
          </p:cNvPr>
          <p:cNvSpPr>
            <a:spLocks noGrp="1"/>
          </p:cNvSpPr>
          <p:nvPr>
            <p:ph sz="quarter" idx="1"/>
          </p:nvPr>
        </p:nvSpPr>
        <p:spPr/>
        <p:txBody>
          <a:bodyPr/>
          <a:lstStyle/>
          <a:p>
            <a:pPr algn="just"/>
            <a:r>
              <a:rPr lang="en-GB" dirty="0"/>
              <a:t>Stuxnet used multiple vulnerabilities and four different zero-day exploits in Windows systems and Siemens </a:t>
            </a:r>
            <a:r>
              <a:rPr lang="en-GB" dirty="0" err="1"/>
              <a:t>SIMATICWinCC</a:t>
            </a:r>
            <a:r>
              <a:rPr lang="en-GB" dirty="0"/>
              <a:t> systems to attack the embedded programmable logic controllers of industrial machines. Although these systems operate independently from the network, if the operator inserts a virus-infected disk into the system's USB interface, the virus will be able to gain control of the system without any other operational requirements or prompts.</a:t>
            </a:r>
            <a:endParaRPr lang="en-IN" dirty="0"/>
          </a:p>
        </p:txBody>
      </p:sp>
    </p:spTree>
    <p:extLst>
      <p:ext uri="{BB962C8B-B14F-4D97-AF65-F5344CB8AC3E}">
        <p14:creationId xmlns:p14="http://schemas.microsoft.com/office/powerpoint/2010/main" val="35724264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92A1-B3BA-4FC5-A150-2374EE3DE760}"/>
              </a:ext>
            </a:extLst>
          </p:cNvPr>
          <p:cNvSpPr>
            <a:spLocks noGrp="1"/>
          </p:cNvSpPr>
          <p:nvPr>
            <p:ph type="title"/>
          </p:nvPr>
        </p:nvSpPr>
        <p:spPr/>
        <p:txBody>
          <a:bodyPr/>
          <a:lstStyle/>
          <a:p>
            <a:r>
              <a:rPr lang="en-GB" dirty="0"/>
              <a:t>Countermeasures</a:t>
            </a:r>
            <a:endParaRPr lang="en-IN" dirty="0"/>
          </a:p>
        </p:txBody>
      </p:sp>
      <p:sp>
        <p:nvSpPr>
          <p:cNvPr id="3" name="Content Placeholder 2">
            <a:extLst>
              <a:ext uri="{FF2B5EF4-FFF2-40B4-BE49-F238E27FC236}">
                <a16:creationId xmlns:a16="http://schemas.microsoft.com/office/drawing/2014/main" id="{E926F76E-D0A8-485E-88D0-B065F2029A6D}"/>
              </a:ext>
            </a:extLst>
          </p:cNvPr>
          <p:cNvSpPr>
            <a:spLocks noGrp="1"/>
          </p:cNvSpPr>
          <p:nvPr>
            <p:ph sz="quarter" idx="1"/>
          </p:nvPr>
        </p:nvSpPr>
        <p:spPr/>
        <p:txBody>
          <a:bodyPr>
            <a:normAutofit fontScale="92500"/>
          </a:bodyPr>
          <a:lstStyle/>
          <a:p>
            <a:pPr algn="just"/>
            <a:r>
              <a:rPr lang="en-GB" dirty="0"/>
              <a:t>Worms spread by exploiting vulnerabilities in operating systems. Vendors with security problems supply regular security updates and if these are installed to a machine, then the majority of worms are unable to spread to it. If a vulnerability is disclosed before the security patch released by the vendor, a zero-day attack is possible.</a:t>
            </a:r>
          </a:p>
          <a:p>
            <a:pPr algn="just"/>
            <a:r>
              <a:rPr lang="en-GB" dirty="0"/>
              <a:t>Users need to be wary of opening unexpected email, and should not run attached files or programs, or visit web sites that are linked to such emails. However, as with the ILOVEYOU worm, and with the increased growth and efficiency of phishing attacks, it remains possible to trick the end-user into running malicious code.</a:t>
            </a:r>
          </a:p>
        </p:txBody>
      </p:sp>
    </p:spTree>
    <p:extLst>
      <p:ext uri="{BB962C8B-B14F-4D97-AF65-F5344CB8AC3E}">
        <p14:creationId xmlns:p14="http://schemas.microsoft.com/office/powerpoint/2010/main" val="385690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54F6-C48C-4F67-9C28-E71C9DD7B5BD}"/>
              </a:ext>
            </a:extLst>
          </p:cNvPr>
          <p:cNvSpPr>
            <a:spLocks noGrp="1"/>
          </p:cNvSpPr>
          <p:nvPr>
            <p:ph type="title"/>
          </p:nvPr>
        </p:nvSpPr>
        <p:spPr/>
        <p:txBody>
          <a:bodyPr/>
          <a:lstStyle/>
          <a:p>
            <a:r>
              <a:rPr lang="en-GB" dirty="0"/>
              <a:t>OS Security</a:t>
            </a:r>
            <a:endParaRPr lang="en-IN" dirty="0"/>
          </a:p>
        </p:txBody>
      </p:sp>
      <p:sp>
        <p:nvSpPr>
          <p:cNvPr id="3" name="Content Placeholder 2">
            <a:extLst>
              <a:ext uri="{FF2B5EF4-FFF2-40B4-BE49-F238E27FC236}">
                <a16:creationId xmlns:a16="http://schemas.microsoft.com/office/drawing/2014/main" id="{4939B3C9-BAB9-4EA2-AF5C-8B8E2BA426AE}"/>
              </a:ext>
            </a:extLst>
          </p:cNvPr>
          <p:cNvSpPr>
            <a:spLocks noGrp="1"/>
          </p:cNvSpPr>
          <p:nvPr>
            <p:ph sz="quarter" idx="1"/>
          </p:nvPr>
        </p:nvSpPr>
        <p:spPr/>
        <p:txBody>
          <a:bodyPr>
            <a:normAutofit/>
          </a:bodyPr>
          <a:lstStyle/>
          <a:p>
            <a:pPr algn="just"/>
            <a:r>
              <a:rPr lang="en-GB" dirty="0"/>
              <a:t>Consider the issue of operating system security from a different perspective. One role of an operating system is to provide useful abstractions for application programs to build on. </a:t>
            </a:r>
          </a:p>
          <a:p>
            <a:pPr algn="just"/>
            <a:r>
              <a:rPr lang="en-GB" dirty="0"/>
              <a:t>These applications must rely on the OS implementations of the abstractions to work as they are defined. Often, one part of the definition of such abstractions is their security </a:t>
            </a:r>
            <a:r>
              <a:rPr lang="en-GB" dirty="0" err="1"/>
              <a:t>behavior</a:t>
            </a:r>
            <a:r>
              <a:rPr lang="en-GB" dirty="0"/>
              <a:t>.</a:t>
            </a:r>
          </a:p>
          <a:p>
            <a:pPr algn="just"/>
            <a:r>
              <a:rPr lang="en-GB" dirty="0"/>
              <a:t>For example, we expect that the operating system’s file system will enforce the access restrictions it is supposed to enforce. </a:t>
            </a:r>
            <a:endParaRPr lang="en-IN" dirty="0"/>
          </a:p>
        </p:txBody>
      </p:sp>
    </p:spTree>
    <p:extLst>
      <p:ext uri="{BB962C8B-B14F-4D97-AF65-F5344CB8AC3E}">
        <p14:creationId xmlns:p14="http://schemas.microsoft.com/office/powerpoint/2010/main" val="545231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EFF9-A5A5-4E24-8E62-D5AAC44B6B1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49B910E-1C4E-4B02-800A-9167F1636BAE}"/>
              </a:ext>
            </a:extLst>
          </p:cNvPr>
          <p:cNvSpPr>
            <a:spLocks noGrp="1"/>
          </p:cNvSpPr>
          <p:nvPr>
            <p:ph sz="quarter" idx="1"/>
          </p:nvPr>
        </p:nvSpPr>
        <p:spPr/>
        <p:txBody>
          <a:bodyPr/>
          <a:lstStyle/>
          <a:p>
            <a:pPr algn="just"/>
            <a:r>
              <a:rPr lang="en-GB" dirty="0"/>
              <a:t>Anti-virus and anti-spyware software are helpful, but must be kept up-to-date with new pattern files at least every few days. The use of a firewall is also recommended.</a:t>
            </a:r>
          </a:p>
          <a:p>
            <a:pPr algn="just"/>
            <a:r>
              <a:rPr lang="en-GB" dirty="0"/>
              <a:t>Users can minimize the threat posed by worms by keeping their computers' operating system and other software up to date, avoiding opening unrecognized or unexpected emails and running firewall and antivirus software.</a:t>
            </a:r>
            <a:endParaRPr lang="en-IN" dirty="0"/>
          </a:p>
          <a:p>
            <a:endParaRPr lang="en-IN" dirty="0"/>
          </a:p>
        </p:txBody>
      </p:sp>
    </p:spTree>
    <p:extLst>
      <p:ext uri="{BB962C8B-B14F-4D97-AF65-F5344CB8AC3E}">
        <p14:creationId xmlns:p14="http://schemas.microsoft.com/office/powerpoint/2010/main" val="1830121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FF4B-7250-43EE-9029-448918CD153D}"/>
              </a:ext>
            </a:extLst>
          </p:cNvPr>
          <p:cNvSpPr>
            <a:spLocks noGrp="1"/>
          </p:cNvSpPr>
          <p:nvPr>
            <p:ph type="title"/>
          </p:nvPr>
        </p:nvSpPr>
        <p:spPr/>
        <p:txBody>
          <a:bodyPr/>
          <a:lstStyle/>
          <a:p>
            <a:r>
              <a:rPr lang="en-GB" dirty="0"/>
              <a:t>Mitigation techniques include:</a:t>
            </a:r>
            <a:endParaRPr lang="en-IN" dirty="0"/>
          </a:p>
        </p:txBody>
      </p:sp>
      <p:sp>
        <p:nvSpPr>
          <p:cNvPr id="3" name="Content Placeholder 2">
            <a:extLst>
              <a:ext uri="{FF2B5EF4-FFF2-40B4-BE49-F238E27FC236}">
                <a16:creationId xmlns:a16="http://schemas.microsoft.com/office/drawing/2014/main" id="{51514A6B-0297-4AB8-B624-DEFCDCE4AC7D}"/>
              </a:ext>
            </a:extLst>
          </p:cNvPr>
          <p:cNvSpPr>
            <a:spLocks noGrp="1"/>
          </p:cNvSpPr>
          <p:nvPr>
            <p:ph sz="quarter" idx="1"/>
          </p:nvPr>
        </p:nvSpPr>
        <p:spPr/>
        <p:txBody>
          <a:bodyPr>
            <a:normAutofit/>
          </a:bodyPr>
          <a:lstStyle/>
          <a:p>
            <a:pPr algn="just"/>
            <a:r>
              <a:rPr lang="en-GB" dirty="0"/>
              <a:t>ACLs in routers and switches</a:t>
            </a:r>
          </a:p>
          <a:p>
            <a:pPr algn="just"/>
            <a:r>
              <a:rPr lang="en-GB" dirty="0"/>
              <a:t>Packet-filters</a:t>
            </a:r>
          </a:p>
          <a:p>
            <a:pPr algn="just"/>
            <a:r>
              <a:rPr lang="en-GB" dirty="0"/>
              <a:t>TCP Wrapper/ACL enabled network service daemons</a:t>
            </a:r>
          </a:p>
          <a:p>
            <a:pPr algn="just"/>
            <a:r>
              <a:rPr lang="en-GB" dirty="0" err="1"/>
              <a:t>Nullroute</a:t>
            </a:r>
            <a:endParaRPr lang="en-GB" dirty="0"/>
          </a:p>
          <a:p>
            <a:pPr algn="just"/>
            <a:r>
              <a:rPr lang="en-GB" dirty="0"/>
              <a:t>Infections can sometimes be detected by their </a:t>
            </a:r>
            <a:r>
              <a:rPr lang="en-GB" dirty="0" err="1"/>
              <a:t>behavior</a:t>
            </a:r>
            <a:r>
              <a:rPr lang="en-GB" dirty="0"/>
              <a:t> - typically scanning the Internet randomly, looking for vulnerable hosts to infect. In addition, machine learning techniques can be used to detect new worms, by </a:t>
            </a:r>
            <a:r>
              <a:rPr lang="en-GB" dirty="0" err="1"/>
              <a:t>analyzing</a:t>
            </a:r>
            <a:r>
              <a:rPr lang="en-GB" dirty="0"/>
              <a:t> the </a:t>
            </a:r>
            <a:r>
              <a:rPr lang="en-GB" dirty="0" err="1"/>
              <a:t>behavior</a:t>
            </a:r>
            <a:r>
              <a:rPr lang="en-GB" dirty="0"/>
              <a:t> of the suspected computer.</a:t>
            </a:r>
            <a:endParaRPr lang="en-IN" dirty="0"/>
          </a:p>
        </p:txBody>
      </p:sp>
    </p:spTree>
    <p:extLst>
      <p:ext uri="{BB962C8B-B14F-4D97-AF65-F5344CB8AC3E}">
        <p14:creationId xmlns:p14="http://schemas.microsoft.com/office/powerpoint/2010/main" val="2210309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079-3EC4-4ECF-BFB1-5FB19B728EDE}"/>
              </a:ext>
            </a:extLst>
          </p:cNvPr>
          <p:cNvSpPr>
            <a:spLocks noGrp="1"/>
          </p:cNvSpPr>
          <p:nvPr>
            <p:ph type="title"/>
          </p:nvPr>
        </p:nvSpPr>
        <p:spPr/>
        <p:txBody>
          <a:bodyPr/>
          <a:lstStyle/>
          <a:p>
            <a:r>
              <a:rPr lang="en-GB" dirty="0"/>
              <a:t>Worms with good intent</a:t>
            </a:r>
            <a:endParaRPr lang="en-IN" dirty="0"/>
          </a:p>
        </p:txBody>
      </p:sp>
      <p:sp>
        <p:nvSpPr>
          <p:cNvPr id="3" name="Content Placeholder 2">
            <a:extLst>
              <a:ext uri="{FF2B5EF4-FFF2-40B4-BE49-F238E27FC236}">
                <a16:creationId xmlns:a16="http://schemas.microsoft.com/office/drawing/2014/main" id="{08CC43A1-0938-4773-BBAF-6A62FB188ABE}"/>
              </a:ext>
            </a:extLst>
          </p:cNvPr>
          <p:cNvSpPr>
            <a:spLocks noGrp="1"/>
          </p:cNvSpPr>
          <p:nvPr>
            <p:ph sz="quarter" idx="1"/>
          </p:nvPr>
        </p:nvSpPr>
        <p:spPr/>
        <p:txBody>
          <a:bodyPr>
            <a:normAutofit/>
          </a:bodyPr>
          <a:lstStyle/>
          <a:p>
            <a:pPr algn="just"/>
            <a:r>
              <a:rPr lang="en-GB" dirty="0"/>
              <a:t>A helpful worm or anti-worm is a worm designed to do something that its author feels is helpful, though not necessarily with the permission of the executing computer's owner. </a:t>
            </a:r>
          </a:p>
          <a:p>
            <a:pPr algn="just"/>
            <a:r>
              <a:rPr lang="en-GB" dirty="0"/>
              <a:t>Beginning with the first research into worms at Xerox PARC, there have been attempts to create useful worms. Those worms allowed John Shoch and Jon Hupp to test the Ethernet principles on their network of Xerox Alto computers. </a:t>
            </a:r>
          </a:p>
        </p:txBody>
      </p:sp>
    </p:spTree>
    <p:extLst>
      <p:ext uri="{BB962C8B-B14F-4D97-AF65-F5344CB8AC3E}">
        <p14:creationId xmlns:p14="http://schemas.microsoft.com/office/powerpoint/2010/main" val="1676581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C52B-2897-4C8C-8E72-3C6E0208A4D4}"/>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E3F0705-84CA-493E-A17A-8DABA47B6EC3}"/>
              </a:ext>
            </a:extLst>
          </p:cNvPr>
          <p:cNvSpPr>
            <a:spLocks noGrp="1"/>
          </p:cNvSpPr>
          <p:nvPr>
            <p:ph sz="quarter" idx="1"/>
          </p:nvPr>
        </p:nvSpPr>
        <p:spPr/>
        <p:txBody>
          <a:bodyPr>
            <a:normAutofit/>
          </a:bodyPr>
          <a:lstStyle/>
          <a:p>
            <a:pPr algn="just"/>
            <a:r>
              <a:rPr lang="en-GB" dirty="0"/>
              <a:t>Similarly, the Nachi family of worms tried to download and install patches from Microsoft's website to fix vulnerabilities in the host system by exploiting those same vulnerabilities. </a:t>
            </a:r>
            <a:endParaRPr lang="en-GB" b="1" dirty="0"/>
          </a:p>
          <a:p>
            <a:pPr algn="just"/>
            <a:r>
              <a:rPr lang="en-GB" dirty="0"/>
              <a:t>In practice, although this may have made these systems more secure, it generated considerable network traffic, rebooted the machine in the course of patching it, and did its work without the consent of the computer's owner or user. Regardless of their payload or their writers' intentions, security experts regard all worms as malware.</a:t>
            </a:r>
            <a:endParaRPr lang="en-IN" dirty="0"/>
          </a:p>
        </p:txBody>
      </p:sp>
    </p:spTree>
    <p:extLst>
      <p:ext uri="{BB962C8B-B14F-4D97-AF65-F5344CB8AC3E}">
        <p14:creationId xmlns:p14="http://schemas.microsoft.com/office/powerpoint/2010/main" val="1812516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F495-B7AF-41CE-810F-D317A3E98742}"/>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DA924D6-1CEB-45A5-8B25-3953E2687694}"/>
              </a:ext>
            </a:extLst>
          </p:cNvPr>
          <p:cNvSpPr>
            <a:spLocks noGrp="1"/>
          </p:cNvSpPr>
          <p:nvPr>
            <p:ph sz="quarter" idx="1"/>
          </p:nvPr>
        </p:nvSpPr>
        <p:spPr/>
        <p:txBody>
          <a:bodyPr>
            <a:normAutofit/>
          </a:bodyPr>
          <a:lstStyle/>
          <a:p>
            <a:pPr algn="just"/>
            <a:r>
              <a:rPr lang="en-GB" dirty="0"/>
              <a:t>One study proposed the first computer worm that operates on the second layer of the OSI model (Data link Layer), utilizing topology information such as Content-addressable memory (CAM) tables and Spanning Tree information stored in switches to propagate and probe for vulnerable nodes until the enterprise network is covered.</a:t>
            </a:r>
          </a:p>
          <a:p>
            <a:pPr algn="just"/>
            <a:r>
              <a:rPr lang="en-GB" dirty="0"/>
              <a:t>Anti-worms have been used to combat the effects of the Code Red, Blaster, and Santy worms. </a:t>
            </a:r>
            <a:r>
              <a:rPr lang="en-GB" dirty="0" err="1"/>
              <a:t>Welchia</a:t>
            </a:r>
            <a:r>
              <a:rPr lang="en-GB" dirty="0"/>
              <a:t> is an example of a helpful worm.</a:t>
            </a:r>
            <a:endParaRPr lang="en-IN" dirty="0"/>
          </a:p>
        </p:txBody>
      </p:sp>
    </p:spTree>
    <p:extLst>
      <p:ext uri="{BB962C8B-B14F-4D97-AF65-F5344CB8AC3E}">
        <p14:creationId xmlns:p14="http://schemas.microsoft.com/office/powerpoint/2010/main" val="1621135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21F2-C0E1-42FB-9E6C-751BFB33C5A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08A1934-42C4-4FB4-81FE-6C339895C90B}"/>
              </a:ext>
            </a:extLst>
          </p:cNvPr>
          <p:cNvSpPr>
            <a:spLocks noGrp="1"/>
          </p:cNvSpPr>
          <p:nvPr>
            <p:ph sz="quarter" idx="1"/>
          </p:nvPr>
        </p:nvSpPr>
        <p:spPr/>
        <p:txBody>
          <a:bodyPr/>
          <a:lstStyle/>
          <a:p>
            <a:pPr algn="just"/>
            <a:r>
              <a:rPr lang="en-GB" dirty="0"/>
              <a:t>Utilizing the same deficiencies exploited by the Blaster worm, </a:t>
            </a:r>
            <a:r>
              <a:rPr lang="en-GB" dirty="0" err="1"/>
              <a:t>Welchia</a:t>
            </a:r>
            <a:r>
              <a:rPr lang="en-GB" dirty="0"/>
              <a:t> infected computers and automatically began downloading Microsoft security updates for Windows without the users' consent. </a:t>
            </a:r>
            <a:r>
              <a:rPr lang="en-GB" dirty="0" err="1"/>
              <a:t>Welchia</a:t>
            </a:r>
            <a:r>
              <a:rPr lang="en-GB" dirty="0"/>
              <a:t> automatically reboots the computers it infects after installing the updates. One of these updates was the patch that fixed the exploit.</a:t>
            </a:r>
            <a:endParaRPr lang="en-IN" dirty="0"/>
          </a:p>
        </p:txBody>
      </p:sp>
    </p:spTree>
    <p:extLst>
      <p:ext uri="{BB962C8B-B14F-4D97-AF65-F5344CB8AC3E}">
        <p14:creationId xmlns:p14="http://schemas.microsoft.com/office/powerpoint/2010/main" val="40638982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A784-7F75-4DEB-86F4-D83DA9CF0345}"/>
              </a:ext>
            </a:extLst>
          </p:cNvPr>
          <p:cNvSpPr>
            <a:spLocks noGrp="1"/>
          </p:cNvSpPr>
          <p:nvPr>
            <p:ph type="title"/>
          </p:nvPr>
        </p:nvSpPr>
        <p:spPr/>
        <p:txBody>
          <a:bodyPr/>
          <a:lstStyle/>
          <a:p>
            <a:r>
              <a:rPr lang="en-GB" dirty="0"/>
              <a:t>Intruders</a:t>
            </a:r>
            <a:endParaRPr lang="en-IN" dirty="0"/>
          </a:p>
        </p:txBody>
      </p:sp>
      <p:sp>
        <p:nvSpPr>
          <p:cNvPr id="3" name="Content Placeholder 2">
            <a:extLst>
              <a:ext uri="{FF2B5EF4-FFF2-40B4-BE49-F238E27FC236}">
                <a16:creationId xmlns:a16="http://schemas.microsoft.com/office/drawing/2014/main" id="{31D2B58F-96B4-421F-8F55-AC5CE216D9A6}"/>
              </a:ext>
            </a:extLst>
          </p:cNvPr>
          <p:cNvSpPr>
            <a:spLocks noGrp="1"/>
          </p:cNvSpPr>
          <p:nvPr>
            <p:ph sz="quarter" idx="1"/>
          </p:nvPr>
        </p:nvSpPr>
        <p:spPr/>
        <p:txBody>
          <a:bodyPr/>
          <a:lstStyle/>
          <a:p>
            <a:pPr algn="just"/>
            <a:r>
              <a:rPr lang="en-GB" dirty="0"/>
              <a:t>Intruders are the attackers who attempt to breach the security of a network. They attack the network in order to get unauthorized access. Intruders are of three types, namely, </a:t>
            </a:r>
            <a:r>
              <a:rPr lang="en-GB" dirty="0" err="1"/>
              <a:t>masquerader</a:t>
            </a:r>
            <a:r>
              <a:rPr lang="en-GB" dirty="0"/>
              <a:t>, misfeasor and clandestine user.</a:t>
            </a:r>
          </a:p>
        </p:txBody>
      </p:sp>
    </p:spTree>
    <p:extLst>
      <p:ext uri="{BB962C8B-B14F-4D97-AF65-F5344CB8AC3E}">
        <p14:creationId xmlns:p14="http://schemas.microsoft.com/office/powerpoint/2010/main" val="1614962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DDBD-F1B0-48E2-A78C-674D6AD9EB5A}"/>
              </a:ext>
            </a:extLst>
          </p:cNvPr>
          <p:cNvSpPr>
            <a:spLocks noGrp="1"/>
          </p:cNvSpPr>
          <p:nvPr>
            <p:ph type="title"/>
          </p:nvPr>
        </p:nvSpPr>
        <p:spPr/>
        <p:txBody>
          <a:bodyPr/>
          <a:lstStyle/>
          <a:p>
            <a:r>
              <a:rPr lang="en-IN" dirty="0"/>
              <a:t>Classes of Intruders</a:t>
            </a:r>
          </a:p>
        </p:txBody>
      </p:sp>
      <p:sp>
        <p:nvSpPr>
          <p:cNvPr id="3" name="Content Placeholder 2">
            <a:extLst>
              <a:ext uri="{FF2B5EF4-FFF2-40B4-BE49-F238E27FC236}">
                <a16:creationId xmlns:a16="http://schemas.microsoft.com/office/drawing/2014/main" id="{DBF3F061-907E-4D1E-8843-947D8EA62504}"/>
              </a:ext>
            </a:extLst>
          </p:cNvPr>
          <p:cNvSpPr>
            <a:spLocks noGrp="1"/>
          </p:cNvSpPr>
          <p:nvPr>
            <p:ph sz="quarter" idx="1"/>
          </p:nvPr>
        </p:nvSpPr>
        <p:spPr/>
        <p:txBody>
          <a:bodyPr>
            <a:normAutofit/>
          </a:bodyPr>
          <a:lstStyle/>
          <a:p>
            <a:pPr algn="just"/>
            <a:r>
              <a:rPr lang="en-GB" b="1" dirty="0" err="1"/>
              <a:t>Masquerader</a:t>
            </a:r>
            <a:r>
              <a:rPr lang="en-GB" b="1" dirty="0"/>
              <a:t> -- </a:t>
            </a:r>
            <a:r>
              <a:rPr lang="en-GB" dirty="0"/>
              <a:t>is an external user who is not authorized to use a computer, and yet tries to gain privileges to access a legitimate user's account. Masquerading is generally done either using stolen IDs and passwords, or through bypassing authentication mechanisms.</a:t>
            </a:r>
          </a:p>
          <a:p>
            <a:pPr algn="just"/>
            <a:r>
              <a:rPr lang="en-GB" dirty="0"/>
              <a:t>An individual who is not authorized to use the computer and who penetrates a </a:t>
            </a:r>
            <a:r>
              <a:rPr lang="en-GB" dirty="0" err="1"/>
              <a:t>system‟s</a:t>
            </a:r>
            <a:r>
              <a:rPr lang="en-GB" dirty="0"/>
              <a:t> access controls to exploit a legitimate </a:t>
            </a:r>
            <a:r>
              <a:rPr lang="en-GB" dirty="0" err="1"/>
              <a:t>user‟s</a:t>
            </a:r>
            <a:r>
              <a:rPr lang="en-GB" dirty="0"/>
              <a:t> account.</a:t>
            </a:r>
          </a:p>
        </p:txBody>
      </p:sp>
    </p:spTree>
    <p:extLst>
      <p:ext uri="{BB962C8B-B14F-4D97-AF65-F5344CB8AC3E}">
        <p14:creationId xmlns:p14="http://schemas.microsoft.com/office/powerpoint/2010/main" val="318186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951C-D73F-40C9-A2F5-1555F23E9C3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9BDB32E-74DA-428C-A2F0-68DC629A0A13}"/>
              </a:ext>
            </a:extLst>
          </p:cNvPr>
          <p:cNvSpPr>
            <a:spLocks noGrp="1"/>
          </p:cNvSpPr>
          <p:nvPr>
            <p:ph sz="quarter" idx="1"/>
          </p:nvPr>
        </p:nvSpPr>
        <p:spPr/>
        <p:txBody>
          <a:bodyPr>
            <a:normAutofit/>
          </a:bodyPr>
          <a:lstStyle/>
          <a:p>
            <a:pPr algn="just"/>
            <a:r>
              <a:rPr lang="en-GB" b="1" dirty="0"/>
              <a:t>Misfeasor – </a:t>
            </a:r>
            <a:r>
              <a:rPr lang="en-GB" dirty="0"/>
              <a:t>a legitimate user who accesses data, programs, or resources for which such access is not authorized, or who is authorized for such access but misuse his or her privileges.  </a:t>
            </a:r>
          </a:p>
          <a:p>
            <a:pPr algn="just"/>
            <a:r>
              <a:rPr lang="en-GB" b="1" dirty="0"/>
              <a:t>Clandestine user – </a:t>
            </a:r>
            <a:r>
              <a:rPr lang="en-GB" dirty="0"/>
              <a:t>an individual who seizes supervisory control of the system and uses this control to evade auditing and access controls or to suppress audit collection.</a:t>
            </a:r>
            <a:endParaRPr lang="en-IN" dirty="0"/>
          </a:p>
          <a:p>
            <a:endParaRPr lang="en-IN" dirty="0"/>
          </a:p>
        </p:txBody>
      </p:sp>
    </p:spTree>
    <p:extLst>
      <p:ext uri="{BB962C8B-B14F-4D97-AF65-F5344CB8AC3E}">
        <p14:creationId xmlns:p14="http://schemas.microsoft.com/office/powerpoint/2010/main" val="29746697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97F6-022B-48AF-BAFF-3296B812ADC5}"/>
              </a:ext>
            </a:extLst>
          </p:cNvPr>
          <p:cNvSpPr>
            <a:spLocks noGrp="1"/>
          </p:cNvSpPr>
          <p:nvPr>
            <p:ph type="title"/>
          </p:nvPr>
        </p:nvSpPr>
        <p:spPr/>
        <p:txBody>
          <a:bodyPr/>
          <a:lstStyle/>
          <a:p>
            <a:r>
              <a:rPr lang="en-GB" dirty="0"/>
              <a:t>Intruder Attacks</a:t>
            </a:r>
            <a:endParaRPr lang="en-IN" dirty="0"/>
          </a:p>
        </p:txBody>
      </p:sp>
      <p:sp>
        <p:nvSpPr>
          <p:cNvPr id="3" name="Content Placeholder 2">
            <a:extLst>
              <a:ext uri="{FF2B5EF4-FFF2-40B4-BE49-F238E27FC236}">
                <a16:creationId xmlns:a16="http://schemas.microsoft.com/office/drawing/2014/main" id="{D66CE9FC-F842-439F-9D94-E134B29CA757}"/>
              </a:ext>
            </a:extLst>
          </p:cNvPr>
          <p:cNvSpPr>
            <a:spLocks noGrp="1"/>
          </p:cNvSpPr>
          <p:nvPr>
            <p:ph sz="quarter" idx="1"/>
          </p:nvPr>
        </p:nvSpPr>
        <p:spPr/>
        <p:txBody>
          <a:bodyPr>
            <a:normAutofit lnSpcReduction="10000"/>
          </a:bodyPr>
          <a:lstStyle/>
          <a:p>
            <a:pPr algn="just"/>
            <a:r>
              <a:rPr lang="en-GB" dirty="0"/>
              <a:t>Intruder attacks range from the benign to the serious. At the benign end of the scale, there are many people who simply wish to explore internets and see what is out there. </a:t>
            </a:r>
          </a:p>
          <a:p>
            <a:pPr algn="just"/>
            <a:r>
              <a:rPr lang="en-GB" dirty="0"/>
              <a:t>At the serious end are individuals who are attempting to read privileged data, perform unauthorized modifications to data, or disrupt the system. </a:t>
            </a:r>
          </a:p>
          <a:p>
            <a:pPr algn="just"/>
            <a:r>
              <a:rPr lang="en-GB" dirty="0"/>
              <a:t>Benign intruders might be tolerable, although they do consume resources and may slow performance for legitimate users. </a:t>
            </a:r>
          </a:p>
          <a:p>
            <a:pPr algn="just"/>
            <a:r>
              <a:rPr lang="en-GB" dirty="0"/>
              <a:t>However there is no way in advance to know whether an intruder will be benign or malign.</a:t>
            </a:r>
            <a:endParaRPr lang="en-IN" dirty="0"/>
          </a:p>
        </p:txBody>
      </p:sp>
    </p:spTree>
    <p:extLst>
      <p:ext uri="{BB962C8B-B14F-4D97-AF65-F5344CB8AC3E}">
        <p14:creationId xmlns:p14="http://schemas.microsoft.com/office/powerpoint/2010/main" val="19710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E3B5-E24D-449A-B345-12B45A8963F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392DAA66-F5F9-4784-9F0C-F21AAA30C69E}"/>
              </a:ext>
            </a:extLst>
          </p:cNvPr>
          <p:cNvSpPr>
            <a:spLocks noGrp="1"/>
          </p:cNvSpPr>
          <p:nvPr>
            <p:ph sz="quarter" idx="1"/>
          </p:nvPr>
        </p:nvSpPr>
        <p:spPr/>
        <p:txBody>
          <a:bodyPr/>
          <a:lstStyle/>
          <a:p>
            <a:pPr algn="just"/>
            <a:r>
              <a:rPr lang="en-GB" dirty="0"/>
              <a:t>Applications can then build on this expectation to achieve the security goals they require, such as counting on the file system access guarantees to ensure that a file they have specified as </a:t>
            </a:r>
            <a:r>
              <a:rPr lang="en-GB" dirty="0" err="1"/>
              <a:t>unwriteable</a:t>
            </a:r>
            <a:r>
              <a:rPr lang="en-GB" dirty="0"/>
              <a:t> does not get altered. </a:t>
            </a:r>
          </a:p>
          <a:p>
            <a:pPr algn="just"/>
            <a:r>
              <a:rPr lang="en-GB" dirty="0"/>
              <a:t>If the applications cannot rely on proper implementation of security guarantees for OS abstractions, then they cannot use these abstractions to achieve their own security goals. </a:t>
            </a:r>
            <a:endParaRPr lang="en-IN" dirty="0"/>
          </a:p>
        </p:txBody>
      </p:sp>
    </p:spTree>
    <p:extLst>
      <p:ext uri="{BB962C8B-B14F-4D97-AF65-F5344CB8AC3E}">
        <p14:creationId xmlns:p14="http://schemas.microsoft.com/office/powerpoint/2010/main" val="538635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B43-D252-4CD7-B9F2-F64DB6CB2ECD}"/>
              </a:ext>
            </a:extLst>
          </p:cNvPr>
          <p:cNvSpPr>
            <a:spLocks noGrp="1"/>
          </p:cNvSpPr>
          <p:nvPr>
            <p:ph type="title"/>
          </p:nvPr>
        </p:nvSpPr>
        <p:spPr/>
        <p:txBody>
          <a:bodyPr/>
          <a:lstStyle/>
          <a:p>
            <a:r>
              <a:rPr lang="en-GB" dirty="0"/>
              <a:t>Levels of Hackers</a:t>
            </a:r>
            <a:endParaRPr lang="en-IN" dirty="0"/>
          </a:p>
        </p:txBody>
      </p:sp>
      <p:sp>
        <p:nvSpPr>
          <p:cNvPr id="3" name="Content Placeholder 2">
            <a:extLst>
              <a:ext uri="{FF2B5EF4-FFF2-40B4-BE49-F238E27FC236}">
                <a16:creationId xmlns:a16="http://schemas.microsoft.com/office/drawing/2014/main" id="{7FBCA758-728C-4D5E-A7B8-C19967A070C4}"/>
              </a:ext>
            </a:extLst>
          </p:cNvPr>
          <p:cNvSpPr>
            <a:spLocks noGrp="1"/>
          </p:cNvSpPr>
          <p:nvPr>
            <p:ph sz="quarter" idx="1"/>
          </p:nvPr>
        </p:nvSpPr>
        <p:spPr/>
        <p:txBody>
          <a:bodyPr>
            <a:normAutofit/>
          </a:bodyPr>
          <a:lstStyle/>
          <a:p>
            <a:pPr algn="just"/>
            <a:r>
              <a:rPr lang="en-GB" dirty="0"/>
              <a:t>The high levels were sophisticated users with a thorough knowledge of the technology.  </a:t>
            </a:r>
          </a:p>
          <a:p>
            <a:pPr algn="just"/>
            <a:r>
              <a:rPr lang="en-GB" dirty="0"/>
              <a:t>The low levels were the “foot soldiers‟ who merely use the supplied cracking programs with little understanding of how they work.</a:t>
            </a:r>
            <a:endParaRPr lang="en-IN" dirty="0"/>
          </a:p>
        </p:txBody>
      </p:sp>
    </p:spTree>
    <p:extLst>
      <p:ext uri="{BB962C8B-B14F-4D97-AF65-F5344CB8AC3E}">
        <p14:creationId xmlns:p14="http://schemas.microsoft.com/office/powerpoint/2010/main" val="17404183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45B4-4851-40DE-9D82-9FD752FEC519}"/>
              </a:ext>
            </a:extLst>
          </p:cNvPr>
          <p:cNvSpPr>
            <a:spLocks noGrp="1"/>
          </p:cNvSpPr>
          <p:nvPr>
            <p:ph type="title"/>
          </p:nvPr>
        </p:nvSpPr>
        <p:spPr/>
        <p:txBody>
          <a:bodyPr/>
          <a:lstStyle/>
          <a:p>
            <a:r>
              <a:rPr lang="en-GB" dirty="0"/>
              <a:t>CERT</a:t>
            </a:r>
            <a:endParaRPr lang="en-IN" dirty="0"/>
          </a:p>
        </p:txBody>
      </p:sp>
      <p:sp>
        <p:nvSpPr>
          <p:cNvPr id="3" name="Content Placeholder 2">
            <a:extLst>
              <a:ext uri="{FF2B5EF4-FFF2-40B4-BE49-F238E27FC236}">
                <a16:creationId xmlns:a16="http://schemas.microsoft.com/office/drawing/2014/main" id="{53C8AF26-3635-428A-BC25-E8178F283935}"/>
              </a:ext>
            </a:extLst>
          </p:cNvPr>
          <p:cNvSpPr>
            <a:spLocks noGrp="1"/>
          </p:cNvSpPr>
          <p:nvPr>
            <p:ph sz="quarter" idx="1"/>
          </p:nvPr>
        </p:nvSpPr>
        <p:spPr/>
        <p:txBody>
          <a:bodyPr>
            <a:normAutofit/>
          </a:bodyPr>
          <a:lstStyle/>
          <a:p>
            <a:pPr algn="just"/>
            <a:r>
              <a:rPr lang="en-GB" dirty="0"/>
              <a:t>One of the results of the growing awareness of the intruder problem has been the establishment of a number of Computer Emergency Response Teams (CERT). these co-operative ventures collect information about system vulnerabilities and disseminate it to systems managers. Unfortunately, hackers can also gain access to CERT reports.</a:t>
            </a:r>
          </a:p>
          <a:p>
            <a:pPr algn="just"/>
            <a:r>
              <a:rPr lang="en-GB" dirty="0"/>
              <a:t>In addition to running password cracking programs, the intruders attempted to modify login software to enable them to capture passwords of users logging onto the systems.</a:t>
            </a:r>
            <a:endParaRPr lang="en-IN" dirty="0"/>
          </a:p>
        </p:txBody>
      </p:sp>
    </p:spTree>
    <p:extLst>
      <p:ext uri="{BB962C8B-B14F-4D97-AF65-F5344CB8AC3E}">
        <p14:creationId xmlns:p14="http://schemas.microsoft.com/office/powerpoint/2010/main" val="9589045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6986-6432-4CF8-BF8F-2DFAEA6DAC7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D5ADC63-7F34-4889-9C42-3AC69F4282FA}"/>
              </a:ext>
            </a:extLst>
          </p:cNvPr>
          <p:cNvSpPr>
            <a:spLocks noGrp="1"/>
          </p:cNvSpPr>
          <p:nvPr>
            <p:ph sz="quarter" idx="1"/>
          </p:nvPr>
        </p:nvSpPr>
        <p:spPr/>
        <p:txBody>
          <a:bodyPr/>
          <a:lstStyle/>
          <a:p>
            <a:pPr algn="just"/>
            <a:r>
              <a:rPr lang="en-GB" b="1" dirty="0"/>
              <a:t>One way encryption – </a:t>
            </a:r>
            <a:r>
              <a:rPr lang="en-GB" dirty="0"/>
              <a:t>the system stores only an encrypted form of user’s password. In practice, the system usually performs a one way transformation (not reversible) in which the password is used to generate a key for the encryption function and in which a fixed length output is produced.  </a:t>
            </a:r>
          </a:p>
          <a:p>
            <a:pPr algn="just"/>
            <a:r>
              <a:rPr lang="en-GB" b="1" dirty="0"/>
              <a:t>Access control – </a:t>
            </a:r>
            <a:r>
              <a:rPr lang="en-GB" dirty="0"/>
              <a:t>access to the password file is limited to one or a very few accounts.</a:t>
            </a:r>
            <a:endParaRPr lang="en-IN" dirty="0"/>
          </a:p>
        </p:txBody>
      </p:sp>
    </p:spTree>
    <p:extLst>
      <p:ext uri="{BB962C8B-B14F-4D97-AF65-F5344CB8AC3E}">
        <p14:creationId xmlns:p14="http://schemas.microsoft.com/office/powerpoint/2010/main" val="24989498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93C9-CB97-49F3-8529-41DD683895D2}"/>
              </a:ext>
            </a:extLst>
          </p:cNvPr>
          <p:cNvSpPr>
            <a:spLocks noGrp="1"/>
          </p:cNvSpPr>
          <p:nvPr>
            <p:ph type="title"/>
          </p:nvPr>
        </p:nvSpPr>
        <p:spPr/>
        <p:txBody>
          <a:bodyPr/>
          <a:lstStyle/>
          <a:p>
            <a:r>
              <a:rPr lang="en-GB" dirty="0"/>
              <a:t>Techniques used for learning passwords:</a:t>
            </a:r>
            <a:endParaRPr lang="en-IN" dirty="0"/>
          </a:p>
        </p:txBody>
      </p:sp>
      <p:sp>
        <p:nvSpPr>
          <p:cNvPr id="3" name="Content Placeholder 2">
            <a:extLst>
              <a:ext uri="{FF2B5EF4-FFF2-40B4-BE49-F238E27FC236}">
                <a16:creationId xmlns:a16="http://schemas.microsoft.com/office/drawing/2014/main" id="{D353E7BE-2FBC-4FB7-8983-097EFBC872B6}"/>
              </a:ext>
            </a:extLst>
          </p:cNvPr>
          <p:cNvSpPr>
            <a:spLocks noGrp="1"/>
          </p:cNvSpPr>
          <p:nvPr>
            <p:ph sz="quarter" idx="1"/>
          </p:nvPr>
        </p:nvSpPr>
        <p:spPr/>
        <p:txBody>
          <a:bodyPr>
            <a:normAutofit/>
          </a:bodyPr>
          <a:lstStyle/>
          <a:p>
            <a:pPr algn="just"/>
            <a:r>
              <a:rPr lang="en-GB" dirty="0"/>
              <a:t>Try default passwords used with standard accounts that are shipped with the system.  Many administrators do not bother to change these defaults.</a:t>
            </a:r>
          </a:p>
          <a:p>
            <a:pPr algn="just"/>
            <a:r>
              <a:rPr lang="en-GB" dirty="0"/>
              <a:t>Exhaustively try all short passwords.</a:t>
            </a:r>
          </a:p>
          <a:p>
            <a:pPr algn="just"/>
            <a:r>
              <a:rPr lang="en-GB" dirty="0"/>
              <a:t>Try words in the system’s online dictionary or a list of likely passwords.</a:t>
            </a:r>
          </a:p>
          <a:p>
            <a:pPr algn="just"/>
            <a:r>
              <a:rPr lang="en-GB" dirty="0"/>
              <a:t>Collect information about users such as their full names, the name of their spouse and children, pictures in their office and books in their office that are related to hobbies.</a:t>
            </a:r>
            <a:endParaRPr lang="en-IN" dirty="0"/>
          </a:p>
        </p:txBody>
      </p:sp>
    </p:spTree>
    <p:extLst>
      <p:ext uri="{BB962C8B-B14F-4D97-AF65-F5344CB8AC3E}">
        <p14:creationId xmlns:p14="http://schemas.microsoft.com/office/powerpoint/2010/main" val="28986160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75B2-2247-46B8-A1D2-11953E352DD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A11A26C-00A3-4887-BDBC-43180D338674}"/>
              </a:ext>
            </a:extLst>
          </p:cNvPr>
          <p:cNvSpPr>
            <a:spLocks noGrp="1"/>
          </p:cNvSpPr>
          <p:nvPr>
            <p:ph sz="quarter" idx="1"/>
          </p:nvPr>
        </p:nvSpPr>
        <p:spPr/>
        <p:txBody>
          <a:bodyPr>
            <a:normAutofit/>
          </a:bodyPr>
          <a:lstStyle/>
          <a:p>
            <a:pPr algn="just"/>
            <a:r>
              <a:rPr lang="en-GB" dirty="0"/>
              <a:t>Try user’s phone number, social security numbers and room numbers.</a:t>
            </a:r>
          </a:p>
          <a:p>
            <a:pPr algn="just"/>
            <a:r>
              <a:rPr lang="en-GB" dirty="0"/>
              <a:t>Try all legitimate license plate numbers.</a:t>
            </a:r>
          </a:p>
          <a:p>
            <a:pPr algn="just"/>
            <a:r>
              <a:rPr lang="en-GB" dirty="0"/>
              <a:t>Use a </a:t>
            </a:r>
            <a:r>
              <a:rPr lang="en-GB" dirty="0" err="1"/>
              <a:t>torjan</a:t>
            </a:r>
            <a:r>
              <a:rPr lang="en-GB" dirty="0"/>
              <a:t> horse to bypass restriction on access.</a:t>
            </a:r>
          </a:p>
          <a:p>
            <a:pPr algn="just"/>
            <a:r>
              <a:rPr lang="en-GB" dirty="0"/>
              <a:t>Tap the line between a remote user and the host system.</a:t>
            </a:r>
            <a:endParaRPr lang="en-IN" dirty="0"/>
          </a:p>
        </p:txBody>
      </p:sp>
    </p:spTree>
    <p:extLst>
      <p:ext uri="{BB962C8B-B14F-4D97-AF65-F5344CB8AC3E}">
        <p14:creationId xmlns:p14="http://schemas.microsoft.com/office/powerpoint/2010/main" val="34563996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FAEF-170F-49EF-BA8E-56217383F6B8}"/>
              </a:ext>
            </a:extLst>
          </p:cNvPr>
          <p:cNvSpPr>
            <a:spLocks noGrp="1"/>
          </p:cNvSpPr>
          <p:nvPr>
            <p:ph type="title"/>
          </p:nvPr>
        </p:nvSpPr>
        <p:spPr/>
        <p:txBody>
          <a:bodyPr/>
          <a:lstStyle/>
          <a:p>
            <a:r>
              <a:rPr lang="en-GB" dirty="0"/>
              <a:t>Two principle countermeasures:</a:t>
            </a:r>
            <a:endParaRPr lang="en-IN" dirty="0"/>
          </a:p>
        </p:txBody>
      </p:sp>
      <p:sp>
        <p:nvSpPr>
          <p:cNvPr id="3" name="Content Placeholder 2">
            <a:extLst>
              <a:ext uri="{FF2B5EF4-FFF2-40B4-BE49-F238E27FC236}">
                <a16:creationId xmlns:a16="http://schemas.microsoft.com/office/drawing/2014/main" id="{46C539F8-3BB7-40CB-9815-D04613958996}"/>
              </a:ext>
            </a:extLst>
          </p:cNvPr>
          <p:cNvSpPr>
            <a:spLocks noGrp="1"/>
          </p:cNvSpPr>
          <p:nvPr>
            <p:ph sz="quarter" idx="1"/>
          </p:nvPr>
        </p:nvSpPr>
        <p:spPr/>
        <p:txBody>
          <a:bodyPr/>
          <a:lstStyle/>
          <a:p>
            <a:pPr algn="just"/>
            <a:r>
              <a:rPr lang="en-GB" dirty="0"/>
              <a:t>Detection – concerned with learning of an attack, either before or after its success</a:t>
            </a:r>
          </a:p>
          <a:p>
            <a:pPr algn="just"/>
            <a:r>
              <a:rPr lang="en-GB" dirty="0"/>
              <a:t>Prevention – challenging security goal and an uphill bottle at all times.</a:t>
            </a:r>
            <a:endParaRPr lang="en-IN" dirty="0"/>
          </a:p>
        </p:txBody>
      </p:sp>
    </p:spTree>
    <p:extLst>
      <p:ext uri="{BB962C8B-B14F-4D97-AF65-F5344CB8AC3E}">
        <p14:creationId xmlns:p14="http://schemas.microsoft.com/office/powerpoint/2010/main" val="620357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026F-DC41-42FE-BAF3-D45C6D5BA3E8}"/>
              </a:ext>
            </a:extLst>
          </p:cNvPr>
          <p:cNvSpPr>
            <a:spLocks noGrp="1"/>
          </p:cNvSpPr>
          <p:nvPr>
            <p:ph type="title"/>
          </p:nvPr>
        </p:nvSpPr>
        <p:spPr/>
        <p:txBody>
          <a:bodyPr/>
          <a:lstStyle/>
          <a:p>
            <a:r>
              <a:rPr lang="en-GB" dirty="0"/>
              <a:t>INTRUSION DETECTION:</a:t>
            </a:r>
            <a:endParaRPr lang="en-IN" dirty="0"/>
          </a:p>
        </p:txBody>
      </p:sp>
      <p:sp>
        <p:nvSpPr>
          <p:cNvPr id="3" name="Content Placeholder 2">
            <a:extLst>
              <a:ext uri="{FF2B5EF4-FFF2-40B4-BE49-F238E27FC236}">
                <a16:creationId xmlns:a16="http://schemas.microsoft.com/office/drawing/2014/main" id="{139FDD7A-3D67-45EB-A35A-13E9F3016205}"/>
              </a:ext>
            </a:extLst>
          </p:cNvPr>
          <p:cNvSpPr>
            <a:spLocks noGrp="1"/>
          </p:cNvSpPr>
          <p:nvPr>
            <p:ph sz="quarter" idx="1"/>
          </p:nvPr>
        </p:nvSpPr>
        <p:spPr/>
        <p:txBody>
          <a:bodyPr>
            <a:normAutofit fontScale="85000" lnSpcReduction="10000"/>
          </a:bodyPr>
          <a:lstStyle/>
          <a:p>
            <a:pPr algn="just"/>
            <a:r>
              <a:rPr lang="en-GB" dirty="0"/>
              <a:t>Inevitably, the best intrusion prevention system will fail. A system's second line of </a:t>
            </a:r>
            <a:r>
              <a:rPr lang="en-GB" dirty="0" err="1"/>
              <a:t>defense</a:t>
            </a:r>
            <a:r>
              <a:rPr lang="en-GB" dirty="0"/>
              <a:t> is intrusion detection, and this has been the focus of much research in recent years. This interest is motivated by a number of considerations, including the following:</a:t>
            </a:r>
          </a:p>
          <a:p>
            <a:pPr algn="just"/>
            <a:r>
              <a:rPr lang="en-GB" dirty="0"/>
              <a:t>·If an intrusion is detected quickly enough, the intruder can be identified and ejected from the system before any damage is done or any data are compromised.</a:t>
            </a:r>
          </a:p>
          <a:p>
            <a:pPr algn="just"/>
            <a:r>
              <a:rPr lang="en-GB" dirty="0"/>
              <a:t>An effective intrusion detection system can serve as a deterrent, so acting to prevent intrusions.</a:t>
            </a:r>
          </a:p>
          <a:p>
            <a:pPr algn="just"/>
            <a:r>
              <a:rPr lang="en-GB" dirty="0"/>
              <a:t>Intrusion detection enables the collection of information about intrusion techniques that can be used to strengthen the intrusion prevention facility.</a:t>
            </a:r>
          </a:p>
          <a:p>
            <a:pPr algn="just"/>
            <a:r>
              <a:rPr lang="en-GB" dirty="0"/>
              <a:t>Intrusion detection is based on the assumption that the </a:t>
            </a:r>
            <a:r>
              <a:rPr lang="en-GB" dirty="0" err="1"/>
              <a:t>behavior</a:t>
            </a:r>
            <a:r>
              <a:rPr lang="en-GB" dirty="0"/>
              <a:t> of the intruder differs from that of a legitimate user in ways that can be quantified.</a:t>
            </a:r>
            <a:endParaRPr lang="en-IN" dirty="0"/>
          </a:p>
        </p:txBody>
      </p:sp>
    </p:spTree>
    <p:extLst>
      <p:ext uri="{BB962C8B-B14F-4D97-AF65-F5344CB8AC3E}">
        <p14:creationId xmlns:p14="http://schemas.microsoft.com/office/powerpoint/2010/main" val="318357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2F0D-3F43-4718-B0A2-56792C3CF8C7}"/>
              </a:ext>
            </a:extLst>
          </p:cNvPr>
          <p:cNvSpPr>
            <a:spLocks noGrp="1"/>
          </p:cNvSpPr>
          <p:nvPr>
            <p:ph type="title"/>
          </p:nvPr>
        </p:nvSpPr>
        <p:spPr/>
        <p:txBody>
          <a:bodyPr/>
          <a:lstStyle/>
          <a:p>
            <a:r>
              <a:rPr lang="en-GB" dirty="0"/>
              <a:t>HOW TO SECURE OS RESOURCES</a:t>
            </a:r>
            <a:endParaRPr lang="en-IN" dirty="0"/>
          </a:p>
        </p:txBody>
      </p:sp>
      <p:sp>
        <p:nvSpPr>
          <p:cNvPr id="3" name="Content Placeholder 2">
            <a:extLst>
              <a:ext uri="{FF2B5EF4-FFF2-40B4-BE49-F238E27FC236}">
                <a16:creationId xmlns:a16="http://schemas.microsoft.com/office/drawing/2014/main" id="{94267171-F0A6-490E-A08A-C148DC5FE2DD}"/>
              </a:ext>
            </a:extLst>
          </p:cNvPr>
          <p:cNvSpPr>
            <a:spLocks noGrp="1"/>
          </p:cNvSpPr>
          <p:nvPr>
            <p:ph sz="quarter" idx="1"/>
          </p:nvPr>
        </p:nvSpPr>
        <p:spPr/>
        <p:txBody>
          <a:bodyPr>
            <a:normAutofit/>
          </a:bodyPr>
          <a:lstStyle/>
          <a:p>
            <a:pPr algn="just"/>
            <a:r>
              <a:rPr lang="en-GB" dirty="0"/>
              <a:t>In the face of multiple possibly concurrent and interacting processes running on the same machine, how can we ensure that the resources each process is permitted to access are exactly those it should access, in exactly the ways we desire? </a:t>
            </a:r>
          </a:p>
          <a:p>
            <a:pPr algn="just"/>
            <a:r>
              <a:rPr lang="en-GB" dirty="0"/>
              <a:t>What primitives are needed from the OS? </a:t>
            </a:r>
          </a:p>
          <a:p>
            <a:pPr algn="just"/>
            <a:r>
              <a:rPr lang="en-GB" dirty="0"/>
              <a:t>What mechanisms should be provided by the hardware? </a:t>
            </a:r>
          </a:p>
          <a:p>
            <a:pPr algn="just"/>
            <a:r>
              <a:rPr lang="en-GB" dirty="0"/>
              <a:t>How can we use them to solve the problems of security?</a:t>
            </a:r>
          </a:p>
          <a:p>
            <a:endParaRPr lang="en-IN" dirty="0"/>
          </a:p>
        </p:txBody>
      </p:sp>
    </p:spTree>
    <p:extLst>
      <p:ext uri="{BB962C8B-B14F-4D97-AF65-F5344CB8AC3E}">
        <p14:creationId xmlns:p14="http://schemas.microsoft.com/office/powerpoint/2010/main" val="305902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F0D4-3300-4D5B-9F09-A78E68EBAD1D}"/>
              </a:ext>
            </a:extLst>
          </p:cNvPr>
          <p:cNvSpPr>
            <a:spLocks noGrp="1"/>
          </p:cNvSpPr>
          <p:nvPr>
            <p:ph type="title"/>
          </p:nvPr>
        </p:nvSpPr>
        <p:spPr/>
        <p:txBody>
          <a:bodyPr/>
          <a:lstStyle/>
          <a:p>
            <a:r>
              <a:rPr lang="en-GB" dirty="0"/>
              <a:t>Security Goals and Policies</a:t>
            </a:r>
            <a:endParaRPr lang="en-IN" dirty="0"/>
          </a:p>
        </p:txBody>
      </p:sp>
      <p:sp>
        <p:nvSpPr>
          <p:cNvPr id="3" name="Content Placeholder 2">
            <a:extLst>
              <a:ext uri="{FF2B5EF4-FFF2-40B4-BE49-F238E27FC236}">
                <a16:creationId xmlns:a16="http://schemas.microsoft.com/office/drawing/2014/main" id="{6650C783-4053-41FB-8762-2979C7B65B5A}"/>
              </a:ext>
            </a:extLst>
          </p:cNvPr>
          <p:cNvSpPr>
            <a:spLocks noGrp="1"/>
          </p:cNvSpPr>
          <p:nvPr>
            <p:ph sz="quarter" idx="1"/>
          </p:nvPr>
        </p:nvSpPr>
        <p:spPr/>
        <p:txBody>
          <a:bodyPr>
            <a:normAutofit/>
          </a:bodyPr>
          <a:lstStyle/>
          <a:p>
            <a:pPr algn="just"/>
            <a:r>
              <a:rPr lang="en-GB" dirty="0"/>
              <a:t>Researchers in security have thought about this issue in broad terms for a long time. At a high conceptual level, they have defined three big security-related goals that are common to many systems, including operating systems. They are:</a:t>
            </a:r>
          </a:p>
          <a:p>
            <a:pPr lvl="1" algn="just"/>
            <a:r>
              <a:rPr lang="en-GB" dirty="0"/>
              <a:t>Confidentiality </a:t>
            </a:r>
          </a:p>
          <a:p>
            <a:pPr lvl="1" algn="just"/>
            <a:r>
              <a:rPr lang="en-GB" dirty="0"/>
              <a:t>Integrity </a:t>
            </a:r>
          </a:p>
          <a:p>
            <a:pPr lvl="1" algn="just"/>
            <a:r>
              <a:rPr lang="en-GB" dirty="0"/>
              <a:t>Availability</a:t>
            </a:r>
            <a:endParaRPr lang="en-IN" dirty="0"/>
          </a:p>
        </p:txBody>
      </p:sp>
    </p:spTree>
    <p:extLst>
      <p:ext uri="{BB962C8B-B14F-4D97-AF65-F5344CB8AC3E}">
        <p14:creationId xmlns:p14="http://schemas.microsoft.com/office/powerpoint/2010/main" val="2170152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2899</TotalTime>
  <Words>6282</Words>
  <Application>Microsoft Office PowerPoint</Application>
  <PresentationFormat>On-screen Show (4:3)</PresentationFormat>
  <Paragraphs>269</Paragraphs>
  <Slides>76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Century Schoolbook</vt:lpstr>
      <vt:lpstr>Wingdings</vt:lpstr>
      <vt:lpstr>Wingdings 2</vt:lpstr>
      <vt:lpstr>Oriel</vt:lpstr>
      <vt:lpstr>CAP-790</vt:lpstr>
      <vt:lpstr>Operating System Security</vt:lpstr>
      <vt:lpstr>Challenges in OS Security</vt:lpstr>
      <vt:lpstr>Case 1</vt:lpstr>
      <vt:lpstr>Case 2</vt:lpstr>
      <vt:lpstr>OS Security</vt:lpstr>
      <vt:lpstr>Continue..</vt:lpstr>
      <vt:lpstr>HOW TO SECURE OS RESOURCES</vt:lpstr>
      <vt:lpstr>Security Goals and Policies</vt:lpstr>
      <vt:lpstr>operating system security</vt:lpstr>
      <vt:lpstr>operating system security</vt:lpstr>
      <vt:lpstr>Designing Secure Systems</vt:lpstr>
      <vt:lpstr>Continue..</vt:lpstr>
      <vt:lpstr>Continue..</vt:lpstr>
      <vt:lpstr>Continue..</vt:lpstr>
      <vt:lpstr>Security Measures</vt:lpstr>
      <vt:lpstr>Authentication</vt:lpstr>
      <vt:lpstr>One Time passwords</vt:lpstr>
      <vt:lpstr>Program Threats</vt:lpstr>
      <vt:lpstr>System Threats</vt:lpstr>
      <vt:lpstr>Identification and authentication</vt:lpstr>
      <vt:lpstr>Non-repudiation</vt:lpstr>
      <vt:lpstr>Continue..</vt:lpstr>
      <vt:lpstr>What Does System Security Plan Mean?</vt:lpstr>
      <vt:lpstr>Continue..</vt:lpstr>
      <vt:lpstr>Typically a system security plan includes:</vt:lpstr>
      <vt:lpstr>SSP and Cybersecurity</vt:lpstr>
      <vt:lpstr>POA&amp;M</vt:lpstr>
      <vt:lpstr>Continue..</vt:lpstr>
      <vt:lpstr>SSP for Business</vt:lpstr>
      <vt:lpstr>Continue..</vt:lpstr>
      <vt:lpstr>What Is Malicious Code?</vt:lpstr>
      <vt:lpstr>Continue..</vt:lpstr>
      <vt:lpstr>Continue..</vt:lpstr>
      <vt:lpstr>The consequences of malicious code:</vt:lpstr>
      <vt:lpstr>How does malicious code spread?</vt:lpstr>
      <vt:lpstr>How can you protect yourself against malicious code?</vt:lpstr>
      <vt:lpstr>Continue..</vt:lpstr>
      <vt:lpstr>Continue..</vt:lpstr>
      <vt:lpstr>Continue..</vt:lpstr>
      <vt:lpstr>Continue..</vt:lpstr>
      <vt:lpstr>Continue..</vt:lpstr>
      <vt:lpstr>Continue..</vt:lpstr>
      <vt:lpstr>How do you recover if you become a victim of malicious code?</vt:lpstr>
      <vt:lpstr>1. Minimize the damage</vt:lpstr>
      <vt:lpstr>2. Remove the malicious code. </vt:lpstr>
      <vt:lpstr>Examples of malicious code attacks</vt:lpstr>
      <vt:lpstr>Continue..</vt:lpstr>
      <vt:lpstr>Conclusion</vt:lpstr>
      <vt:lpstr>Computer worm</vt:lpstr>
      <vt:lpstr>Continue..</vt:lpstr>
      <vt:lpstr>History</vt:lpstr>
      <vt:lpstr>Continue..</vt:lpstr>
      <vt:lpstr>Features</vt:lpstr>
      <vt:lpstr>Continue..</vt:lpstr>
      <vt:lpstr>Harm</vt:lpstr>
      <vt:lpstr>Continue..</vt:lpstr>
      <vt:lpstr>Continue..</vt:lpstr>
      <vt:lpstr>Countermeasures</vt:lpstr>
      <vt:lpstr>Continue..</vt:lpstr>
      <vt:lpstr>Mitigation techniques include:</vt:lpstr>
      <vt:lpstr>Worms with good intent</vt:lpstr>
      <vt:lpstr>Continue..</vt:lpstr>
      <vt:lpstr>Continue..</vt:lpstr>
      <vt:lpstr>Continue..</vt:lpstr>
      <vt:lpstr>Intruders</vt:lpstr>
      <vt:lpstr>Classes of Intruders</vt:lpstr>
      <vt:lpstr>Continue..</vt:lpstr>
      <vt:lpstr>Intruder Attacks</vt:lpstr>
      <vt:lpstr>Levels of Hackers</vt:lpstr>
      <vt:lpstr>CERT</vt:lpstr>
      <vt:lpstr>Continue..</vt:lpstr>
      <vt:lpstr>Techniques used for learning passwords:</vt:lpstr>
      <vt:lpstr>Continue..</vt:lpstr>
      <vt:lpstr>Two principle countermeasures:</vt:lpstr>
      <vt:lpstr>INTRUSION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186</cp:revision>
  <dcterms:created xsi:type="dcterms:W3CDTF">2014-08-19T17:16:14Z</dcterms:created>
  <dcterms:modified xsi:type="dcterms:W3CDTF">2022-10-04T06:05:37Z</dcterms:modified>
</cp:coreProperties>
</file>