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428" r:id="rId3"/>
    <p:sldId id="431" r:id="rId4"/>
    <p:sldId id="432" r:id="rId5"/>
    <p:sldId id="433" r:id="rId6"/>
    <p:sldId id="434" r:id="rId7"/>
    <p:sldId id="429" r:id="rId8"/>
    <p:sldId id="435" r:id="rId9"/>
    <p:sldId id="436" r:id="rId10"/>
    <p:sldId id="437" r:id="rId11"/>
    <p:sldId id="438" r:id="rId12"/>
    <p:sldId id="441" r:id="rId13"/>
    <p:sldId id="439" r:id="rId14"/>
    <p:sldId id="440" r:id="rId15"/>
    <p:sldId id="442" r:id="rId16"/>
    <p:sldId id="443" r:id="rId17"/>
    <p:sldId id="444" r:id="rId18"/>
    <p:sldId id="445" r:id="rId19"/>
    <p:sldId id="446" r:id="rId20"/>
    <p:sldId id="501" r:id="rId21"/>
    <p:sldId id="447" r:id="rId22"/>
    <p:sldId id="502" r:id="rId23"/>
    <p:sldId id="503" r:id="rId24"/>
    <p:sldId id="504" r:id="rId25"/>
    <p:sldId id="505" r:id="rId26"/>
    <p:sldId id="506" r:id="rId27"/>
    <p:sldId id="507" r:id="rId28"/>
    <p:sldId id="508" r:id="rId29"/>
    <p:sldId id="448" r:id="rId30"/>
    <p:sldId id="449" r:id="rId31"/>
    <p:sldId id="450" r:id="rId32"/>
    <p:sldId id="454" r:id="rId33"/>
    <p:sldId id="455" r:id="rId34"/>
    <p:sldId id="456" r:id="rId35"/>
    <p:sldId id="453" r:id="rId36"/>
    <p:sldId id="451" r:id="rId37"/>
    <p:sldId id="452" r:id="rId38"/>
    <p:sldId id="461" r:id="rId39"/>
    <p:sldId id="462" r:id="rId40"/>
    <p:sldId id="457" r:id="rId41"/>
    <p:sldId id="458" r:id="rId42"/>
    <p:sldId id="459" r:id="rId43"/>
    <p:sldId id="463" r:id="rId44"/>
    <p:sldId id="464" r:id="rId45"/>
    <p:sldId id="465" r:id="rId46"/>
    <p:sldId id="466" r:id="rId47"/>
    <p:sldId id="467" r:id="rId48"/>
    <p:sldId id="468" r:id="rId49"/>
    <p:sldId id="469" r:id="rId50"/>
    <p:sldId id="470" r:id="rId51"/>
    <p:sldId id="471" r:id="rId52"/>
    <p:sldId id="472" r:id="rId53"/>
    <p:sldId id="473" r:id="rId54"/>
    <p:sldId id="474" r:id="rId55"/>
    <p:sldId id="475" r:id="rId56"/>
    <p:sldId id="476" r:id="rId57"/>
    <p:sldId id="477" r:id="rId58"/>
    <p:sldId id="497" r:id="rId59"/>
    <p:sldId id="498" r:id="rId60"/>
    <p:sldId id="478" r:id="rId61"/>
    <p:sldId id="479" r:id="rId62"/>
    <p:sldId id="480" r:id="rId63"/>
    <p:sldId id="481" r:id="rId64"/>
    <p:sldId id="499" r:id="rId65"/>
    <p:sldId id="482" r:id="rId66"/>
    <p:sldId id="483" r:id="rId67"/>
    <p:sldId id="484" r:id="rId68"/>
    <p:sldId id="485" r:id="rId69"/>
    <p:sldId id="486" r:id="rId70"/>
    <p:sldId id="487" r:id="rId71"/>
    <p:sldId id="488" r:id="rId72"/>
    <p:sldId id="489" r:id="rId73"/>
    <p:sldId id="490" r:id="rId74"/>
    <p:sldId id="491" r:id="rId75"/>
    <p:sldId id="492" r:id="rId76"/>
    <p:sldId id="493" r:id="rId77"/>
    <p:sldId id="494" r:id="rId78"/>
    <p:sldId id="495" r:id="rId79"/>
    <p:sldId id="500" r:id="rId80"/>
    <p:sldId id="496"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8" d="100"/>
          <a:sy n="58" d="100"/>
        </p:scale>
        <p:origin x="152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20020FF2-DC22-4BDE-BBB3-08067E5C1705}" type="datetimeFigureOut">
              <a:rPr lang="en-US" smtClean="0"/>
              <a:pPr/>
              <a:t>2/23/2022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B34E26E-B4C2-4F87-BE50-7192422347C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020FF2-DC22-4BDE-BBB3-08067E5C1705}" type="datetimeFigureOut">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4E26E-B4C2-4F87-BE50-7192422347C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020FF2-DC22-4BDE-BBB3-08067E5C1705}" type="datetimeFigureOut">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4E26E-B4C2-4F87-BE50-7192422347C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20020FF2-DC22-4BDE-BBB3-08067E5C1705}" type="datetimeFigureOut">
              <a:rPr lang="en-US" smtClean="0"/>
              <a:pPr/>
              <a:t>2/23/2022</a:t>
            </a:fld>
            <a:endParaRPr lang="en-US"/>
          </a:p>
        </p:txBody>
      </p:sp>
      <p:sp>
        <p:nvSpPr>
          <p:cNvPr id="9" name="Slide Number Placeholder 8"/>
          <p:cNvSpPr>
            <a:spLocks noGrp="1"/>
          </p:cNvSpPr>
          <p:nvPr>
            <p:ph type="sldNum" sz="quarter" idx="15"/>
          </p:nvPr>
        </p:nvSpPr>
        <p:spPr/>
        <p:txBody>
          <a:bodyPr rtlCol="0"/>
          <a:lstStyle/>
          <a:p>
            <a:fld id="{0B34E26E-B4C2-4F87-BE50-7192422347C9}"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0020FF2-DC22-4BDE-BBB3-08067E5C1705}" type="datetimeFigureOut">
              <a:rPr lang="en-US" smtClean="0"/>
              <a:pPr/>
              <a:t>2/23/2022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B34E26E-B4C2-4F87-BE50-7192422347C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20020FF2-DC22-4BDE-BBB3-08067E5C1705}" type="datetimeFigureOut">
              <a:rPr lang="en-US" smtClean="0"/>
              <a:pPr/>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34E26E-B4C2-4F87-BE50-7192422347C9}"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20020FF2-DC22-4BDE-BBB3-08067E5C1705}" type="datetimeFigureOut">
              <a:rPr lang="en-US" smtClean="0"/>
              <a:pPr/>
              <a:t>2/23/2022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34E26E-B4C2-4F87-BE50-7192422347C9}"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20020FF2-DC22-4BDE-BBB3-08067E5C1705}" type="datetimeFigureOut">
              <a:rPr lang="en-US" smtClean="0"/>
              <a:pPr/>
              <a:t>2/23/2022</a:t>
            </a:fld>
            <a:endParaRPr lang="en-US"/>
          </a:p>
        </p:txBody>
      </p:sp>
      <p:sp>
        <p:nvSpPr>
          <p:cNvPr id="7" name="Slide Number Placeholder 6"/>
          <p:cNvSpPr>
            <a:spLocks noGrp="1"/>
          </p:cNvSpPr>
          <p:nvPr>
            <p:ph type="sldNum" sz="quarter" idx="11"/>
          </p:nvPr>
        </p:nvSpPr>
        <p:spPr/>
        <p:txBody>
          <a:bodyPr rtlCol="0"/>
          <a:lstStyle/>
          <a:p>
            <a:fld id="{0B34E26E-B4C2-4F87-BE50-7192422347C9}"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020FF2-DC22-4BDE-BBB3-08067E5C1705}" type="datetimeFigureOut">
              <a:rPr lang="en-US" smtClean="0"/>
              <a:pPr/>
              <a:t>2/23/2022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34E26E-B4C2-4F87-BE50-7192422347C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20020FF2-DC22-4BDE-BBB3-08067E5C1705}" type="datetimeFigureOut">
              <a:rPr lang="en-US" smtClean="0"/>
              <a:pPr/>
              <a:t>2/23/2022</a:t>
            </a:fld>
            <a:endParaRPr lang="en-US"/>
          </a:p>
        </p:txBody>
      </p:sp>
      <p:sp>
        <p:nvSpPr>
          <p:cNvPr id="22" name="Slide Number Placeholder 21"/>
          <p:cNvSpPr>
            <a:spLocks noGrp="1"/>
          </p:cNvSpPr>
          <p:nvPr>
            <p:ph type="sldNum" sz="quarter" idx="15"/>
          </p:nvPr>
        </p:nvSpPr>
        <p:spPr/>
        <p:txBody>
          <a:bodyPr rtlCol="0"/>
          <a:lstStyle/>
          <a:p>
            <a:fld id="{0B34E26E-B4C2-4F87-BE50-7192422347C9}"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0020FF2-DC22-4BDE-BBB3-08067E5C1705}" type="datetimeFigureOut">
              <a:rPr lang="en-US" smtClean="0"/>
              <a:pPr/>
              <a:t>2/23/2022</a:t>
            </a:fld>
            <a:endParaRPr lang="en-US"/>
          </a:p>
        </p:txBody>
      </p:sp>
      <p:sp>
        <p:nvSpPr>
          <p:cNvPr id="18" name="Slide Number Placeholder 17"/>
          <p:cNvSpPr>
            <a:spLocks noGrp="1"/>
          </p:cNvSpPr>
          <p:nvPr>
            <p:ph type="sldNum" sz="quarter" idx="11"/>
          </p:nvPr>
        </p:nvSpPr>
        <p:spPr/>
        <p:txBody>
          <a:bodyPr rtlCol="0"/>
          <a:lstStyle/>
          <a:p>
            <a:fld id="{0B34E26E-B4C2-4F87-BE50-7192422347C9}"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0020FF2-DC22-4BDE-BBB3-08067E5C1705}" type="datetimeFigureOut">
              <a:rPr lang="en-US" smtClean="0"/>
              <a:pPr/>
              <a:t>2/23/2022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B34E26E-B4C2-4F87-BE50-7192422347C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6172200" cy="2590800"/>
          </a:xfrm>
        </p:spPr>
        <p:txBody>
          <a:bodyPr>
            <a:normAutofit/>
          </a:bodyPr>
          <a:lstStyle/>
          <a:p>
            <a:r>
              <a:rPr lang="en-US" sz="4000" dirty="0"/>
              <a:t>CAP-791</a:t>
            </a:r>
          </a:p>
        </p:txBody>
      </p:sp>
      <p:sp>
        <p:nvSpPr>
          <p:cNvPr id="5" name="Subtitle 4">
            <a:extLst>
              <a:ext uri="{FF2B5EF4-FFF2-40B4-BE49-F238E27FC236}">
                <a16:creationId xmlns:a16="http://schemas.microsoft.com/office/drawing/2014/main" id="{DA234124-25EA-4E60-A0D7-EDA87B7F0DB3}"/>
              </a:ext>
            </a:extLst>
          </p:cNvPr>
          <p:cNvSpPr>
            <a:spLocks noGrp="1"/>
          </p:cNvSpPr>
          <p:nvPr>
            <p:ph type="subTitle" idx="1"/>
          </p:nvPr>
        </p:nvSpPr>
        <p:spPr/>
        <p:txBody>
          <a:bodyPr>
            <a:normAutofit/>
          </a:bodyPr>
          <a:lstStyle/>
          <a:p>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F44D3-49AB-4C99-B42D-96F6A1BEE4DB}"/>
              </a:ext>
            </a:extLst>
          </p:cNvPr>
          <p:cNvSpPr>
            <a:spLocks noGrp="1"/>
          </p:cNvSpPr>
          <p:nvPr>
            <p:ph type="title"/>
          </p:nvPr>
        </p:nvSpPr>
        <p:spPr/>
        <p:txBody>
          <a:bodyPr/>
          <a:lstStyle/>
          <a:p>
            <a:r>
              <a:rPr lang="en-GB" dirty="0"/>
              <a:t>(</a:t>
            </a:r>
            <a:r>
              <a:rPr lang="en-GB" dirty="0" err="1"/>
              <a:t>i</a:t>
            </a:r>
            <a:r>
              <a:rPr lang="en-GB" dirty="0"/>
              <a:t>)Caesar cipher (or) shift cipher</a:t>
            </a:r>
            <a:endParaRPr lang="en-IN" dirty="0"/>
          </a:p>
        </p:txBody>
      </p:sp>
      <p:sp>
        <p:nvSpPr>
          <p:cNvPr id="3" name="Content Placeholder 2">
            <a:extLst>
              <a:ext uri="{FF2B5EF4-FFF2-40B4-BE49-F238E27FC236}">
                <a16:creationId xmlns:a16="http://schemas.microsoft.com/office/drawing/2014/main" id="{CA8A7CCD-F68D-44AE-B7EA-59703E5945BE}"/>
              </a:ext>
            </a:extLst>
          </p:cNvPr>
          <p:cNvSpPr>
            <a:spLocks noGrp="1"/>
          </p:cNvSpPr>
          <p:nvPr>
            <p:ph sz="quarter" idx="1"/>
          </p:nvPr>
        </p:nvSpPr>
        <p:spPr/>
        <p:txBody>
          <a:bodyPr>
            <a:normAutofit fontScale="92500" lnSpcReduction="20000"/>
          </a:bodyPr>
          <a:lstStyle/>
          <a:p>
            <a:pPr algn="just"/>
            <a:r>
              <a:rPr lang="en-GB" dirty="0"/>
              <a:t>The earliest known use of a substitution cipher and the simplest was by Julius Caesar. The Caesar cipher involves replacing each letter of the alphabet with the letter standing 3 places further down the alphabet.</a:t>
            </a:r>
          </a:p>
          <a:p>
            <a:pPr algn="just"/>
            <a:r>
              <a:rPr lang="en-GB" dirty="0"/>
              <a:t>e.g., Plain text : pay more </a:t>
            </a:r>
            <a:r>
              <a:rPr lang="en-GB" dirty="0" err="1"/>
              <a:t>mone</a:t>
            </a:r>
            <a:r>
              <a:rPr lang="en-GB" dirty="0"/>
              <a:t> Cipher text: SDB PRUH PRQHB</a:t>
            </a:r>
          </a:p>
          <a:p>
            <a:pPr algn="just"/>
            <a:r>
              <a:rPr lang="en-GB" dirty="0"/>
              <a:t>Note that the alphabet is wrapped around, so that letter following „z‟ is „a‟. For each plaintext letter p, substitute the cipher text letter c such that C =</a:t>
            </a:r>
          </a:p>
          <a:p>
            <a:pPr algn="just"/>
            <a:r>
              <a:rPr lang="en-GB" dirty="0"/>
              <a:t>E(p) = (p+3) mod 26</a:t>
            </a:r>
          </a:p>
          <a:p>
            <a:pPr algn="just"/>
            <a:r>
              <a:rPr lang="en-GB" dirty="0"/>
              <a:t>A shift may be any amount, so that general Caesar algorithm is C = E (p) = (</a:t>
            </a:r>
            <a:r>
              <a:rPr lang="en-GB" dirty="0" err="1"/>
              <a:t>p+k</a:t>
            </a:r>
            <a:r>
              <a:rPr lang="en-GB" dirty="0"/>
              <a:t>) mod 26</a:t>
            </a:r>
          </a:p>
          <a:p>
            <a:pPr algn="just"/>
            <a:r>
              <a:rPr lang="en-GB" dirty="0"/>
              <a:t>Where k takes on a value in the range 1 to 25. The decryption algorithm is simply P = D(C) = (C-k) mod 26</a:t>
            </a:r>
            <a:endParaRPr lang="en-IN" dirty="0"/>
          </a:p>
        </p:txBody>
      </p:sp>
    </p:spTree>
    <p:extLst>
      <p:ext uri="{BB962C8B-B14F-4D97-AF65-F5344CB8AC3E}">
        <p14:creationId xmlns:p14="http://schemas.microsoft.com/office/powerpoint/2010/main" val="1469268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B80B7-B851-4E0D-BB4D-741B84A772AE}"/>
              </a:ext>
            </a:extLst>
          </p:cNvPr>
          <p:cNvSpPr>
            <a:spLocks noGrp="1"/>
          </p:cNvSpPr>
          <p:nvPr>
            <p:ph type="title"/>
          </p:nvPr>
        </p:nvSpPr>
        <p:spPr/>
        <p:txBody>
          <a:bodyPr/>
          <a:lstStyle/>
          <a:p>
            <a:r>
              <a:rPr lang="en-GB" dirty="0"/>
              <a:t>(ii) </a:t>
            </a:r>
            <a:r>
              <a:rPr lang="en-GB" dirty="0" err="1"/>
              <a:t>playfair</a:t>
            </a:r>
            <a:r>
              <a:rPr lang="en-GB" dirty="0"/>
              <a:t> cipher</a:t>
            </a:r>
            <a:endParaRPr lang="en-IN" dirty="0"/>
          </a:p>
        </p:txBody>
      </p:sp>
      <p:sp>
        <p:nvSpPr>
          <p:cNvPr id="3" name="Content Placeholder 2">
            <a:extLst>
              <a:ext uri="{FF2B5EF4-FFF2-40B4-BE49-F238E27FC236}">
                <a16:creationId xmlns:a16="http://schemas.microsoft.com/office/drawing/2014/main" id="{C17FDF59-C7D1-4C56-B007-9548B58E1465}"/>
              </a:ext>
            </a:extLst>
          </p:cNvPr>
          <p:cNvSpPr>
            <a:spLocks noGrp="1"/>
          </p:cNvSpPr>
          <p:nvPr>
            <p:ph sz="quarter" idx="1"/>
          </p:nvPr>
        </p:nvSpPr>
        <p:spPr/>
        <p:txBody>
          <a:bodyPr>
            <a:normAutofit/>
          </a:bodyPr>
          <a:lstStyle/>
          <a:p>
            <a:pPr algn="just"/>
            <a:r>
              <a:rPr lang="en-GB" dirty="0"/>
              <a:t>The best known multiple letter encryption cipher is the </a:t>
            </a:r>
            <a:r>
              <a:rPr lang="en-GB" dirty="0" err="1"/>
              <a:t>playfair</a:t>
            </a:r>
            <a:r>
              <a:rPr lang="en-GB" dirty="0"/>
              <a:t>, which treats </a:t>
            </a:r>
            <a:r>
              <a:rPr lang="en-GB" dirty="0" err="1"/>
              <a:t>digrams</a:t>
            </a:r>
            <a:r>
              <a:rPr lang="en-GB" dirty="0"/>
              <a:t> in the plaintext as single units and translates these units into cipher text </a:t>
            </a:r>
            <a:r>
              <a:rPr lang="en-GB" dirty="0" err="1"/>
              <a:t>digrams</a:t>
            </a:r>
            <a:r>
              <a:rPr lang="en-GB" dirty="0"/>
              <a:t>. </a:t>
            </a:r>
          </a:p>
          <a:p>
            <a:pPr algn="just"/>
            <a:r>
              <a:rPr lang="en-GB" dirty="0"/>
              <a:t>The </a:t>
            </a:r>
            <a:r>
              <a:rPr lang="en-GB" dirty="0" err="1"/>
              <a:t>playfair</a:t>
            </a:r>
            <a:r>
              <a:rPr lang="en-GB" dirty="0"/>
              <a:t> algorithm is based on the use of 5x5 matrix of letters constructed using a keyword. </a:t>
            </a:r>
          </a:p>
          <a:p>
            <a:pPr algn="just"/>
            <a:r>
              <a:rPr lang="en-GB" dirty="0"/>
              <a:t>Let the keyword be „monarchy‟. The matrix is constructed by filling in the letters of the keyword (minus duplicates) from left to right and from top to bottom, and then filling in the remainder of the matrix with the remaining letters in alphabetical order.</a:t>
            </a:r>
            <a:endParaRPr lang="en-IN" dirty="0"/>
          </a:p>
        </p:txBody>
      </p:sp>
    </p:spTree>
    <p:extLst>
      <p:ext uri="{BB962C8B-B14F-4D97-AF65-F5344CB8AC3E}">
        <p14:creationId xmlns:p14="http://schemas.microsoft.com/office/powerpoint/2010/main" val="1255544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23105-4FD8-4B03-A4B6-A9EEEE30F573}"/>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3DB3038B-4CA8-41F3-B266-C8BAB9ADC259}"/>
              </a:ext>
            </a:extLst>
          </p:cNvPr>
          <p:cNvSpPr>
            <a:spLocks noGrp="1"/>
          </p:cNvSpPr>
          <p:nvPr>
            <p:ph sz="quarter" idx="1"/>
          </p:nvPr>
        </p:nvSpPr>
        <p:spPr/>
        <p:txBody>
          <a:bodyPr>
            <a:normAutofit fontScale="92500" lnSpcReduction="20000"/>
          </a:bodyPr>
          <a:lstStyle/>
          <a:p>
            <a:pPr algn="just"/>
            <a:r>
              <a:rPr lang="en-GB" dirty="0"/>
              <a:t>The letter „</a:t>
            </a:r>
            <a:r>
              <a:rPr lang="en-GB" dirty="0" err="1"/>
              <a:t>i</a:t>
            </a:r>
            <a:r>
              <a:rPr lang="en-GB" dirty="0"/>
              <a:t>‟ and „j‟ count as one letter. Plaintext is encrypted two letters at a time according to the following rules:</a:t>
            </a:r>
          </a:p>
          <a:p>
            <a:pPr algn="just"/>
            <a:r>
              <a:rPr lang="en-GB" dirty="0"/>
              <a:t>Repeating plaintext letters that would fall in the same pair are separated with a filler letter such as „x‟.</a:t>
            </a:r>
          </a:p>
          <a:p>
            <a:pPr algn="just"/>
            <a:r>
              <a:rPr lang="en-GB" dirty="0"/>
              <a:t>Plaintext letters that fall in the same row of the matrix are each replaced by the letter to the right, with the first element of the row following the last.</a:t>
            </a:r>
          </a:p>
          <a:p>
            <a:pPr algn="just"/>
            <a:r>
              <a:rPr lang="en-GB" dirty="0"/>
              <a:t>Plaintext letters that fall in the same column are replaced by the letter beneath, with the top element of the column following the last.</a:t>
            </a:r>
          </a:p>
          <a:p>
            <a:pPr algn="just"/>
            <a:r>
              <a:rPr lang="en-GB" dirty="0"/>
              <a:t>Otherwise, each plaintext letter is replaced by the letter that lies in its own row and the column occupied by the other plaintext letter.</a:t>
            </a:r>
            <a:endParaRPr lang="en-IN" dirty="0"/>
          </a:p>
        </p:txBody>
      </p:sp>
    </p:spTree>
    <p:extLst>
      <p:ext uri="{BB962C8B-B14F-4D97-AF65-F5344CB8AC3E}">
        <p14:creationId xmlns:p14="http://schemas.microsoft.com/office/powerpoint/2010/main" val="53140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9315F-102C-4D0B-A830-ACFFA6CFF5CF}"/>
              </a:ext>
            </a:extLst>
          </p:cNvPr>
          <p:cNvSpPr>
            <a:spLocks noGrp="1"/>
          </p:cNvSpPr>
          <p:nvPr>
            <p:ph type="title"/>
          </p:nvPr>
        </p:nvSpPr>
        <p:spPr/>
        <p:txBody>
          <a:bodyPr/>
          <a:lstStyle/>
          <a:p>
            <a:r>
              <a:rPr lang="en-GB" dirty="0"/>
              <a:t>Continue..</a:t>
            </a:r>
            <a:endParaRPr lang="en-IN" dirty="0"/>
          </a:p>
        </p:txBody>
      </p:sp>
      <p:pic>
        <p:nvPicPr>
          <p:cNvPr id="1026" name="Picture 2">
            <a:extLst>
              <a:ext uri="{FF2B5EF4-FFF2-40B4-BE49-F238E27FC236}">
                <a16:creationId xmlns:a16="http://schemas.microsoft.com/office/drawing/2014/main" id="{4591334F-F5F5-45AF-B0FF-1537761A5E06}"/>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752600" y="1828800"/>
            <a:ext cx="53340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54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58A26-7ACB-4261-AAA4-41BC27F6FD4B}"/>
              </a:ext>
            </a:extLst>
          </p:cNvPr>
          <p:cNvSpPr>
            <a:spLocks noGrp="1"/>
          </p:cNvSpPr>
          <p:nvPr>
            <p:ph type="title"/>
          </p:nvPr>
        </p:nvSpPr>
        <p:spPr/>
        <p:txBody>
          <a:bodyPr/>
          <a:lstStyle/>
          <a:p>
            <a:r>
              <a:rPr lang="en-GB" dirty="0"/>
              <a:t>(iii)Polyalphabetic ciphers</a:t>
            </a:r>
            <a:endParaRPr lang="en-IN" dirty="0"/>
          </a:p>
        </p:txBody>
      </p:sp>
      <p:sp>
        <p:nvSpPr>
          <p:cNvPr id="3" name="Content Placeholder 2">
            <a:extLst>
              <a:ext uri="{FF2B5EF4-FFF2-40B4-BE49-F238E27FC236}">
                <a16:creationId xmlns:a16="http://schemas.microsoft.com/office/drawing/2014/main" id="{BE451D92-A042-403C-826E-7C18EB604679}"/>
              </a:ext>
            </a:extLst>
          </p:cNvPr>
          <p:cNvSpPr>
            <a:spLocks noGrp="1"/>
          </p:cNvSpPr>
          <p:nvPr>
            <p:ph sz="quarter" idx="1"/>
          </p:nvPr>
        </p:nvSpPr>
        <p:spPr/>
        <p:txBody>
          <a:bodyPr/>
          <a:lstStyle/>
          <a:p>
            <a:pPr algn="just"/>
            <a:r>
              <a:rPr lang="en-GB" dirty="0"/>
              <a:t>Another way to improve on the simple monoalphabetic technique is to use different monoalphabetic substitutions as one proceeds through the plaintext message. The general name for this approach is polyalphabetic cipher. All the techniques have the following features in common.</a:t>
            </a:r>
          </a:p>
          <a:p>
            <a:pPr algn="just"/>
            <a:r>
              <a:rPr lang="en-GB" dirty="0"/>
              <a:t>A set of related monoalphabetic substitution rules are used</a:t>
            </a:r>
          </a:p>
          <a:p>
            <a:pPr algn="just"/>
            <a:r>
              <a:rPr lang="en-GB" dirty="0"/>
              <a:t>A key determines which particular rule is chosen for a given transformation.</a:t>
            </a:r>
            <a:endParaRPr lang="en-IN" dirty="0"/>
          </a:p>
        </p:txBody>
      </p:sp>
    </p:spTree>
    <p:extLst>
      <p:ext uri="{BB962C8B-B14F-4D97-AF65-F5344CB8AC3E}">
        <p14:creationId xmlns:p14="http://schemas.microsoft.com/office/powerpoint/2010/main" val="2705554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8D624-DE11-4C1D-8865-72D5742802D1}"/>
              </a:ext>
            </a:extLst>
          </p:cNvPr>
          <p:cNvSpPr>
            <a:spLocks noGrp="1"/>
          </p:cNvSpPr>
          <p:nvPr>
            <p:ph type="title"/>
          </p:nvPr>
        </p:nvSpPr>
        <p:spPr/>
        <p:txBody>
          <a:bodyPr/>
          <a:lstStyle/>
          <a:p>
            <a:r>
              <a:rPr lang="en-GB" dirty="0"/>
              <a:t>(iv)</a:t>
            </a:r>
            <a:r>
              <a:rPr lang="en-GB" dirty="0" err="1"/>
              <a:t>Vigenere</a:t>
            </a:r>
            <a:r>
              <a:rPr lang="en-GB" dirty="0"/>
              <a:t> cipher</a:t>
            </a:r>
            <a:endParaRPr lang="en-IN" dirty="0"/>
          </a:p>
        </p:txBody>
      </p:sp>
      <p:sp>
        <p:nvSpPr>
          <p:cNvPr id="3" name="Content Placeholder 2">
            <a:extLst>
              <a:ext uri="{FF2B5EF4-FFF2-40B4-BE49-F238E27FC236}">
                <a16:creationId xmlns:a16="http://schemas.microsoft.com/office/drawing/2014/main" id="{B69FBABE-8CC2-4239-A635-1C896678D29A}"/>
              </a:ext>
            </a:extLst>
          </p:cNvPr>
          <p:cNvSpPr>
            <a:spLocks noGrp="1"/>
          </p:cNvSpPr>
          <p:nvPr>
            <p:ph sz="quarter" idx="1"/>
          </p:nvPr>
        </p:nvSpPr>
        <p:spPr/>
        <p:txBody>
          <a:bodyPr>
            <a:normAutofit/>
          </a:bodyPr>
          <a:lstStyle/>
          <a:p>
            <a:pPr algn="just"/>
            <a:r>
              <a:rPr lang="en-GB" dirty="0"/>
              <a:t>In this scheme, the set of related monoalphabetic substitution rules consisting of 26 </a:t>
            </a:r>
            <a:r>
              <a:rPr lang="en-GB" dirty="0" err="1"/>
              <a:t>caesar</a:t>
            </a:r>
            <a:r>
              <a:rPr lang="en-GB" dirty="0"/>
              <a:t> ciphers with shifts of 0 through 25. Each cipher is denoted by a key letter. e.g.,</a:t>
            </a:r>
          </a:p>
          <a:p>
            <a:pPr algn="just"/>
            <a:r>
              <a:rPr lang="en-GB" dirty="0"/>
              <a:t>Caesar cipher with a shift of 3 is denoted by the key value 'd‟ (since a=0, b=1, c=2 and so on). To aid in understanding the scheme, a matrix known as </a:t>
            </a:r>
            <a:r>
              <a:rPr lang="en-GB" dirty="0" err="1"/>
              <a:t>vigenere</a:t>
            </a:r>
            <a:r>
              <a:rPr lang="en-GB" dirty="0"/>
              <a:t> tableau is constructed.</a:t>
            </a:r>
          </a:p>
        </p:txBody>
      </p:sp>
    </p:spTree>
    <p:extLst>
      <p:ext uri="{BB962C8B-B14F-4D97-AF65-F5344CB8AC3E}">
        <p14:creationId xmlns:p14="http://schemas.microsoft.com/office/powerpoint/2010/main" val="1961098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6718E-5832-4188-92E7-245B6F9614EA}"/>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7F458EAE-5058-4486-AD61-28BC55B909BC}"/>
              </a:ext>
            </a:extLst>
          </p:cNvPr>
          <p:cNvSpPr>
            <a:spLocks noGrp="1"/>
          </p:cNvSpPr>
          <p:nvPr>
            <p:ph sz="quarter" idx="1"/>
          </p:nvPr>
        </p:nvSpPr>
        <p:spPr/>
        <p:txBody>
          <a:bodyPr/>
          <a:lstStyle/>
          <a:p>
            <a:pPr algn="just"/>
            <a:r>
              <a:rPr lang="en-GB" dirty="0"/>
              <a:t>Each of the 26 ciphers is laid out horizontally, with the key letter for each cipher to its left. A normal alphabet for the plaintext runs across the top. </a:t>
            </a:r>
          </a:p>
          <a:p>
            <a:pPr algn="just"/>
            <a:r>
              <a:rPr lang="en-GB" dirty="0"/>
              <a:t>The process of encryption is simple: Given a key letter X and a plaintext letter y, the cipher text is at the intersection of the row </a:t>
            </a:r>
            <a:r>
              <a:rPr lang="en-GB" dirty="0" err="1"/>
              <a:t>labeled</a:t>
            </a:r>
            <a:r>
              <a:rPr lang="en-GB" dirty="0"/>
              <a:t> x and the column </a:t>
            </a:r>
            <a:r>
              <a:rPr lang="en-GB" dirty="0" err="1"/>
              <a:t>labeled</a:t>
            </a:r>
            <a:r>
              <a:rPr lang="en-GB" dirty="0"/>
              <a:t> y; in this case, the ciphertext is V.</a:t>
            </a:r>
            <a:endParaRPr lang="en-IN" dirty="0"/>
          </a:p>
          <a:p>
            <a:endParaRPr lang="en-IN" dirty="0"/>
          </a:p>
        </p:txBody>
      </p:sp>
    </p:spTree>
    <p:extLst>
      <p:ext uri="{BB962C8B-B14F-4D97-AF65-F5344CB8AC3E}">
        <p14:creationId xmlns:p14="http://schemas.microsoft.com/office/powerpoint/2010/main" val="2721726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EE5D1-3AA8-45B4-9421-E58B660349B9}"/>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D5239220-A485-4D15-80F6-EA2B02A994F6}"/>
              </a:ext>
            </a:extLst>
          </p:cNvPr>
          <p:cNvSpPr>
            <a:spLocks noGrp="1"/>
          </p:cNvSpPr>
          <p:nvPr>
            <p:ph sz="quarter" idx="1"/>
          </p:nvPr>
        </p:nvSpPr>
        <p:spPr/>
        <p:txBody>
          <a:bodyPr/>
          <a:lstStyle/>
          <a:p>
            <a:pPr algn="just"/>
            <a:r>
              <a:rPr lang="en-IN" dirty="0"/>
              <a:t>To encrypt a message, a key is needed that is as long as the message. Usually, the key is a repeating keyword.</a:t>
            </a:r>
          </a:p>
          <a:p>
            <a:pPr algn="just"/>
            <a:r>
              <a:rPr lang="en-IN" dirty="0"/>
              <a:t>e.g.,   key    = d e c e p t </a:t>
            </a:r>
            <a:r>
              <a:rPr lang="en-IN" dirty="0" err="1"/>
              <a:t>i</a:t>
            </a:r>
            <a:r>
              <a:rPr lang="en-IN" dirty="0"/>
              <a:t> v e d e c e p t </a:t>
            </a:r>
            <a:r>
              <a:rPr lang="en-IN" dirty="0" err="1"/>
              <a:t>i</a:t>
            </a:r>
            <a:r>
              <a:rPr lang="en-IN" dirty="0"/>
              <a:t>  v e d e c e p t </a:t>
            </a:r>
            <a:r>
              <a:rPr lang="en-IN" dirty="0" err="1"/>
              <a:t>i</a:t>
            </a:r>
            <a:r>
              <a:rPr lang="en-IN" dirty="0"/>
              <a:t> v e</a:t>
            </a:r>
          </a:p>
          <a:p>
            <a:pPr algn="just"/>
            <a:r>
              <a:rPr lang="en-IN" dirty="0"/>
              <a:t>PT     =  </a:t>
            </a:r>
          </a:p>
          <a:p>
            <a:pPr algn="just"/>
            <a:r>
              <a:rPr lang="en-IN" dirty="0"/>
              <a:t>w e a r e d </a:t>
            </a:r>
            <a:r>
              <a:rPr lang="en-IN" dirty="0" err="1"/>
              <a:t>i</a:t>
            </a:r>
            <a:r>
              <a:rPr lang="en-IN" dirty="0"/>
              <a:t> s c o v e r e d s a v e y o u r s e l f</a:t>
            </a:r>
          </a:p>
          <a:p>
            <a:r>
              <a:rPr lang="en-IN" dirty="0"/>
              <a:t>CT    = ZICVTWQNGRZGVTWAVZHCQYGLMGJ</a:t>
            </a:r>
          </a:p>
        </p:txBody>
      </p:sp>
    </p:spTree>
    <p:extLst>
      <p:ext uri="{BB962C8B-B14F-4D97-AF65-F5344CB8AC3E}">
        <p14:creationId xmlns:p14="http://schemas.microsoft.com/office/powerpoint/2010/main" val="3267716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F0826-3354-4A05-AAC7-7FF1054FE8D4}"/>
              </a:ext>
            </a:extLst>
          </p:cNvPr>
          <p:cNvSpPr>
            <a:spLocks noGrp="1"/>
          </p:cNvSpPr>
          <p:nvPr>
            <p:ph type="title"/>
          </p:nvPr>
        </p:nvSpPr>
        <p:spPr/>
        <p:txBody>
          <a:bodyPr/>
          <a:lstStyle/>
          <a:p>
            <a:r>
              <a:rPr lang="en-GB" dirty="0"/>
              <a:t>Continue..</a:t>
            </a:r>
            <a:endParaRPr lang="en-IN" dirty="0"/>
          </a:p>
        </p:txBody>
      </p:sp>
      <p:pic>
        <p:nvPicPr>
          <p:cNvPr id="2050" name="Picture 2">
            <a:extLst>
              <a:ext uri="{FF2B5EF4-FFF2-40B4-BE49-F238E27FC236}">
                <a16:creationId xmlns:a16="http://schemas.microsoft.com/office/drawing/2014/main" id="{E57D3B3B-110F-456E-82AA-4038E50D9D5D}"/>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143000" y="1600200"/>
            <a:ext cx="6324600" cy="487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714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82F3F-2452-46F9-B3FB-E3BFACC079D8}"/>
              </a:ext>
            </a:extLst>
          </p:cNvPr>
          <p:cNvSpPr>
            <a:spLocks noGrp="1"/>
          </p:cNvSpPr>
          <p:nvPr>
            <p:ph type="title"/>
          </p:nvPr>
        </p:nvSpPr>
        <p:spPr/>
        <p:txBody>
          <a:bodyPr/>
          <a:lstStyle/>
          <a:p>
            <a:r>
              <a:rPr lang="en-GB" dirty="0"/>
              <a:t>2 TRANSPOSITION TECHNIQUES</a:t>
            </a:r>
            <a:endParaRPr lang="en-IN" dirty="0"/>
          </a:p>
        </p:txBody>
      </p:sp>
      <p:sp>
        <p:nvSpPr>
          <p:cNvPr id="3" name="Content Placeholder 2">
            <a:extLst>
              <a:ext uri="{FF2B5EF4-FFF2-40B4-BE49-F238E27FC236}">
                <a16:creationId xmlns:a16="http://schemas.microsoft.com/office/drawing/2014/main" id="{177AC2F6-C2D9-4143-9CDE-010E47232A2B}"/>
              </a:ext>
            </a:extLst>
          </p:cNvPr>
          <p:cNvSpPr>
            <a:spLocks noGrp="1"/>
          </p:cNvSpPr>
          <p:nvPr>
            <p:ph sz="quarter" idx="1"/>
          </p:nvPr>
        </p:nvSpPr>
        <p:spPr/>
        <p:txBody>
          <a:bodyPr/>
          <a:lstStyle/>
          <a:p>
            <a:pPr algn="just"/>
            <a:r>
              <a:rPr lang="en-GB" dirty="0"/>
              <a:t>All the techniques examined so far involve the substitution of a cipher text symbol for a plaintext symbol. A very different kind of mapping is achieved by performing some sort of permutation on the plaintext letters. This technique is referred to as a transposition cipher.</a:t>
            </a:r>
            <a:endParaRPr lang="en-IN" dirty="0"/>
          </a:p>
        </p:txBody>
      </p:sp>
    </p:spTree>
    <p:extLst>
      <p:ext uri="{BB962C8B-B14F-4D97-AF65-F5344CB8AC3E}">
        <p14:creationId xmlns:p14="http://schemas.microsoft.com/office/powerpoint/2010/main" val="1995932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6A2C-48AA-411D-BCEE-9B1544285926}"/>
              </a:ext>
            </a:extLst>
          </p:cNvPr>
          <p:cNvSpPr>
            <a:spLocks noGrp="1"/>
          </p:cNvSpPr>
          <p:nvPr>
            <p:ph type="title"/>
          </p:nvPr>
        </p:nvSpPr>
        <p:spPr/>
        <p:txBody>
          <a:bodyPr/>
          <a:lstStyle/>
          <a:p>
            <a:r>
              <a:rPr lang="en-GB" dirty="0"/>
              <a:t>How User Authentication is Done</a:t>
            </a:r>
            <a:endParaRPr lang="en-IN" dirty="0"/>
          </a:p>
        </p:txBody>
      </p:sp>
      <p:sp>
        <p:nvSpPr>
          <p:cNvPr id="3" name="Content Placeholder 2">
            <a:extLst>
              <a:ext uri="{FF2B5EF4-FFF2-40B4-BE49-F238E27FC236}">
                <a16:creationId xmlns:a16="http://schemas.microsoft.com/office/drawing/2014/main" id="{B9DE3B51-47DF-4128-8EAA-732DEFA5B55E}"/>
              </a:ext>
            </a:extLst>
          </p:cNvPr>
          <p:cNvSpPr>
            <a:spLocks noGrp="1"/>
          </p:cNvSpPr>
          <p:nvPr>
            <p:ph sz="quarter" idx="1"/>
          </p:nvPr>
        </p:nvSpPr>
        <p:spPr/>
        <p:txBody>
          <a:bodyPr/>
          <a:lstStyle/>
          <a:p>
            <a:pPr algn="just"/>
            <a:r>
              <a:rPr lang="en-GB" dirty="0"/>
              <a:t>Authentication is the process of verifying the identity of users or information. </a:t>
            </a:r>
          </a:p>
          <a:p>
            <a:pPr algn="just"/>
            <a:r>
              <a:rPr lang="en-GB" dirty="0"/>
              <a:t>User authentication is the process of verifying the identity of the user when that user logs in to a computer system. </a:t>
            </a:r>
          </a:p>
          <a:p>
            <a:pPr algn="just"/>
            <a:r>
              <a:rPr lang="en-GB" dirty="0"/>
              <a:t>The main objective of authentication is to allow authorized users to access the computer and to deny access to unauthorized users.</a:t>
            </a:r>
            <a:endParaRPr lang="en-IN" dirty="0"/>
          </a:p>
        </p:txBody>
      </p:sp>
    </p:spTree>
    <p:extLst>
      <p:ext uri="{BB962C8B-B14F-4D97-AF65-F5344CB8AC3E}">
        <p14:creationId xmlns:p14="http://schemas.microsoft.com/office/powerpoint/2010/main" val="3627522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26E34-F202-4974-B991-84DF5403D473}"/>
              </a:ext>
            </a:extLst>
          </p:cNvPr>
          <p:cNvSpPr>
            <a:spLocks noGrp="1"/>
          </p:cNvSpPr>
          <p:nvPr>
            <p:ph type="title"/>
          </p:nvPr>
        </p:nvSpPr>
        <p:spPr/>
        <p:txBody>
          <a:bodyPr/>
          <a:lstStyle/>
          <a:p>
            <a:r>
              <a:rPr lang="en-GB" dirty="0"/>
              <a:t>Rail Fence Cipher</a:t>
            </a:r>
            <a:endParaRPr lang="en-IN" dirty="0"/>
          </a:p>
        </p:txBody>
      </p:sp>
      <p:sp>
        <p:nvSpPr>
          <p:cNvPr id="3" name="Content Placeholder 2">
            <a:extLst>
              <a:ext uri="{FF2B5EF4-FFF2-40B4-BE49-F238E27FC236}">
                <a16:creationId xmlns:a16="http://schemas.microsoft.com/office/drawing/2014/main" id="{E0F3D37E-ED86-43EF-BC10-AC245C31164D}"/>
              </a:ext>
            </a:extLst>
          </p:cNvPr>
          <p:cNvSpPr>
            <a:spLocks noGrp="1"/>
          </p:cNvSpPr>
          <p:nvPr>
            <p:ph sz="quarter" idx="1"/>
          </p:nvPr>
        </p:nvSpPr>
        <p:spPr/>
        <p:txBody>
          <a:bodyPr/>
          <a:lstStyle/>
          <a:p>
            <a:pPr algn="just"/>
            <a:r>
              <a:rPr lang="en-GB" dirty="0"/>
              <a:t>Given a plain-text message and a numeric key, cipher/de-cipher the given text using Rail Fence algorithm. </a:t>
            </a:r>
          </a:p>
          <a:p>
            <a:pPr algn="just"/>
            <a:r>
              <a:rPr lang="en-GB" dirty="0"/>
              <a:t>The rail fence cipher (also called a zigzag cipher) is a form of transposition cipher. It derives its name from the way in which it is encoded. </a:t>
            </a:r>
            <a:endParaRPr lang="en-IN" dirty="0"/>
          </a:p>
        </p:txBody>
      </p:sp>
    </p:spTree>
    <p:extLst>
      <p:ext uri="{BB962C8B-B14F-4D97-AF65-F5344CB8AC3E}">
        <p14:creationId xmlns:p14="http://schemas.microsoft.com/office/powerpoint/2010/main" val="3938987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3090D-4346-4FD4-AA6F-18F2ACFEF46C}"/>
              </a:ext>
            </a:extLst>
          </p:cNvPr>
          <p:cNvSpPr>
            <a:spLocks noGrp="1"/>
          </p:cNvSpPr>
          <p:nvPr>
            <p:ph type="title"/>
          </p:nvPr>
        </p:nvSpPr>
        <p:spPr/>
        <p:txBody>
          <a:bodyPr/>
          <a:lstStyle/>
          <a:p>
            <a:r>
              <a:rPr lang="en-GB" dirty="0"/>
              <a:t>Rail fence</a:t>
            </a:r>
            <a:endParaRPr lang="en-IN" dirty="0"/>
          </a:p>
        </p:txBody>
      </p:sp>
      <p:sp>
        <p:nvSpPr>
          <p:cNvPr id="3" name="Content Placeholder 2">
            <a:extLst>
              <a:ext uri="{FF2B5EF4-FFF2-40B4-BE49-F238E27FC236}">
                <a16:creationId xmlns:a16="http://schemas.microsoft.com/office/drawing/2014/main" id="{5361FE4F-CF97-43B3-AC69-E65E96E23EAA}"/>
              </a:ext>
            </a:extLst>
          </p:cNvPr>
          <p:cNvSpPr>
            <a:spLocks noGrp="1"/>
          </p:cNvSpPr>
          <p:nvPr>
            <p:ph sz="quarter" idx="1"/>
          </p:nvPr>
        </p:nvSpPr>
        <p:spPr/>
        <p:txBody>
          <a:bodyPr>
            <a:normAutofit/>
          </a:bodyPr>
          <a:lstStyle/>
          <a:p>
            <a:pPr algn="just"/>
            <a:r>
              <a:rPr lang="en-GB" dirty="0"/>
              <a:t>Rail fence is simplest of such cipher, in which the plaintext is written down as a sequence of diagonals and then read off as a sequence of rows.</a:t>
            </a:r>
          </a:p>
          <a:p>
            <a:pPr algn="just"/>
            <a:r>
              <a:rPr lang="en-GB" dirty="0"/>
              <a:t>Plaintext     = meet at the school house</a:t>
            </a:r>
          </a:p>
          <a:p>
            <a:pPr algn="just"/>
            <a:r>
              <a:rPr lang="en-GB" dirty="0"/>
              <a:t>To encipher this message with a rail fence of depth 2, we write the message as follows:       </a:t>
            </a:r>
          </a:p>
          <a:p>
            <a:pPr lvl="1" algn="just"/>
            <a:r>
              <a:rPr lang="en-GB" dirty="0"/>
              <a:t>m  e  a         t        e        c  o    l         o        s</a:t>
            </a:r>
          </a:p>
          <a:p>
            <a:pPr lvl="1" algn="just"/>
            <a:r>
              <a:rPr lang="en-GB" dirty="0"/>
              <a:t>e   t    </a:t>
            </a:r>
            <a:r>
              <a:rPr lang="en-GB" dirty="0" err="1"/>
              <a:t>t</a:t>
            </a:r>
            <a:r>
              <a:rPr lang="en-GB" dirty="0"/>
              <a:t>  h    s        H       o        h        u e</a:t>
            </a:r>
          </a:p>
          <a:p>
            <a:pPr algn="just"/>
            <a:r>
              <a:rPr lang="en-GB" dirty="0"/>
              <a:t>The encrypted message is:</a:t>
            </a:r>
          </a:p>
          <a:p>
            <a:pPr lvl="1" algn="just"/>
            <a:r>
              <a:rPr lang="en-GB" dirty="0"/>
              <a:t>MEATECOLOSETTHSHOHUE</a:t>
            </a:r>
            <a:endParaRPr lang="en-IN" dirty="0"/>
          </a:p>
        </p:txBody>
      </p:sp>
    </p:spTree>
    <p:extLst>
      <p:ext uri="{BB962C8B-B14F-4D97-AF65-F5344CB8AC3E}">
        <p14:creationId xmlns:p14="http://schemas.microsoft.com/office/powerpoint/2010/main" val="678476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9025C-DABB-4B17-88C7-58E9A0283641}"/>
              </a:ext>
            </a:extLst>
          </p:cNvPr>
          <p:cNvSpPr>
            <a:spLocks noGrp="1"/>
          </p:cNvSpPr>
          <p:nvPr>
            <p:ph type="title"/>
          </p:nvPr>
        </p:nvSpPr>
        <p:spPr/>
        <p:txBody>
          <a:bodyPr/>
          <a:lstStyle/>
          <a:p>
            <a:r>
              <a:rPr lang="en-GB" dirty="0"/>
              <a:t>Encryption</a:t>
            </a:r>
            <a:endParaRPr lang="en-IN" dirty="0"/>
          </a:p>
        </p:txBody>
      </p:sp>
      <p:sp>
        <p:nvSpPr>
          <p:cNvPr id="3" name="Content Placeholder 2">
            <a:extLst>
              <a:ext uri="{FF2B5EF4-FFF2-40B4-BE49-F238E27FC236}">
                <a16:creationId xmlns:a16="http://schemas.microsoft.com/office/drawing/2014/main" id="{900AC63D-0035-4D95-B422-D8F7AC11C500}"/>
              </a:ext>
            </a:extLst>
          </p:cNvPr>
          <p:cNvSpPr>
            <a:spLocks noGrp="1"/>
          </p:cNvSpPr>
          <p:nvPr>
            <p:ph sz="quarter" idx="1"/>
          </p:nvPr>
        </p:nvSpPr>
        <p:spPr/>
        <p:txBody>
          <a:bodyPr>
            <a:normAutofit lnSpcReduction="10000"/>
          </a:bodyPr>
          <a:lstStyle/>
          <a:p>
            <a:pPr marL="0" indent="0" algn="just">
              <a:buNone/>
            </a:pPr>
            <a:r>
              <a:rPr lang="en-GB" dirty="0"/>
              <a:t>In a transposition cipher, the order of the alphabets is re-arranged to obtain the cipher-text. </a:t>
            </a:r>
          </a:p>
          <a:p>
            <a:pPr algn="just"/>
            <a:r>
              <a:rPr lang="en-GB" dirty="0"/>
              <a:t>In the rail fence cipher, the plain-text is written downwards and diagonally on successive rails of an imaginary fence.</a:t>
            </a:r>
          </a:p>
          <a:p>
            <a:pPr algn="just"/>
            <a:r>
              <a:rPr lang="en-GB" dirty="0"/>
              <a:t>When we reach the bottom rail, we traverse upwards moving diagonally, after reaching the top rail, the direction is changed again. Thus the alphabets of the message are written in a zig-zag manner.</a:t>
            </a:r>
          </a:p>
          <a:p>
            <a:pPr algn="just"/>
            <a:r>
              <a:rPr lang="en-GB" dirty="0"/>
              <a:t>After each alphabet has been written, the individual rows are combined to obtain the cipher-text.</a:t>
            </a:r>
            <a:endParaRPr lang="en-IN" dirty="0"/>
          </a:p>
        </p:txBody>
      </p:sp>
    </p:spTree>
    <p:extLst>
      <p:ext uri="{BB962C8B-B14F-4D97-AF65-F5344CB8AC3E}">
        <p14:creationId xmlns:p14="http://schemas.microsoft.com/office/powerpoint/2010/main" val="2239678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FF71C-2B2C-44A5-92A5-910F16E37CD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8BDB017-1871-4128-868B-F428AE4AC7D1}"/>
              </a:ext>
            </a:extLst>
          </p:cNvPr>
          <p:cNvSpPr>
            <a:spLocks noGrp="1"/>
          </p:cNvSpPr>
          <p:nvPr>
            <p:ph sz="quarter" idx="1"/>
          </p:nvPr>
        </p:nvSpPr>
        <p:spPr/>
        <p:txBody>
          <a:bodyPr/>
          <a:lstStyle/>
          <a:p>
            <a:pPr algn="just"/>
            <a:r>
              <a:rPr lang="en-GB" dirty="0"/>
              <a:t>For example, if the message is “</a:t>
            </a:r>
            <a:r>
              <a:rPr lang="en-GB" dirty="0" err="1"/>
              <a:t>GeeksforGeeks</a:t>
            </a:r>
            <a:r>
              <a:rPr lang="en-GB" dirty="0"/>
              <a:t>” and the number of rails = 3 then cipher is prepared as: </a:t>
            </a:r>
          </a:p>
          <a:p>
            <a:pPr algn="just"/>
            <a:endParaRPr lang="en-IN" dirty="0"/>
          </a:p>
        </p:txBody>
      </p:sp>
      <p:pic>
        <p:nvPicPr>
          <p:cNvPr id="1026" name="Picture 2" descr="Rail Fence Algorithm">
            <a:extLst>
              <a:ext uri="{FF2B5EF4-FFF2-40B4-BE49-F238E27FC236}">
                <a16:creationId xmlns:a16="http://schemas.microsoft.com/office/drawing/2014/main" id="{2FF022D7-0266-4597-AD0D-1C2DDD92D5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819400"/>
            <a:ext cx="6553200" cy="3654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687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9A037-D229-4254-80BA-14336312A8B2}"/>
              </a:ext>
            </a:extLst>
          </p:cNvPr>
          <p:cNvSpPr>
            <a:spLocks noGrp="1"/>
          </p:cNvSpPr>
          <p:nvPr>
            <p:ph type="title"/>
          </p:nvPr>
        </p:nvSpPr>
        <p:spPr/>
        <p:txBody>
          <a:bodyPr/>
          <a:lstStyle/>
          <a:p>
            <a:r>
              <a:rPr lang="en-GB" dirty="0"/>
              <a:t>Decryption</a:t>
            </a:r>
            <a:endParaRPr lang="en-IN" dirty="0"/>
          </a:p>
        </p:txBody>
      </p:sp>
      <p:sp>
        <p:nvSpPr>
          <p:cNvPr id="3" name="Content Placeholder 2">
            <a:extLst>
              <a:ext uri="{FF2B5EF4-FFF2-40B4-BE49-F238E27FC236}">
                <a16:creationId xmlns:a16="http://schemas.microsoft.com/office/drawing/2014/main" id="{5D27BCDD-D209-4E09-8953-1BA17FF14AF1}"/>
              </a:ext>
            </a:extLst>
          </p:cNvPr>
          <p:cNvSpPr>
            <a:spLocks noGrp="1"/>
          </p:cNvSpPr>
          <p:nvPr>
            <p:ph sz="quarter" idx="1"/>
          </p:nvPr>
        </p:nvSpPr>
        <p:spPr/>
        <p:txBody>
          <a:bodyPr>
            <a:normAutofit/>
          </a:bodyPr>
          <a:lstStyle/>
          <a:p>
            <a:pPr algn="just"/>
            <a:r>
              <a:rPr lang="en-GB" dirty="0"/>
              <a:t>As we’ve seen earlier, the number of columns in rail fence cipher remains equal to the length of plain-text message. And the key corresponds to the number of rails.</a:t>
            </a:r>
          </a:p>
          <a:p>
            <a:pPr algn="just"/>
            <a:r>
              <a:rPr lang="en-GB" dirty="0"/>
              <a:t>Hence, rail matrix can be constructed accordingly. Once we’ve got the matrix we can figure-out the spots where texts should be placed (using the same way of moving diagonally up and down alternatively ).</a:t>
            </a:r>
          </a:p>
          <a:p>
            <a:pPr algn="just"/>
            <a:r>
              <a:rPr lang="en-GB" dirty="0"/>
              <a:t>Then, we fill the cipher-text row wise. After filling it, we traverse the matrix in zig-zag manner to obtain the original text.</a:t>
            </a:r>
            <a:endParaRPr lang="en-IN" dirty="0"/>
          </a:p>
        </p:txBody>
      </p:sp>
    </p:spTree>
    <p:extLst>
      <p:ext uri="{BB962C8B-B14F-4D97-AF65-F5344CB8AC3E}">
        <p14:creationId xmlns:p14="http://schemas.microsoft.com/office/powerpoint/2010/main" val="3542064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51D0E-EDBF-4700-A5D6-41309B591EF0}"/>
              </a:ext>
            </a:extLst>
          </p:cNvPr>
          <p:cNvSpPr>
            <a:spLocks noGrp="1"/>
          </p:cNvSpPr>
          <p:nvPr>
            <p:ph type="title"/>
          </p:nvPr>
        </p:nvSpPr>
        <p:spPr/>
        <p:txBody>
          <a:bodyPr/>
          <a:lstStyle/>
          <a:p>
            <a:r>
              <a:rPr lang="en-GB" dirty="0"/>
              <a:t>Implementation: </a:t>
            </a:r>
            <a:endParaRPr lang="en-IN" dirty="0"/>
          </a:p>
        </p:txBody>
      </p:sp>
      <p:sp>
        <p:nvSpPr>
          <p:cNvPr id="3" name="Content Placeholder 2">
            <a:extLst>
              <a:ext uri="{FF2B5EF4-FFF2-40B4-BE49-F238E27FC236}">
                <a16:creationId xmlns:a16="http://schemas.microsoft.com/office/drawing/2014/main" id="{04D74579-60DA-4D75-AF52-8C4C3A8A2911}"/>
              </a:ext>
            </a:extLst>
          </p:cNvPr>
          <p:cNvSpPr>
            <a:spLocks noGrp="1"/>
          </p:cNvSpPr>
          <p:nvPr>
            <p:ph sz="quarter" idx="1"/>
          </p:nvPr>
        </p:nvSpPr>
        <p:spPr/>
        <p:txBody>
          <a:bodyPr/>
          <a:lstStyle/>
          <a:p>
            <a:pPr algn="just"/>
            <a:r>
              <a:rPr lang="en-GB" dirty="0"/>
              <a:t>Let cipher-text = “</a:t>
            </a:r>
            <a:r>
              <a:rPr lang="en-GB" dirty="0" err="1"/>
              <a:t>GsGsekfrek</a:t>
            </a:r>
            <a:r>
              <a:rPr lang="en-GB" dirty="0"/>
              <a:t> </a:t>
            </a:r>
            <a:r>
              <a:rPr lang="en-GB" dirty="0" err="1"/>
              <a:t>eoe</a:t>
            </a:r>
            <a:r>
              <a:rPr lang="en-GB" dirty="0"/>
              <a:t>” , and Key = 3 </a:t>
            </a:r>
          </a:p>
          <a:p>
            <a:pPr algn="just"/>
            <a:r>
              <a:rPr lang="en-GB" dirty="0"/>
              <a:t>Number of columns in matrix = </a:t>
            </a:r>
            <a:r>
              <a:rPr lang="en-GB" dirty="0" err="1"/>
              <a:t>len</a:t>
            </a:r>
            <a:r>
              <a:rPr lang="en-GB" dirty="0"/>
              <a:t>(cipher-text) = 13</a:t>
            </a:r>
          </a:p>
          <a:p>
            <a:pPr algn="just"/>
            <a:r>
              <a:rPr lang="en-GB" dirty="0"/>
              <a:t>Number of rows = key = 3</a:t>
            </a:r>
          </a:p>
          <a:p>
            <a:pPr algn="just"/>
            <a:r>
              <a:rPr lang="en-GB" dirty="0"/>
              <a:t>Hence original matrix will be of 3*13 .</a:t>
            </a:r>
            <a:endParaRPr lang="en-IN" dirty="0"/>
          </a:p>
        </p:txBody>
      </p:sp>
    </p:spTree>
    <p:extLst>
      <p:ext uri="{BB962C8B-B14F-4D97-AF65-F5344CB8AC3E}">
        <p14:creationId xmlns:p14="http://schemas.microsoft.com/office/powerpoint/2010/main" val="2006260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96493-E119-4354-96AF-38747B710728}"/>
              </a:ext>
            </a:extLst>
          </p:cNvPr>
          <p:cNvSpPr>
            <a:spLocks noGrp="1"/>
          </p:cNvSpPr>
          <p:nvPr>
            <p:ph type="title"/>
          </p:nvPr>
        </p:nvSpPr>
        <p:spPr/>
        <p:txBody>
          <a:bodyPr/>
          <a:lstStyle/>
          <a:p>
            <a:r>
              <a:rPr lang="en-GB" dirty="0"/>
              <a:t>Example 1</a:t>
            </a:r>
            <a:endParaRPr lang="en-IN" dirty="0"/>
          </a:p>
        </p:txBody>
      </p:sp>
      <p:sp>
        <p:nvSpPr>
          <p:cNvPr id="3" name="Content Placeholder 2">
            <a:extLst>
              <a:ext uri="{FF2B5EF4-FFF2-40B4-BE49-F238E27FC236}">
                <a16:creationId xmlns:a16="http://schemas.microsoft.com/office/drawing/2014/main" id="{8D8E41FC-0885-4D13-9925-AD847F954513}"/>
              </a:ext>
            </a:extLst>
          </p:cNvPr>
          <p:cNvSpPr>
            <a:spLocks noGrp="1"/>
          </p:cNvSpPr>
          <p:nvPr>
            <p:ph sz="quarter" idx="1"/>
          </p:nvPr>
        </p:nvSpPr>
        <p:spPr/>
        <p:txBody>
          <a:bodyPr>
            <a:normAutofit/>
          </a:bodyPr>
          <a:lstStyle/>
          <a:p>
            <a:pPr marL="0" indent="0">
              <a:buNone/>
            </a:pPr>
            <a:r>
              <a:rPr lang="en-IN" dirty="0"/>
              <a:t>Encryption</a:t>
            </a:r>
          </a:p>
          <a:p>
            <a:r>
              <a:rPr lang="en-IN" dirty="0"/>
              <a:t>Input :  "</a:t>
            </a:r>
            <a:r>
              <a:rPr lang="en-IN" dirty="0" err="1"/>
              <a:t>GeeksforGeeks</a:t>
            </a:r>
            <a:r>
              <a:rPr lang="en-IN" dirty="0"/>
              <a:t> "</a:t>
            </a:r>
          </a:p>
          <a:p>
            <a:r>
              <a:rPr lang="en-IN" dirty="0"/>
              <a:t>Key = 3</a:t>
            </a:r>
          </a:p>
          <a:p>
            <a:r>
              <a:rPr lang="en-IN" dirty="0"/>
              <a:t>Output : </a:t>
            </a:r>
            <a:r>
              <a:rPr lang="en-IN" dirty="0" err="1"/>
              <a:t>GsGsekfrek</a:t>
            </a:r>
            <a:r>
              <a:rPr lang="en-IN" dirty="0"/>
              <a:t> </a:t>
            </a:r>
            <a:r>
              <a:rPr lang="en-IN" dirty="0" err="1"/>
              <a:t>eoe</a:t>
            </a:r>
            <a:endParaRPr lang="en-IN" dirty="0"/>
          </a:p>
          <a:p>
            <a:pPr marL="0" indent="0">
              <a:buNone/>
            </a:pPr>
            <a:r>
              <a:rPr lang="en-IN" dirty="0"/>
              <a:t>Decryption</a:t>
            </a:r>
          </a:p>
          <a:p>
            <a:r>
              <a:rPr lang="en-IN" dirty="0"/>
              <a:t>Input : </a:t>
            </a:r>
            <a:r>
              <a:rPr lang="en-IN" dirty="0" err="1"/>
              <a:t>GsGsekfrek</a:t>
            </a:r>
            <a:r>
              <a:rPr lang="en-IN" dirty="0"/>
              <a:t> </a:t>
            </a:r>
            <a:r>
              <a:rPr lang="en-IN" dirty="0" err="1"/>
              <a:t>eoe</a:t>
            </a:r>
            <a:endParaRPr lang="en-IN" dirty="0"/>
          </a:p>
          <a:p>
            <a:r>
              <a:rPr lang="en-IN" dirty="0"/>
              <a:t>Key = 3</a:t>
            </a:r>
          </a:p>
          <a:p>
            <a:r>
              <a:rPr lang="en-IN" dirty="0"/>
              <a:t>Output :  "</a:t>
            </a:r>
            <a:r>
              <a:rPr lang="en-IN" dirty="0" err="1"/>
              <a:t>GeeksforGeeks</a:t>
            </a:r>
            <a:r>
              <a:rPr lang="en-IN" dirty="0"/>
              <a:t> "</a:t>
            </a:r>
          </a:p>
        </p:txBody>
      </p:sp>
    </p:spTree>
    <p:extLst>
      <p:ext uri="{BB962C8B-B14F-4D97-AF65-F5344CB8AC3E}">
        <p14:creationId xmlns:p14="http://schemas.microsoft.com/office/powerpoint/2010/main" val="3124826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36043-FF40-4F2F-B4C5-A7257687448D}"/>
              </a:ext>
            </a:extLst>
          </p:cNvPr>
          <p:cNvSpPr>
            <a:spLocks noGrp="1"/>
          </p:cNvSpPr>
          <p:nvPr>
            <p:ph type="title"/>
          </p:nvPr>
        </p:nvSpPr>
        <p:spPr/>
        <p:txBody>
          <a:bodyPr/>
          <a:lstStyle/>
          <a:p>
            <a:r>
              <a:rPr lang="en-GB" dirty="0"/>
              <a:t>Example 2</a:t>
            </a:r>
            <a:endParaRPr lang="en-IN" dirty="0"/>
          </a:p>
        </p:txBody>
      </p:sp>
      <p:sp>
        <p:nvSpPr>
          <p:cNvPr id="3" name="Content Placeholder 2">
            <a:extLst>
              <a:ext uri="{FF2B5EF4-FFF2-40B4-BE49-F238E27FC236}">
                <a16:creationId xmlns:a16="http://schemas.microsoft.com/office/drawing/2014/main" id="{1827A7D2-05AB-4618-A2CC-63CE6D473A58}"/>
              </a:ext>
            </a:extLst>
          </p:cNvPr>
          <p:cNvSpPr>
            <a:spLocks noGrp="1"/>
          </p:cNvSpPr>
          <p:nvPr>
            <p:ph sz="quarter" idx="1"/>
          </p:nvPr>
        </p:nvSpPr>
        <p:spPr/>
        <p:txBody>
          <a:bodyPr/>
          <a:lstStyle/>
          <a:p>
            <a:pPr marL="0" indent="0">
              <a:buNone/>
            </a:pPr>
            <a:r>
              <a:rPr lang="en-IN" dirty="0"/>
              <a:t>Encryption</a:t>
            </a:r>
          </a:p>
          <a:p>
            <a:r>
              <a:rPr lang="en-IN" dirty="0"/>
              <a:t>Input :  "defend the east wall"</a:t>
            </a:r>
          </a:p>
          <a:p>
            <a:r>
              <a:rPr lang="en-IN" dirty="0"/>
              <a:t>Key = 3</a:t>
            </a:r>
          </a:p>
          <a:p>
            <a:r>
              <a:rPr lang="en-IN" dirty="0"/>
              <a:t>Output : </a:t>
            </a:r>
            <a:r>
              <a:rPr lang="en-IN" dirty="0" err="1"/>
              <a:t>dnhaweedtees</a:t>
            </a:r>
            <a:r>
              <a:rPr lang="en-IN" dirty="0"/>
              <a:t> </a:t>
            </a:r>
            <a:r>
              <a:rPr lang="en-IN" dirty="0" err="1"/>
              <a:t>alf</a:t>
            </a:r>
            <a:r>
              <a:rPr lang="en-IN" dirty="0"/>
              <a:t>  </a:t>
            </a:r>
            <a:r>
              <a:rPr lang="en-IN" dirty="0" err="1"/>
              <a:t>tl</a:t>
            </a:r>
            <a:endParaRPr lang="en-IN" dirty="0"/>
          </a:p>
          <a:p>
            <a:pPr marL="0" indent="0">
              <a:buNone/>
            </a:pPr>
            <a:r>
              <a:rPr lang="en-IN" dirty="0"/>
              <a:t>Decryption</a:t>
            </a:r>
          </a:p>
          <a:p>
            <a:r>
              <a:rPr lang="en-IN" dirty="0"/>
              <a:t>Input : </a:t>
            </a:r>
            <a:r>
              <a:rPr lang="en-IN" dirty="0" err="1"/>
              <a:t>dnhaweedtees</a:t>
            </a:r>
            <a:r>
              <a:rPr lang="en-IN" dirty="0"/>
              <a:t> </a:t>
            </a:r>
            <a:r>
              <a:rPr lang="en-IN" dirty="0" err="1"/>
              <a:t>alf</a:t>
            </a:r>
            <a:r>
              <a:rPr lang="en-IN" dirty="0"/>
              <a:t>  </a:t>
            </a:r>
            <a:r>
              <a:rPr lang="en-IN" dirty="0" err="1"/>
              <a:t>tl</a:t>
            </a:r>
            <a:endParaRPr lang="en-IN" dirty="0"/>
          </a:p>
          <a:p>
            <a:r>
              <a:rPr lang="en-IN" dirty="0"/>
              <a:t>Key = 3</a:t>
            </a:r>
          </a:p>
          <a:p>
            <a:r>
              <a:rPr lang="en-IN" dirty="0"/>
              <a:t>Output : defend the east wall</a:t>
            </a:r>
          </a:p>
          <a:p>
            <a:endParaRPr lang="en-IN" dirty="0"/>
          </a:p>
        </p:txBody>
      </p:sp>
    </p:spTree>
    <p:extLst>
      <p:ext uri="{BB962C8B-B14F-4D97-AF65-F5344CB8AC3E}">
        <p14:creationId xmlns:p14="http://schemas.microsoft.com/office/powerpoint/2010/main" val="33092330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A8B64-A976-47E3-A6CB-03149FE926A5}"/>
              </a:ext>
            </a:extLst>
          </p:cNvPr>
          <p:cNvSpPr>
            <a:spLocks noGrp="1"/>
          </p:cNvSpPr>
          <p:nvPr>
            <p:ph type="title"/>
          </p:nvPr>
        </p:nvSpPr>
        <p:spPr/>
        <p:txBody>
          <a:bodyPr/>
          <a:lstStyle/>
          <a:p>
            <a:r>
              <a:rPr lang="en-GB" dirty="0"/>
              <a:t>Example 3</a:t>
            </a:r>
            <a:endParaRPr lang="en-IN" dirty="0"/>
          </a:p>
        </p:txBody>
      </p:sp>
      <p:sp>
        <p:nvSpPr>
          <p:cNvPr id="3" name="Content Placeholder 2">
            <a:extLst>
              <a:ext uri="{FF2B5EF4-FFF2-40B4-BE49-F238E27FC236}">
                <a16:creationId xmlns:a16="http://schemas.microsoft.com/office/drawing/2014/main" id="{72320141-2BDD-4FB7-AB3F-BF7D9892DC59}"/>
              </a:ext>
            </a:extLst>
          </p:cNvPr>
          <p:cNvSpPr>
            <a:spLocks noGrp="1"/>
          </p:cNvSpPr>
          <p:nvPr>
            <p:ph sz="quarter" idx="1"/>
          </p:nvPr>
        </p:nvSpPr>
        <p:spPr/>
        <p:txBody>
          <a:bodyPr/>
          <a:lstStyle/>
          <a:p>
            <a:pPr marL="0" indent="0">
              <a:buNone/>
            </a:pPr>
            <a:r>
              <a:rPr lang="en-IN" dirty="0"/>
              <a:t>Encryption</a:t>
            </a:r>
          </a:p>
          <a:p>
            <a:r>
              <a:rPr lang="en-IN" dirty="0"/>
              <a:t>Input : "attack at once"</a:t>
            </a:r>
          </a:p>
          <a:p>
            <a:r>
              <a:rPr lang="en-IN" dirty="0"/>
              <a:t>Key = 2 </a:t>
            </a:r>
          </a:p>
          <a:p>
            <a:r>
              <a:rPr lang="en-IN" dirty="0"/>
              <a:t>Output : </a:t>
            </a:r>
            <a:r>
              <a:rPr lang="en-IN" dirty="0" err="1"/>
              <a:t>atc</a:t>
            </a:r>
            <a:r>
              <a:rPr lang="en-IN" dirty="0"/>
              <a:t> </a:t>
            </a:r>
            <a:r>
              <a:rPr lang="en-IN" dirty="0" err="1"/>
              <a:t>toctaka</a:t>
            </a:r>
            <a:r>
              <a:rPr lang="en-IN" dirty="0"/>
              <a:t> ne </a:t>
            </a:r>
          </a:p>
          <a:p>
            <a:pPr marL="0" indent="0">
              <a:buNone/>
            </a:pPr>
            <a:r>
              <a:rPr lang="en-IN" dirty="0"/>
              <a:t>Decryption</a:t>
            </a:r>
          </a:p>
          <a:p>
            <a:r>
              <a:rPr lang="en-IN" dirty="0"/>
              <a:t>Input : "</a:t>
            </a:r>
            <a:r>
              <a:rPr lang="en-IN" dirty="0" err="1"/>
              <a:t>atc</a:t>
            </a:r>
            <a:r>
              <a:rPr lang="en-IN" dirty="0"/>
              <a:t> </a:t>
            </a:r>
            <a:r>
              <a:rPr lang="en-IN" dirty="0" err="1"/>
              <a:t>toctaka</a:t>
            </a:r>
            <a:r>
              <a:rPr lang="en-IN" dirty="0"/>
              <a:t> ne"</a:t>
            </a:r>
          </a:p>
          <a:p>
            <a:r>
              <a:rPr lang="en-IN" dirty="0"/>
              <a:t>Key = 2</a:t>
            </a:r>
          </a:p>
          <a:p>
            <a:r>
              <a:rPr lang="en-IN" dirty="0"/>
              <a:t>Output : attack at once</a:t>
            </a:r>
          </a:p>
          <a:p>
            <a:endParaRPr lang="en-IN" dirty="0"/>
          </a:p>
        </p:txBody>
      </p:sp>
    </p:spTree>
    <p:extLst>
      <p:ext uri="{BB962C8B-B14F-4D97-AF65-F5344CB8AC3E}">
        <p14:creationId xmlns:p14="http://schemas.microsoft.com/office/powerpoint/2010/main" val="2125026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CC43-2031-4D38-92BE-0BF8EB94CC7F}"/>
              </a:ext>
            </a:extLst>
          </p:cNvPr>
          <p:cNvSpPr>
            <a:spLocks noGrp="1"/>
          </p:cNvSpPr>
          <p:nvPr>
            <p:ph type="title"/>
          </p:nvPr>
        </p:nvSpPr>
        <p:spPr/>
        <p:txBody>
          <a:bodyPr/>
          <a:lstStyle/>
          <a:p>
            <a:r>
              <a:rPr lang="en-GB" dirty="0"/>
              <a:t>Row Transposition Ciphers</a:t>
            </a:r>
            <a:endParaRPr lang="en-IN" dirty="0"/>
          </a:p>
        </p:txBody>
      </p:sp>
      <p:sp>
        <p:nvSpPr>
          <p:cNvPr id="3" name="Content Placeholder 2">
            <a:extLst>
              <a:ext uri="{FF2B5EF4-FFF2-40B4-BE49-F238E27FC236}">
                <a16:creationId xmlns:a16="http://schemas.microsoft.com/office/drawing/2014/main" id="{F8AA0688-E021-471A-A9DD-188964E3731A}"/>
              </a:ext>
            </a:extLst>
          </p:cNvPr>
          <p:cNvSpPr>
            <a:spLocks noGrp="1"/>
          </p:cNvSpPr>
          <p:nvPr>
            <p:ph sz="quarter" idx="1"/>
          </p:nvPr>
        </p:nvSpPr>
        <p:spPr/>
        <p:txBody>
          <a:bodyPr/>
          <a:lstStyle/>
          <a:p>
            <a:pPr algn="just"/>
            <a:r>
              <a:rPr lang="en-GB" dirty="0"/>
              <a:t>Row Transposition Ciphers-A more complex scheme is to write the message in a rectangle, row by row, and read the message off, column by column, but permute the order of the columns. The order of columns then becomes the key of the algorithm.</a:t>
            </a:r>
          </a:p>
          <a:p>
            <a:pPr algn="just"/>
            <a:r>
              <a:rPr lang="en-GB" dirty="0"/>
              <a:t>e.g., plaintext = meet at the school house</a:t>
            </a:r>
            <a:endParaRPr lang="en-IN" dirty="0"/>
          </a:p>
        </p:txBody>
      </p:sp>
    </p:spTree>
    <p:extLst>
      <p:ext uri="{BB962C8B-B14F-4D97-AF65-F5344CB8AC3E}">
        <p14:creationId xmlns:p14="http://schemas.microsoft.com/office/powerpoint/2010/main" val="3277583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326A6-1EDC-44D4-8B38-B6EE3D7B13DE}"/>
              </a:ext>
            </a:extLst>
          </p:cNvPr>
          <p:cNvSpPr>
            <a:spLocks noGrp="1"/>
          </p:cNvSpPr>
          <p:nvPr>
            <p:ph type="title"/>
          </p:nvPr>
        </p:nvSpPr>
        <p:spPr/>
        <p:txBody>
          <a:bodyPr/>
          <a:lstStyle/>
          <a:p>
            <a:r>
              <a:rPr lang="en-GB" dirty="0"/>
              <a:t>Authentication in cybersecurity</a:t>
            </a:r>
            <a:endParaRPr lang="en-IN" dirty="0"/>
          </a:p>
        </p:txBody>
      </p:sp>
      <p:sp>
        <p:nvSpPr>
          <p:cNvPr id="3" name="Content Placeholder 2">
            <a:extLst>
              <a:ext uri="{FF2B5EF4-FFF2-40B4-BE49-F238E27FC236}">
                <a16:creationId xmlns:a16="http://schemas.microsoft.com/office/drawing/2014/main" id="{1DBDC758-BFC7-4341-8C66-BCFB17998F6E}"/>
              </a:ext>
            </a:extLst>
          </p:cNvPr>
          <p:cNvSpPr>
            <a:spLocks noGrp="1"/>
          </p:cNvSpPr>
          <p:nvPr>
            <p:ph sz="quarter" idx="1"/>
          </p:nvPr>
        </p:nvSpPr>
        <p:spPr/>
        <p:txBody>
          <a:bodyPr>
            <a:normAutofit/>
          </a:bodyPr>
          <a:lstStyle/>
          <a:p>
            <a:pPr algn="just"/>
            <a:r>
              <a:rPr lang="en-GB" dirty="0"/>
              <a:t>Authentication is important because it enables organizations to keep their networks secure by permitting only authenticated users (or processes) to access its protected resources, which may include computer systems, networks, databases, websites and other network-based applications or services.</a:t>
            </a:r>
          </a:p>
          <a:p>
            <a:endParaRPr lang="en-GB" dirty="0"/>
          </a:p>
        </p:txBody>
      </p:sp>
    </p:spTree>
    <p:extLst>
      <p:ext uri="{BB962C8B-B14F-4D97-AF65-F5344CB8AC3E}">
        <p14:creationId xmlns:p14="http://schemas.microsoft.com/office/powerpoint/2010/main" val="2686357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E1FA7-982A-4F7F-8F16-A815D49D38C5}"/>
              </a:ext>
            </a:extLst>
          </p:cNvPr>
          <p:cNvSpPr>
            <a:spLocks noGrp="1"/>
          </p:cNvSpPr>
          <p:nvPr>
            <p:ph type="title"/>
          </p:nvPr>
        </p:nvSpPr>
        <p:spPr/>
        <p:txBody>
          <a:bodyPr/>
          <a:lstStyle/>
          <a:p>
            <a:r>
              <a:rPr lang="en-GB" dirty="0"/>
              <a:t>Continue..</a:t>
            </a:r>
            <a:endParaRPr lang="en-IN" dirty="0"/>
          </a:p>
        </p:txBody>
      </p:sp>
      <p:pic>
        <p:nvPicPr>
          <p:cNvPr id="4098" name="Picture 2">
            <a:extLst>
              <a:ext uri="{FF2B5EF4-FFF2-40B4-BE49-F238E27FC236}">
                <a16:creationId xmlns:a16="http://schemas.microsoft.com/office/drawing/2014/main" id="{FD531780-E461-4365-8E10-72B905F61B67}"/>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762000" y="2133600"/>
            <a:ext cx="6934200" cy="3352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6985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A638A-6F52-4242-A867-AE0719ACF0FF}"/>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4149C73D-7115-488F-BB87-7D69ED6B08FC}"/>
              </a:ext>
            </a:extLst>
          </p:cNvPr>
          <p:cNvSpPr>
            <a:spLocks noGrp="1"/>
          </p:cNvSpPr>
          <p:nvPr>
            <p:ph sz="quarter" idx="1"/>
          </p:nvPr>
        </p:nvSpPr>
        <p:spPr/>
        <p:txBody>
          <a:bodyPr/>
          <a:lstStyle/>
          <a:p>
            <a:pPr algn="just"/>
            <a:r>
              <a:rPr lang="en-GB" dirty="0"/>
              <a:t>A pure transposition cipher is easily recognized because it has the same letter frequencies as the original plaintext. The transposition cipher can be made significantly more secure by performing more than one stage of transposition. The result is more complex permutation that is not easily reconstructed.</a:t>
            </a:r>
            <a:endParaRPr lang="en-IN" dirty="0"/>
          </a:p>
        </p:txBody>
      </p:sp>
    </p:spTree>
    <p:extLst>
      <p:ext uri="{BB962C8B-B14F-4D97-AF65-F5344CB8AC3E}">
        <p14:creationId xmlns:p14="http://schemas.microsoft.com/office/powerpoint/2010/main" val="2860761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91F07-52CC-4390-9B12-B7511EAE16DE}"/>
              </a:ext>
            </a:extLst>
          </p:cNvPr>
          <p:cNvSpPr>
            <a:spLocks noGrp="1"/>
          </p:cNvSpPr>
          <p:nvPr>
            <p:ph type="title"/>
          </p:nvPr>
        </p:nvSpPr>
        <p:spPr/>
        <p:txBody>
          <a:bodyPr>
            <a:normAutofit/>
          </a:bodyPr>
          <a:lstStyle/>
          <a:p>
            <a:r>
              <a:rPr lang="en-GB" dirty="0"/>
              <a:t>An example of asymmetric cryptography :</a:t>
            </a:r>
            <a:endParaRPr lang="en-IN" dirty="0"/>
          </a:p>
        </p:txBody>
      </p:sp>
      <p:sp>
        <p:nvSpPr>
          <p:cNvPr id="3" name="Content Placeholder 2">
            <a:extLst>
              <a:ext uri="{FF2B5EF4-FFF2-40B4-BE49-F238E27FC236}">
                <a16:creationId xmlns:a16="http://schemas.microsoft.com/office/drawing/2014/main" id="{5BADA708-94B8-491A-AEA0-CDE8C1789275}"/>
              </a:ext>
            </a:extLst>
          </p:cNvPr>
          <p:cNvSpPr>
            <a:spLocks noGrp="1"/>
          </p:cNvSpPr>
          <p:nvPr>
            <p:ph sz="quarter" idx="1"/>
          </p:nvPr>
        </p:nvSpPr>
        <p:spPr/>
        <p:txBody>
          <a:bodyPr/>
          <a:lstStyle/>
          <a:p>
            <a:pPr algn="just"/>
            <a:r>
              <a:rPr lang="en-GB" dirty="0"/>
              <a:t>A client (for example browser) sends its public key to the server and requests for some data.</a:t>
            </a:r>
          </a:p>
          <a:p>
            <a:pPr algn="just"/>
            <a:r>
              <a:rPr lang="en-GB" dirty="0"/>
              <a:t>The server encrypts the data using client’s public key and sends the encrypted data.</a:t>
            </a:r>
          </a:p>
          <a:p>
            <a:pPr algn="just"/>
            <a:r>
              <a:rPr lang="en-GB" dirty="0"/>
              <a:t>Client receives this data and decrypts it.</a:t>
            </a:r>
            <a:endParaRPr lang="en-IN" dirty="0"/>
          </a:p>
        </p:txBody>
      </p:sp>
    </p:spTree>
    <p:extLst>
      <p:ext uri="{BB962C8B-B14F-4D97-AF65-F5344CB8AC3E}">
        <p14:creationId xmlns:p14="http://schemas.microsoft.com/office/powerpoint/2010/main" val="13131486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8EFD9-7390-4858-89A0-626E2EB1E039}"/>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254BCF58-B0E1-4CEE-BB95-D6FDD293EEF2}"/>
              </a:ext>
            </a:extLst>
          </p:cNvPr>
          <p:cNvSpPr>
            <a:spLocks noGrp="1"/>
          </p:cNvSpPr>
          <p:nvPr>
            <p:ph sz="quarter" idx="1"/>
          </p:nvPr>
        </p:nvSpPr>
        <p:spPr/>
        <p:txBody>
          <a:bodyPr>
            <a:normAutofit/>
          </a:bodyPr>
          <a:lstStyle/>
          <a:p>
            <a:pPr algn="just"/>
            <a:r>
              <a:rPr lang="en-GB" dirty="0"/>
              <a:t>The idea! The idea of RSA is based on the fact that it is difficult to factorize a large integer. </a:t>
            </a:r>
          </a:p>
          <a:p>
            <a:pPr algn="just"/>
            <a:r>
              <a:rPr lang="en-GB" dirty="0"/>
              <a:t>The public key consists of two numbers where one number is multiplication of two large prime numbers. </a:t>
            </a:r>
          </a:p>
          <a:p>
            <a:pPr algn="just"/>
            <a:r>
              <a:rPr lang="en-GB" dirty="0"/>
              <a:t>And private key is also derived from the same two prime numbers. So if somebody can factorize the large number, the private key is compromised. </a:t>
            </a:r>
            <a:endParaRPr lang="en-IN" dirty="0"/>
          </a:p>
        </p:txBody>
      </p:sp>
    </p:spTree>
    <p:extLst>
      <p:ext uri="{BB962C8B-B14F-4D97-AF65-F5344CB8AC3E}">
        <p14:creationId xmlns:p14="http://schemas.microsoft.com/office/powerpoint/2010/main" val="15197337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ADD90-0BAD-4FB2-BCC9-A050D6360679}"/>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38241557-4DEC-440A-A434-0F5E0265D3A4}"/>
              </a:ext>
            </a:extLst>
          </p:cNvPr>
          <p:cNvSpPr>
            <a:spLocks noGrp="1"/>
          </p:cNvSpPr>
          <p:nvPr>
            <p:ph sz="quarter" idx="1"/>
          </p:nvPr>
        </p:nvSpPr>
        <p:spPr/>
        <p:txBody>
          <a:bodyPr/>
          <a:lstStyle/>
          <a:p>
            <a:pPr algn="just"/>
            <a:r>
              <a:rPr lang="en-GB" dirty="0"/>
              <a:t>Therefore encryption strength totally lies on the key size and if we double or triple the key size, the strength of encryption increases exponentially. </a:t>
            </a:r>
          </a:p>
          <a:p>
            <a:pPr algn="just"/>
            <a:r>
              <a:rPr lang="en-GB" dirty="0"/>
              <a:t>RSA keys can be typically 1024 or 2048 bits long, but experts believe that 1024 bit keys could be broken in the near future. But till now it seems to be an infeasible task.</a:t>
            </a:r>
            <a:endParaRPr lang="en-IN" dirty="0"/>
          </a:p>
        </p:txBody>
      </p:sp>
    </p:spTree>
    <p:extLst>
      <p:ext uri="{BB962C8B-B14F-4D97-AF65-F5344CB8AC3E}">
        <p14:creationId xmlns:p14="http://schemas.microsoft.com/office/powerpoint/2010/main" val="3400873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8A656-8FE5-4216-A090-A9BE755AC0FC}"/>
              </a:ext>
            </a:extLst>
          </p:cNvPr>
          <p:cNvSpPr>
            <a:spLocks noGrp="1"/>
          </p:cNvSpPr>
          <p:nvPr>
            <p:ph type="title"/>
          </p:nvPr>
        </p:nvSpPr>
        <p:spPr/>
        <p:txBody>
          <a:bodyPr/>
          <a:lstStyle/>
          <a:p>
            <a:r>
              <a:rPr lang="en-GB" dirty="0"/>
              <a:t>RSA Algorithm in Cryptography</a:t>
            </a:r>
            <a:endParaRPr lang="en-IN" dirty="0"/>
          </a:p>
        </p:txBody>
      </p:sp>
      <p:sp>
        <p:nvSpPr>
          <p:cNvPr id="3" name="Content Placeholder 2">
            <a:extLst>
              <a:ext uri="{FF2B5EF4-FFF2-40B4-BE49-F238E27FC236}">
                <a16:creationId xmlns:a16="http://schemas.microsoft.com/office/drawing/2014/main" id="{CF764BAE-CFA6-4DB8-97A9-674B6D706E48}"/>
              </a:ext>
            </a:extLst>
          </p:cNvPr>
          <p:cNvSpPr>
            <a:spLocks noGrp="1"/>
          </p:cNvSpPr>
          <p:nvPr>
            <p:ph sz="quarter" idx="1"/>
          </p:nvPr>
        </p:nvSpPr>
        <p:spPr/>
        <p:txBody>
          <a:bodyPr/>
          <a:lstStyle/>
          <a:p>
            <a:pPr algn="just"/>
            <a:r>
              <a:rPr lang="en-GB" dirty="0"/>
              <a:t>RSA algorithm is asymmetric cryptography algorithm. Asymmetric actually means that it works on two different keys i.e. Public Key and Private Key. As the name describes that the Public Key is given to everyone and Private key is kept private.</a:t>
            </a:r>
            <a:endParaRPr lang="en-IN" dirty="0"/>
          </a:p>
        </p:txBody>
      </p:sp>
    </p:spTree>
    <p:extLst>
      <p:ext uri="{BB962C8B-B14F-4D97-AF65-F5344CB8AC3E}">
        <p14:creationId xmlns:p14="http://schemas.microsoft.com/office/powerpoint/2010/main" val="30270655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466A2-2DB1-4263-9C3C-0A73ED222942}"/>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C0AE5912-AAC7-44B7-AFE9-280CE57006D6}"/>
              </a:ext>
            </a:extLst>
          </p:cNvPr>
          <p:cNvSpPr>
            <a:spLocks noGrp="1"/>
          </p:cNvSpPr>
          <p:nvPr>
            <p:ph sz="quarter" idx="1"/>
          </p:nvPr>
        </p:nvSpPr>
        <p:spPr/>
        <p:txBody>
          <a:bodyPr>
            <a:normAutofit/>
          </a:bodyPr>
          <a:lstStyle/>
          <a:p>
            <a:r>
              <a:rPr lang="en-GB" b="1" dirty="0"/>
              <a:t>Encryption using RSA:</a:t>
            </a:r>
          </a:p>
          <a:p>
            <a:r>
              <a:rPr lang="en-GB" dirty="0"/>
              <a:t>To encrypt a plaintext M using an RSA public key we simply represent the plaintext as a number between 0 and N-1 and then compute the ciphertext C as:</a:t>
            </a:r>
          </a:p>
          <a:p>
            <a:r>
              <a:rPr lang="en-GB" dirty="0"/>
              <a:t>C = Me mod N.</a:t>
            </a:r>
          </a:p>
          <a:p>
            <a:pPr marL="0" indent="0">
              <a:buNone/>
            </a:pPr>
            <a:endParaRPr lang="en-GB" dirty="0"/>
          </a:p>
          <a:p>
            <a:r>
              <a:rPr lang="en-GB" b="1" dirty="0"/>
              <a:t>Decryption using RSA:</a:t>
            </a:r>
          </a:p>
          <a:p>
            <a:r>
              <a:rPr lang="en-GB" dirty="0"/>
              <a:t>To decrypt a ciphertext C using an RSA public key we simply compute the plaintext M as:</a:t>
            </a:r>
          </a:p>
          <a:p>
            <a:r>
              <a:rPr lang="en-GB" dirty="0"/>
              <a:t>M = Cd mod N.</a:t>
            </a:r>
          </a:p>
          <a:p>
            <a:endParaRPr lang="en-GB" dirty="0"/>
          </a:p>
          <a:p>
            <a:endParaRPr lang="en-IN" dirty="0"/>
          </a:p>
        </p:txBody>
      </p:sp>
    </p:spTree>
    <p:extLst>
      <p:ext uri="{BB962C8B-B14F-4D97-AF65-F5344CB8AC3E}">
        <p14:creationId xmlns:p14="http://schemas.microsoft.com/office/powerpoint/2010/main" val="3153418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3CBFF-65F3-43BC-900A-4D670071CA34}"/>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4E108394-2B93-4341-A6F6-4DA1F05FD058}"/>
              </a:ext>
            </a:extLst>
          </p:cNvPr>
          <p:cNvSpPr>
            <a:spLocks noGrp="1"/>
          </p:cNvSpPr>
          <p:nvPr>
            <p:ph sz="quarter" idx="1"/>
          </p:nvPr>
        </p:nvSpPr>
        <p:spPr/>
        <p:txBody>
          <a:bodyPr/>
          <a:lstStyle/>
          <a:p>
            <a:pPr algn="just"/>
            <a:r>
              <a:rPr lang="en-GB" dirty="0"/>
              <a:t>Note that both RSA encryption and RSA decryption involve a modular exponentiation and so we would be well advised to use the Repeated Squares Algorithm if we want to make these processes reasonably efficient.</a:t>
            </a:r>
          </a:p>
          <a:p>
            <a:endParaRPr lang="en-IN" dirty="0"/>
          </a:p>
        </p:txBody>
      </p:sp>
    </p:spTree>
    <p:extLst>
      <p:ext uri="{BB962C8B-B14F-4D97-AF65-F5344CB8AC3E}">
        <p14:creationId xmlns:p14="http://schemas.microsoft.com/office/powerpoint/2010/main" val="31901884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DC31-79FC-4F08-9D0B-1393633A04D9}"/>
              </a:ext>
            </a:extLst>
          </p:cNvPr>
          <p:cNvSpPr>
            <a:spLocks noGrp="1"/>
          </p:cNvSpPr>
          <p:nvPr>
            <p:ph type="title"/>
          </p:nvPr>
        </p:nvSpPr>
        <p:spPr/>
        <p:txBody>
          <a:bodyPr/>
          <a:lstStyle/>
          <a:p>
            <a:r>
              <a:rPr lang="en-GB" dirty="0"/>
              <a:t>RSA(Rivest-Shamir-Adleman)</a:t>
            </a:r>
            <a:endParaRPr lang="en-IN" dirty="0"/>
          </a:p>
        </p:txBody>
      </p:sp>
      <p:sp>
        <p:nvSpPr>
          <p:cNvPr id="3" name="Content Placeholder 2">
            <a:extLst>
              <a:ext uri="{FF2B5EF4-FFF2-40B4-BE49-F238E27FC236}">
                <a16:creationId xmlns:a16="http://schemas.microsoft.com/office/drawing/2014/main" id="{C9D27783-68A6-47A0-8CD7-2A09EDB90A35}"/>
              </a:ext>
            </a:extLst>
          </p:cNvPr>
          <p:cNvSpPr>
            <a:spLocks noGrp="1"/>
          </p:cNvSpPr>
          <p:nvPr>
            <p:ph sz="quarter" idx="1"/>
          </p:nvPr>
        </p:nvSpPr>
        <p:spPr/>
        <p:txBody>
          <a:bodyPr>
            <a:normAutofit/>
          </a:bodyPr>
          <a:lstStyle/>
          <a:p>
            <a:pPr algn="just"/>
            <a:r>
              <a:rPr lang="en-GB" dirty="0"/>
              <a:t>RSA(Rivest-Shamir-Adleman) is an Asymmetric encryption technique that uses two different keys as public and private keys to perform the encryption and decryption. </a:t>
            </a:r>
          </a:p>
          <a:p>
            <a:pPr algn="just"/>
            <a:r>
              <a:rPr lang="en-GB" dirty="0"/>
              <a:t>With RSA, you can encrypt sensitive information with a public key and a matching private key is used to decrypt the encrypted message. </a:t>
            </a:r>
          </a:p>
          <a:p>
            <a:pPr algn="just"/>
            <a:r>
              <a:rPr lang="en-GB" dirty="0"/>
              <a:t>Asymmetric encryption is mostly used when there are 2 different endpoints are involved such as VPN client and server, SSH, etc.</a:t>
            </a:r>
          </a:p>
        </p:txBody>
      </p:sp>
    </p:spTree>
    <p:extLst>
      <p:ext uri="{BB962C8B-B14F-4D97-AF65-F5344CB8AC3E}">
        <p14:creationId xmlns:p14="http://schemas.microsoft.com/office/powerpoint/2010/main" val="1678098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5CFE7-CAC9-4930-8B5F-0A5845AFBB11}"/>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9861F0F5-1A3C-4EE4-9215-7565B509323F}"/>
              </a:ext>
            </a:extLst>
          </p:cNvPr>
          <p:cNvSpPr>
            <a:spLocks noGrp="1"/>
          </p:cNvSpPr>
          <p:nvPr>
            <p:ph sz="quarter" idx="1"/>
          </p:nvPr>
        </p:nvSpPr>
        <p:spPr/>
        <p:txBody>
          <a:bodyPr>
            <a:normAutofit/>
          </a:bodyPr>
          <a:lstStyle/>
          <a:p>
            <a:pPr algn="just"/>
            <a:r>
              <a:rPr lang="en-GB" dirty="0"/>
              <a:t>First, we require public and private keys for RSA encryption and decryption. Hence, below is the tool to generate RSA key online. It generates RSA public key as well as the private key of size 512 bit, 1024 bit, 2048 bit, 3072 bit and 4096 bit with Base64 encoded.</a:t>
            </a:r>
          </a:p>
          <a:p>
            <a:pPr algn="just"/>
            <a:r>
              <a:rPr lang="en-GB" dirty="0"/>
              <a:t>By default, the private key is generated in PKCS#8 format and the public key is generated in X.509 format.</a:t>
            </a:r>
            <a:endParaRPr lang="en-IN" dirty="0"/>
          </a:p>
          <a:p>
            <a:endParaRPr lang="en-IN" dirty="0"/>
          </a:p>
        </p:txBody>
      </p:sp>
    </p:spTree>
    <p:extLst>
      <p:ext uri="{BB962C8B-B14F-4D97-AF65-F5344CB8AC3E}">
        <p14:creationId xmlns:p14="http://schemas.microsoft.com/office/powerpoint/2010/main" val="3647325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303A-2E75-42B9-8D4B-BE8436DEBA5F}"/>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D057E0B1-9BCF-4A3A-BDDF-8E161B07B03A}"/>
              </a:ext>
            </a:extLst>
          </p:cNvPr>
          <p:cNvSpPr>
            <a:spLocks noGrp="1"/>
          </p:cNvSpPr>
          <p:nvPr>
            <p:ph sz="quarter" idx="1"/>
          </p:nvPr>
        </p:nvSpPr>
        <p:spPr/>
        <p:txBody>
          <a:bodyPr/>
          <a:lstStyle/>
          <a:p>
            <a:pPr algn="just"/>
            <a:r>
              <a:rPr lang="en-GB" dirty="0"/>
              <a:t>Once authenticated, a user or process is usually subjected to an authorization process as well, to determine whether the authenticated entity should be permitted access to a protected resource or system. </a:t>
            </a:r>
          </a:p>
          <a:p>
            <a:pPr algn="just"/>
            <a:r>
              <a:rPr lang="en-GB" dirty="0"/>
              <a:t>A user can be authenticated but fail to be given access to a resource if that user was not granted permission to access it.</a:t>
            </a:r>
          </a:p>
          <a:p>
            <a:endParaRPr lang="en-IN" dirty="0"/>
          </a:p>
        </p:txBody>
      </p:sp>
    </p:spTree>
    <p:extLst>
      <p:ext uri="{BB962C8B-B14F-4D97-AF65-F5344CB8AC3E}">
        <p14:creationId xmlns:p14="http://schemas.microsoft.com/office/powerpoint/2010/main" val="18254008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E2E9E-AA42-400A-B17C-1EB463B32056}"/>
              </a:ext>
            </a:extLst>
          </p:cNvPr>
          <p:cNvSpPr>
            <a:spLocks noGrp="1"/>
          </p:cNvSpPr>
          <p:nvPr>
            <p:ph type="title"/>
          </p:nvPr>
        </p:nvSpPr>
        <p:spPr/>
        <p:txBody>
          <a:bodyPr/>
          <a:lstStyle/>
          <a:p>
            <a:r>
              <a:rPr lang="en-GB" dirty="0"/>
              <a:t>Generating Public Key :</a:t>
            </a:r>
            <a:endParaRPr lang="en-IN" dirty="0"/>
          </a:p>
        </p:txBody>
      </p:sp>
      <p:sp>
        <p:nvSpPr>
          <p:cNvPr id="3" name="Content Placeholder 2">
            <a:extLst>
              <a:ext uri="{FF2B5EF4-FFF2-40B4-BE49-F238E27FC236}">
                <a16:creationId xmlns:a16="http://schemas.microsoft.com/office/drawing/2014/main" id="{854451B7-3480-44FA-8F57-E051C3FC63A1}"/>
              </a:ext>
            </a:extLst>
          </p:cNvPr>
          <p:cNvSpPr>
            <a:spLocks noGrp="1"/>
          </p:cNvSpPr>
          <p:nvPr>
            <p:ph sz="quarter" idx="1"/>
          </p:nvPr>
        </p:nvSpPr>
        <p:spPr/>
        <p:txBody>
          <a:bodyPr>
            <a:normAutofit/>
          </a:bodyPr>
          <a:lstStyle/>
          <a:p>
            <a:pPr algn="just"/>
            <a:r>
              <a:rPr lang="en-GB" dirty="0"/>
              <a:t>Select two prime no's. Suppose P = 53 and Q = 59.</a:t>
            </a:r>
          </a:p>
          <a:p>
            <a:pPr algn="just"/>
            <a:r>
              <a:rPr lang="en-GB" dirty="0"/>
              <a:t>Now First part of the Public key  : n = P*Q = 3127.</a:t>
            </a:r>
          </a:p>
          <a:p>
            <a:pPr algn="just"/>
            <a:r>
              <a:rPr lang="en-GB" dirty="0"/>
              <a:t>We also need a small exponent say e : </a:t>
            </a:r>
          </a:p>
          <a:p>
            <a:pPr algn="just"/>
            <a:r>
              <a:rPr lang="en-GB" dirty="0"/>
              <a:t>But e Must be </a:t>
            </a:r>
          </a:p>
          <a:p>
            <a:pPr lvl="1" algn="just"/>
            <a:r>
              <a:rPr lang="en-GB" dirty="0"/>
              <a:t>An integer.</a:t>
            </a:r>
          </a:p>
          <a:p>
            <a:pPr lvl="1" algn="just"/>
            <a:r>
              <a:rPr lang="en-GB" dirty="0"/>
              <a:t>Not be a factor of n. </a:t>
            </a:r>
          </a:p>
          <a:p>
            <a:pPr lvl="1" algn="just"/>
            <a:r>
              <a:rPr lang="en-GB" dirty="0"/>
              <a:t>1 &lt; e &lt; Φ(n) [Φ(n) is discussed below], </a:t>
            </a:r>
          </a:p>
          <a:p>
            <a:pPr lvl="1" algn="just"/>
            <a:r>
              <a:rPr lang="en-GB" dirty="0"/>
              <a:t>Let us now consider it to be equal to 3. </a:t>
            </a:r>
          </a:p>
          <a:p>
            <a:pPr algn="just"/>
            <a:r>
              <a:rPr lang="en-GB" dirty="0"/>
              <a:t>Our Public Key is made of n and e</a:t>
            </a:r>
            <a:endParaRPr lang="en-IN" dirty="0"/>
          </a:p>
        </p:txBody>
      </p:sp>
    </p:spTree>
    <p:extLst>
      <p:ext uri="{BB962C8B-B14F-4D97-AF65-F5344CB8AC3E}">
        <p14:creationId xmlns:p14="http://schemas.microsoft.com/office/powerpoint/2010/main" val="39592956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6D473-DA32-4209-B331-67F3A1306192}"/>
              </a:ext>
            </a:extLst>
          </p:cNvPr>
          <p:cNvSpPr>
            <a:spLocks noGrp="1"/>
          </p:cNvSpPr>
          <p:nvPr>
            <p:ph type="title"/>
          </p:nvPr>
        </p:nvSpPr>
        <p:spPr/>
        <p:txBody>
          <a:bodyPr/>
          <a:lstStyle/>
          <a:p>
            <a:r>
              <a:rPr lang="en-GB" dirty="0"/>
              <a:t> Generating Private Key :</a:t>
            </a:r>
            <a:endParaRPr lang="en-IN" dirty="0"/>
          </a:p>
        </p:txBody>
      </p:sp>
      <p:sp>
        <p:nvSpPr>
          <p:cNvPr id="3" name="Content Placeholder 2">
            <a:extLst>
              <a:ext uri="{FF2B5EF4-FFF2-40B4-BE49-F238E27FC236}">
                <a16:creationId xmlns:a16="http://schemas.microsoft.com/office/drawing/2014/main" id="{C00AD75F-C780-405E-95B1-FE6CF206ADAA}"/>
              </a:ext>
            </a:extLst>
          </p:cNvPr>
          <p:cNvSpPr>
            <a:spLocks noGrp="1"/>
          </p:cNvSpPr>
          <p:nvPr>
            <p:ph sz="quarter" idx="1"/>
          </p:nvPr>
        </p:nvSpPr>
        <p:spPr/>
        <p:txBody>
          <a:bodyPr/>
          <a:lstStyle/>
          <a:p>
            <a:pPr algn="just"/>
            <a:r>
              <a:rPr lang="en-GB" dirty="0"/>
              <a:t>We need to calculate Φ(n) :</a:t>
            </a:r>
          </a:p>
          <a:p>
            <a:pPr algn="just"/>
            <a:r>
              <a:rPr lang="en-GB" dirty="0"/>
              <a:t>Such that Φ(n) = (P-1)(Q-1)     </a:t>
            </a:r>
          </a:p>
          <a:p>
            <a:pPr algn="just"/>
            <a:r>
              <a:rPr lang="en-GB" dirty="0"/>
              <a:t>so,  Φ(n) = 3016</a:t>
            </a:r>
          </a:p>
          <a:p>
            <a:pPr marL="0" indent="0" algn="just">
              <a:buNone/>
            </a:pPr>
            <a:endParaRPr lang="en-GB" dirty="0"/>
          </a:p>
          <a:p>
            <a:pPr algn="just"/>
            <a:r>
              <a:rPr lang="en-GB" dirty="0"/>
              <a:t>Now calculate Private Key, d : </a:t>
            </a:r>
          </a:p>
          <a:p>
            <a:pPr algn="just"/>
            <a:r>
              <a:rPr lang="en-GB" dirty="0"/>
              <a:t>d = (k*Φ(n) + 1) / e for some integer k</a:t>
            </a:r>
          </a:p>
          <a:p>
            <a:pPr algn="just"/>
            <a:r>
              <a:rPr lang="en-GB" dirty="0"/>
              <a:t>For k = 2, value of d is 2011.</a:t>
            </a:r>
            <a:endParaRPr lang="en-IN" dirty="0"/>
          </a:p>
        </p:txBody>
      </p:sp>
    </p:spTree>
    <p:extLst>
      <p:ext uri="{BB962C8B-B14F-4D97-AF65-F5344CB8AC3E}">
        <p14:creationId xmlns:p14="http://schemas.microsoft.com/office/powerpoint/2010/main" val="35328588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9E95C-2ACD-43C6-B315-04908D645B6A}"/>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D0D354DB-6989-42A3-BE76-58A2A7B0DA74}"/>
              </a:ext>
            </a:extLst>
          </p:cNvPr>
          <p:cNvSpPr>
            <a:spLocks noGrp="1"/>
          </p:cNvSpPr>
          <p:nvPr>
            <p:ph sz="quarter" idx="1"/>
          </p:nvPr>
        </p:nvSpPr>
        <p:spPr/>
        <p:txBody>
          <a:bodyPr>
            <a:normAutofit/>
          </a:bodyPr>
          <a:lstStyle/>
          <a:p>
            <a:pPr algn="just"/>
            <a:r>
              <a:rPr lang="en-GB" dirty="0"/>
              <a:t>Now we are ready with our – Public Key ( n = 3127 and e = 3) and Private Key(d = 2011)</a:t>
            </a:r>
          </a:p>
          <a:p>
            <a:pPr algn="just"/>
            <a:r>
              <a:rPr lang="en-GB" dirty="0"/>
              <a:t>Now we will encrypt “HI” :</a:t>
            </a:r>
          </a:p>
          <a:p>
            <a:pPr lvl="1" algn="just"/>
            <a:r>
              <a:rPr lang="en-GB" dirty="0"/>
              <a:t>Convert letters to numbers : H  = 8 and I = 9</a:t>
            </a:r>
          </a:p>
          <a:p>
            <a:pPr lvl="1" algn="just"/>
            <a:r>
              <a:rPr lang="en-GB" dirty="0"/>
              <a:t>Thus Encrypted Data c = 89e mod n. </a:t>
            </a:r>
          </a:p>
          <a:p>
            <a:pPr lvl="1" algn="just"/>
            <a:r>
              <a:rPr lang="en-GB" dirty="0"/>
              <a:t>Thus our Encrypted Data comes out to be 1394</a:t>
            </a:r>
          </a:p>
          <a:p>
            <a:pPr lvl="1" algn="just"/>
            <a:r>
              <a:rPr lang="en-GB" dirty="0"/>
              <a:t>Now we will decrypt 1394 : </a:t>
            </a:r>
          </a:p>
          <a:p>
            <a:pPr lvl="1" algn="just"/>
            <a:r>
              <a:rPr lang="en-GB" dirty="0"/>
              <a:t>Decrypted Data = cd mod n. </a:t>
            </a:r>
          </a:p>
          <a:p>
            <a:pPr lvl="1" algn="just"/>
            <a:r>
              <a:rPr lang="en-GB" dirty="0"/>
              <a:t>Thus our Encrypted Data comes out to be 89</a:t>
            </a:r>
          </a:p>
          <a:p>
            <a:pPr lvl="1" algn="just"/>
            <a:r>
              <a:rPr lang="en-GB" dirty="0"/>
              <a:t>8 = H and I = 9 i.e. "HI".</a:t>
            </a:r>
            <a:endParaRPr lang="en-IN" dirty="0"/>
          </a:p>
        </p:txBody>
      </p:sp>
    </p:spTree>
    <p:extLst>
      <p:ext uri="{BB962C8B-B14F-4D97-AF65-F5344CB8AC3E}">
        <p14:creationId xmlns:p14="http://schemas.microsoft.com/office/powerpoint/2010/main" val="31211407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803F-9B5D-4887-A579-EF0E7A46E229}"/>
              </a:ext>
            </a:extLst>
          </p:cNvPr>
          <p:cNvSpPr>
            <a:spLocks noGrp="1"/>
          </p:cNvSpPr>
          <p:nvPr>
            <p:ph type="title"/>
          </p:nvPr>
        </p:nvSpPr>
        <p:spPr/>
        <p:txBody>
          <a:bodyPr/>
          <a:lstStyle/>
          <a:p>
            <a:r>
              <a:rPr lang="en-GB" dirty="0"/>
              <a:t>Access Control</a:t>
            </a:r>
            <a:endParaRPr lang="en-IN" dirty="0"/>
          </a:p>
        </p:txBody>
      </p:sp>
      <p:sp>
        <p:nvSpPr>
          <p:cNvPr id="3" name="Content Placeholder 2">
            <a:extLst>
              <a:ext uri="{FF2B5EF4-FFF2-40B4-BE49-F238E27FC236}">
                <a16:creationId xmlns:a16="http://schemas.microsoft.com/office/drawing/2014/main" id="{03B7B229-7887-4CEB-8D2F-B9EFF1A733BD}"/>
              </a:ext>
            </a:extLst>
          </p:cNvPr>
          <p:cNvSpPr>
            <a:spLocks noGrp="1"/>
          </p:cNvSpPr>
          <p:nvPr>
            <p:ph sz="quarter" idx="1"/>
          </p:nvPr>
        </p:nvSpPr>
        <p:spPr/>
        <p:txBody>
          <a:bodyPr/>
          <a:lstStyle/>
          <a:p>
            <a:r>
              <a:rPr lang="en-GB" dirty="0"/>
              <a:t>This includes having permissions to do any of the following to protected items (digital or physical resources):</a:t>
            </a:r>
          </a:p>
          <a:p>
            <a:pPr lvl="1"/>
            <a:r>
              <a:rPr lang="en-GB" dirty="0"/>
              <a:t>Access,</a:t>
            </a:r>
          </a:p>
          <a:p>
            <a:pPr lvl="1"/>
            <a:r>
              <a:rPr lang="en-GB" dirty="0"/>
              <a:t>Read,</a:t>
            </a:r>
          </a:p>
          <a:p>
            <a:pPr lvl="1"/>
            <a:r>
              <a:rPr lang="en-GB" dirty="0"/>
              <a:t>Modify,</a:t>
            </a:r>
          </a:p>
          <a:p>
            <a:pPr lvl="1"/>
            <a:r>
              <a:rPr lang="en-GB" dirty="0"/>
              <a:t>Communicate,</a:t>
            </a:r>
          </a:p>
          <a:p>
            <a:pPr lvl="1"/>
            <a:r>
              <a:rPr lang="en-GB" dirty="0"/>
              <a:t>Delete or otherwise destroy.</a:t>
            </a:r>
            <a:endParaRPr lang="en-IN" dirty="0"/>
          </a:p>
        </p:txBody>
      </p:sp>
    </p:spTree>
    <p:extLst>
      <p:ext uri="{BB962C8B-B14F-4D97-AF65-F5344CB8AC3E}">
        <p14:creationId xmlns:p14="http://schemas.microsoft.com/office/powerpoint/2010/main" val="11282767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588A9-95F7-4B63-9B96-B73482C8682E}"/>
              </a:ext>
            </a:extLst>
          </p:cNvPr>
          <p:cNvSpPr>
            <a:spLocks noGrp="1"/>
          </p:cNvSpPr>
          <p:nvPr>
            <p:ph type="title"/>
          </p:nvPr>
        </p:nvSpPr>
        <p:spPr/>
        <p:txBody>
          <a:bodyPr/>
          <a:lstStyle/>
          <a:p>
            <a:r>
              <a:rPr lang="en-GB" dirty="0"/>
              <a:t>Types of Access Control Systems</a:t>
            </a:r>
            <a:endParaRPr lang="en-IN" dirty="0"/>
          </a:p>
        </p:txBody>
      </p:sp>
      <p:sp>
        <p:nvSpPr>
          <p:cNvPr id="3" name="Content Placeholder 2">
            <a:extLst>
              <a:ext uri="{FF2B5EF4-FFF2-40B4-BE49-F238E27FC236}">
                <a16:creationId xmlns:a16="http://schemas.microsoft.com/office/drawing/2014/main" id="{BE4E331B-DD0F-43F9-95CB-AA39546AED0E}"/>
              </a:ext>
            </a:extLst>
          </p:cNvPr>
          <p:cNvSpPr>
            <a:spLocks noGrp="1"/>
          </p:cNvSpPr>
          <p:nvPr>
            <p:ph sz="quarter" idx="1"/>
          </p:nvPr>
        </p:nvSpPr>
        <p:spPr/>
        <p:txBody>
          <a:bodyPr/>
          <a:lstStyle/>
          <a:p>
            <a:r>
              <a:rPr lang="en-GB" dirty="0"/>
              <a:t>Access control systems can be logical or physical in nature and fall within three sub-categories:</a:t>
            </a:r>
          </a:p>
          <a:p>
            <a:pPr lvl="1"/>
            <a:r>
              <a:rPr lang="en-GB" dirty="0"/>
              <a:t>Technical control systems,</a:t>
            </a:r>
          </a:p>
          <a:p>
            <a:pPr lvl="1"/>
            <a:r>
              <a:rPr lang="en-GB" dirty="0"/>
              <a:t>Administrative control systems, and</a:t>
            </a:r>
          </a:p>
          <a:p>
            <a:pPr lvl="1"/>
            <a:r>
              <a:rPr lang="en-GB" dirty="0"/>
              <a:t>Physical control systems.</a:t>
            </a:r>
            <a:endParaRPr lang="en-IN" dirty="0"/>
          </a:p>
        </p:txBody>
      </p:sp>
    </p:spTree>
    <p:extLst>
      <p:ext uri="{BB962C8B-B14F-4D97-AF65-F5344CB8AC3E}">
        <p14:creationId xmlns:p14="http://schemas.microsoft.com/office/powerpoint/2010/main" val="9246253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79E84-9275-40D2-842C-05D3781AB52C}"/>
              </a:ext>
            </a:extLst>
          </p:cNvPr>
          <p:cNvSpPr>
            <a:spLocks noGrp="1"/>
          </p:cNvSpPr>
          <p:nvPr>
            <p:ph type="title"/>
          </p:nvPr>
        </p:nvSpPr>
        <p:spPr/>
        <p:txBody>
          <a:bodyPr/>
          <a:lstStyle/>
          <a:p>
            <a:r>
              <a:rPr lang="en-GB" dirty="0"/>
              <a:t>Examples of virtual and physical access control systems</a:t>
            </a:r>
            <a:endParaRPr lang="en-IN" dirty="0"/>
          </a:p>
        </p:txBody>
      </p:sp>
      <p:sp>
        <p:nvSpPr>
          <p:cNvPr id="3" name="Content Placeholder 2">
            <a:extLst>
              <a:ext uri="{FF2B5EF4-FFF2-40B4-BE49-F238E27FC236}">
                <a16:creationId xmlns:a16="http://schemas.microsoft.com/office/drawing/2014/main" id="{6FE8F0C0-C18A-448B-B921-E1FA723EE500}"/>
              </a:ext>
            </a:extLst>
          </p:cNvPr>
          <p:cNvSpPr>
            <a:spLocks noGrp="1"/>
          </p:cNvSpPr>
          <p:nvPr>
            <p:ph sz="quarter" idx="1"/>
          </p:nvPr>
        </p:nvSpPr>
        <p:spPr/>
        <p:txBody>
          <a:bodyPr>
            <a:normAutofit lnSpcReduction="10000"/>
          </a:bodyPr>
          <a:lstStyle/>
          <a:p>
            <a:pPr algn="just"/>
            <a:r>
              <a:rPr lang="en-GB" dirty="0"/>
              <a:t>Login credentials (such as usernames and passwords).</a:t>
            </a:r>
          </a:p>
          <a:p>
            <a:pPr algn="just"/>
            <a:r>
              <a:rPr lang="en-GB" dirty="0"/>
              <a:t>PINs and one-time passwords (OTPs).</a:t>
            </a:r>
          </a:p>
          <a:p>
            <a:pPr algn="just"/>
            <a:r>
              <a:rPr lang="en-GB" dirty="0"/>
              <a:t>Virtual private network (VPN) access to internal networks.</a:t>
            </a:r>
          </a:p>
          <a:p>
            <a:pPr algn="just"/>
            <a:r>
              <a:rPr lang="en-GB" dirty="0"/>
              <a:t>Physical access cards, FOBs, tokens, locks, and keys.</a:t>
            </a:r>
          </a:p>
          <a:p>
            <a:pPr algn="just"/>
            <a:r>
              <a:rPr lang="en-GB" dirty="0"/>
              <a:t>Security guards with access lists.</a:t>
            </a:r>
          </a:p>
          <a:p>
            <a:pPr algn="just"/>
            <a:r>
              <a:rPr lang="en-GB" dirty="0"/>
              <a:t>Biometric readers (such as for facial, retinal, and fingerprint scans).</a:t>
            </a:r>
          </a:p>
          <a:p>
            <a:pPr algn="just"/>
            <a:r>
              <a:rPr lang="en-GB" dirty="0"/>
              <a:t>Digital authentication certificates and digital keys.</a:t>
            </a:r>
            <a:endParaRPr lang="en-IN" dirty="0"/>
          </a:p>
        </p:txBody>
      </p:sp>
    </p:spTree>
    <p:extLst>
      <p:ext uri="{BB962C8B-B14F-4D97-AF65-F5344CB8AC3E}">
        <p14:creationId xmlns:p14="http://schemas.microsoft.com/office/powerpoint/2010/main" val="3285602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2F7D2-D62B-4471-984A-C20532BCEEDE}"/>
              </a:ext>
            </a:extLst>
          </p:cNvPr>
          <p:cNvSpPr>
            <a:spLocks noGrp="1"/>
          </p:cNvSpPr>
          <p:nvPr>
            <p:ph type="title"/>
          </p:nvPr>
        </p:nvSpPr>
        <p:spPr/>
        <p:txBody>
          <a:bodyPr/>
          <a:lstStyle/>
          <a:p>
            <a:r>
              <a:rPr lang="en-GB" dirty="0"/>
              <a:t>Access Control Lists</a:t>
            </a:r>
            <a:endParaRPr lang="en-IN" dirty="0"/>
          </a:p>
        </p:txBody>
      </p:sp>
      <p:sp>
        <p:nvSpPr>
          <p:cNvPr id="3" name="Content Placeholder 2">
            <a:extLst>
              <a:ext uri="{FF2B5EF4-FFF2-40B4-BE49-F238E27FC236}">
                <a16:creationId xmlns:a16="http://schemas.microsoft.com/office/drawing/2014/main" id="{CBB3C6E7-3556-4880-8028-58550B26F447}"/>
              </a:ext>
            </a:extLst>
          </p:cNvPr>
          <p:cNvSpPr>
            <a:spLocks noGrp="1"/>
          </p:cNvSpPr>
          <p:nvPr>
            <p:ph sz="quarter" idx="1"/>
          </p:nvPr>
        </p:nvSpPr>
        <p:spPr/>
        <p:txBody>
          <a:bodyPr>
            <a:normAutofit lnSpcReduction="10000"/>
          </a:bodyPr>
          <a:lstStyle/>
          <a:p>
            <a:pPr algn="just"/>
            <a:r>
              <a:rPr lang="en-GB" dirty="0"/>
              <a:t>An access control list, much like the name would imply, is a list of privileges or permissions that authorize or deny access for specific people or groups to specific objects. ACLs consist of various access control entries (ACEs), which specify the subject and any privileges they have for specific objects.</a:t>
            </a:r>
          </a:p>
          <a:p>
            <a:pPr algn="just"/>
            <a:r>
              <a:rPr lang="en-GB" dirty="0"/>
              <a:t>ACLs serve different functions in terms of how and where they’re used and are central to several different access control models. Few quick examples of common access control lists:</a:t>
            </a:r>
          </a:p>
          <a:p>
            <a:pPr lvl="1" algn="just"/>
            <a:r>
              <a:rPr lang="en-GB" dirty="0"/>
              <a:t>Filesystem Access Control Lists,</a:t>
            </a:r>
          </a:p>
          <a:p>
            <a:pPr lvl="1" algn="just"/>
            <a:r>
              <a:rPr lang="en-GB" dirty="0"/>
              <a:t>Active Directory Access Control Lists, and</a:t>
            </a:r>
          </a:p>
          <a:p>
            <a:pPr lvl="1" algn="just"/>
            <a:r>
              <a:rPr lang="en-GB" dirty="0"/>
              <a:t>Network Access Control Lists.</a:t>
            </a:r>
            <a:endParaRPr lang="en-IN" dirty="0"/>
          </a:p>
        </p:txBody>
      </p:sp>
    </p:spTree>
    <p:extLst>
      <p:ext uri="{BB962C8B-B14F-4D97-AF65-F5344CB8AC3E}">
        <p14:creationId xmlns:p14="http://schemas.microsoft.com/office/powerpoint/2010/main" val="31361453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76334-506F-4996-8E83-713F5016F7E5}"/>
              </a:ext>
            </a:extLst>
          </p:cNvPr>
          <p:cNvSpPr>
            <a:spLocks noGrp="1"/>
          </p:cNvSpPr>
          <p:nvPr>
            <p:ph type="title"/>
          </p:nvPr>
        </p:nvSpPr>
        <p:spPr/>
        <p:txBody>
          <a:bodyPr>
            <a:normAutofit/>
          </a:bodyPr>
          <a:lstStyle/>
          <a:p>
            <a:r>
              <a:rPr lang="en-GB" dirty="0"/>
              <a:t>How Access Controls Come Into Play Within Your Organization</a:t>
            </a:r>
            <a:endParaRPr lang="en-IN" dirty="0"/>
          </a:p>
        </p:txBody>
      </p:sp>
      <p:sp>
        <p:nvSpPr>
          <p:cNvPr id="3" name="Content Placeholder 2">
            <a:extLst>
              <a:ext uri="{FF2B5EF4-FFF2-40B4-BE49-F238E27FC236}">
                <a16:creationId xmlns:a16="http://schemas.microsoft.com/office/drawing/2014/main" id="{26DB98AC-4B1B-4AC7-9764-19779903D5F9}"/>
              </a:ext>
            </a:extLst>
          </p:cNvPr>
          <p:cNvSpPr>
            <a:spLocks noGrp="1"/>
          </p:cNvSpPr>
          <p:nvPr>
            <p:ph sz="quarter" idx="1"/>
          </p:nvPr>
        </p:nvSpPr>
        <p:spPr/>
        <p:txBody>
          <a:bodyPr/>
          <a:lstStyle/>
          <a:p>
            <a:pPr algn="just"/>
            <a:r>
              <a:rPr lang="en-GB" dirty="0"/>
              <a:t>When talking about access controls, they can be implemented done through multiple avenues. </a:t>
            </a:r>
          </a:p>
          <a:p>
            <a:pPr algn="just"/>
            <a:r>
              <a:rPr lang="en-GB" dirty="0"/>
              <a:t>Let’s consider a few examples of access control that your organization might already be using.</a:t>
            </a:r>
            <a:endParaRPr lang="en-IN" dirty="0"/>
          </a:p>
        </p:txBody>
      </p:sp>
    </p:spTree>
    <p:extLst>
      <p:ext uri="{BB962C8B-B14F-4D97-AF65-F5344CB8AC3E}">
        <p14:creationId xmlns:p14="http://schemas.microsoft.com/office/powerpoint/2010/main" val="9392925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8CB30-F69C-45F1-B406-779101A008EE}"/>
              </a:ext>
            </a:extLst>
          </p:cNvPr>
          <p:cNvSpPr>
            <a:spLocks noGrp="1"/>
          </p:cNvSpPr>
          <p:nvPr>
            <p:ph type="title"/>
          </p:nvPr>
        </p:nvSpPr>
        <p:spPr/>
        <p:txBody>
          <a:bodyPr>
            <a:normAutofit/>
          </a:bodyPr>
          <a:lstStyle/>
          <a:p>
            <a:r>
              <a:rPr lang="en-GB" dirty="0"/>
              <a:t>File-Sharing Platforms like SharePoint and Google Docs</a:t>
            </a:r>
            <a:endParaRPr lang="en-IN" dirty="0"/>
          </a:p>
        </p:txBody>
      </p:sp>
      <p:sp>
        <p:nvSpPr>
          <p:cNvPr id="3" name="Content Placeholder 2">
            <a:extLst>
              <a:ext uri="{FF2B5EF4-FFF2-40B4-BE49-F238E27FC236}">
                <a16:creationId xmlns:a16="http://schemas.microsoft.com/office/drawing/2014/main" id="{45C6DDFF-6A92-4B76-B8DD-68FFACD9466D}"/>
              </a:ext>
            </a:extLst>
          </p:cNvPr>
          <p:cNvSpPr>
            <a:spLocks noGrp="1"/>
          </p:cNvSpPr>
          <p:nvPr>
            <p:ph sz="quarter" idx="1"/>
          </p:nvPr>
        </p:nvSpPr>
        <p:spPr/>
        <p:txBody>
          <a:bodyPr/>
          <a:lstStyle/>
          <a:p>
            <a:pPr algn="just"/>
            <a:r>
              <a:rPr lang="en-GB" dirty="0"/>
              <a:t>If you use these types of file-sharing platforms, then you’re already familiar with this type of access control. </a:t>
            </a:r>
          </a:p>
          <a:p>
            <a:pPr algn="just"/>
            <a:r>
              <a:rPr lang="en-GB" dirty="0"/>
              <a:t>Whenever you create or share a document, you can choose to either keep control to yourself or give permissions to view or modify the document as a viewer, commenter, or editor.</a:t>
            </a:r>
            <a:endParaRPr lang="en-IN" dirty="0"/>
          </a:p>
        </p:txBody>
      </p:sp>
    </p:spTree>
    <p:extLst>
      <p:ext uri="{BB962C8B-B14F-4D97-AF65-F5344CB8AC3E}">
        <p14:creationId xmlns:p14="http://schemas.microsoft.com/office/powerpoint/2010/main" val="28360503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2937D-77B8-4A40-876C-810B41C1EA83}"/>
              </a:ext>
            </a:extLst>
          </p:cNvPr>
          <p:cNvSpPr>
            <a:spLocks noGrp="1"/>
          </p:cNvSpPr>
          <p:nvPr>
            <p:ph type="title"/>
          </p:nvPr>
        </p:nvSpPr>
        <p:spPr/>
        <p:txBody>
          <a:bodyPr/>
          <a:lstStyle/>
          <a:p>
            <a:r>
              <a:rPr lang="en-GB" dirty="0"/>
              <a:t>Continue..</a:t>
            </a:r>
            <a:endParaRPr lang="en-IN" dirty="0"/>
          </a:p>
        </p:txBody>
      </p:sp>
      <p:pic>
        <p:nvPicPr>
          <p:cNvPr id="1026" name="Picture 2" descr="Screenshot of a Google Docs window to share a document">
            <a:extLst>
              <a:ext uri="{FF2B5EF4-FFF2-40B4-BE49-F238E27FC236}">
                <a16:creationId xmlns:a16="http://schemas.microsoft.com/office/drawing/2014/main" id="{3B309B3A-4DEE-4FCC-814D-7FC2C5231275}"/>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028258" y="2088878"/>
            <a:ext cx="6325483" cy="3896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195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A9224-2B2D-467D-8BFC-8E65802A7D6F}"/>
              </a:ext>
            </a:extLst>
          </p:cNvPr>
          <p:cNvSpPr>
            <a:spLocks noGrp="1"/>
          </p:cNvSpPr>
          <p:nvPr>
            <p:ph type="title"/>
          </p:nvPr>
        </p:nvSpPr>
        <p:spPr/>
        <p:txBody>
          <a:bodyPr/>
          <a:lstStyle/>
          <a:p>
            <a:r>
              <a:rPr lang="en-GB" dirty="0"/>
              <a:t>How authentication is used</a:t>
            </a:r>
            <a:endParaRPr lang="en-IN" dirty="0"/>
          </a:p>
        </p:txBody>
      </p:sp>
      <p:sp>
        <p:nvSpPr>
          <p:cNvPr id="3" name="Content Placeholder 2">
            <a:extLst>
              <a:ext uri="{FF2B5EF4-FFF2-40B4-BE49-F238E27FC236}">
                <a16:creationId xmlns:a16="http://schemas.microsoft.com/office/drawing/2014/main" id="{422F267C-45FA-444B-9674-17133F003C2C}"/>
              </a:ext>
            </a:extLst>
          </p:cNvPr>
          <p:cNvSpPr>
            <a:spLocks noGrp="1"/>
          </p:cNvSpPr>
          <p:nvPr>
            <p:ph sz="quarter" idx="1"/>
          </p:nvPr>
        </p:nvSpPr>
        <p:spPr/>
        <p:txBody>
          <a:bodyPr>
            <a:normAutofit lnSpcReduction="10000"/>
          </a:bodyPr>
          <a:lstStyle/>
          <a:p>
            <a:pPr algn="just"/>
            <a:r>
              <a:rPr lang="en-GB" dirty="0"/>
              <a:t>User authentication occurs within most human-to-computer interactions outside of guest accounts, automatically logged-in accounts and kiosk computer systems. </a:t>
            </a:r>
          </a:p>
          <a:p>
            <a:pPr algn="just"/>
            <a:r>
              <a:rPr lang="en-GB" dirty="0"/>
              <a:t>Generally, a user has to choose a username or user ID and provide a valid password to begin using a system. </a:t>
            </a:r>
          </a:p>
          <a:p>
            <a:pPr algn="just"/>
            <a:r>
              <a:rPr lang="en-GB" dirty="0"/>
              <a:t>User authentication authorizes human-to-machine interactions in operating systems and applications, as well as both wired and wireless networks to enable access to networked and internet-connected systems, applications and resources.</a:t>
            </a:r>
            <a:endParaRPr lang="en-IN" dirty="0"/>
          </a:p>
        </p:txBody>
      </p:sp>
    </p:spTree>
    <p:extLst>
      <p:ext uri="{BB962C8B-B14F-4D97-AF65-F5344CB8AC3E}">
        <p14:creationId xmlns:p14="http://schemas.microsoft.com/office/powerpoint/2010/main" val="8497079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8F6A9-0E94-4E48-A94B-4601E116B9D8}"/>
              </a:ext>
            </a:extLst>
          </p:cNvPr>
          <p:cNvSpPr>
            <a:spLocks noGrp="1"/>
          </p:cNvSpPr>
          <p:nvPr>
            <p:ph type="title"/>
          </p:nvPr>
        </p:nvSpPr>
        <p:spPr/>
        <p:txBody>
          <a:bodyPr/>
          <a:lstStyle/>
          <a:p>
            <a:r>
              <a:rPr lang="en-GB" dirty="0"/>
              <a:t>Windows Active Directory</a:t>
            </a:r>
            <a:endParaRPr lang="en-IN" dirty="0"/>
          </a:p>
        </p:txBody>
      </p:sp>
      <p:sp>
        <p:nvSpPr>
          <p:cNvPr id="3" name="Content Placeholder 2">
            <a:extLst>
              <a:ext uri="{FF2B5EF4-FFF2-40B4-BE49-F238E27FC236}">
                <a16:creationId xmlns:a16="http://schemas.microsoft.com/office/drawing/2014/main" id="{BF498A68-B3F3-4D93-974C-2195B487D627}"/>
              </a:ext>
            </a:extLst>
          </p:cNvPr>
          <p:cNvSpPr>
            <a:spLocks noGrp="1"/>
          </p:cNvSpPr>
          <p:nvPr>
            <p:ph sz="quarter" idx="1"/>
          </p:nvPr>
        </p:nvSpPr>
        <p:spPr/>
        <p:txBody>
          <a:bodyPr/>
          <a:lstStyle/>
          <a:p>
            <a:pPr algn="just"/>
            <a:r>
              <a:rPr lang="en-GB" dirty="0"/>
              <a:t>We’ll use Windows Active Directory as our next example. You can set up folder permissions for groups and individuals in Active Directory.</a:t>
            </a:r>
          </a:p>
          <a:p>
            <a:pPr algn="just"/>
            <a:r>
              <a:rPr lang="en-GB" dirty="0"/>
              <a:t>These permissions can be set for specific objects or groups of objects.</a:t>
            </a:r>
            <a:endParaRPr lang="en-IN" dirty="0"/>
          </a:p>
        </p:txBody>
      </p:sp>
    </p:spTree>
    <p:extLst>
      <p:ext uri="{BB962C8B-B14F-4D97-AF65-F5344CB8AC3E}">
        <p14:creationId xmlns:p14="http://schemas.microsoft.com/office/powerpoint/2010/main" val="12909310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1C275-6822-4CAB-AA78-3C99924F9815}"/>
              </a:ext>
            </a:extLst>
          </p:cNvPr>
          <p:cNvSpPr>
            <a:spLocks noGrp="1"/>
          </p:cNvSpPr>
          <p:nvPr>
            <p:ph type="title"/>
          </p:nvPr>
        </p:nvSpPr>
        <p:spPr/>
        <p:txBody>
          <a:bodyPr/>
          <a:lstStyle/>
          <a:p>
            <a:r>
              <a:rPr lang="en-GB" dirty="0"/>
              <a:t>Continue..</a:t>
            </a:r>
            <a:endParaRPr lang="en-IN" dirty="0"/>
          </a:p>
        </p:txBody>
      </p:sp>
      <p:pic>
        <p:nvPicPr>
          <p:cNvPr id="2050" name="Picture 2" descr="Screenshot of Active Directory permission settings">
            <a:extLst>
              <a:ext uri="{FF2B5EF4-FFF2-40B4-BE49-F238E27FC236}">
                <a16:creationId xmlns:a16="http://schemas.microsoft.com/office/drawing/2014/main" id="{1C6473E3-9FF1-4CA6-8A78-C28AB556E683}"/>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7467600" cy="5059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501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C8ABA-A6BA-4B45-84D4-DC99AA500BFF}"/>
              </a:ext>
            </a:extLst>
          </p:cNvPr>
          <p:cNvSpPr>
            <a:spLocks noGrp="1"/>
          </p:cNvSpPr>
          <p:nvPr>
            <p:ph type="title"/>
          </p:nvPr>
        </p:nvSpPr>
        <p:spPr/>
        <p:txBody>
          <a:bodyPr/>
          <a:lstStyle/>
          <a:p>
            <a:r>
              <a:rPr lang="en-GB" dirty="0"/>
              <a:t>Linux Access Controls</a:t>
            </a:r>
            <a:endParaRPr lang="en-IN" dirty="0"/>
          </a:p>
        </p:txBody>
      </p:sp>
      <p:sp>
        <p:nvSpPr>
          <p:cNvPr id="3" name="Content Placeholder 2">
            <a:extLst>
              <a:ext uri="{FF2B5EF4-FFF2-40B4-BE49-F238E27FC236}">
                <a16:creationId xmlns:a16="http://schemas.microsoft.com/office/drawing/2014/main" id="{6ADA53E5-F4F1-4979-B7C9-0BECA95F839D}"/>
              </a:ext>
            </a:extLst>
          </p:cNvPr>
          <p:cNvSpPr>
            <a:spLocks noGrp="1"/>
          </p:cNvSpPr>
          <p:nvPr>
            <p:ph sz="quarter" idx="1"/>
          </p:nvPr>
        </p:nvSpPr>
        <p:spPr/>
        <p:txBody>
          <a:bodyPr>
            <a:normAutofit/>
          </a:bodyPr>
          <a:lstStyle/>
          <a:p>
            <a:pPr algn="just"/>
            <a:r>
              <a:rPr lang="en-GB" dirty="0"/>
              <a:t>You also can use access controls for filesystems. This process involves the use of Linux ACLs to grant permissions to one of three options: users, groups, or others. </a:t>
            </a:r>
          </a:p>
          <a:p>
            <a:pPr algn="just"/>
            <a:r>
              <a:rPr lang="en-GB" dirty="0"/>
              <a:t>The level of access that each of these permission categories could have includes read, write, and execute.</a:t>
            </a:r>
          </a:p>
        </p:txBody>
      </p:sp>
    </p:spTree>
    <p:extLst>
      <p:ext uri="{BB962C8B-B14F-4D97-AF65-F5344CB8AC3E}">
        <p14:creationId xmlns:p14="http://schemas.microsoft.com/office/powerpoint/2010/main" val="36067060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D3636-C788-425E-9C0E-1C79BCBE9A71}"/>
              </a:ext>
            </a:extLst>
          </p:cNvPr>
          <p:cNvSpPr>
            <a:spLocks noGrp="1"/>
          </p:cNvSpPr>
          <p:nvPr>
            <p:ph type="title"/>
          </p:nvPr>
        </p:nvSpPr>
        <p:spPr/>
        <p:txBody>
          <a:bodyPr/>
          <a:lstStyle/>
          <a:p>
            <a:r>
              <a:rPr lang="en-GB" dirty="0"/>
              <a:t>WordPress Access Controls</a:t>
            </a:r>
            <a:endParaRPr lang="en-IN" dirty="0"/>
          </a:p>
        </p:txBody>
      </p:sp>
      <p:sp>
        <p:nvSpPr>
          <p:cNvPr id="3" name="Content Placeholder 2">
            <a:extLst>
              <a:ext uri="{FF2B5EF4-FFF2-40B4-BE49-F238E27FC236}">
                <a16:creationId xmlns:a16="http://schemas.microsoft.com/office/drawing/2014/main" id="{A28C31A8-9DC1-4DB8-ACF9-61029F718E1D}"/>
              </a:ext>
            </a:extLst>
          </p:cNvPr>
          <p:cNvSpPr>
            <a:spLocks noGrp="1"/>
          </p:cNvSpPr>
          <p:nvPr>
            <p:ph sz="quarter" idx="1"/>
          </p:nvPr>
        </p:nvSpPr>
        <p:spPr/>
        <p:txBody>
          <a:bodyPr/>
          <a:lstStyle/>
          <a:p>
            <a:pPr algn="just"/>
            <a:r>
              <a:rPr lang="en-GB" dirty="0"/>
              <a:t>In WordPress, you also have the option of implementing access control. Think of the different access control settings in WordPress. </a:t>
            </a:r>
          </a:p>
          <a:p>
            <a:pPr algn="just"/>
            <a:r>
              <a:rPr lang="en-GB" dirty="0"/>
              <a:t>You may give a few users Administrator access, which allows them to give other users access, whereas you may only give some editors author access.</a:t>
            </a:r>
            <a:endParaRPr lang="en-IN" dirty="0"/>
          </a:p>
        </p:txBody>
      </p:sp>
    </p:spTree>
    <p:extLst>
      <p:ext uri="{BB962C8B-B14F-4D97-AF65-F5344CB8AC3E}">
        <p14:creationId xmlns:p14="http://schemas.microsoft.com/office/powerpoint/2010/main" val="12210596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7AD14-B5B7-477C-AD46-F48905B85C77}"/>
              </a:ext>
            </a:extLst>
          </p:cNvPr>
          <p:cNvSpPr>
            <a:spLocks noGrp="1"/>
          </p:cNvSpPr>
          <p:nvPr>
            <p:ph type="title"/>
          </p:nvPr>
        </p:nvSpPr>
        <p:spPr/>
        <p:txBody>
          <a:bodyPr/>
          <a:lstStyle/>
          <a:p>
            <a:r>
              <a:rPr lang="en-GB" dirty="0"/>
              <a:t>Continue..</a:t>
            </a:r>
            <a:endParaRPr lang="en-IN" dirty="0"/>
          </a:p>
        </p:txBody>
      </p:sp>
      <p:pic>
        <p:nvPicPr>
          <p:cNvPr id="3074" name="Picture 2" descr="Screenshot of WordPress's user roles for access privileges">
            <a:extLst>
              <a:ext uri="{FF2B5EF4-FFF2-40B4-BE49-F238E27FC236}">
                <a16:creationId xmlns:a16="http://schemas.microsoft.com/office/drawing/2014/main" id="{22267CDC-5908-4291-A848-A2DD4DC49781}"/>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7467600" cy="4906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5969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3062-62D3-4977-B7C2-A8346F857585}"/>
              </a:ext>
            </a:extLst>
          </p:cNvPr>
          <p:cNvSpPr>
            <a:spLocks noGrp="1"/>
          </p:cNvSpPr>
          <p:nvPr>
            <p:ph type="title"/>
          </p:nvPr>
        </p:nvSpPr>
        <p:spPr/>
        <p:txBody>
          <a:bodyPr/>
          <a:lstStyle/>
          <a:p>
            <a:r>
              <a:rPr lang="en-GB" dirty="0"/>
              <a:t>WordPress plugins: Advanced Access Manager (AAM)</a:t>
            </a:r>
            <a:endParaRPr lang="en-IN" dirty="0"/>
          </a:p>
        </p:txBody>
      </p:sp>
      <p:pic>
        <p:nvPicPr>
          <p:cNvPr id="4098" name="Picture 2" descr="Screenshot of the AAM WordPress plugin role access control dashboard">
            <a:extLst>
              <a:ext uri="{FF2B5EF4-FFF2-40B4-BE49-F238E27FC236}">
                <a16:creationId xmlns:a16="http://schemas.microsoft.com/office/drawing/2014/main" id="{F3265C99-5F36-4F37-BAED-80E93894D7DC}"/>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7467599" cy="487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3903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A1A13-F75C-4B05-A0D8-56B4C1B15A46}"/>
              </a:ext>
            </a:extLst>
          </p:cNvPr>
          <p:cNvSpPr>
            <a:spLocks noGrp="1"/>
          </p:cNvSpPr>
          <p:nvPr>
            <p:ph type="title"/>
          </p:nvPr>
        </p:nvSpPr>
        <p:spPr/>
        <p:txBody>
          <a:bodyPr/>
          <a:lstStyle/>
          <a:p>
            <a:r>
              <a:rPr lang="en-IN" dirty="0"/>
              <a:t>Intrusion Detection Software</a:t>
            </a:r>
          </a:p>
        </p:txBody>
      </p:sp>
      <p:sp>
        <p:nvSpPr>
          <p:cNvPr id="3" name="Content Placeholder 2">
            <a:extLst>
              <a:ext uri="{FF2B5EF4-FFF2-40B4-BE49-F238E27FC236}">
                <a16:creationId xmlns:a16="http://schemas.microsoft.com/office/drawing/2014/main" id="{8C526E46-B491-4144-841E-29D0C8E534AC}"/>
              </a:ext>
            </a:extLst>
          </p:cNvPr>
          <p:cNvSpPr>
            <a:spLocks noGrp="1"/>
          </p:cNvSpPr>
          <p:nvPr>
            <p:ph sz="quarter" idx="1"/>
          </p:nvPr>
        </p:nvSpPr>
        <p:spPr/>
        <p:txBody>
          <a:bodyPr>
            <a:normAutofit/>
          </a:bodyPr>
          <a:lstStyle/>
          <a:p>
            <a:pPr algn="just"/>
            <a:r>
              <a:rPr lang="en-GB" dirty="0"/>
              <a:t>Safeguarding the security of your IT infrastructure is no easy task. </a:t>
            </a:r>
          </a:p>
          <a:p>
            <a:pPr algn="just"/>
            <a:r>
              <a:rPr lang="en-GB" dirty="0"/>
              <a:t>There are so many components to protect, and no firewall is entirely fool proof. Cyberattacks are constantly evolving, with the express intention of breaching your </a:t>
            </a:r>
            <a:r>
              <a:rPr lang="en-GB" dirty="0" err="1"/>
              <a:t>defenses</a:t>
            </a:r>
            <a:r>
              <a:rPr lang="en-GB" dirty="0"/>
              <a:t> and compromising your systems, and more come to light every day. </a:t>
            </a:r>
          </a:p>
          <a:p>
            <a:pPr algn="just"/>
            <a:r>
              <a:rPr lang="en-GB" dirty="0"/>
              <a:t>Keeping pace with these developments requires your security solution to be adaptable and comprehensive.</a:t>
            </a:r>
          </a:p>
        </p:txBody>
      </p:sp>
    </p:spTree>
    <p:extLst>
      <p:ext uri="{BB962C8B-B14F-4D97-AF65-F5344CB8AC3E}">
        <p14:creationId xmlns:p14="http://schemas.microsoft.com/office/powerpoint/2010/main" val="2897703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0F17A-00ED-4A7E-A56C-012B99B43F5E}"/>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07DCFC7B-39BC-40F8-95D7-CE6E9BDD1529}"/>
              </a:ext>
            </a:extLst>
          </p:cNvPr>
          <p:cNvSpPr>
            <a:spLocks noGrp="1"/>
          </p:cNvSpPr>
          <p:nvPr>
            <p:ph sz="quarter" idx="1"/>
          </p:nvPr>
        </p:nvSpPr>
        <p:spPr/>
        <p:txBody>
          <a:bodyPr/>
          <a:lstStyle/>
          <a:p>
            <a:pPr algn="just"/>
            <a:r>
              <a:rPr lang="en-GB" dirty="0"/>
              <a:t>An intrusion detection system (IDS) is a vital element of a truly successful solution. </a:t>
            </a:r>
          </a:p>
          <a:p>
            <a:pPr algn="just"/>
            <a:r>
              <a:rPr lang="en-GB" dirty="0"/>
              <a:t>It flags up inbound and outbound malicious traffic, so you can take proactive steps to safeguard your network. </a:t>
            </a:r>
          </a:p>
          <a:p>
            <a:pPr algn="just"/>
            <a:r>
              <a:rPr lang="en-GB" dirty="0"/>
              <a:t>An effective IDS keeps your IT personnel informed, so they can respond rapidly and with precision to a potential threat.</a:t>
            </a:r>
            <a:endParaRPr lang="en-IN" dirty="0"/>
          </a:p>
          <a:p>
            <a:endParaRPr lang="en-IN" dirty="0"/>
          </a:p>
        </p:txBody>
      </p:sp>
    </p:spTree>
    <p:extLst>
      <p:ext uri="{BB962C8B-B14F-4D97-AF65-F5344CB8AC3E}">
        <p14:creationId xmlns:p14="http://schemas.microsoft.com/office/powerpoint/2010/main" val="34339190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1D023-2A45-4B71-8B3A-A545E400D872}"/>
              </a:ext>
            </a:extLst>
          </p:cNvPr>
          <p:cNvSpPr>
            <a:spLocks noGrp="1"/>
          </p:cNvSpPr>
          <p:nvPr>
            <p:ph type="title"/>
          </p:nvPr>
        </p:nvSpPr>
        <p:spPr/>
        <p:txBody>
          <a:bodyPr/>
          <a:lstStyle/>
          <a:p>
            <a:r>
              <a:rPr lang="en-GB" dirty="0"/>
              <a:t>Fact Check:</a:t>
            </a:r>
            <a:endParaRPr lang="en-IN" dirty="0"/>
          </a:p>
        </p:txBody>
      </p:sp>
      <p:sp>
        <p:nvSpPr>
          <p:cNvPr id="3" name="Content Placeholder 2">
            <a:extLst>
              <a:ext uri="{FF2B5EF4-FFF2-40B4-BE49-F238E27FC236}">
                <a16:creationId xmlns:a16="http://schemas.microsoft.com/office/drawing/2014/main" id="{494645FB-9104-454C-A5B0-78D7ED2C16D4}"/>
              </a:ext>
            </a:extLst>
          </p:cNvPr>
          <p:cNvSpPr>
            <a:spLocks noGrp="1"/>
          </p:cNvSpPr>
          <p:nvPr>
            <p:ph sz="quarter" idx="1"/>
          </p:nvPr>
        </p:nvSpPr>
        <p:spPr/>
        <p:txBody>
          <a:bodyPr>
            <a:normAutofit/>
          </a:bodyPr>
          <a:lstStyle/>
          <a:p>
            <a:pPr algn="just"/>
            <a:r>
              <a:rPr lang="en-GB" dirty="0"/>
              <a:t>According to a recently published report by Global Market Insights Inc., the Intrusion Detection/ Prevention system market is expected to grow from US$3 billion in 2018 to US$8 billion by 2025. </a:t>
            </a:r>
          </a:p>
          <a:p>
            <a:pPr algn="just"/>
            <a:r>
              <a:rPr lang="en-GB" dirty="0"/>
              <a:t>The key factors driving the growth of the Intrusion Detection/Prevention system market are unethical practices that occur both internally and externally, and the massive increase in cyberattacks.</a:t>
            </a:r>
          </a:p>
        </p:txBody>
      </p:sp>
    </p:spTree>
    <p:extLst>
      <p:ext uri="{BB962C8B-B14F-4D97-AF65-F5344CB8AC3E}">
        <p14:creationId xmlns:p14="http://schemas.microsoft.com/office/powerpoint/2010/main" val="29736452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3ECFD-7835-407C-BBD4-CEBF0A63756B}"/>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3FA9BC0F-E833-4A97-96BA-4BF906350653}"/>
              </a:ext>
            </a:extLst>
          </p:cNvPr>
          <p:cNvSpPr>
            <a:spLocks noGrp="1"/>
          </p:cNvSpPr>
          <p:nvPr>
            <p:ph sz="quarter" idx="1"/>
          </p:nvPr>
        </p:nvSpPr>
        <p:spPr/>
        <p:txBody>
          <a:bodyPr/>
          <a:lstStyle/>
          <a:p>
            <a:pPr algn="just"/>
            <a:r>
              <a:rPr lang="en-GB" dirty="0"/>
              <a:t>In addition to the above, the GMI report also reveals that network-based IDS accounts for more than 20% of the share in the global intrusion detection/prevention system market. </a:t>
            </a:r>
          </a:p>
          <a:p>
            <a:pPr algn="just"/>
            <a:r>
              <a:rPr lang="en-GB" dirty="0"/>
              <a:t>Furthermore, the Intrusion Detection System market study by Future Market Insights (FMI) says that the global IDS market is segmented based on type, services, and deployment model.</a:t>
            </a:r>
            <a:endParaRPr lang="en-IN" dirty="0"/>
          </a:p>
          <a:p>
            <a:endParaRPr lang="en-IN" dirty="0"/>
          </a:p>
        </p:txBody>
      </p:sp>
    </p:spTree>
    <p:extLst>
      <p:ext uri="{BB962C8B-B14F-4D97-AF65-F5344CB8AC3E}">
        <p14:creationId xmlns:p14="http://schemas.microsoft.com/office/powerpoint/2010/main" val="679174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32688-21E0-4BF2-A66C-6E1EF373A020}"/>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5E0079AE-EF27-4BEC-9E7D-39B743CB6CB6}"/>
              </a:ext>
            </a:extLst>
          </p:cNvPr>
          <p:cNvSpPr>
            <a:spLocks noGrp="1"/>
          </p:cNvSpPr>
          <p:nvPr>
            <p:ph sz="quarter" idx="1"/>
          </p:nvPr>
        </p:nvSpPr>
        <p:spPr/>
        <p:txBody>
          <a:bodyPr>
            <a:normAutofit/>
          </a:bodyPr>
          <a:lstStyle/>
          <a:p>
            <a:pPr algn="just"/>
            <a:r>
              <a:rPr lang="en-GB" dirty="0"/>
              <a:t>Organizations also use authentication to control which users have access to corporate networks and resources, as well as to identify and control which machines and servers have access. Companies also use authentication to enable remote employees to securely access their applications and networks.</a:t>
            </a:r>
          </a:p>
          <a:p>
            <a:pPr algn="just"/>
            <a:r>
              <a:rPr lang="en-GB" dirty="0"/>
              <a:t>For enterprises and other large organizations, authentication may be accomplished using a single sign-on (SSO) system, which grants access to multiple systems with a single set of login credentials.</a:t>
            </a:r>
            <a:endParaRPr lang="en-IN" dirty="0"/>
          </a:p>
        </p:txBody>
      </p:sp>
    </p:spTree>
    <p:extLst>
      <p:ext uri="{BB962C8B-B14F-4D97-AF65-F5344CB8AC3E}">
        <p14:creationId xmlns:p14="http://schemas.microsoft.com/office/powerpoint/2010/main" val="20519637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est intrusion detection software">
            <a:extLst>
              <a:ext uri="{FF2B5EF4-FFF2-40B4-BE49-F238E27FC236}">
                <a16:creationId xmlns:a16="http://schemas.microsoft.com/office/drawing/2014/main" id="{0910C5CF-71E1-4EEB-A4FB-A077016F3FA6}"/>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52400"/>
            <a:ext cx="8077200" cy="5839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7771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7042F-3D47-462D-840C-232E115ABE41}"/>
              </a:ext>
            </a:extLst>
          </p:cNvPr>
          <p:cNvSpPr>
            <a:spLocks noGrp="1"/>
          </p:cNvSpPr>
          <p:nvPr>
            <p:ph type="title"/>
          </p:nvPr>
        </p:nvSpPr>
        <p:spPr/>
        <p:txBody>
          <a:bodyPr/>
          <a:lstStyle/>
          <a:p>
            <a:r>
              <a:rPr lang="en-GB" dirty="0"/>
              <a:t>What Is an Intrusion Detection System (IDS)?</a:t>
            </a:r>
            <a:endParaRPr lang="en-IN" dirty="0"/>
          </a:p>
        </p:txBody>
      </p:sp>
      <p:sp>
        <p:nvSpPr>
          <p:cNvPr id="3" name="Content Placeholder 2">
            <a:extLst>
              <a:ext uri="{FF2B5EF4-FFF2-40B4-BE49-F238E27FC236}">
                <a16:creationId xmlns:a16="http://schemas.microsoft.com/office/drawing/2014/main" id="{3861C5C5-4EFC-4CBB-9199-0F7934D8D829}"/>
              </a:ext>
            </a:extLst>
          </p:cNvPr>
          <p:cNvSpPr>
            <a:spLocks noGrp="1"/>
          </p:cNvSpPr>
          <p:nvPr>
            <p:ph sz="quarter" idx="1"/>
          </p:nvPr>
        </p:nvSpPr>
        <p:spPr/>
        <p:txBody>
          <a:bodyPr/>
          <a:lstStyle/>
          <a:p>
            <a:pPr algn="just"/>
            <a:r>
              <a:rPr lang="en-GB" dirty="0"/>
              <a:t>An intrusion detection system, IDS for short, monitors network and system traffic for any suspicious activity. </a:t>
            </a:r>
          </a:p>
          <a:p>
            <a:pPr algn="just"/>
            <a:r>
              <a:rPr lang="en-GB" dirty="0"/>
              <a:t>Once any potential threats have been identified, intrusion detection software sends notifications to alert you to them. </a:t>
            </a:r>
          </a:p>
          <a:p>
            <a:pPr algn="just"/>
            <a:r>
              <a:rPr lang="en-GB" dirty="0"/>
              <a:t>The latest IDS software will proactively </a:t>
            </a:r>
            <a:r>
              <a:rPr lang="en-GB" dirty="0" err="1"/>
              <a:t>analyze</a:t>
            </a:r>
            <a:r>
              <a:rPr lang="en-GB" dirty="0"/>
              <a:t> and identify patterns indicative of a range of cyberattack types. </a:t>
            </a:r>
          </a:p>
          <a:p>
            <a:pPr algn="just"/>
            <a:r>
              <a:rPr lang="en-GB" dirty="0"/>
              <a:t>An effective solution should be able to discover any threats before they fully infiltrate the system.</a:t>
            </a:r>
            <a:endParaRPr lang="en-IN" dirty="0"/>
          </a:p>
        </p:txBody>
      </p:sp>
    </p:spTree>
    <p:extLst>
      <p:ext uri="{BB962C8B-B14F-4D97-AF65-F5344CB8AC3E}">
        <p14:creationId xmlns:p14="http://schemas.microsoft.com/office/powerpoint/2010/main" val="29248990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02743-62FB-494A-8C94-D768D368C6C4}"/>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3C229CA9-390E-4705-8D4A-36A04C474A90}"/>
              </a:ext>
            </a:extLst>
          </p:cNvPr>
          <p:cNvSpPr>
            <a:spLocks noGrp="1"/>
          </p:cNvSpPr>
          <p:nvPr>
            <p:ph sz="quarter" idx="1"/>
          </p:nvPr>
        </p:nvSpPr>
        <p:spPr/>
        <p:txBody>
          <a:bodyPr>
            <a:normAutofit/>
          </a:bodyPr>
          <a:lstStyle/>
          <a:p>
            <a:pPr algn="just"/>
            <a:r>
              <a:rPr lang="en-GB" dirty="0"/>
              <a:t>While this is the basic function and purpose of intrusion detection software, not all programs are created equal. </a:t>
            </a:r>
          </a:p>
          <a:p>
            <a:pPr algn="just"/>
            <a:r>
              <a:rPr lang="en-GB" dirty="0"/>
              <a:t>Some let you implement rules, which the program then uses to inform and execute certain actions and tasks, while others do not. </a:t>
            </a:r>
          </a:p>
          <a:p>
            <a:pPr algn="just"/>
            <a:r>
              <a:rPr lang="en-GB" dirty="0"/>
              <a:t>Open-source IDS options are also available, which can differ significantly from closed source software, so it’s important to understand the nuances of an open-source network intrusion detection system before choosing it.</a:t>
            </a:r>
          </a:p>
        </p:txBody>
      </p:sp>
    </p:spTree>
    <p:extLst>
      <p:ext uri="{BB962C8B-B14F-4D97-AF65-F5344CB8AC3E}">
        <p14:creationId xmlns:p14="http://schemas.microsoft.com/office/powerpoint/2010/main" val="29124197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89E68-AD54-40F2-86ED-7F7B9677111E}"/>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0527B532-F05B-45CB-802A-F5974EF0BDD2}"/>
              </a:ext>
            </a:extLst>
          </p:cNvPr>
          <p:cNvSpPr>
            <a:spLocks noGrp="1"/>
          </p:cNvSpPr>
          <p:nvPr>
            <p:ph sz="quarter" idx="1"/>
          </p:nvPr>
        </p:nvSpPr>
        <p:spPr/>
        <p:txBody>
          <a:bodyPr/>
          <a:lstStyle/>
          <a:p>
            <a:pPr algn="just"/>
            <a:r>
              <a:rPr lang="en-GB" dirty="0"/>
              <a:t>The latest IDS software programs are likely to include specialist and advanced features, so it’s worth considering how useful these more sophisticated components would be to your business. </a:t>
            </a:r>
          </a:p>
          <a:p>
            <a:pPr algn="just"/>
            <a:r>
              <a:rPr lang="en-GB" dirty="0"/>
              <a:t>After all, it may not be cost-effective for an organization with minimal network intrusion detection requirements to choose the most advanced and latest IDS software.</a:t>
            </a:r>
            <a:endParaRPr lang="en-IN" dirty="0"/>
          </a:p>
          <a:p>
            <a:endParaRPr lang="en-IN" dirty="0"/>
          </a:p>
        </p:txBody>
      </p:sp>
    </p:spTree>
    <p:extLst>
      <p:ext uri="{BB962C8B-B14F-4D97-AF65-F5344CB8AC3E}">
        <p14:creationId xmlns:p14="http://schemas.microsoft.com/office/powerpoint/2010/main" val="572807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lowchart showing the global IDS-IPS market">
            <a:extLst>
              <a:ext uri="{FF2B5EF4-FFF2-40B4-BE49-F238E27FC236}">
                <a16:creationId xmlns:a16="http://schemas.microsoft.com/office/drawing/2014/main" id="{11E619D1-096C-4BE8-9589-37BB8B73138A}"/>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762001" y="304800"/>
            <a:ext cx="7162800" cy="616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7749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4B5A5-698A-41B5-B883-ACC4460B61CB}"/>
              </a:ext>
            </a:extLst>
          </p:cNvPr>
          <p:cNvSpPr>
            <a:spLocks noGrp="1"/>
          </p:cNvSpPr>
          <p:nvPr>
            <p:ph type="title"/>
          </p:nvPr>
        </p:nvSpPr>
        <p:spPr/>
        <p:txBody>
          <a:bodyPr/>
          <a:lstStyle/>
          <a:p>
            <a:r>
              <a:rPr lang="en-GB" dirty="0"/>
              <a:t>Types of IDS</a:t>
            </a:r>
            <a:endParaRPr lang="en-IN" dirty="0"/>
          </a:p>
        </p:txBody>
      </p:sp>
      <p:sp>
        <p:nvSpPr>
          <p:cNvPr id="3" name="Content Placeholder 2">
            <a:extLst>
              <a:ext uri="{FF2B5EF4-FFF2-40B4-BE49-F238E27FC236}">
                <a16:creationId xmlns:a16="http://schemas.microsoft.com/office/drawing/2014/main" id="{9F9C5E3D-01A6-477B-9EE7-FAAB9E0CD4C8}"/>
              </a:ext>
            </a:extLst>
          </p:cNvPr>
          <p:cNvSpPr>
            <a:spLocks noGrp="1"/>
          </p:cNvSpPr>
          <p:nvPr>
            <p:ph sz="quarter" idx="1"/>
          </p:nvPr>
        </p:nvSpPr>
        <p:spPr/>
        <p:txBody>
          <a:bodyPr/>
          <a:lstStyle/>
          <a:p>
            <a:pPr algn="just"/>
            <a:r>
              <a:rPr lang="en-GB" dirty="0"/>
              <a:t>An intrusion detection system comes in one of two types: a host-based intrusion detection system (HIDS) or a network-based intrusion detection system (NIDS). </a:t>
            </a:r>
          </a:p>
          <a:p>
            <a:pPr algn="just"/>
            <a:r>
              <a:rPr lang="en-GB" dirty="0"/>
              <a:t>To put it simply, a HIDS system examines the events on a computer connected to your network, instead of examining traffic passing through the system. </a:t>
            </a:r>
          </a:p>
          <a:p>
            <a:pPr algn="just"/>
            <a:r>
              <a:rPr lang="en-GB" dirty="0"/>
              <a:t>As its name suggests, it’s based around the host. A NIDS, on the other hand, examines the network traffic.</a:t>
            </a:r>
            <a:endParaRPr lang="en-IN" dirty="0"/>
          </a:p>
        </p:txBody>
      </p:sp>
    </p:spTree>
    <p:extLst>
      <p:ext uri="{BB962C8B-B14F-4D97-AF65-F5344CB8AC3E}">
        <p14:creationId xmlns:p14="http://schemas.microsoft.com/office/powerpoint/2010/main" val="12653417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5703D-EFAD-486C-9EE4-55348C2B9561}"/>
              </a:ext>
            </a:extLst>
          </p:cNvPr>
          <p:cNvSpPr>
            <a:spLocks noGrp="1"/>
          </p:cNvSpPr>
          <p:nvPr>
            <p:ph type="title"/>
          </p:nvPr>
        </p:nvSpPr>
        <p:spPr/>
        <p:txBody>
          <a:bodyPr>
            <a:normAutofit/>
          </a:bodyPr>
          <a:lstStyle/>
          <a:p>
            <a:r>
              <a:rPr lang="en-GB" dirty="0"/>
              <a:t>Network-Based Intrusion Detection System (NIDS)</a:t>
            </a:r>
            <a:endParaRPr lang="en-IN" dirty="0"/>
          </a:p>
        </p:txBody>
      </p:sp>
      <p:sp>
        <p:nvSpPr>
          <p:cNvPr id="3" name="Content Placeholder 2">
            <a:extLst>
              <a:ext uri="{FF2B5EF4-FFF2-40B4-BE49-F238E27FC236}">
                <a16:creationId xmlns:a16="http://schemas.microsoft.com/office/drawing/2014/main" id="{19FEF6BD-9070-43C3-B699-939356B3BE7A}"/>
              </a:ext>
            </a:extLst>
          </p:cNvPr>
          <p:cNvSpPr>
            <a:spLocks noGrp="1"/>
          </p:cNvSpPr>
          <p:nvPr>
            <p:ph sz="quarter" idx="1"/>
          </p:nvPr>
        </p:nvSpPr>
        <p:spPr/>
        <p:txBody>
          <a:bodyPr>
            <a:normAutofit fontScale="92500" lnSpcReduction="10000"/>
          </a:bodyPr>
          <a:lstStyle/>
          <a:p>
            <a:pPr algn="just"/>
            <a:r>
              <a:rPr lang="en-GB" dirty="0"/>
              <a:t>As a system that examines and </a:t>
            </a:r>
            <a:r>
              <a:rPr lang="en-GB" dirty="0" err="1"/>
              <a:t>analyzes</a:t>
            </a:r>
            <a:r>
              <a:rPr lang="en-GB" dirty="0"/>
              <a:t> network traffic, a network-based intrusion detection system must feature a packet sniffer, which gathers network traffic, as standard. </a:t>
            </a:r>
          </a:p>
          <a:p>
            <a:pPr algn="just"/>
            <a:r>
              <a:rPr lang="en-GB" dirty="0"/>
              <a:t>Though NIDSs can vary, they typically include a rule-based analysis engine, which can be customized with your own rules. </a:t>
            </a:r>
          </a:p>
          <a:p>
            <a:pPr algn="just"/>
            <a:r>
              <a:rPr lang="en-GB" dirty="0"/>
              <a:t>In some cases, NIDSs have a user community producing rules you can import directly, to save you time. </a:t>
            </a:r>
          </a:p>
          <a:p>
            <a:pPr algn="just"/>
            <a:r>
              <a:rPr lang="en-GB" dirty="0"/>
              <a:t>It may take some time to get familiar with the rule syntax of your chosen NIDS and being able to import from the user community can make the initial NIDS implementation feel like less of a steep learning curve.</a:t>
            </a:r>
            <a:endParaRPr lang="en-IN" dirty="0"/>
          </a:p>
        </p:txBody>
      </p:sp>
    </p:spTree>
    <p:extLst>
      <p:ext uri="{BB962C8B-B14F-4D97-AF65-F5344CB8AC3E}">
        <p14:creationId xmlns:p14="http://schemas.microsoft.com/office/powerpoint/2010/main" val="33269599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06977-919A-43A4-AB8A-90E6DCE4C9C0}"/>
              </a:ext>
            </a:extLst>
          </p:cNvPr>
          <p:cNvSpPr>
            <a:spLocks noGrp="1"/>
          </p:cNvSpPr>
          <p:nvPr>
            <p:ph type="title"/>
          </p:nvPr>
        </p:nvSpPr>
        <p:spPr/>
        <p:txBody>
          <a:bodyPr>
            <a:normAutofit/>
          </a:bodyPr>
          <a:lstStyle/>
          <a:p>
            <a:r>
              <a:rPr lang="en-GB" dirty="0"/>
              <a:t>Host-Based Intrusion Detection System (HIDS)</a:t>
            </a:r>
            <a:endParaRPr lang="en-IN" dirty="0"/>
          </a:p>
        </p:txBody>
      </p:sp>
      <p:sp>
        <p:nvSpPr>
          <p:cNvPr id="3" name="Content Placeholder 2">
            <a:extLst>
              <a:ext uri="{FF2B5EF4-FFF2-40B4-BE49-F238E27FC236}">
                <a16:creationId xmlns:a16="http://schemas.microsoft.com/office/drawing/2014/main" id="{398A1B8C-EE14-405E-AF96-C0D6ADF36965}"/>
              </a:ext>
            </a:extLst>
          </p:cNvPr>
          <p:cNvSpPr>
            <a:spLocks noGrp="1"/>
          </p:cNvSpPr>
          <p:nvPr>
            <p:ph sz="quarter" idx="1"/>
          </p:nvPr>
        </p:nvSpPr>
        <p:spPr/>
        <p:txBody>
          <a:bodyPr>
            <a:normAutofit fontScale="92500"/>
          </a:bodyPr>
          <a:lstStyle/>
          <a:p>
            <a:pPr algn="just"/>
            <a:r>
              <a:rPr lang="en-GB" dirty="0"/>
              <a:t>Instead of examining the traffic, host-based intrusion detection systems examine the events on a computer connected to your network, by looking into admin file data. </a:t>
            </a:r>
          </a:p>
          <a:p>
            <a:pPr algn="just"/>
            <a:r>
              <a:rPr lang="en-GB" dirty="0"/>
              <a:t>This usually includes configuration and log files. A HIDS will back up your configuration files, so you can restore previous settings if a virus affects system security by altering the device setup. </a:t>
            </a:r>
          </a:p>
          <a:p>
            <a:pPr algn="just"/>
            <a:r>
              <a:rPr lang="en-GB" dirty="0"/>
              <a:t>You’ll also want to defend yourself against root access on Unix-like platforms or Windows system registry changes. </a:t>
            </a:r>
          </a:p>
          <a:p>
            <a:pPr algn="just"/>
            <a:r>
              <a:rPr lang="en-GB" dirty="0"/>
              <a:t>A HIDS can’t block these alterations, but it should notify you so you can act to rectify or prevent them.</a:t>
            </a:r>
            <a:endParaRPr lang="en-IN" dirty="0"/>
          </a:p>
        </p:txBody>
      </p:sp>
    </p:spTree>
    <p:extLst>
      <p:ext uri="{BB962C8B-B14F-4D97-AF65-F5344CB8AC3E}">
        <p14:creationId xmlns:p14="http://schemas.microsoft.com/office/powerpoint/2010/main" val="9088040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E3126-4EDA-49D4-9022-17D5DF03F829}"/>
              </a:ext>
            </a:extLst>
          </p:cNvPr>
          <p:cNvSpPr>
            <a:spLocks noGrp="1"/>
          </p:cNvSpPr>
          <p:nvPr>
            <p:ph type="title"/>
          </p:nvPr>
        </p:nvSpPr>
        <p:spPr/>
        <p:txBody>
          <a:bodyPr/>
          <a:lstStyle/>
          <a:p>
            <a:r>
              <a:rPr lang="en-GB" dirty="0"/>
              <a:t>NIDS vs. HIDS</a:t>
            </a:r>
            <a:endParaRPr lang="en-IN" dirty="0"/>
          </a:p>
        </p:txBody>
      </p:sp>
      <p:sp>
        <p:nvSpPr>
          <p:cNvPr id="3" name="Content Placeholder 2">
            <a:extLst>
              <a:ext uri="{FF2B5EF4-FFF2-40B4-BE49-F238E27FC236}">
                <a16:creationId xmlns:a16="http://schemas.microsoft.com/office/drawing/2014/main" id="{25FA6AF2-BB67-4051-A494-B4439386989B}"/>
              </a:ext>
            </a:extLst>
          </p:cNvPr>
          <p:cNvSpPr>
            <a:spLocks noGrp="1"/>
          </p:cNvSpPr>
          <p:nvPr>
            <p:ph sz="quarter" idx="1"/>
          </p:nvPr>
        </p:nvSpPr>
        <p:spPr/>
        <p:txBody>
          <a:bodyPr>
            <a:normAutofit fontScale="92500" lnSpcReduction="10000"/>
          </a:bodyPr>
          <a:lstStyle/>
          <a:p>
            <a:pPr algn="just"/>
            <a:r>
              <a:rPr lang="en-GB" dirty="0"/>
              <a:t>So, should you opt for a NIDS or a HIDS? The short answer: you should probably have both. </a:t>
            </a:r>
          </a:p>
          <a:p>
            <a:pPr algn="just"/>
            <a:r>
              <a:rPr lang="en-GB" dirty="0"/>
              <a:t>A NIDS gives you far more monitoring capacity than a HIDS can, allowing you to intercept cyberattacks in real time. </a:t>
            </a:r>
          </a:p>
          <a:p>
            <a:pPr algn="just"/>
            <a:r>
              <a:rPr lang="en-GB" dirty="0"/>
              <a:t>A HIDS, on the other hand, is only able to identify if something is wrong once a setting or file has already been altered. </a:t>
            </a:r>
          </a:p>
          <a:p>
            <a:pPr algn="just"/>
            <a:r>
              <a:rPr lang="en-GB" dirty="0"/>
              <a:t>By combining these two systems, you can achieve a preventive and responsive solution. </a:t>
            </a:r>
          </a:p>
          <a:p>
            <a:pPr algn="just"/>
            <a:r>
              <a:rPr lang="en-GB" dirty="0"/>
              <a:t>Having a HIDS is important because HIDS activity is less aggressive than NIDS activity—for a start, a HIDS should not use as much CPU. </a:t>
            </a:r>
          </a:p>
          <a:p>
            <a:pPr algn="just"/>
            <a:r>
              <a:rPr lang="en-GB" dirty="0"/>
              <a:t>Neither type of system generates network traffic.</a:t>
            </a:r>
            <a:endParaRPr lang="en-IN" dirty="0"/>
          </a:p>
        </p:txBody>
      </p:sp>
    </p:spTree>
    <p:extLst>
      <p:ext uri="{BB962C8B-B14F-4D97-AF65-F5344CB8AC3E}">
        <p14:creationId xmlns:p14="http://schemas.microsoft.com/office/powerpoint/2010/main" val="23746425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BFEC9-F111-4858-AE5F-FF396F16E3BD}"/>
              </a:ext>
            </a:extLst>
          </p:cNvPr>
          <p:cNvSpPr>
            <a:spLocks noGrp="1"/>
          </p:cNvSpPr>
          <p:nvPr>
            <p:ph type="title"/>
          </p:nvPr>
        </p:nvSpPr>
        <p:spPr/>
        <p:txBody>
          <a:bodyPr>
            <a:normAutofit/>
          </a:bodyPr>
          <a:lstStyle/>
          <a:p>
            <a:r>
              <a:rPr lang="en-GB" dirty="0"/>
              <a:t>Types of Intrusion Detection Methodologies</a:t>
            </a:r>
            <a:endParaRPr lang="en-IN" dirty="0"/>
          </a:p>
        </p:txBody>
      </p:sp>
      <p:sp>
        <p:nvSpPr>
          <p:cNvPr id="3" name="Content Placeholder 2">
            <a:extLst>
              <a:ext uri="{FF2B5EF4-FFF2-40B4-BE49-F238E27FC236}">
                <a16:creationId xmlns:a16="http://schemas.microsoft.com/office/drawing/2014/main" id="{4421F255-D2B5-4551-A7DD-517220B4569D}"/>
              </a:ext>
            </a:extLst>
          </p:cNvPr>
          <p:cNvSpPr>
            <a:spLocks noGrp="1"/>
          </p:cNvSpPr>
          <p:nvPr>
            <p:ph sz="quarter" idx="1"/>
          </p:nvPr>
        </p:nvSpPr>
        <p:spPr/>
        <p:txBody>
          <a:bodyPr/>
          <a:lstStyle/>
          <a:p>
            <a:pPr algn="just"/>
            <a:r>
              <a:rPr lang="en-GB" dirty="0"/>
              <a:t>Both a host-based intrusion detection system and a network-based intrusion detection system will have two modes of operation: signature-based and anomaly-based. </a:t>
            </a:r>
          </a:p>
          <a:p>
            <a:pPr algn="just"/>
            <a:r>
              <a:rPr lang="en-GB" dirty="0"/>
              <a:t>Almost all IDSs use both modes, though some may only use one or the other.</a:t>
            </a:r>
            <a:endParaRPr lang="en-IN" dirty="0"/>
          </a:p>
        </p:txBody>
      </p:sp>
    </p:spTree>
    <p:extLst>
      <p:ext uri="{BB962C8B-B14F-4D97-AF65-F5344CB8AC3E}">
        <p14:creationId xmlns:p14="http://schemas.microsoft.com/office/powerpoint/2010/main" val="965274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95BA-E9FA-4DDD-8CDD-7175DBF961CD}"/>
              </a:ext>
            </a:extLst>
          </p:cNvPr>
          <p:cNvSpPr>
            <a:spLocks noGrp="1"/>
          </p:cNvSpPr>
          <p:nvPr>
            <p:ph type="title"/>
          </p:nvPr>
        </p:nvSpPr>
        <p:spPr/>
        <p:txBody>
          <a:bodyPr/>
          <a:lstStyle/>
          <a:p>
            <a:r>
              <a:rPr lang="en-GB" dirty="0"/>
              <a:t>Challenge</a:t>
            </a:r>
            <a:endParaRPr lang="en-IN" dirty="0"/>
          </a:p>
        </p:txBody>
      </p:sp>
      <p:sp>
        <p:nvSpPr>
          <p:cNvPr id="3" name="Content Placeholder 2">
            <a:extLst>
              <a:ext uri="{FF2B5EF4-FFF2-40B4-BE49-F238E27FC236}">
                <a16:creationId xmlns:a16="http://schemas.microsoft.com/office/drawing/2014/main" id="{BFF6A341-3270-4DC1-AE9D-E77DEA239655}"/>
              </a:ext>
            </a:extLst>
          </p:cNvPr>
          <p:cNvSpPr>
            <a:spLocks noGrp="1"/>
          </p:cNvSpPr>
          <p:nvPr>
            <p:ph sz="quarter" idx="1"/>
          </p:nvPr>
        </p:nvSpPr>
        <p:spPr/>
        <p:txBody>
          <a:bodyPr/>
          <a:lstStyle/>
          <a:p>
            <a:pPr algn="just"/>
            <a:r>
              <a:rPr lang="en-GB" dirty="0"/>
              <a:t>Take username and password as string input from the user.</a:t>
            </a:r>
          </a:p>
          <a:p>
            <a:pPr algn="just"/>
            <a:r>
              <a:rPr lang="en-GB" dirty="0"/>
              <a:t>Check if the username matches the password or not.</a:t>
            </a:r>
          </a:p>
          <a:p>
            <a:pPr algn="just"/>
            <a:r>
              <a:rPr lang="en-GB" dirty="0"/>
              <a:t>If it matches then welcome the user.</a:t>
            </a:r>
          </a:p>
          <a:p>
            <a:pPr algn="just"/>
            <a:r>
              <a:rPr lang="en-GB" dirty="0"/>
              <a:t>Else display an appropriate message. </a:t>
            </a:r>
            <a:endParaRPr lang="en-IN" dirty="0"/>
          </a:p>
        </p:txBody>
      </p:sp>
    </p:spTree>
    <p:extLst>
      <p:ext uri="{BB962C8B-B14F-4D97-AF65-F5344CB8AC3E}">
        <p14:creationId xmlns:p14="http://schemas.microsoft.com/office/powerpoint/2010/main" val="7681959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E9B8A-EAE4-48E3-B23D-7F2F3E2E8550}"/>
              </a:ext>
            </a:extLst>
          </p:cNvPr>
          <p:cNvSpPr>
            <a:spLocks noGrp="1"/>
          </p:cNvSpPr>
          <p:nvPr>
            <p:ph type="title"/>
          </p:nvPr>
        </p:nvSpPr>
        <p:spPr/>
        <p:txBody>
          <a:bodyPr/>
          <a:lstStyle/>
          <a:p>
            <a:r>
              <a:rPr lang="en-GB" dirty="0"/>
              <a:t>Signature-Based IDS</a:t>
            </a:r>
            <a:endParaRPr lang="en-IN" dirty="0"/>
          </a:p>
        </p:txBody>
      </p:sp>
      <p:sp>
        <p:nvSpPr>
          <p:cNvPr id="3" name="Content Placeholder 2">
            <a:extLst>
              <a:ext uri="{FF2B5EF4-FFF2-40B4-BE49-F238E27FC236}">
                <a16:creationId xmlns:a16="http://schemas.microsoft.com/office/drawing/2014/main" id="{B992DE48-0195-4976-A855-306BC3BE063A}"/>
              </a:ext>
            </a:extLst>
          </p:cNvPr>
          <p:cNvSpPr>
            <a:spLocks noGrp="1"/>
          </p:cNvSpPr>
          <p:nvPr>
            <p:ph sz="quarter" idx="1"/>
          </p:nvPr>
        </p:nvSpPr>
        <p:spPr/>
        <p:txBody>
          <a:bodyPr>
            <a:normAutofit fontScale="92500"/>
          </a:bodyPr>
          <a:lstStyle/>
          <a:p>
            <a:pPr algn="just"/>
            <a:r>
              <a:rPr lang="en-GB" dirty="0"/>
              <a:t>The signature-based approach to IDS focuses on identifying a “signature” of an intrusion event. This could be in the form of a known identity, or perhaps a pattern. Most IDSs use the signature-based approach.</a:t>
            </a:r>
          </a:p>
          <a:p>
            <a:pPr algn="just"/>
            <a:r>
              <a:rPr lang="en-GB" dirty="0"/>
              <a:t>For this mode to be successful, it needs to be updated regularly, so it understands which identities and signatures are common. These identities and signatures are changing and evolving. </a:t>
            </a:r>
          </a:p>
          <a:p>
            <a:pPr algn="just"/>
            <a:r>
              <a:rPr lang="en-GB" dirty="0"/>
              <a:t>In other words, if an attacker changes details about how the attack is executed regularly enough, they may be able to evade the attention of a signature-based IDS, because the IDS cannot keep up with the alterations. </a:t>
            </a:r>
            <a:endParaRPr lang="en-IN" dirty="0"/>
          </a:p>
        </p:txBody>
      </p:sp>
    </p:spTree>
    <p:extLst>
      <p:ext uri="{BB962C8B-B14F-4D97-AF65-F5344CB8AC3E}">
        <p14:creationId xmlns:p14="http://schemas.microsoft.com/office/powerpoint/2010/main" val="18402705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C0085-2452-4A61-A67D-DBC1EC894E4F}"/>
              </a:ext>
            </a:extLst>
          </p:cNvPr>
          <p:cNvSpPr>
            <a:spLocks noGrp="1"/>
          </p:cNvSpPr>
          <p:nvPr>
            <p:ph type="title"/>
          </p:nvPr>
        </p:nvSpPr>
        <p:spPr/>
        <p:txBody>
          <a:bodyPr/>
          <a:lstStyle/>
          <a:p>
            <a:r>
              <a:rPr lang="en-GB" dirty="0"/>
              <a:t>Anomaly-Based IDS</a:t>
            </a:r>
            <a:endParaRPr lang="en-IN" dirty="0"/>
          </a:p>
        </p:txBody>
      </p:sp>
      <p:sp>
        <p:nvSpPr>
          <p:cNvPr id="3" name="Content Placeholder 2">
            <a:extLst>
              <a:ext uri="{FF2B5EF4-FFF2-40B4-BE49-F238E27FC236}">
                <a16:creationId xmlns:a16="http://schemas.microsoft.com/office/drawing/2014/main" id="{E9DE035C-9692-4930-B210-B708367EE85C}"/>
              </a:ext>
            </a:extLst>
          </p:cNvPr>
          <p:cNvSpPr>
            <a:spLocks noGrp="1"/>
          </p:cNvSpPr>
          <p:nvPr>
            <p:ph sz="quarter" idx="1"/>
          </p:nvPr>
        </p:nvSpPr>
        <p:spPr/>
        <p:txBody>
          <a:bodyPr>
            <a:normAutofit/>
          </a:bodyPr>
          <a:lstStyle/>
          <a:p>
            <a:pPr algn="just"/>
            <a:r>
              <a:rPr lang="en-GB" dirty="0"/>
              <a:t>Anomaly-based detection, as its name suggests, focuses on identifying unexpected or unusual patterns of activities. This method compensates for any attacks that slip past the signature-based model’s pattern identifying approach. However, previously unknown but nonetheless valid </a:t>
            </a:r>
            <a:r>
              <a:rPr lang="en-GB" dirty="0" err="1"/>
              <a:t>behavior</a:t>
            </a:r>
            <a:r>
              <a:rPr lang="en-GB" dirty="0"/>
              <a:t> can sometimes be flagged accidentally.</a:t>
            </a:r>
          </a:p>
          <a:p>
            <a:pPr algn="just"/>
            <a:r>
              <a:rPr lang="en-GB" dirty="0"/>
              <a:t>Anomaly-based IDS is good for identifying when someone is sweeping or probing a network, which can provide a strong indication of an imminent attack. Examples of an anomaly include multiple failed login attempts and unusual port activity.</a:t>
            </a:r>
            <a:endParaRPr lang="en-IN" dirty="0"/>
          </a:p>
        </p:txBody>
      </p:sp>
    </p:spTree>
    <p:extLst>
      <p:ext uri="{BB962C8B-B14F-4D97-AF65-F5344CB8AC3E}">
        <p14:creationId xmlns:p14="http://schemas.microsoft.com/office/powerpoint/2010/main" val="42861569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2E57E-E4A9-452D-812A-5FDFB795DF3A}"/>
              </a:ext>
            </a:extLst>
          </p:cNvPr>
          <p:cNvSpPr>
            <a:spLocks noGrp="1"/>
          </p:cNvSpPr>
          <p:nvPr>
            <p:ph type="title"/>
          </p:nvPr>
        </p:nvSpPr>
        <p:spPr/>
        <p:txBody>
          <a:bodyPr>
            <a:normAutofit/>
          </a:bodyPr>
          <a:lstStyle/>
          <a:p>
            <a:r>
              <a:rPr lang="en-GB" dirty="0"/>
              <a:t>Signature-Based vs. Anomaly-Based IDS</a:t>
            </a:r>
            <a:endParaRPr lang="en-IN" dirty="0"/>
          </a:p>
        </p:txBody>
      </p:sp>
      <p:sp>
        <p:nvSpPr>
          <p:cNvPr id="3" name="Content Placeholder 2">
            <a:extLst>
              <a:ext uri="{FF2B5EF4-FFF2-40B4-BE49-F238E27FC236}">
                <a16:creationId xmlns:a16="http://schemas.microsoft.com/office/drawing/2014/main" id="{7A08E9D2-ECB7-4EB9-A22F-D7703C6E62EF}"/>
              </a:ext>
            </a:extLst>
          </p:cNvPr>
          <p:cNvSpPr>
            <a:spLocks noGrp="1"/>
          </p:cNvSpPr>
          <p:nvPr>
            <p:ph sz="quarter" idx="1"/>
          </p:nvPr>
        </p:nvSpPr>
        <p:spPr/>
        <p:txBody>
          <a:bodyPr/>
          <a:lstStyle/>
          <a:p>
            <a:pPr algn="just"/>
            <a:r>
              <a:rPr lang="en-GB" dirty="0"/>
              <a:t>The signature-based methodology tends to be faster than anomaly-based detection, but ultimately a comprehensive intrusion detection software program needs to offer both signature and anomaly procedures. </a:t>
            </a:r>
          </a:p>
          <a:p>
            <a:pPr algn="just"/>
            <a:r>
              <a:rPr lang="en-GB" dirty="0"/>
              <a:t>This is because there are merits and disadvantages to both signature-based and anomaly-based intrusion detection software, which are largely compensated for when the two are combined.</a:t>
            </a:r>
            <a:endParaRPr lang="en-IN" dirty="0"/>
          </a:p>
        </p:txBody>
      </p:sp>
    </p:spTree>
    <p:extLst>
      <p:ext uri="{BB962C8B-B14F-4D97-AF65-F5344CB8AC3E}">
        <p14:creationId xmlns:p14="http://schemas.microsoft.com/office/powerpoint/2010/main" val="24305147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2A1F5-7B8A-4182-AAFA-7E72CCD6157D}"/>
              </a:ext>
            </a:extLst>
          </p:cNvPr>
          <p:cNvSpPr>
            <a:spLocks noGrp="1"/>
          </p:cNvSpPr>
          <p:nvPr>
            <p:ph type="title"/>
          </p:nvPr>
        </p:nvSpPr>
        <p:spPr/>
        <p:txBody>
          <a:bodyPr/>
          <a:lstStyle/>
          <a:p>
            <a:r>
              <a:rPr lang="en-GB" dirty="0"/>
              <a:t>Challenges of Managing an IDS</a:t>
            </a:r>
            <a:endParaRPr lang="en-IN" dirty="0"/>
          </a:p>
        </p:txBody>
      </p:sp>
      <p:sp>
        <p:nvSpPr>
          <p:cNvPr id="3" name="Content Placeholder 2">
            <a:extLst>
              <a:ext uri="{FF2B5EF4-FFF2-40B4-BE49-F238E27FC236}">
                <a16:creationId xmlns:a16="http://schemas.microsoft.com/office/drawing/2014/main" id="{B5210F00-D62B-4836-8BD6-88C59EA4C5EA}"/>
              </a:ext>
            </a:extLst>
          </p:cNvPr>
          <p:cNvSpPr>
            <a:spLocks noGrp="1"/>
          </p:cNvSpPr>
          <p:nvPr>
            <p:ph sz="quarter" idx="1"/>
          </p:nvPr>
        </p:nvSpPr>
        <p:spPr/>
        <p:txBody>
          <a:bodyPr>
            <a:normAutofit fontScale="92500" lnSpcReduction="10000"/>
          </a:bodyPr>
          <a:lstStyle/>
          <a:p>
            <a:pPr algn="just"/>
            <a:r>
              <a:rPr lang="en-GB" b="1" dirty="0"/>
              <a:t>Identifying false positives. </a:t>
            </a:r>
            <a:r>
              <a:rPr lang="en-GB" dirty="0"/>
              <a:t>The first challenge concerns the identification of false positives, which I’ve already addressed in part. False positives can put pressure on IT teams, who must update their IDS continually, so it has the information required to detect genuine threats and distinguish those threats from genuine traffic.</a:t>
            </a:r>
          </a:p>
          <a:p>
            <a:pPr algn="just"/>
            <a:r>
              <a:rPr lang="en-GB" b="1" dirty="0"/>
              <a:t>Staffing. </a:t>
            </a:r>
            <a:r>
              <a:rPr lang="en-GB" dirty="0"/>
              <a:t>The second issue is staffing. Understanding the context of threats and suspicious activity is an extremely important aspect of IDS management. The wider context is changing every day, as cybercriminals try to keep pace with security software. In addition, every IDS is implemented within the specific context of the organization in question.</a:t>
            </a:r>
            <a:endParaRPr lang="en-IN" dirty="0"/>
          </a:p>
        </p:txBody>
      </p:sp>
    </p:spTree>
    <p:extLst>
      <p:ext uri="{BB962C8B-B14F-4D97-AF65-F5344CB8AC3E}">
        <p14:creationId xmlns:p14="http://schemas.microsoft.com/office/powerpoint/2010/main" val="30756528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13364-5F3F-4B18-885B-462ACB1C81E8}"/>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01DE06D3-4A75-4C2C-9DA2-E5CD90E4C0C0}"/>
              </a:ext>
            </a:extLst>
          </p:cNvPr>
          <p:cNvSpPr>
            <a:spLocks noGrp="1"/>
          </p:cNvSpPr>
          <p:nvPr>
            <p:ph sz="quarter" idx="1"/>
          </p:nvPr>
        </p:nvSpPr>
        <p:spPr/>
        <p:txBody>
          <a:bodyPr/>
          <a:lstStyle/>
          <a:p>
            <a:pPr algn="just"/>
            <a:r>
              <a:rPr lang="en-GB" b="1" dirty="0"/>
              <a:t>Identifying genuine risks. </a:t>
            </a:r>
            <a:r>
              <a:rPr lang="en-GB" dirty="0"/>
              <a:t>False positives can be time-consuming and cumbersome but missing a legitimate threat can be worse. With an IDS, you have to know the nature of the attack to identify and prevent it. Experts refer to this as the “patient zero” problem: someone has to get sick before you can identify the illness in the future.</a:t>
            </a:r>
            <a:endParaRPr lang="en-IN" dirty="0"/>
          </a:p>
        </p:txBody>
      </p:sp>
    </p:spTree>
    <p:extLst>
      <p:ext uri="{BB962C8B-B14F-4D97-AF65-F5344CB8AC3E}">
        <p14:creationId xmlns:p14="http://schemas.microsoft.com/office/powerpoint/2010/main" val="22663002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18DF0-F47B-4D7B-9155-9E94FF5C0572}"/>
              </a:ext>
            </a:extLst>
          </p:cNvPr>
          <p:cNvSpPr>
            <a:spLocks noGrp="1"/>
          </p:cNvSpPr>
          <p:nvPr>
            <p:ph type="title"/>
          </p:nvPr>
        </p:nvSpPr>
        <p:spPr/>
        <p:txBody>
          <a:bodyPr>
            <a:normAutofit/>
          </a:bodyPr>
          <a:lstStyle/>
          <a:p>
            <a:r>
              <a:rPr lang="en-GB" dirty="0"/>
              <a:t>Best Intrusion Detection System Software</a:t>
            </a:r>
            <a:endParaRPr lang="en-IN" dirty="0"/>
          </a:p>
        </p:txBody>
      </p:sp>
      <p:sp>
        <p:nvSpPr>
          <p:cNvPr id="3" name="Content Placeholder 2">
            <a:extLst>
              <a:ext uri="{FF2B5EF4-FFF2-40B4-BE49-F238E27FC236}">
                <a16:creationId xmlns:a16="http://schemas.microsoft.com/office/drawing/2014/main" id="{53128217-A3A4-4393-AAA7-30194C8367A2}"/>
              </a:ext>
            </a:extLst>
          </p:cNvPr>
          <p:cNvSpPr>
            <a:spLocks noGrp="1"/>
          </p:cNvSpPr>
          <p:nvPr>
            <p:ph sz="quarter" idx="1"/>
          </p:nvPr>
        </p:nvSpPr>
        <p:spPr/>
        <p:txBody>
          <a:bodyPr/>
          <a:lstStyle/>
          <a:p>
            <a:pPr algn="just"/>
            <a:r>
              <a:rPr lang="en-GB" dirty="0"/>
              <a:t>The best intrusion detection system software has to be able to manage the three challenges listed above effectively. </a:t>
            </a:r>
          </a:p>
          <a:p>
            <a:pPr algn="just"/>
            <a:r>
              <a:rPr lang="en-GB" dirty="0"/>
              <a:t>It also has to be designed in an intuitive and user-friendly way, to reduce the amount of time and </a:t>
            </a:r>
            <a:r>
              <a:rPr lang="en-GB" dirty="0" err="1"/>
              <a:t>labor</a:t>
            </a:r>
            <a:r>
              <a:rPr lang="en-GB" dirty="0"/>
              <a:t> spent on intrusion detection and prevention. </a:t>
            </a:r>
          </a:p>
          <a:p>
            <a:pPr algn="just"/>
            <a:r>
              <a:rPr lang="en-GB" dirty="0"/>
              <a:t>The following tools are the best of the best, with SolarWinds Security Event Manger (SEM) coming out on top.</a:t>
            </a:r>
            <a:endParaRPr lang="en-IN" dirty="0"/>
          </a:p>
        </p:txBody>
      </p:sp>
    </p:spTree>
    <p:extLst>
      <p:ext uri="{BB962C8B-B14F-4D97-AF65-F5344CB8AC3E}">
        <p14:creationId xmlns:p14="http://schemas.microsoft.com/office/powerpoint/2010/main" val="24969683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A0598-5752-48B8-8646-B316B99522D3}"/>
              </a:ext>
            </a:extLst>
          </p:cNvPr>
          <p:cNvSpPr>
            <a:spLocks noGrp="1"/>
          </p:cNvSpPr>
          <p:nvPr>
            <p:ph type="title"/>
          </p:nvPr>
        </p:nvSpPr>
        <p:spPr/>
        <p:txBody>
          <a:bodyPr/>
          <a:lstStyle/>
          <a:p>
            <a:r>
              <a:rPr lang="en-GB" dirty="0"/>
              <a:t>SolarWinds Security Event Manager (SEM)</a:t>
            </a:r>
            <a:endParaRPr lang="en-IN" dirty="0"/>
          </a:p>
        </p:txBody>
      </p:sp>
      <p:sp>
        <p:nvSpPr>
          <p:cNvPr id="3" name="Content Placeholder 2">
            <a:extLst>
              <a:ext uri="{FF2B5EF4-FFF2-40B4-BE49-F238E27FC236}">
                <a16:creationId xmlns:a16="http://schemas.microsoft.com/office/drawing/2014/main" id="{DAB6E520-E26D-4715-A3C9-7E68160B0DF2}"/>
              </a:ext>
            </a:extLst>
          </p:cNvPr>
          <p:cNvSpPr>
            <a:spLocks noGrp="1"/>
          </p:cNvSpPr>
          <p:nvPr>
            <p:ph sz="quarter" idx="1"/>
          </p:nvPr>
        </p:nvSpPr>
        <p:spPr/>
        <p:txBody>
          <a:bodyPr>
            <a:normAutofit/>
          </a:bodyPr>
          <a:lstStyle/>
          <a:p>
            <a:pPr algn="just"/>
            <a:r>
              <a:rPr lang="en-GB" dirty="0"/>
              <a:t>SolarWinds Security Event Manager (SEM) takes a highly intelligent approach to threat detection. By collecting network intrusion detection system logs, SEM collates information on attack types and amounts. </a:t>
            </a:r>
          </a:p>
          <a:p>
            <a:pPr algn="just"/>
            <a:r>
              <a:rPr lang="en-GB" dirty="0"/>
              <a:t>This information is then integrated with other infrastructure logs, creating a vast network of data to contribute to threat detection. </a:t>
            </a:r>
          </a:p>
          <a:p>
            <a:pPr algn="just"/>
            <a:r>
              <a:rPr lang="en-GB" dirty="0"/>
              <a:t>This data is constantly optimizing the security systems and processes of your IDS or informing the creation of more efficient procedures better equipped to protect your network. </a:t>
            </a:r>
          </a:p>
        </p:txBody>
      </p:sp>
    </p:spTree>
    <p:extLst>
      <p:ext uri="{BB962C8B-B14F-4D97-AF65-F5344CB8AC3E}">
        <p14:creationId xmlns:p14="http://schemas.microsoft.com/office/powerpoint/2010/main" val="27086314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786CB-7A26-4B2A-8EDA-0910BBE6471F}"/>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CC0F9418-DD7A-48FA-BC7A-A1F3F2828BB9}"/>
              </a:ext>
            </a:extLst>
          </p:cNvPr>
          <p:cNvSpPr>
            <a:spLocks noGrp="1"/>
          </p:cNvSpPr>
          <p:nvPr>
            <p:ph sz="quarter" idx="1"/>
          </p:nvPr>
        </p:nvSpPr>
        <p:spPr/>
        <p:txBody>
          <a:bodyPr>
            <a:normAutofit fontScale="92500"/>
          </a:bodyPr>
          <a:lstStyle/>
          <a:p>
            <a:pPr algn="just"/>
            <a:r>
              <a:rPr lang="en-GB" dirty="0"/>
              <a:t>With SEM, you can identify problematic devices on the network, use the data to create risk assessment reports for stakeholders, and identify highly advanced threats before they wreak havoc on your system.</a:t>
            </a:r>
          </a:p>
          <a:p>
            <a:pPr algn="just"/>
            <a:r>
              <a:rPr lang="en-GB" dirty="0"/>
              <a:t>SEM uses native technology to save you time that would otherwise be spent performing routine tasks. It does this by monitoring and alerting you to any suspicious events or activities, and by acting automatically when specific events are detected. </a:t>
            </a:r>
          </a:p>
          <a:p>
            <a:pPr algn="just"/>
            <a:r>
              <a:rPr lang="en-GB" dirty="0"/>
              <a:t>It deploys network sensors to assist with detecting intrusions, conducts data analysis, identifies services being consumed, and automates asset discovery. </a:t>
            </a:r>
          </a:p>
        </p:txBody>
      </p:sp>
    </p:spTree>
    <p:extLst>
      <p:ext uri="{BB962C8B-B14F-4D97-AF65-F5344CB8AC3E}">
        <p14:creationId xmlns:p14="http://schemas.microsoft.com/office/powerpoint/2010/main" val="38078796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AA35B-F5BC-4C44-9CB9-8867F0D22FF1}"/>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DCB3D46B-B123-4AA2-853F-39EE1B56D3AB}"/>
              </a:ext>
            </a:extLst>
          </p:cNvPr>
          <p:cNvSpPr>
            <a:spLocks noGrp="1"/>
          </p:cNvSpPr>
          <p:nvPr>
            <p:ph sz="quarter" idx="1"/>
          </p:nvPr>
        </p:nvSpPr>
        <p:spPr/>
        <p:txBody>
          <a:bodyPr>
            <a:normAutofit fontScale="92500"/>
          </a:bodyPr>
          <a:lstStyle/>
          <a:p>
            <a:pPr algn="just"/>
            <a:r>
              <a:rPr lang="en-GB" dirty="0"/>
              <a:t>By automating the process wherever possible, these capabilities reduce the need for you to manually detect and respond to threats and suspicious activity.</a:t>
            </a:r>
          </a:p>
          <a:p>
            <a:pPr algn="just"/>
            <a:r>
              <a:rPr lang="en-GB" dirty="0"/>
              <a:t>SEM also helps you demonstrate compliance. The IDS solution SEM provides is network-based, which gives you maximum visibility into your network. </a:t>
            </a:r>
          </a:p>
          <a:p>
            <a:pPr algn="just"/>
            <a:r>
              <a:rPr lang="en-GB" dirty="0"/>
              <a:t>You receive detailed information, which can be packaged into hundreds of out-of-the-box reporting templates. This makes standard reporting processes quick and easy. </a:t>
            </a:r>
          </a:p>
          <a:p>
            <a:pPr algn="just"/>
            <a:r>
              <a:rPr lang="en-GB" dirty="0"/>
              <a:t>Moreover, you can customize these reports to suit the specific needs of your business, and schedule reports to be delivered to stakeholders.</a:t>
            </a:r>
            <a:endParaRPr lang="en-IN" dirty="0"/>
          </a:p>
          <a:p>
            <a:endParaRPr lang="en-IN" dirty="0"/>
          </a:p>
        </p:txBody>
      </p:sp>
    </p:spTree>
    <p:extLst>
      <p:ext uri="{BB962C8B-B14F-4D97-AF65-F5344CB8AC3E}">
        <p14:creationId xmlns:p14="http://schemas.microsoft.com/office/powerpoint/2010/main" val="1846770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777A1-FFF5-4558-B8FD-3FD015D8A178}"/>
              </a:ext>
            </a:extLst>
          </p:cNvPr>
          <p:cNvSpPr>
            <a:spLocks noGrp="1"/>
          </p:cNvSpPr>
          <p:nvPr>
            <p:ph type="title"/>
          </p:nvPr>
        </p:nvSpPr>
        <p:spPr/>
        <p:txBody>
          <a:bodyPr/>
          <a:lstStyle/>
          <a:p>
            <a:r>
              <a:rPr lang="en-GB"/>
              <a:t>Continue..</a:t>
            </a:r>
            <a:endParaRPr lang="en-IN"/>
          </a:p>
        </p:txBody>
      </p:sp>
      <p:sp>
        <p:nvSpPr>
          <p:cNvPr id="3" name="Content Placeholder 2">
            <a:extLst>
              <a:ext uri="{FF2B5EF4-FFF2-40B4-BE49-F238E27FC236}">
                <a16:creationId xmlns:a16="http://schemas.microsoft.com/office/drawing/2014/main" id="{497782B6-C4A6-4801-8C28-396166C38C9D}"/>
              </a:ext>
            </a:extLst>
          </p:cNvPr>
          <p:cNvSpPr>
            <a:spLocks noGrp="1"/>
          </p:cNvSpPr>
          <p:nvPr>
            <p:ph sz="quarter" idx="1"/>
          </p:nvPr>
        </p:nvSpPr>
        <p:spPr/>
        <p:txBody>
          <a:bodyPr/>
          <a:lstStyle/>
          <a:p>
            <a:pPr algn="just"/>
            <a:r>
              <a:rPr lang="en-GB" dirty="0"/>
              <a:t>Network intrusion detection software is only as good as its console. If a program isn’t user-friendly, then it doesn’t matter how sophisticated or feature rich it is, because the average user won’t be able to interact with the system. </a:t>
            </a:r>
          </a:p>
          <a:p>
            <a:pPr algn="just"/>
            <a:r>
              <a:rPr lang="en-GB" dirty="0"/>
              <a:t>SEM, despite offering some seriously advanced utilities, is one of the most user-friendly programs on this list. Its interface is simple, with events, nodes, and rules accessible in the top bar. </a:t>
            </a:r>
          </a:p>
          <a:p>
            <a:pPr algn="just"/>
            <a:r>
              <a:rPr lang="en-GB" dirty="0"/>
              <a:t>All the tabs are super quick to navigate, and data is presented in a graphical, easy-to-read way. The dashboard is </a:t>
            </a:r>
            <a:r>
              <a:rPr lang="en-GB" dirty="0" err="1"/>
              <a:t>colorful</a:t>
            </a:r>
            <a:r>
              <a:rPr lang="en-GB" dirty="0"/>
              <a:t>, uncluttered, and dynamic.</a:t>
            </a:r>
            <a:endParaRPr lang="en-IN" dirty="0"/>
          </a:p>
        </p:txBody>
      </p:sp>
    </p:spTree>
    <p:extLst>
      <p:ext uri="{BB962C8B-B14F-4D97-AF65-F5344CB8AC3E}">
        <p14:creationId xmlns:p14="http://schemas.microsoft.com/office/powerpoint/2010/main" val="459141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E6D9D-B3B1-4F3A-8AE9-16CA0D0BF506}"/>
              </a:ext>
            </a:extLst>
          </p:cNvPr>
          <p:cNvSpPr>
            <a:spLocks noGrp="1"/>
          </p:cNvSpPr>
          <p:nvPr>
            <p:ph type="title"/>
          </p:nvPr>
        </p:nvSpPr>
        <p:spPr/>
        <p:txBody>
          <a:bodyPr/>
          <a:lstStyle/>
          <a:p>
            <a:r>
              <a:rPr lang="en-IN" dirty="0"/>
              <a:t>CLASSICAL ENCRYPTION TECHNIQUES</a:t>
            </a:r>
          </a:p>
        </p:txBody>
      </p:sp>
      <p:sp>
        <p:nvSpPr>
          <p:cNvPr id="3" name="Content Placeholder 2">
            <a:extLst>
              <a:ext uri="{FF2B5EF4-FFF2-40B4-BE49-F238E27FC236}">
                <a16:creationId xmlns:a16="http://schemas.microsoft.com/office/drawing/2014/main" id="{BAB16056-E331-48FF-AA45-F1493517C784}"/>
              </a:ext>
            </a:extLst>
          </p:cNvPr>
          <p:cNvSpPr>
            <a:spLocks noGrp="1"/>
          </p:cNvSpPr>
          <p:nvPr>
            <p:ph sz="quarter" idx="1"/>
          </p:nvPr>
        </p:nvSpPr>
        <p:spPr/>
        <p:txBody>
          <a:bodyPr/>
          <a:lstStyle/>
          <a:p>
            <a:pPr algn="just"/>
            <a:r>
              <a:rPr lang="en-GB" dirty="0"/>
              <a:t>There are two basic building blocks of all encryption techniques: </a:t>
            </a:r>
          </a:p>
          <a:p>
            <a:pPr algn="just"/>
            <a:r>
              <a:rPr lang="en-GB" dirty="0"/>
              <a:t>substitution and transposition.</a:t>
            </a:r>
            <a:endParaRPr lang="en-IN" dirty="0"/>
          </a:p>
        </p:txBody>
      </p:sp>
    </p:spTree>
    <p:extLst>
      <p:ext uri="{BB962C8B-B14F-4D97-AF65-F5344CB8AC3E}">
        <p14:creationId xmlns:p14="http://schemas.microsoft.com/office/powerpoint/2010/main" val="40543369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4CFDB-8003-4818-996C-2C04F2F346EC}"/>
              </a:ext>
            </a:extLst>
          </p:cNvPr>
          <p:cNvSpPr>
            <a:spLocks noGrp="1"/>
          </p:cNvSpPr>
          <p:nvPr>
            <p:ph type="title"/>
          </p:nvPr>
        </p:nvSpPr>
        <p:spPr/>
        <p:txBody>
          <a:bodyPr/>
          <a:lstStyle/>
          <a:p>
            <a:r>
              <a:rPr lang="en-GB" dirty="0"/>
              <a:t>Continue..</a:t>
            </a:r>
            <a:endParaRPr lang="en-IN" dirty="0"/>
          </a:p>
        </p:txBody>
      </p:sp>
      <p:pic>
        <p:nvPicPr>
          <p:cNvPr id="2050" name="Picture 2" descr="SolarWinds-Security-Event-Manager">
            <a:extLst>
              <a:ext uri="{FF2B5EF4-FFF2-40B4-BE49-F238E27FC236}">
                <a16:creationId xmlns:a16="http://schemas.microsoft.com/office/drawing/2014/main" id="{A2BAF0E8-AC87-42FC-91BD-D6DA4D23CDCF}"/>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750789"/>
            <a:ext cx="7467600" cy="4572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078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5A3DE-7F67-40E5-86A9-AC3C6CB4725C}"/>
              </a:ext>
            </a:extLst>
          </p:cNvPr>
          <p:cNvSpPr>
            <a:spLocks noGrp="1"/>
          </p:cNvSpPr>
          <p:nvPr>
            <p:ph type="title"/>
          </p:nvPr>
        </p:nvSpPr>
        <p:spPr/>
        <p:txBody>
          <a:bodyPr/>
          <a:lstStyle/>
          <a:p>
            <a:r>
              <a:rPr lang="en-GB" dirty="0"/>
              <a:t>1 SUBSTITUTION TECHNIQUES</a:t>
            </a:r>
            <a:endParaRPr lang="en-IN" dirty="0"/>
          </a:p>
        </p:txBody>
      </p:sp>
      <p:sp>
        <p:nvSpPr>
          <p:cNvPr id="3" name="Content Placeholder 2">
            <a:extLst>
              <a:ext uri="{FF2B5EF4-FFF2-40B4-BE49-F238E27FC236}">
                <a16:creationId xmlns:a16="http://schemas.microsoft.com/office/drawing/2014/main" id="{DCC08EEE-A8F8-4ACE-B24B-A1C46D8321D9}"/>
              </a:ext>
            </a:extLst>
          </p:cNvPr>
          <p:cNvSpPr>
            <a:spLocks noGrp="1"/>
          </p:cNvSpPr>
          <p:nvPr>
            <p:ph sz="quarter" idx="1"/>
          </p:nvPr>
        </p:nvSpPr>
        <p:spPr/>
        <p:txBody>
          <a:bodyPr/>
          <a:lstStyle/>
          <a:p>
            <a:pPr algn="just"/>
            <a:r>
              <a:rPr lang="en-GB" dirty="0"/>
              <a:t>A substitution technique is one in which the letters of plaintext are replaced by other letters or by numbers or symbols. </a:t>
            </a:r>
          </a:p>
          <a:p>
            <a:pPr algn="just"/>
            <a:r>
              <a:rPr lang="en-GB" dirty="0"/>
              <a:t>If the plaintext is viewed as a sequence of bits, then substitution involves replacing plaintext bit patterns with cipher text bit patterns.</a:t>
            </a:r>
            <a:endParaRPr lang="en-IN" dirty="0"/>
          </a:p>
        </p:txBody>
      </p:sp>
    </p:spTree>
    <p:extLst>
      <p:ext uri="{BB962C8B-B14F-4D97-AF65-F5344CB8AC3E}">
        <p14:creationId xmlns:p14="http://schemas.microsoft.com/office/powerpoint/2010/main" val="239045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1738</TotalTime>
  <Words>5035</Words>
  <Application>Microsoft Office PowerPoint</Application>
  <PresentationFormat>On-screen Show (4:3)</PresentationFormat>
  <Paragraphs>314</Paragraphs>
  <Slides>80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80</vt:i4>
      </vt:variant>
    </vt:vector>
  </HeadingPairs>
  <TitlesOfParts>
    <vt:vector size="84" baseType="lpstr">
      <vt:lpstr>Century Schoolbook</vt:lpstr>
      <vt:lpstr>Wingdings</vt:lpstr>
      <vt:lpstr>Wingdings 2</vt:lpstr>
      <vt:lpstr>Oriel</vt:lpstr>
      <vt:lpstr>CAP-791</vt:lpstr>
      <vt:lpstr>How User Authentication is Done</vt:lpstr>
      <vt:lpstr>Authentication in cybersecurity</vt:lpstr>
      <vt:lpstr>Continue..</vt:lpstr>
      <vt:lpstr>How authentication is used</vt:lpstr>
      <vt:lpstr>Continue..</vt:lpstr>
      <vt:lpstr>Challenge</vt:lpstr>
      <vt:lpstr>CLASSICAL ENCRYPTION TECHNIQUES</vt:lpstr>
      <vt:lpstr>1 SUBSTITUTION TECHNIQUES</vt:lpstr>
      <vt:lpstr>(i)Caesar cipher (or) shift cipher</vt:lpstr>
      <vt:lpstr>(ii) playfair cipher</vt:lpstr>
      <vt:lpstr>Continue..</vt:lpstr>
      <vt:lpstr>Continue..</vt:lpstr>
      <vt:lpstr>(iii)Polyalphabetic ciphers</vt:lpstr>
      <vt:lpstr>(iv)Vigenere cipher</vt:lpstr>
      <vt:lpstr>Continue..</vt:lpstr>
      <vt:lpstr>Continue..</vt:lpstr>
      <vt:lpstr>Continue..</vt:lpstr>
      <vt:lpstr>2 TRANSPOSITION TECHNIQUES</vt:lpstr>
      <vt:lpstr>Rail Fence Cipher</vt:lpstr>
      <vt:lpstr>Rail fence</vt:lpstr>
      <vt:lpstr>Encryption</vt:lpstr>
      <vt:lpstr>PowerPoint Presentation</vt:lpstr>
      <vt:lpstr>Decryption</vt:lpstr>
      <vt:lpstr>Implementation: </vt:lpstr>
      <vt:lpstr>Example 1</vt:lpstr>
      <vt:lpstr>Example 2</vt:lpstr>
      <vt:lpstr>Example 3</vt:lpstr>
      <vt:lpstr>Row Transposition Ciphers</vt:lpstr>
      <vt:lpstr>Continue..</vt:lpstr>
      <vt:lpstr>Continue..</vt:lpstr>
      <vt:lpstr>An example of asymmetric cryptography :</vt:lpstr>
      <vt:lpstr>Continue..</vt:lpstr>
      <vt:lpstr>Continue..</vt:lpstr>
      <vt:lpstr>RSA Algorithm in Cryptography</vt:lpstr>
      <vt:lpstr>Continue..</vt:lpstr>
      <vt:lpstr>Continue..</vt:lpstr>
      <vt:lpstr>RSA(Rivest-Shamir-Adleman)</vt:lpstr>
      <vt:lpstr>Continue..</vt:lpstr>
      <vt:lpstr>Generating Public Key :</vt:lpstr>
      <vt:lpstr> Generating Private Key :</vt:lpstr>
      <vt:lpstr>Continue..</vt:lpstr>
      <vt:lpstr>Access Control</vt:lpstr>
      <vt:lpstr>Types of Access Control Systems</vt:lpstr>
      <vt:lpstr>Examples of virtual and physical access control systems</vt:lpstr>
      <vt:lpstr>Access Control Lists</vt:lpstr>
      <vt:lpstr>How Access Controls Come Into Play Within Your Organization</vt:lpstr>
      <vt:lpstr>File-Sharing Platforms like SharePoint and Google Docs</vt:lpstr>
      <vt:lpstr>Continue..</vt:lpstr>
      <vt:lpstr>Windows Active Directory</vt:lpstr>
      <vt:lpstr>Continue..</vt:lpstr>
      <vt:lpstr>Linux Access Controls</vt:lpstr>
      <vt:lpstr>WordPress Access Controls</vt:lpstr>
      <vt:lpstr>Continue..</vt:lpstr>
      <vt:lpstr>WordPress plugins: Advanced Access Manager (AAM)</vt:lpstr>
      <vt:lpstr>Intrusion Detection Software</vt:lpstr>
      <vt:lpstr>Continue..</vt:lpstr>
      <vt:lpstr>Fact Check:</vt:lpstr>
      <vt:lpstr>Continue..</vt:lpstr>
      <vt:lpstr>PowerPoint Presentation</vt:lpstr>
      <vt:lpstr>What Is an Intrusion Detection System (IDS)?</vt:lpstr>
      <vt:lpstr>Continue..</vt:lpstr>
      <vt:lpstr>Continue..</vt:lpstr>
      <vt:lpstr>PowerPoint Presentation</vt:lpstr>
      <vt:lpstr>Types of IDS</vt:lpstr>
      <vt:lpstr>Network-Based Intrusion Detection System (NIDS)</vt:lpstr>
      <vt:lpstr>Host-Based Intrusion Detection System (HIDS)</vt:lpstr>
      <vt:lpstr>NIDS vs. HIDS</vt:lpstr>
      <vt:lpstr>Types of Intrusion Detection Methodologies</vt:lpstr>
      <vt:lpstr>Signature-Based IDS</vt:lpstr>
      <vt:lpstr>Anomaly-Based IDS</vt:lpstr>
      <vt:lpstr>Signature-Based vs. Anomaly-Based IDS</vt:lpstr>
      <vt:lpstr>Challenges of Managing an IDS</vt:lpstr>
      <vt:lpstr>Continue..</vt:lpstr>
      <vt:lpstr>Best Intrusion Detection System Software</vt:lpstr>
      <vt:lpstr>SolarWinds Security Event Manager (SEM)</vt:lpstr>
      <vt:lpstr>Continue..</vt:lpstr>
      <vt:lpstr>Continue..</vt:lpstr>
      <vt:lpstr>Continue..</vt:lpstr>
      <vt:lpstr>Continue..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vikassingh</dc:creator>
  <cp:lastModifiedBy>sophiya sheikh</cp:lastModifiedBy>
  <cp:revision>160</cp:revision>
  <dcterms:created xsi:type="dcterms:W3CDTF">2014-08-19T17:16:14Z</dcterms:created>
  <dcterms:modified xsi:type="dcterms:W3CDTF">2022-02-23T07:24:32Z</dcterms:modified>
</cp:coreProperties>
</file>