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459" r:id="rId3"/>
    <p:sldId id="460" r:id="rId4"/>
    <p:sldId id="461" r:id="rId5"/>
    <p:sldId id="462" r:id="rId6"/>
    <p:sldId id="496" r:id="rId7"/>
    <p:sldId id="468" r:id="rId8"/>
    <p:sldId id="470" r:id="rId9"/>
    <p:sldId id="463" r:id="rId10"/>
    <p:sldId id="464" r:id="rId11"/>
    <p:sldId id="465" r:id="rId12"/>
    <p:sldId id="466" r:id="rId13"/>
    <p:sldId id="497" r:id="rId14"/>
    <p:sldId id="469" r:id="rId15"/>
    <p:sldId id="471" r:id="rId16"/>
    <p:sldId id="472" r:id="rId17"/>
    <p:sldId id="438" r:id="rId18"/>
    <p:sldId id="439" r:id="rId19"/>
    <p:sldId id="441" r:id="rId20"/>
    <p:sldId id="481" r:id="rId21"/>
    <p:sldId id="473" r:id="rId22"/>
    <p:sldId id="474" r:id="rId23"/>
    <p:sldId id="475" r:id="rId24"/>
    <p:sldId id="482" r:id="rId25"/>
    <p:sldId id="476" r:id="rId26"/>
    <p:sldId id="477" r:id="rId27"/>
    <p:sldId id="478" r:id="rId28"/>
    <p:sldId id="479" r:id="rId29"/>
    <p:sldId id="480" r:id="rId30"/>
    <p:sldId id="483" r:id="rId31"/>
    <p:sldId id="484" r:id="rId32"/>
    <p:sldId id="485" r:id="rId33"/>
    <p:sldId id="486" r:id="rId34"/>
    <p:sldId id="487" r:id="rId35"/>
    <p:sldId id="488" r:id="rId36"/>
    <p:sldId id="519" r:id="rId37"/>
    <p:sldId id="520" r:id="rId38"/>
    <p:sldId id="521" r:id="rId39"/>
    <p:sldId id="522" r:id="rId40"/>
    <p:sldId id="489" r:id="rId41"/>
    <p:sldId id="490" r:id="rId42"/>
    <p:sldId id="491" r:id="rId43"/>
    <p:sldId id="492" r:id="rId44"/>
    <p:sldId id="493" r:id="rId45"/>
    <p:sldId id="494" r:id="rId46"/>
    <p:sldId id="495" r:id="rId47"/>
    <p:sldId id="523" r:id="rId48"/>
    <p:sldId id="498" r:id="rId49"/>
    <p:sldId id="500" r:id="rId50"/>
    <p:sldId id="526" r:id="rId51"/>
    <p:sldId id="525" r:id="rId52"/>
    <p:sldId id="446" r:id="rId53"/>
    <p:sldId id="447" r:id="rId54"/>
    <p:sldId id="534" r:id="rId55"/>
    <p:sldId id="502" r:id="rId56"/>
    <p:sldId id="527" r:id="rId57"/>
    <p:sldId id="528" r:id="rId58"/>
    <p:sldId id="529" r:id="rId59"/>
    <p:sldId id="530" r:id="rId60"/>
    <p:sldId id="531" r:id="rId61"/>
    <p:sldId id="532" r:id="rId62"/>
    <p:sldId id="533" r:id="rId63"/>
    <p:sldId id="448" r:id="rId64"/>
    <p:sldId id="449" r:id="rId65"/>
    <p:sldId id="450" r:id="rId66"/>
    <p:sldId id="503" r:id="rId67"/>
    <p:sldId id="504" r:id="rId68"/>
    <p:sldId id="505" r:id="rId69"/>
    <p:sldId id="506" r:id="rId70"/>
    <p:sldId id="507" r:id="rId71"/>
    <p:sldId id="535" r:id="rId72"/>
    <p:sldId id="536" r:id="rId73"/>
    <p:sldId id="508" r:id="rId74"/>
    <p:sldId id="509" r:id="rId75"/>
    <p:sldId id="510" r:id="rId76"/>
    <p:sldId id="511" r:id="rId77"/>
    <p:sldId id="512" r:id="rId78"/>
    <p:sldId id="537" r:id="rId79"/>
    <p:sldId id="513" r:id="rId80"/>
    <p:sldId id="514" r:id="rId81"/>
    <p:sldId id="515" r:id="rId82"/>
    <p:sldId id="516" r:id="rId83"/>
    <p:sldId id="517" r:id="rId84"/>
    <p:sldId id="548" r:id="rId85"/>
    <p:sldId id="538" r:id="rId86"/>
    <p:sldId id="539" r:id="rId87"/>
    <p:sldId id="540" r:id="rId88"/>
    <p:sldId id="541" r:id="rId89"/>
    <p:sldId id="542" r:id="rId90"/>
    <p:sldId id="543" r:id="rId91"/>
    <p:sldId id="544" r:id="rId92"/>
    <p:sldId id="545" r:id="rId93"/>
    <p:sldId id="546" r:id="rId94"/>
    <p:sldId id="547" r:id="rId95"/>
    <p:sldId id="518" r:id="rId96"/>
    <p:sldId id="549"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5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0020FF2-DC22-4BDE-BBB3-08067E5C1705}" type="datetimeFigureOut">
              <a:rPr lang="en-US" smtClean="0"/>
              <a:pPr/>
              <a:t>4/14/2022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B34E26E-B4C2-4F87-BE50-7192422347C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020FF2-DC22-4BDE-BBB3-08067E5C1705}"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0020FF2-DC22-4BDE-BBB3-08067E5C1705}" type="datetimeFigureOut">
              <a:rPr lang="en-US" smtClean="0"/>
              <a:pPr/>
              <a:t>4/14/2022</a:t>
            </a:fld>
            <a:endParaRPr lang="en-US"/>
          </a:p>
        </p:txBody>
      </p:sp>
      <p:sp>
        <p:nvSpPr>
          <p:cNvPr id="9" name="Slide Number Placeholder 8"/>
          <p:cNvSpPr>
            <a:spLocks noGrp="1"/>
          </p:cNvSpPr>
          <p:nvPr>
            <p:ph type="sldNum" sz="quarter" idx="15"/>
          </p:nvPr>
        </p:nvSpPr>
        <p:spPr/>
        <p:txBody>
          <a:bodyPr rtlCol="0"/>
          <a:lstStyle/>
          <a:p>
            <a:fld id="{0B34E26E-B4C2-4F87-BE50-7192422347C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0020FF2-DC22-4BDE-BBB3-08067E5C1705}" type="datetimeFigureOut">
              <a:rPr lang="en-US" smtClean="0"/>
              <a:pPr/>
              <a:t>4/14/2022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B34E26E-B4C2-4F87-BE50-7192422347C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020FF2-DC22-4BDE-BBB3-08067E5C1705}"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4E26E-B4C2-4F87-BE50-7192422347C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0020FF2-DC22-4BDE-BBB3-08067E5C1705}"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4E26E-B4C2-4F87-BE50-7192422347C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0020FF2-DC22-4BDE-BBB3-08067E5C1705}" type="datetimeFigureOut">
              <a:rPr lang="en-US" smtClean="0"/>
              <a:pPr/>
              <a:t>4/14/2022</a:t>
            </a:fld>
            <a:endParaRPr lang="en-US"/>
          </a:p>
        </p:txBody>
      </p:sp>
      <p:sp>
        <p:nvSpPr>
          <p:cNvPr id="7" name="Slide Number Placeholder 6"/>
          <p:cNvSpPr>
            <a:spLocks noGrp="1"/>
          </p:cNvSpPr>
          <p:nvPr>
            <p:ph type="sldNum" sz="quarter" idx="11"/>
          </p:nvPr>
        </p:nvSpPr>
        <p:spPr/>
        <p:txBody>
          <a:bodyPr rtlCol="0"/>
          <a:lstStyle/>
          <a:p>
            <a:fld id="{0B34E26E-B4C2-4F87-BE50-7192422347C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20FF2-DC22-4BDE-BBB3-08067E5C1705}"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4E26E-B4C2-4F87-BE50-7192422347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0020FF2-DC22-4BDE-BBB3-08067E5C1705}" type="datetimeFigureOut">
              <a:rPr lang="en-US" smtClean="0"/>
              <a:pPr/>
              <a:t>4/14/2022</a:t>
            </a:fld>
            <a:endParaRPr lang="en-US"/>
          </a:p>
        </p:txBody>
      </p:sp>
      <p:sp>
        <p:nvSpPr>
          <p:cNvPr id="22" name="Slide Number Placeholder 21"/>
          <p:cNvSpPr>
            <a:spLocks noGrp="1"/>
          </p:cNvSpPr>
          <p:nvPr>
            <p:ph type="sldNum" sz="quarter" idx="15"/>
          </p:nvPr>
        </p:nvSpPr>
        <p:spPr/>
        <p:txBody>
          <a:bodyPr rtlCol="0"/>
          <a:lstStyle/>
          <a:p>
            <a:fld id="{0B34E26E-B4C2-4F87-BE50-7192422347C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020FF2-DC22-4BDE-BBB3-08067E5C1705}" type="datetimeFigureOut">
              <a:rPr lang="en-US" smtClean="0"/>
              <a:pPr/>
              <a:t>4/14/2022</a:t>
            </a:fld>
            <a:endParaRPr lang="en-US"/>
          </a:p>
        </p:txBody>
      </p:sp>
      <p:sp>
        <p:nvSpPr>
          <p:cNvPr id="18" name="Slide Number Placeholder 17"/>
          <p:cNvSpPr>
            <a:spLocks noGrp="1"/>
          </p:cNvSpPr>
          <p:nvPr>
            <p:ph type="sldNum" sz="quarter" idx="11"/>
          </p:nvPr>
        </p:nvSpPr>
        <p:spPr/>
        <p:txBody>
          <a:bodyPr rtlCol="0"/>
          <a:lstStyle/>
          <a:p>
            <a:fld id="{0B34E26E-B4C2-4F87-BE50-7192422347C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020FF2-DC22-4BDE-BBB3-08067E5C1705}" type="datetimeFigureOut">
              <a:rPr lang="en-US" smtClean="0"/>
              <a:pPr/>
              <a:t>4/14/2022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E26E-B4C2-4F87-BE50-7192422347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0"/>
            <a:ext cx="6172200" cy="2590800"/>
          </a:xfrm>
        </p:spPr>
        <p:txBody>
          <a:bodyPr>
            <a:normAutofit/>
          </a:bodyPr>
          <a:lstStyle/>
          <a:p>
            <a:r>
              <a:rPr lang="en-US" sz="4000"/>
              <a:t>CAP-404</a:t>
            </a:r>
            <a:endParaRPr lang="en-US" sz="4000" dirty="0"/>
          </a:p>
        </p:txBody>
      </p:sp>
      <p:sp>
        <p:nvSpPr>
          <p:cNvPr id="5" name="Subtitle 4">
            <a:extLst>
              <a:ext uri="{FF2B5EF4-FFF2-40B4-BE49-F238E27FC236}">
                <a16:creationId xmlns:a16="http://schemas.microsoft.com/office/drawing/2014/main" id="{DA234124-25EA-4E60-A0D7-EDA87B7F0DB3}"/>
              </a:ext>
            </a:extLst>
          </p:cNvPr>
          <p:cNvSpPr>
            <a:spLocks noGrp="1"/>
          </p:cNvSpPr>
          <p:nvPr>
            <p:ph type="subTitle" idx="1"/>
          </p:nvPr>
        </p:nvSpPr>
        <p:spPr/>
        <p:txBody>
          <a:bodyPr>
            <a:normAutofit/>
          </a:bodyPr>
          <a:lstStyle/>
          <a:p>
            <a:r>
              <a:rPr lang="en-GB" sz="2800" dirty="0"/>
              <a:t>Unit - III</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9C9E-F0EB-4D4A-AE40-9D285475DE3C}"/>
              </a:ext>
            </a:extLst>
          </p:cNvPr>
          <p:cNvSpPr>
            <a:spLocks noGrp="1"/>
          </p:cNvSpPr>
          <p:nvPr>
            <p:ph type="title"/>
          </p:nvPr>
        </p:nvSpPr>
        <p:spPr/>
        <p:txBody>
          <a:bodyPr/>
          <a:lstStyle/>
          <a:p>
            <a:r>
              <a:rPr lang="en-GB" dirty="0"/>
              <a:t>Key Generation</a:t>
            </a:r>
            <a:endParaRPr lang="en-IN" dirty="0"/>
          </a:p>
        </p:txBody>
      </p:sp>
      <p:sp>
        <p:nvSpPr>
          <p:cNvPr id="3" name="Content Placeholder 2">
            <a:extLst>
              <a:ext uri="{FF2B5EF4-FFF2-40B4-BE49-F238E27FC236}">
                <a16:creationId xmlns:a16="http://schemas.microsoft.com/office/drawing/2014/main" id="{9C05A9B7-8050-4AD6-A8F1-76A2545F9869}"/>
              </a:ext>
            </a:extLst>
          </p:cNvPr>
          <p:cNvSpPr>
            <a:spLocks noGrp="1"/>
          </p:cNvSpPr>
          <p:nvPr>
            <p:ph sz="quarter" idx="1"/>
          </p:nvPr>
        </p:nvSpPr>
        <p:spPr/>
        <p:txBody>
          <a:bodyPr>
            <a:normAutofit/>
          </a:bodyPr>
          <a:lstStyle/>
          <a:p>
            <a:pPr algn="just"/>
            <a:r>
              <a:rPr lang="en-GB" dirty="0"/>
              <a:t>If it is known that a given ciphertext is a Caesar cipher, then brute-force cryptanalysis is easily performed: simply try all the 25 possible keys. </a:t>
            </a:r>
          </a:p>
          <a:p>
            <a:pPr algn="just"/>
            <a:r>
              <a:rPr lang="en-GB" dirty="0"/>
              <a:t>Figure shows the results of applying this strategy to the example ciphertext. In this case, the plaintext leaps out as occupying the third line.</a:t>
            </a:r>
          </a:p>
          <a:p>
            <a:pPr algn="just"/>
            <a:endParaRPr lang="en-GB" dirty="0"/>
          </a:p>
        </p:txBody>
      </p:sp>
      <p:pic>
        <p:nvPicPr>
          <p:cNvPr id="5" name="Picture 4">
            <a:extLst>
              <a:ext uri="{FF2B5EF4-FFF2-40B4-BE49-F238E27FC236}">
                <a16:creationId xmlns:a16="http://schemas.microsoft.com/office/drawing/2014/main" id="{B3027BCC-0AAB-4D68-A9DF-E9F7A3145DFB}"/>
              </a:ext>
            </a:extLst>
          </p:cNvPr>
          <p:cNvPicPr>
            <a:picLocks noChangeAspect="1"/>
          </p:cNvPicPr>
          <p:nvPr/>
        </p:nvPicPr>
        <p:blipFill>
          <a:blip r:embed="rId2"/>
          <a:stretch>
            <a:fillRect/>
          </a:stretch>
        </p:blipFill>
        <p:spPr>
          <a:xfrm>
            <a:off x="761656" y="4037076"/>
            <a:ext cx="7172325" cy="1371600"/>
          </a:xfrm>
          <a:prstGeom prst="rect">
            <a:avLst/>
          </a:prstGeom>
        </p:spPr>
      </p:pic>
    </p:spTree>
    <p:extLst>
      <p:ext uri="{BB962C8B-B14F-4D97-AF65-F5344CB8AC3E}">
        <p14:creationId xmlns:p14="http://schemas.microsoft.com/office/powerpoint/2010/main" val="409666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E607-AB2C-4D72-8790-44E35E502AA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D2E9686-6834-47BA-A4D2-72BFB7F3CA48}"/>
              </a:ext>
            </a:extLst>
          </p:cNvPr>
          <p:cNvSpPr>
            <a:spLocks noGrp="1"/>
          </p:cNvSpPr>
          <p:nvPr>
            <p:ph sz="quarter" idx="1"/>
          </p:nvPr>
        </p:nvSpPr>
        <p:spPr/>
        <p:txBody>
          <a:bodyPr/>
          <a:lstStyle/>
          <a:p>
            <a:pPr marL="0" indent="0" algn="just">
              <a:buNone/>
            </a:pPr>
            <a:r>
              <a:rPr lang="en-GB" dirty="0"/>
              <a:t>Three important characteristics of this problem enabled us to use brute-force cryptanalysis:</a:t>
            </a:r>
          </a:p>
          <a:p>
            <a:pPr algn="just"/>
            <a:r>
              <a:rPr lang="en-GB" dirty="0"/>
              <a:t>1. The encryption and decryption algorithms are known.</a:t>
            </a:r>
          </a:p>
          <a:p>
            <a:pPr algn="just"/>
            <a:r>
              <a:rPr lang="en-GB" dirty="0"/>
              <a:t>2. There are only 25 keys to try.</a:t>
            </a:r>
          </a:p>
          <a:p>
            <a:pPr algn="just"/>
            <a:r>
              <a:rPr lang="en-GB" dirty="0"/>
              <a:t>3. The language of the plaintext is known and easily recognizable.</a:t>
            </a:r>
            <a:endParaRPr lang="en-IN" dirty="0"/>
          </a:p>
          <a:p>
            <a:endParaRPr lang="en-IN" dirty="0"/>
          </a:p>
        </p:txBody>
      </p:sp>
    </p:spTree>
    <p:extLst>
      <p:ext uri="{BB962C8B-B14F-4D97-AF65-F5344CB8AC3E}">
        <p14:creationId xmlns:p14="http://schemas.microsoft.com/office/powerpoint/2010/main" val="299525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9256-5CD3-4CB9-850B-FCDB0EEB8B83}"/>
              </a:ext>
            </a:extLst>
          </p:cNvPr>
          <p:cNvSpPr>
            <a:spLocks noGrp="1"/>
          </p:cNvSpPr>
          <p:nvPr>
            <p:ph type="title"/>
          </p:nvPr>
        </p:nvSpPr>
        <p:spPr/>
        <p:txBody>
          <a:bodyPr/>
          <a:lstStyle/>
          <a:p>
            <a:r>
              <a:rPr lang="en-GB" dirty="0"/>
              <a:t>Brute Force Cryptanalysis for Caesar Cipher</a:t>
            </a:r>
            <a:endParaRPr lang="en-IN" dirty="0"/>
          </a:p>
        </p:txBody>
      </p:sp>
      <p:pic>
        <p:nvPicPr>
          <p:cNvPr id="1026" name="Picture 2">
            <a:extLst>
              <a:ext uri="{FF2B5EF4-FFF2-40B4-BE49-F238E27FC236}">
                <a16:creationId xmlns:a16="http://schemas.microsoft.com/office/drawing/2014/main" id="{178B5CF6-0A45-4DC4-8FBF-C6E913445D98}"/>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162800"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09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E877-CD6C-49D5-89AA-E9D2A6F828E8}"/>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1E75598A-622F-425D-9B3A-321F0F9BA354}"/>
              </a:ext>
            </a:extLst>
          </p:cNvPr>
          <p:cNvSpPr>
            <a:spLocks noGrp="1"/>
          </p:cNvSpPr>
          <p:nvPr>
            <p:ph sz="quarter" idx="1"/>
          </p:nvPr>
        </p:nvSpPr>
        <p:spPr/>
        <p:txBody>
          <a:bodyPr/>
          <a:lstStyle/>
          <a:p>
            <a:pPr marL="0" indent="0">
              <a:buNone/>
            </a:pPr>
            <a:r>
              <a:rPr lang="en-IN" dirty="0"/>
              <a:t>Caesar Cipher is an example of</a:t>
            </a:r>
          </a:p>
          <a:p>
            <a:r>
              <a:rPr lang="en-IN" dirty="0"/>
              <a:t>a) Poly-alphabetic Cipher</a:t>
            </a:r>
          </a:p>
          <a:p>
            <a:r>
              <a:rPr lang="en-IN" dirty="0"/>
              <a:t>b) Mono-alphabetic Cipher</a:t>
            </a:r>
          </a:p>
          <a:p>
            <a:r>
              <a:rPr lang="en-IN" dirty="0"/>
              <a:t>c) Multi-alphabetic Cipher</a:t>
            </a:r>
          </a:p>
          <a:p>
            <a:r>
              <a:rPr lang="en-IN" dirty="0"/>
              <a:t>d) Bi-alphabetic Cipher</a:t>
            </a:r>
          </a:p>
        </p:txBody>
      </p:sp>
    </p:spTree>
    <p:extLst>
      <p:ext uri="{BB962C8B-B14F-4D97-AF65-F5344CB8AC3E}">
        <p14:creationId xmlns:p14="http://schemas.microsoft.com/office/powerpoint/2010/main" val="228724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F094-B6C2-4900-94F9-4D0A90859B70}"/>
              </a:ext>
            </a:extLst>
          </p:cNvPr>
          <p:cNvSpPr>
            <a:spLocks noGrp="1"/>
          </p:cNvSpPr>
          <p:nvPr>
            <p:ph type="title"/>
          </p:nvPr>
        </p:nvSpPr>
        <p:spPr/>
        <p:txBody>
          <a:bodyPr/>
          <a:lstStyle/>
          <a:p>
            <a:r>
              <a:rPr lang="en-GB" dirty="0"/>
              <a:t>Monoalphabetic Cipher</a:t>
            </a:r>
            <a:endParaRPr lang="en-IN" dirty="0"/>
          </a:p>
        </p:txBody>
      </p:sp>
      <p:sp>
        <p:nvSpPr>
          <p:cNvPr id="3" name="Content Placeholder 2">
            <a:extLst>
              <a:ext uri="{FF2B5EF4-FFF2-40B4-BE49-F238E27FC236}">
                <a16:creationId xmlns:a16="http://schemas.microsoft.com/office/drawing/2014/main" id="{7BECD005-5BD5-4DE5-88FD-F0A7BC54C18F}"/>
              </a:ext>
            </a:extLst>
          </p:cNvPr>
          <p:cNvSpPr>
            <a:spLocks noGrp="1"/>
          </p:cNvSpPr>
          <p:nvPr>
            <p:ph sz="quarter" idx="1"/>
          </p:nvPr>
        </p:nvSpPr>
        <p:spPr/>
        <p:txBody>
          <a:bodyPr/>
          <a:lstStyle/>
          <a:p>
            <a:pPr algn="just"/>
            <a:r>
              <a:rPr lang="en-GB" dirty="0"/>
              <a:t>Monoalphabetic cipher is a substitution cipher, where the cipher alphabet for each plain text alphabet is fixed, for the entire encryption.</a:t>
            </a:r>
          </a:p>
          <a:p>
            <a:pPr algn="just"/>
            <a:r>
              <a:rPr lang="en-GB" dirty="0"/>
              <a:t>In simple words, if the alphabet ‘p’ in the plain text is replaced by the cipher alphabet ‘d’. Then in the entire plain text wherever alphabet ‘p’ is used, it will be replaced by the alphabet ‘d’ to form the ciphertext.</a:t>
            </a:r>
            <a:endParaRPr lang="en-IN" dirty="0"/>
          </a:p>
        </p:txBody>
      </p:sp>
    </p:spTree>
    <p:extLst>
      <p:ext uri="{BB962C8B-B14F-4D97-AF65-F5344CB8AC3E}">
        <p14:creationId xmlns:p14="http://schemas.microsoft.com/office/powerpoint/2010/main" val="55124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2321-B5B3-4DC4-9950-D03596007591}"/>
              </a:ext>
            </a:extLst>
          </p:cNvPr>
          <p:cNvSpPr>
            <a:spLocks noGrp="1"/>
          </p:cNvSpPr>
          <p:nvPr>
            <p:ph type="title"/>
          </p:nvPr>
        </p:nvSpPr>
        <p:spPr/>
        <p:txBody>
          <a:bodyPr/>
          <a:lstStyle/>
          <a:p>
            <a:r>
              <a:rPr lang="en-GB" dirty="0"/>
              <a:t>Vulnerabilities</a:t>
            </a:r>
            <a:endParaRPr lang="en-IN" dirty="0"/>
          </a:p>
        </p:txBody>
      </p:sp>
      <p:sp>
        <p:nvSpPr>
          <p:cNvPr id="3" name="Content Placeholder 2">
            <a:extLst>
              <a:ext uri="{FF2B5EF4-FFF2-40B4-BE49-F238E27FC236}">
                <a16:creationId xmlns:a16="http://schemas.microsoft.com/office/drawing/2014/main" id="{1CEC3C32-DA7B-4486-BF4F-4E495834DC27}"/>
              </a:ext>
            </a:extLst>
          </p:cNvPr>
          <p:cNvSpPr>
            <a:spLocks noGrp="1"/>
          </p:cNvSpPr>
          <p:nvPr>
            <p:ph sz="quarter" idx="1"/>
          </p:nvPr>
        </p:nvSpPr>
        <p:spPr/>
        <p:txBody>
          <a:bodyPr>
            <a:normAutofit fontScale="92500"/>
          </a:bodyPr>
          <a:lstStyle/>
          <a:p>
            <a:pPr algn="just"/>
            <a:r>
              <a:rPr lang="en-GB" dirty="0"/>
              <a:t>Monoalphabetic ciphers are easy to break because they reflect the frequency data of the original alphabet. </a:t>
            </a:r>
          </a:p>
          <a:p>
            <a:pPr algn="just"/>
            <a:r>
              <a:rPr lang="en-GB" dirty="0"/>
              <a:t>A countermeasure is to provide multiple substitutes, known as homophones, for a single letter. </a:t>
            </a:r>
          </a:p>
          <a:p>
            <a:pPr algn="just"/>
            <a:r>
              <a:rPr lang="en-GB" dirty="0"/>
              <a:t>For example, the letter e could be assigned a number of different cipher symbols, such as 16, 74, 35, and 21, with each homophone assigned to a letter in rotation or randomly. </a:t>
            </a:r>
          </a:p>
          <a:p>
            <a:pPr algn="just"/>
            <a:r>
              <a:rPr lang="en-GB" dirty="0"/>
              <a:t>If the number of symbols assigned to each letter is proportional to the relative frequency of that letter, then single-letter frequency information is completely obliterated.</a:t>
            </a:r>
            <a:endParaRPr lang="en-IN" dirty="0"/>
          </a:p>
        </p:txBody>
      </p:sp>
    </p:spTree>
    <p:extLst>
      <p:ext uri="{BB962C8B-B14F-4D97-AF65-F5344CB8AC3E}">
        <p14:creationId xmlns:p14="http://schemas.microsoft.com/office/powerpoint/2010/main" val="2982078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82AB-9208-421C-AA76-B7238BAA0FC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4EC0C5F-56F4-446E-9C3A-FADEBDE11BDE}"/>
              </a:ext>
            </a:extLst>
          </p:cNvPr>
          <p:cNvSpPr>
            <a:spLocks noGrp="1"/>
          </p:cNvSpPr>
          <p:nvPr>
            <p:ph sz="quarter" idx="1"/>
          </p:nvPr>
        </p:nvSpPr>
        <p:spPr/>
        <p:txBody>
          <a:bodyPr/>
          <a:lstStyle/>
          <a:p>
            <a:pPr algn="just"/>
            <a:r>
              <a:rPr lang="en-GB" dirty="0"/>
              <a:t>The great mathematician Carl  Friedrich Gauss believed that he had devised an unbreakable cipher using homo-phones. </a:t>
            </a:r>
          </a:p>
          <a:p>
            <a:pPr algn="just"/>
            <a:r>
              <a:rPr lang="en-GB" dirty="0"/>
              <a:t>However, even with homophones, each element of plaintext affects only one element of ciphertext, and multiple-letter patterns (e.g., </a:t>
            </a:r>
            <a:r>
              <a:rPr lang="en-GB" dirty="0" err="1"/>
              <a:t>digram</a:t>
            </a:r>
            <a:r>
              <a:rPr lang="en-GB" dirty="0"/>
              <a:t> frequencies) still survive in the ciphertext, making cryptanalysis relatively straightforward.</a:t>
            </a:r>
            <a:endParaRPr lang="en-IN" dirty="0"/>
          </a:p>
        </p:txBody>
      </p:sp>
    </p:spTree>
    <p:extLst>
      <p:ext uri="{BB962C8B-B14F-4D97-AF65-F5344CB8AC3E}">
        <p14:creationId xmlns:p14="http://schemas.microsoft.com/office/powerpoint/2010/main" val="386570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80B7-B851-4E0D-BB4D-741B84A772AE}"/>
              </a:ext>
            </a:extLst>
          </p:cNvPr>
          <p:cNvSpPr>
            <a:spLocks noGrp="1"/>
          </p:cNvSpPr>
          <p:nvPr>
            <p:ph type="title"/>
          </p:nvPr>
        </p:nvSpPr>
        <p:spPr/>
        <p:txBody>
          <a:bodyPr/>
          <a:lstStyle/>
          <a:p>
            <a:r>
              <a:rPr lang="en-GB" dirty="0" err="1"/>
              <a:t>playfair</a:t>
            </a:r>
            <a:r>
              <a:rPr lang="en-GB" dirty="0"/>
              <a:t> cipher</a:t>
            </a:r>
            <a:endParaRPr lang="en-IN" dirty="0"/>
          </a:p>
        </p:txBody>
      </p:sp>
      <p:sp>
        <p:nvSpPr>
          <p:cNvPr id="3" name="Content Placeholder 2">
            <a:extLst>
              <a:ext uri="{FF2B5EF4-FFF2-40B4-BE49-F238E27FC236}">
                <a16:creationId xmlns:a16="http://schemas.microsoft.com/office/drawing/2014/main" id="{C17FDF59-C7D1-4C56-B007-9548B58E1465}"/>
              </a:ext>
            </a:extLst>
          </p:cNvPr>
          <p:cNvSpPr>
            <a:spLocks noGrp="1"/>
          </p:cNvSpPr>
          <p:nvPr>
            <p:ph sz="quarter" idx="1"/>
          </p:nvPr>
        </p:nvSpPr>
        <p:spPr/>
        <p:txBody>
          <a:bodyPr>
            <a:normAutofit/>
          </a:bodyPr>
          <a:lstStyle/>
          <a:p>
            <a:pPr algn="just"/>
            <a:r>
              <a:rPr lang="en-GB" dirty="0"/>
              <a:t>The best known multiple letter encryption cipher is the </a:t>
            </a:r>
            <a:r>
              <a:rPr lang="en-GB" dirty="0" err="1"/>
              <a:t>playfair</a:t>
            </a:r>
            <a:r>
              <a:rPr lang="en-GB" dirty="0"/>
              <a:t>, which treats </a:t>
            </a:r>
            <a:r>
              <a:rPr lang="en-GB" dirty="0" err="1"/>
              <a:t>digrams</a:t>
            </a:r>
            <a:r>
              <a:rPr lang="en-GB" dirty="0"/>
              <a:t> in the plaintext as single units and translates these units into cipher text </a:t>
            </a:r>
            <a:r>
              <a:rPr lang="en-GB" dirty="0" err="1"/>
              <a:t>digrams</a:t>
            </a:r>
            <a:r>
              <a:rPr lang="en-GB" dirty="0"/>
              <a:t>. </a:t>
            </a:r>
          </a:p>
          <a:p>
            <a:pPr algn="just"/>
            <a:r>
              <a:rPr lang="en-GB" dirty="0"/>
              <a:t>The </a:t>
            </a:r>
            <a:r>
              <a:rPr lang="en-GB" dirty="0" err="1"/>
              <a:t>playfair</a:t>
            </a:r>
            <a:r>
              <a:rPr lang="en-GB" dirty="0"/>
              <a:t> algorithm is based on the use of 5x5 matrix of letters constructed using a keyword. </a:t>
            </a:r>
          </a:p>
          <a:p>
            <a:pPr algn="just"/>
            <a:r>
              <a:rPr lang="en-GB" dirty="0"/>
              <a:t>Let the keyword be „monarchy‟. The matrix is constructed by filling in the letters of the keyword (minus duplicates) from left to right and from top to bottom, and then filling in the remainder of the matrix with the remaining letters in alphabetical order.</a:t>
            </a:r>
            <a:endParaRPr lang="en-IN" dirty="0"/>
          </a:p>
        </p:txBody>
      </p:sp>
    </p:spTree>
    <p:extLst>
      <p:ext uri="{BB962C8B-B14F-4D97-AF65-F5344CB8AC3E}">
        <p14:creationId xmlns:p14="http://schemas.microsoft.com/office/powerpoint/2010/main" val="1255544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315F-102C-4D0B-A830-ACFFA6CFF5CF}"/>
              </a:ext>
            </a:extLst>
          </p:cNvPr>
          <p:cNvSpPr>
            <a:spLocks noGrp="1"/>
          </p:cNvSpPr>
          <p:nvPr>
            <p:ph type="title"/>
          </p:nvPr>
        </p:nvSpPr>
        <p:spPr/>
        <p:txBody>
          <a:bodyPr/>
          <a:lstStyle/>
          <a:p>
            <a:r>
              <a:rPr lang="en-GB" dirty="0"/>
              <a:t>Continue..</a:t>
            </a:r>
            <a:endParaRPr lang="en-IN" dirty="0"/>
          </a:p>
        </p:txBody>
      </p:sp>
      <p:pic>
        <p:nvPicPr>
          <p:cNvPr id="1026" name="Picture 2">
            <a:extLst>
              <a:ext uri="{FF2B5EF4-FFF2-40B4-BE49-F238E27FC236}">
                <a16:creationId xmlns:a16="http://schemas.microsoft.com/office/drawing/2014/main" id="{4591334F-F5F5-45AF-B0FF-1537761A5E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334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40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3105-4FD8-4B03-A4B6-A9EEEE30F573}"/>
              </a:ext>
            </a:extLst>
          </p:cNvPr>
          <p:cNvSpPr>
            <a:spLocks noGrp="1"/>
          </p:cNvSpPr>
          <p:nvPr>
            <p:ph type="title"/>
          </p:nvPr>
        </p:nvSpPr>
        <p:spPr/>
        <p:txBody>
          <a:bodyPr/>
          <a:lstStyle/>
          <a:p>
            <a:r>
              <a:rPr lang="en-GB" dirty="0"/>
              <a:t>Rules:</a:t>
            </a:r>
            <a:endParaRPr lang="en-IN" dirty="0"/>
          </a:p>
        </p:txBody>
      </p:sp>
      <p:sp>
        <p:nvSpPr>
          <p:cNvPr id="3" name="Content Placeholder 2">
            <a:extLst>
              <a:ext uri="{FF2B5EF4-FFF2-40B4-BE49-F238E27FC236}">
                <a16:creationId xmlns:a16="http://schemas.microsoft.com/office/drawing/2014/main" id="{3DB3038B-4CA8-41F3-B266-C8BAB9ADC259}"/>
              </a:ext>
            </a:extLst>
          </p:cNvPr>
          <p:cNvSpPr>
            <a:spLocks noGrp="1"/>
          </p:cNvSpPr>
          <p:nvPr>
            <p:ph sz="quarter" idx="1"/>
          </p:nvPr>
        </p:nvSpPr>
        <p:spPr/>
        <p:txBody>
          <a:bodyPr>
            <a:normAutofit/>
          </a:bodyPr>
          <a:lstStyle/>
          <a:p>
            <a:pPr algn="just"/>
            <a:r>
              <a:rPr lang="en-GB" dirty="0"/>
              <a:t>The letter „</a:t>
            </a:r>
            <a:r>
              <a:rPr lang="en-GB" dirty="0" err="1"/>
              <a:t>i</a:t>
            </a:r>
            <a:r>
              <a:rPr lang="en-GB" dirty="0"/>
              <a:t>‟ and „j‟ count as one letter. Plaintext is encrypted two letters at a time according to the following rules:</a:t>
            </a:r>
          </a:p>
          <a:p>
            <a:pPr algn="just"/>
            <a:r>
              <a:rPr lang="en-GB" dirty="0"/>
              <a:t>Repeating plaintext letters that would fall in the same pair are separated with a filler letter such as „x‟.</a:t>
            </a:r>
          </a:p>
          <a:p>
            <a:pPr algn="just"/>
            <a:r>
              <a:rPr lang="en-GB" dirty="0"/>
              <a:t>Plaintext letters that fall in the same row of the matrix are each replaced by the letter to the right, with the first element of the row following the last.</a:t>
            </a:r>
          </a:p>
        </p:txBody>
      </p:sp>
    </p:spTree>
    <p:extLst>
      <p:ext uri="{BB962C8B-B14F-4D97-AF65-F5344CB8AC3E}">
        <p14:creationId xmlns:p14="http://schemas.microsoft.com/office/powerpoint/2010/main" val="5314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42EC-83B8-4FAD-A6CA-47ECD3C3263C}"/>
              </a:ext>
            </a:extLst>
          </p:cNvPr>
          <p:cNvSpPr>
            <a:spLocks noGrp="1"/>
          </p:cNvSpPr>
          <p:nvPr>
            <p:ph type="title"/>
          </p:nvPr>
        </p:nvSpPr>
        <p:spPr/>
        <p:txBody>
          <a:bodyPr/>
          <a:lstStyle/>
          <a:p>
            <a:r>
              <a:rPr lang="en-GB" dirty="0"/>
              <a:t>SUBSTITUTION TECHNIQUES</a:t>
            </a:r>
            <a:endParaRPr lang="en-IN" dirty="0"/>
          </a:p>
        </p:txBody>
      </p:sp>
      <p:sp>
        <p:nvSpPr>
          <p:cNvPr id="3" name="Content Placeholder 2">
            <a:extLst>
              <a:ext uri="{FF2B5EF4-FFF2-40B4-BE49-F238E27FC236}">
                <a16:creationId xmlns:a16="http://schemas.microsoft.com/office/drawing/2014/main" id="{C7AF17E0-486E-499B-9296-D5678ABDA00E}"/>
              </a:ext>
            </a:extLst>
          </p:cNvPr>
          <p:cNvSpPr>
            <a:spLocks noGrp="1"/>
          </p:cNvSpPr>
          <p:nvPr>
            <p:ph sz="quarter" idx="1"/>
          </p:nvPr>
        </p:nvSpPr>
        <p:spPr/>
        <p:txBody>
          <a:bodyPr>
            <a:normAutofit/>
          </a:bodyPr>
          <a:lstStyle/>
          <a:p>
            <a:pPr algn="just"/>
            <a:r>
              <a:rPr lang="en-GB" dirty="0"/>
              <a:t>A substitution technique is one in which the letters of plaintext are replaced by other letters or by numbers or symbols.</a:t>
            </a:r>
          </a:p>
          <a:p>
            <a:pPr algn="just"/>
            <a:r>
              <a:rPr lang="en-GB" dirty="0"/>
              <a:t>If the plaintext is viewed as a sequence of bits, then substitution involves replacing plaintext bit patterns with ciphertext bit patterns.</a:t>
            </a:r>
          </a:p>
          <a:p>
            <a:pPr algn="just"/>
            <a:r>
              <a:rPr lang="en-GB" dirty="0"/>
              <a:t>Substitution technique is a classical encryption technique where the characters present in the original message are replaced by the other characters or numbers or by symbols. </a:t>
            </a:r>
            <a:endParaRPr lang="en-IN" dirty="0"/>
          </a:p>
        </p:txBody>
      </p:sp>
    </p:spTree>
    <p:extLst>
      <p:ext uri="{BB962C8B-B14F-4D97-AF65-F5344CB8AC3E}">
        <p14:creationId xmlns:p14="http://schemas.microsoft.com/office/powerpoint/2010/main" val="369883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6D0B-BAF5-46A0-AC2A-B7A8D2FD788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14C9585-03E8-4810-8401-A4848DD1A6BF}"/>
              </a:ext>
            </a:extLst>
          </p:cNvPr>
          <p:cNvSpPr>
            <a:spLocks noGrp="1"/>
          </p:cNvSpPr>
          <p:nvPr>
            <p:ph sz="quarter" idx="1"/>
          </p:nvPr>
        </p:nvSpPr>
        <p:spPr/>
        <p:txBody>
          <a:bodyPr/>
          <a:lstStyle/>
          <a:p>
            <a:pPr algn="just"/>
            <a:r>
              <a:rPr lang="en-GB" dirty="0"/>
              <a:t>Plaintext letters that fall in the same column are replaced by the letter beneath, with the top element of the column following the last.</a:t>
            </a:r>
          </a:p>
          <a:p>
            <a:pPr algn="just"/>
            <a:r>
              <a:rPr lang="en-GB" dirty="0"/>
              <a:t>Otherwise, each plaintext letter is replaced by the letter that lies in its own row and the column occupied by the other plaintext letter.</a:t>
            </a:r>
            <a:endParaRPr lang="en-IN" dirty="0"/>
          </a:p>
          <a:p>
            <a:endParaRPr lang="en-IN" dirty="0"/>
          </a:p>
        </p:txBody>
      </p:sp>
    </p:spTree>
    <p:extLst>
      <p:ext uri="{BB962C8B-B14F-4D97-AF65-F5344CB8AC3E}">
        <p14:creationId xmlns:p14="http://schemas.microsoft.com/office/powerpoint/2010/main" val="277044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CB08-98F8-44B1-8A9D-36ED9C916186}"/>
              </a:ext>
            </a:extLst>
          </p:cNvPr>
          <p:cNvSpPr>
            <a:spLocks noGrp="1"/>
          </p:cNvSpPr>
          <p:nvPr>
            <p:ph type="title"/>
          </p:nvPr>
        </p:nvSpPr>
        <p:spPr/>
        <p:txBody>
          <a:bodyPr/>
          <a:lstStyle/>
          <a:p>
            <a:r>
              <a:rPr lang="en-GB" dirty="0"/>
              <a:t>Example</a:t>
            </a:r>
            <a:endParaRPr lang="en-IN" dirty="0"/>
          </a:p>
        </p:txBody>
      </p:sp>
      <p:sp>
        <p:nvSpPr>
          <p:cNvPr id="3" name="Content Placeholder 2">
            <a:extLst>
              <a:ext uri="{FF2B5EF4-FFF2-40B4-BE49-F238E27FC236}">
                <a16:creationId xmlns:a16="http://schemas.microsoft.com/office/drawing/2014/main" id="{AE77B730-FFAC-429F-8908-DA319314C145}"/>
              </a:ext>
            </a:extLst>
          </p:cNvPr>
          <p:cNvSpPr>
            <a:spLocks noGrp="1"/>
          </p:cNvSpPr>
          <p:nvPr>
            <p:ph sz="quarter" idx="1"/>
          </p:nvPr>
        </p:nvSpPr>
        <p:spPr/>
        <p:txBody>
          <a:bodyPr/>
          <a:lstStyle/>
          <a:p>
            <a:pPr algn="just"/>
            <a:r>
              <a:rPr lang="en-GB" dirty="0"/>
              <a:t>Plain Text: meet me tomorrow</a:t>
            </a:r>
          </a:p>
          <a:p>
            <a:pPr algn="just"/>
            <a:r>
              <a:rPr lang="en-GB" dirty="0"/>
              <a:t>Key: KEYWORD</a:t>
            </a:r>
          </a:p>
          <a:p>
            <a:pPr algn="just"/>
            <a:r>
              <a:rPr lang="en-GB" dirty="0"/>
              <a:t>Now, we have to convert this plain text to ciphertext using the given key. We will discuss the further process in steps.</a:t>
            </a:r>
          </a:p>
        </p:txBody>
      </p:sp>
    </p:spTree>
    <p:extLst>
      <p:ext uri="{BB962C8B-B14F-4D97-AF65-F5344CB8AC3E}">
        <p14:creationId xmlns:p14="http://schemas.microsoft.com/office/powerpoint/2010/main" val="3349071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50D4-7B29-4D8C-96B0-663E260B80AE}"/>
              </a:ext>
            </a:extLst>
          </p:cNvPr>
          <p:cNvSpPr>
            <a:spLocks noGrp="1"/>
          </p:cNvSpPr>
          <p:nvPr>
            <p:ph type="title"/>
          </p:nvPr>
        </p:nvSpPr>
        <p:spPr/>
        <p:txBody>
          <a:bodyPr/>
          <a:lstStyle/>
          <a:p>
            <a:r>
              <a:rPr lang="en-GB" dirty="0"/>
              <a:t>Continue..</a:t>
            </a:r>
            <a:endParaRPr lang="en-IN" dirty="0"/>
          </a:p>
        </p:txBody>
      </p:sp>
      <p:pic>
        <p:nvPicPr>
          <p:cNvPr id="2050" name="Picture 2" descr="Play fair Cypher matrix 5X5">
            <a:extLst>
              <a:ext uri="{FF2B5EF4-FFF2-40B4-BE49-F238E27FC236}">
                <a16:creationId xmlns:a16="http://schemas.microsoft.com/office/drawing/2014/main" id="{A8518E2F-54EB-45F7-9361-FB260D760CC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66912" y="2332037"/>
            <a:ext cx="444817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892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6DE9-7A1D-4A53-96E6-EB7BD1A23467}"/>
              </a:ext>
            </a:extLst>
          </p:cNvPr>
          <p:cNvSpPr>
            <a:spLocks noGrp="1"/>
          </p:cNvSpPr>
          <p:nvPr>
            <p:ph type="title"/>
          </p:nvPr>
        </p:nvSpPr>
        <p:spPr/>
        <p:txBody>
          <a:bodyPr/>
          <a:lstStyle/>
          <a:p>
            <a:r>
              <a:rPr lang="en-GB" dirty="0"/>
              <a:t>Step 1:</a:t>
            </a:r>
            <a:endParaRPr lang="en-IN" dirty="0"/>
          </a:p>
        </p:txBody>
      </p:sp>
      <p:sp>
        <p:nvSpPr>
          <p:cNvPr id="3" name="Content Placeholder 2">
            <a:extLst>
              <a:ext uri="{FF2B5EF4-FFF2-40B4-BE49-F238E27FC236}">
                <a16:creationId xmlns:a16="http://schemas.microsoft.com/office/drawing/2014/main" id="{A4465A7B-9136-4530-901B-7C8E053DE5D2}"/>
              </a:ext>
            </a:extLst>
          </p:cNvPr>
          <p:cNvSpPr>
            <a:spLocks noGrp="1"/>
          </p:cNvSpPr>
          <p:nvPr>
            <p:ph sz="quarter" idx="1"/>
          </p:nvPr>
        </p:nvSpPr>
        <p:spPr/>
        <p:txBody>
          <a:bodyPr/>
          <a:lstStyle/>
          <a:p>
            <a:pPr algn="just"/>
            <a:r>
              <a:rPr lang="en-GB" dirty="0"/>
              <a:t>Create a 5X5 matrix and place the key in that matrix row-wise from left to right. Then put the remaining alphabets in the blank space.</a:t>
            </a:r>
          </a:p>
          <a:p>
            <a:pPr algn="just"/>
            <a:r>
              <a:rPr lang="en-GB" dirty="0"/>
              <a:t>Note: If a key has duplicate alphabets, then fill those alphabets only once in the matrix, and I &amp; J should be kept together in the matrix even though they occur in the given key.</a:t>
            </a:r>
          </a:p>
          <a:p>
            <a:pPr algn="just"/>
            <a:endParaRPr lang="en-IN" dirty="0"/>
          </a:p>
        </p:txBody>
      </p:sp>
    </p:spTree>
    <p:extLst>
      <p:ext uri="{BB962C8B-B14F-4D97-AF65-F5344CB8AC3E}">
        <p14:creationId xmlns:p14="http://schemas.microsoft.com/office/powerpoint/2010/main" val="64821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11133-2E03-409D-99D3-468649BD8286}"/>
              </a:ext>
            </a:extLst>
          </p:cNvPr>
          <p:cNvSpPr>
            <a:spLocks noGrp="1"/>
          </p:cNvSpPr>
          <p:nvPr>
            <p:ph type="title"/>
          </p:nvPr>
        </p:nvSpPr>
        <p:spPr/>
        <p:txBody>
          <a:bodyPr/>
          <a:lstStyle/>
          <a:p>
            <a:r>
              <a:rPr lang="en-GB" dirty="0"/>
              <a:t>Step 2:</a:t>
            </a:r>
            <a:endParaRPr lang="en-IN" dirty="0"/>
          </a:p>
        </p:txBody>
      </p:sp>
      <p:sp>
        <p:nvSpPr>
          <p:cNvPr id="3" name="Content Placeholder 2">
            <a:extLst>
              <a:ext uri="{FF2B5EF4-FFF2-40B4-BE49-F238E27FC236}">
                <a16:creationId xmlns:a16="http://schemas.microsoft.com/office/drawing/2014/main" id="{09CC34FA-22C4-41AF-B98A-0B80597E288A}"/>
              </a:ext>
            </a:extLst>
          </p:cNvPr>
          <p:cNvSpPr>
            <a:spLocks noGrp="1"/>
          </p:cNvSpPr>
          <p:nvPr>
            <p:ph sz="quarter" idx="1"/>
          </p:nvPr>
        </p:nvSpPr>
        <p:spPr/>
        <p:txBody>
          <a:bodyPr/>
          <a:lstStyle/>
          <a:p>
            <a:r>
              <a:rPr lang="en-GB" dirty="0"/>
              <a:t>Now, you have to break the plain text into a pair of alphabets.</a:t>
            </a:r>
          </a:p>
          <a:p>
            <a:r>
              <a:rPr lang="en-GB" dirty="0"/>
              <a:t>Plain Text: meet me tomorrow</a:t>
            </a:r>
          </a:p>
          <a:p>
            <a:r>
              <a:rPr lang="en-GB" dirty="0"/>
              <a:t>Pair: me et me to </a:t>
            </a:r>
            <a:r>
              <a:rPr lang="en-GB" dirty="0" err="1"/>
              <a:t>mo</a:t>
            </a:r>
            <a:r>
              <a:rPr lang="en-GB" dirty="0"/>
              <a:t> </a:t>
            </a:r>
            <a:r>
              <a:rPr lang="en-GB" dirty="0" err="1"/>
              <a:t>rx</a:t>
            </a:r>
            <a:r>
              <a:rPr lang="en-GB" dirty="0"/>
              <a:t> </a:t>
            </a:r>
            <a:r>
              <a:rPr lang="en-GB" dirty="0" err="1"/>
              <a:t>ro</a:t>
            </a:r>
            <a:r>
              <a:rPr lang="en-GB" dirty="0"/>
              <a:t> </a:t>
            </a:r>
            <a:r>
              <a:rPr lang="en-GB" dirty="0" err="1"/>
              <a:t>wz</a:t>
            </a:r>
            <a:endParaRPr lang="en-IN" dirty="0"/>
          </a:p>
          <a:p>
            <a:endParaRPr lang="en-IN" dirty="0"/>
          </a:p>
        </p:txBody>
      </p:sp>
    </p:spTree>
    <p:extLst>
      <p:ext uri="{BB962C8B-B14F-4D97-AF65-F5344CB8AC3E}">
        <p14:creationId xmlns:p14="http://schemas.microsoft.com/office/powerpoint/2010/main" val="1335381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453E-6C49-4D28-97D3-F7F482E917F9}"/>
              </a:ext>
            </a:extLst>
          </p:cNvPr>
          <p:cNvSpPr>
            <a:spLocks noGrp="1"/>
          </p:cNvSpPr>
          <p:nvPr>
            <p:ph type="title"/>
          </p:nvPr>
        </p:nvSpPr>
        <p:spPr/>
        <p:txBody>
          <a:bodyPr/>
          <a:lstStyle/>
          <a:p>
            <a:r>
              <a:rPr lang="en-GB" dirty="0"/>
              <a:t>Note</a:t>
            </a:r>
            <a:endParaRPr lang="en-IN" dirty="0"/>
          </a:p>
        </p:txBody>
      </p:sp>
      <p:sp>
        <p:nvSpPr>
          <p:cNvPr id="3" name="Content Placeholder 2">
            <a:extLst>
              <a:ext uri="{FF2B5EF4-FFF2-40B4-BE49-F238E27FC236}">
                <a16:creationId xmlns:a16="http://schemas.microsoft.com/office/drawing/2014/main" id="{715836B4-5700-4F6B-B95B-93138C34C051}"/>
              </a:ext>
            </a:extLst>
          </p:cNvPr>
          <p:cNvSpPr>
            <a:spLocks noGrp="1"/>
          </p:cNvSpPr>
          <p:nvPr>
            <p:ph sz="quarter" idx="1"/>
          </p:nvPr>
        </p:nvSpPr>
        <p:spPr/>
        <p:txBody>
          <a:bodyPr>
            <a:normAutofit/>
          </a:bodyPr>
          <a:lstStyle/>
          <a:p>
            <a:pPr algn="just"/>
            <a:r>
              <a:rPr lang="en-GB" dirty="0"/>
              <a:t>Pair of alphabets must not contain the same letter. In case, pair has the same letter then break it and add ‘x’ to the previous letter. Like in our example letter ‘</a:t>
            </a:r>
            <a:r>
              <a:rPr lang="en-GB" dirty="0" err="1"/>
              <a:t>rr</a:t>
            </a:r>
            <a:r>
              <a:rPr lang="en-GB" dirty="0"/>
              <a:t>’ occurs in pair so, we have broken that pair and added ‘x’ to the first ‘r’.</a:t>
            </a:r>
          </a:p>
          <a:p>
            <a:pPr algn="just"/>
            <a:r>
              <a:rPr lang="en-GB" dirty="0"/>
              <a:t>In case while making pair, the last pair has only one alphabet left then we add ‘z’ to that alphabet to form a pair as in our above example, we have added ‘z’ to ‘w’ because ‘w’ was left alone at last.</a:t>
            </a:r>
          </a:p>
          <a:p>
            <a:pPr algn="just"/>
            <a:r>
              <a:rPr lang="en-GB" dirty="0"/>
              <a:t>If a pair has ‘xx’ then we break it and add ‘z’ to the first ‘x’, i.e. ‘</a:t>
            </a:r>
            <a:r>
              <a:rPr lang="en-GB" dirty="0" err="1"/>
              <a:t>xz</a:t>
            </a:r>
            <a:r>
              <a:rPr lang="en-GB" dirty="0"/>
              <a:t>’ and ‘x_’.</a:t>
            </a:r>
            <a:endParaRPr lang="en-IN" dirty="0"/>
          </a:p>
        </p:txBody>
      </p:sp>
    </p:spTree>
    <p:extLst>
      <p:ext uri="{BB962C8B-B14F-4D97-AF65-F5344CB8AC3E}">
        <p14:creationId xmlns:p14="http://schemas.microsoft.com/office/powerpoint/2010/main" val="1445626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C7A4-065E-46F5-99BD-AE1A3460D0FA}"/>
              </a:ext>
            </a:extLst>
          </p:cNvPr>
          <p:cNvSpPr>
            <a:spLocks noGrp="1"/>
          </p:cNvSpPr>
          <p:nvPr>
            <p:ph type="title"/>
          </p:nvPr>
        </p:nvSpPr>
        <p:spPr/>
        <p:txBody>
          <a:bodyPr/>
          <a:lstStyle/>
          <a:p>
            <a:r>
              <a:rPr lang="en-GB" dirty="0"/>
              <a:t>Step 3:</a:t>
            </a:r>
            <a:endParaRPr lang="en-IN" dirty="0"/>
          </a:p>
        </p:txBody>
      </p:sp>
      <p:sp>
        <p:nvSpPr>
          <p:cNvPr id="3" name="Content Placeholder 2">
            <a:extLst>
              <a:ext uri="{FF2B5EF4-FFF2-40B4-BE49-F238E27FC236}">
                <a16:creationId xmlns:a16="http://schemas.microsoft.com/office/drawing/2014/main" id="{192DAE7E-7E22-43EA-98AB-DA7B525F0841}"/>
              </a:ext>
            </a:extLst>
          </p:cNvPr>
          <p:cNvSpPr>
            <a:spLocks noGrp="1"/>
          </p:cNvSpPr>
          <p:nvPr>
            <p:ph sz="quarter" idx="1"/>
          </p:nvPr>
        </p:nvSpPr>
        <p:spPr/>
        <p:txBody>
          <a:bodyPr>
            <a:normAutofit/>
          </a:bodyPr>
          <a:lstStyle/>
          <a:p>
            <a:pPr algn="just"/>
            <a:r>
              <a:rPr lang="en-GB" dirty="0"/>
              <a:t>In this step, we will convert plain text into ciphertext. For that, take the first pair of plain text and check for cipher alphabets for the corresponding in the matrix. To find cipher alphabets follow the rules below.</a:t>
            </a:r>
          </a:p>
        </p:txBody>
      </p:sp>
    </p:spTree>
    <p:extLst>
      <p:ext uri="{BB962C8B-B14F-4D97-AF65-F5344CB8AC3E}">
        <p14:creationId xmlns:p14="http://schemas.microsoft.com/office/powerpoint/2010/main" val="222396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1139-2B88-4CBB-BF8D-79357786B9A7}"/>
              </a:ext>
            </a:extLst>
          </p:cNvPr>
          <p:cNvSpPr>
            <a:spLocks noGrp="1"/>
          </p:cNvSpPr>
          <p:nvPr>
            <p:ph type="title"/>
          </p:nvPr>
        </p:nvSpPr>
        <p:spPr/>
        <p:txBody>
          <a:bodyPr/>
          <a:lstStyle/>
          <a:p>
            <a:r>
              <a:rPr lang="en-GB" dirty="0"/>
              <a:t>Note</a:t>
            </a:r>
            <a:endParaRPr lang="en-IN" dirty="0"/>
          </a:p>
        </p:txBody>
      </p:sp>
      <p:sp>
        <p:nvSpPr>
          <p:cNvPr id="3" name="Content Placeholder 2">
            <a:extLst>
              <a:ext uri="{FF2B5EF4-FFF2-40B4-BE49-F238E27FC236}">
                <a16:creationId xmlns:a16="http://schemas.microsoft.com/office/drawing/2014/main" id="{E5934D31-C64A-45B8-93F5-8FDF6C0E85F0}"/>
              </a:ext>
            </a:extLst>
          </p:cNvPr>
          <p:cNvSpPr>
            <a:spLocks noGrp="1"/>
          </p:cNvSpPr>
          <p:nvPr>
            <p:ph sz="quarter" idx="1"/>
          </p:nvPr>
        </p:nvSpPr>
        <p:spPr/>
        <p:txBody>
          <a:bodyPr>
            <a:normAutofit/>
          </a:bodyPr>
          <a:lstStyle/>
          <a:p>
            <a:pPr algn="just"/>
            <a:r>
              <a:rPr lang="en-GB" dirty="0"/>
              <a:t>If both the alphabets of the pair occur in the same row replace them with the alphabet to their immediate right. If an alphabet of the pair occurs at extreme right then replace it with the first element of that row, i.e. the last element of the row in the matrix circularly follows the first element of the same row.</a:t>
            </a:r>
          </a:p>
          <a:p>
            <a:pPr algn="just"/>
            <a:r>
              <a:rPr lang="en-GB" dirty="0"/>
              <a:t>If the alphabets in the pair occur in the same column, then replace them with the alphabet immediate below them. Here also, the last element of the column circularly follows the first element of the same column.</a:t>
            </a:r>
          </a:p>
          <a:p>
            <a:endParaRPr lang="en-IN" dirty="0"/>
          </a:p>
        </p:txBody>
      </p:sp>
    </p:spTree>
    <p:extLst>
      <p:ext uri="{BB962C8B-B14F-4D97-AF65-F5344CB8AC3E}">
        <p14:creationId xmlns:p14="http://schemas.microsoft.com/office/powerpoint/2010/main" val="719157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A249-71ED-4C13-8F76-4FCD90672CF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AE9C83F1-2A49-4B38-9EB4-73CF81E3A421}"/>
              </a:ext>
            </a:extLst>
          </p:cNvPr>
          <p:cNvSpPr>
            <a:spLocks noGrp="1"/>
          </p:cNvSpPr>
          <p:nvPr>
            <p:ph sz="quarter" idx="1"/>
          </p:nvPr>
        </p:nvSpPr>
        <p:spPr/>
        <p:txBody>
          <a:bodyPr>
            <a:normAutofit/>
          </a:bodyPr>
          <a:lstStyle/>
          <a:p>
            <a:pPr algn="just"/>
            <a:r>
              <a:rPr lang="en-GB" dirty="0"/>
              <a:t>If the alphabets in the pair are neither in the same column and nor in the same row, then the alphabet is replaced by the element in its own row and the corresponding column of the other alphabet of the pair.</a:t>
            </a:r>
          </a:p>
          <a:p>
            <a:pPr algn="just"/>
            <a:endParaRPr lang="en-IN" dirty="0"/>
          </a:p>
          <a:p>
            <a:endParaRPr lang="en-IN" dirty="0"/>
          </a:p>
        </p:txBody>
      </p:sp>
    </p:spTree>
    <p:extLst>
      <p:ext uri="{BB962C8B-B14F-4D97-AF65-F5344CB8AC3E}">
        <p14:creationId xmlns:p14="http://schemas.microsoft.com/office/powerpoint/2010/main" val="2997690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6324-4EBF-4505-940D-686C52813EFC}"/>
              </a:ext>
            </a:extLst>
          </p:cNvPr>
          <p:cNvSpPr>
            <a:spLocks noGrp="1"/>
          </p:cNvSpPr>
          <p:nvPr>
            <p:ph type="title"/>
          </p:nvPr>
        </p:nvSpPr>
        <p:spPr/>
        <p:txBody>
          <a:bodyPr/>
          <a:lstStyle/>
          <a:p>
            <a:r>
              <a:rPr lang="en-GB" dirty="0"/>
              <a:t>Example:</a:t>
            </a:r>
            <a:endParaRPr lang="en-IN" dirty="0"/>
          </a:p>
        </p:txBody>
      </p:sp>
      <p:sp>
        <p:nvSpPr>
          <p:cNvPr id="3" name="Content Placeholder 2">
            <a:extLst>
              <a:ext uri="{FF2B5EF4-FFF2-40B4-BE49-F238E27FC236}">
                <a16:creationId xmlns:a16="http://schemas.microsoft.com/office/drawing/2014/main" id="{98E785AD-4627-44BF-8295-CF1BA9C15694}"/>
              </a:ext>
            </a:extLst>
          </p:cNvPr>
          <p:cNvSpPr>
            <a:spLocks noGrp="1"/>
          </p:cNvSpPr>
          <p:nvPr>
            <p:ph sz="quarter" idx="1"/>
          </p:nvPr>
        </p:nvSpPr>
        <p:spPr/>
        <p:txBody>
          <a:bodyPr/>
          <a:lstStyle/>
          <a:p>
            <a:pPr algn="just"/>
            <a:r>
              <a:rPr lang="en-GB" dirty="0"/>
              <a:t>Pair: me et me to </a:t>
            </a:r>
            <a:r>
              <a:rPr lang="en-GB" dirty="0" err="1"/>
              <a:t>mo</a:t>
            </a:r>
            <a:r>
              <a:rPr lang="en-GB" dirty="0"/>
              <a:t> </a:t>
            </a:r>
            <a:r>
              <a:rPr lang="en-GB" dirty="0" err="1"/>
              <a:t>rx</a:t>
            </a:r>
            <a:r>
              <a:rPr lang="en-GB" dirty="0"/>
              <a:t> </a:t>
            </a:r>
            <a:r>
              <a:rPr lang="en-GB" dirty="0" err="1"/>
              <a:t>ro</a:t>
            </a:r>
            <a:r>
              <a:rPr lang="en-GB" dirty="0"/>
              <a:t> </a:t>
            </a:r>
            <a:r>
              <a:rPr lang="en-GB" dirty="0" err="1"/>
              <a:t>wz</a:t>
            </a:r>
            <a:endParaRPr lang="en-GB" dirty="0"/>
          </a:p>
          <a:p>
            <a:pPr algn="just"/>
            <a:r>
              <a:rPr lang="en-GB" dirty="0"/>
              <a:t>Cipher Text: </a:t>
            </a:r>
            <a:r>
              <a:rPr lang="en-GB" dirty="0" err="1"/>
              <a:t>kn</a:t>
            </a:r>
            <a:r>
              <a:rPr lang="en-GB" dirty="0"/>
              <a:t> </a:t>
            </a:r>
            <a:r>
              <a:rPr lang="en-GB" dirty="0" err="1"/>
              <a:t>ku</a:t>
            </a:r>
            <a:r>
              <a:rPr lang="en-GB" dirty="0"/>
              <a:t> </a:t>
            </a:r>
            <a:r>
              <a:rPr lang="en-GB" dirty="0" err="1"/>
              <a:t>kn</a:t>
            </a:r>
            <a:r>
              <a:rPr lang="en-GB" dirty="0"/>
              <a:t> </a:t>
            </a:r>
            <a:r>
              <a:rPr lang="en-GB" dirty="0" err="1"/>
              <a:t>kz</a:t>
            </a:r>
            <a:r>
              <a:rPr lang="en-GB" dirty="0"/>
              <a:t> </a:t>
            </a:r>
            <a:r>
              <a:rPr lang="en-GB" dirty="0" err="1"/>
              <a:t>ks</a:t>
            </a:r>
            <a:r>
              <a:rPr lang="en-GB" dirty="0"/>
              <a:t> ta kc </a:t>
            </a:r>
            <a:r>
              <a:rPr lang="en-GB" dirty="0" err="1"/>
              <a:t>yo</a:t>
            </a:r>
            <a:endParaRPr lang="en-GB" dirty="0"/>
          </a:p>
          <a:p>
            <a:pPr algn="just"/>
            <a:r>
              <a:rPr lang="en-GB" dirty="0"/>
              <a:t>So, this is how we can convert a plain text to ciphertext using Playfair cipher. When compared with monoalphabetic cipher Playfair cipher is much more advanced. But still, it is easy to break.</a:t>
            </a:r>
          </a:p>
          <a:p>
            <a:endParaRPr lang="en-IN" dirty="0"/>
          </a:p>
        </p:txBody>
      </p:sp>
    </p:spTree>
    <p:extLst>
      <p:ext uri="{BB962C8B-B14F-4D97-AF65-F5344CB8AC3E}">
        <p14:creationId xmlns:p14="http://schemas.microsoft.com/office/powerpoint/2010/main" val="142794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9C55-5BC1-41E1-AB02-18064FB3147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D193AB49-84B3-440F-809E-B27DB31D1FFC}"/>
              </a:ext>
            </a:extLst>
          </p:cNvPr>
          <p:cNvSpPr>
            <a:spLocks noGrp="1"/>
          </p:cNvSpPr>
          <p:nvPr>
            <p:ph sz="quarter" idx="1"/>
          </p:nvPr>
        </p:nvSpPr>
        <p:spPr/>
        <p:txBody>
          <a:bodyPr/>
          <a:lstStyle/>
          <a:p>
            <a:pPr algn="just"/>
            <a:r>
              <a:rPr lang="en-GB" dirty="0"/>
              <a:t>If the plain text (original message) is considered as the string of bits, then the substitution technique would replace bit pattern of plain text with the bit pattern of ciphertext.</a:t>
            </a:r>
          </a:p>
          <a:p>
            <a:pPr algn="just"/>
            <a:endParaRPr lang="en-IN" dirty="0"/>
          </a:p>
        </p:txBody>
      </p:sp>
    </p:spTree>
    <p:extLst>
      <p:ext uri="{BB962C8B-B14F-4D97-AF65-F5344CB8AC3E}">
        <p14:creationId xmlns:p14="http://schemas.microsoft.com/office/powerpoint/2010/main" val="2332837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E606-9B3D-469B-9976-D21411EF933C}"/>
              </a:ext>
            </a:extLst>
          </p:cNvPr>
          <p:cNvSpPr>
            <a:spLocks noGrp="1"/>
          </p:cNvSpPr>
          <p:nvPr>
            <p:ph type="title"/>
          </p:nvPr>
        </p:nvSpPr>
        <p:spPr/>
        <p:txBody>
          <a:bodyPr/>
          <a:lstStyle/>
          <a:p>
            <a:r>
              <a:rPr lang="en-GB" dirty="0"/>
              <a:t>Hill cipher</a:t>
            </a:r>
            <a:endParaRPr lang="en-IN" dirty="0"/>
          </a:p>
        </p:txBody>
      </p:sp>
      <p:sp>
        <p:nvSpPr>
          <p:cNvPr id="3" name="Content Placeholder 2">
            <a:extLst>
              <a:ext uri="{FF2B5EF4-FFF2-40B4-BE49-F238E27FC236}">
                <a16:creationId xmlns:a16="http://schemas.microsoft.com/office/drawing/2014/main" id="{4B5491F1-7F0E-46C2-A356-9C6EE599DEAF}"/>
              </a:ext>
            </a:extLst>
          </p:cNvPr>
          <p:cNvSpPr>
            <a:spLocks noGrp="1"/>
          </p:cNvSpPr>
          <p:nvPr>
            <p:ph sz="quarter" idx="1"/>
          </p:nvPr>
        </p:nvSpPr>
        <p:spPr/>
        <p:txBody>
          <a:bodyPr/>
          <a:lstStyle/>
          <a:p>
            <a:r>
              <a:rPr lang="en-GB" dirty="0"/>
              <a:t>Another interesting </a:t>
            </a:r>
            <a:r>
              <a:rPr lang="en-GB" dirty="0" err="1"/>
              <a:t>multiletter</a:t>
            </a:r>
            <a:r>
              <a:rPr lang="en-GB" dirty="0"/>
              <a:t> cipher is the Hill cipher, developed by the </a:t>
            </a:r>
            <a:r>
              <a:rPr lang="en-GB" dirty="0" err="1"/>
              <a:t>mathe-matician</a:t>
            </a:r>
            <a:r>
              <a:rPr lang="en-GB" dirty="0"/>
              <a:t> Lester Hill in 1929.</a:t>
            </a:r>
          </a:p>
          <a:p>
            <a:r>
              <a:rPr lang="en-GB" dirty="0"/>
              <a:t>Plain text: Binary</a:t>
            </a:r>
          </a:p>
          <a:p>
            <a:r>
              <a:rPr lang="en-GB" dirty="0"/>
              <a:t>Key: HILL</a:t>
            </a:r>
          </a:p>
          <a:p>
            <a:pPr algn="just"/>
            <a:r>
              <a:rPr lang="en-GB" dirty="0"/>
              <a:t>Choose the key in such a way that it always forms a square matrix. With HILL as the key, we can form a 2×2 matrix.</a:t>
            </a:r>
          </a:p>
        </p:txBody>
      </p:sp>
    </p:spTree>
    <p:extLst>
      <p:ext uri="{BB962C8B-B14F-4D97-AF65-F5344CB8AC3E}">
        <p14:creationId xmlns:p14="http://schemas.microsoft.com/office/powerpoint/2010/main" val="125972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F60D-41B8-4A71-A673-7F68C45AA798}"/>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7E06AD81-F267-4B73-B59C-6909C186DEFF}"/>
              </a:ext>
            </a:extLst>
          </p:cNvPr>
          <p:cNvSpPr>
            <a:spLocks noGrp="1"/>
          </p:cNvSpPr>
          <p:nvPr>
            <p:ph sz="quarter" idx="1"/>
          </p:nvPr>
        </p:nvSpPr>
        <p:spPr/>
        <p:txBody>
          <a:bodyPr/>
          <a:lstStyle/>
          <a:p>
            <a:pPr algn="just"/>
            <a:r>
              <a:rPr lang="en-GB" dirty="0"/>
              <a:t>Now, of plain text, you have to form a column vector of length similar to the key matrix. In our case, the key matrix is 2×2 then the column vectors of plain text would be 2×1.</a:t>
            </a:r>
            <a:endParaRPr lang="en-IN" dirty="0"/>
          </a:p>
          <a:p>
            <a:endParaRPr lang="en-IN" dirty="0"/>
          </a:p>
        </p:txBody>
      </p:sp>
    </p:spTree>
    <p:extLst>
      <p:ext uri="{BB962C8B-B14F-4D97-AF65-F5344CB8AC3E}">
        <p14:creationId xmlns:p14="http://schemas.microsoft.com/office/powerpoint/2010/main" val="3829199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3E8D-5825-46B9-9610-E7B6DAECBE49}"/>
              </a:ext>
            </a:extLst>
          </p:cNvPr>
          <p:cNvSpPr>
            <a:spLocks noGrp="1"/>
          </p:cNvSpPr>
          <p:nvPr>
            <p:ph type="title"/>
          </p:nvPr>
        </p:nvSpPr>
        <p:spPr/>
        <p:txBody>
          <a:bodyPr/>
          <a:lstStyle/>
          <a:p>
            <a:r>
              <a:rPr lang="en-IN" dirty="0"/>
              <a:t>The general equation</a:t>
            </a:r>
          </a:p>
        </p:txBody>
      </p:sp>
      <p:pic>
        <p:nvPicPr>
          <p:cNvPr id="5" name="Content Placeholder 4" descr="Text, letter&#10;&#10;Description automatically generated">
            <a:extLst>
              <a:ext uri="{FF2B5EF4-FFF2-40B4-BE49-F238E27FC236}">
                <a16:creationId xmlns:a16="http://schemas.microsoft.com/office/drawing/2014/main" id="{8441CBE9-3ABC-450B-B564-756414C9CA3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828800"/>
            <a:ext cx="7467600" cy="4572000"/>
          </a:xfrm>
        </p:spPr>
      </p:pic>
    </p:spTree>
    <p:extLst>
      <p:ext uri="{BB962C8B-B14F-4D97-AF65-F5344CB8AC3E}">
        <p14:creationId xmlns:p14="http://schemas.microsoft.com/office/powerpoint/2010/main" val="3120658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8E94-53FB-48EA-9BB2-94D4482E10A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B9C9759-B322-4EF7-A29E-DEB3CE537E23}"/>
              </a:ext>
            </a:extLst>
          </p:cNvPr>
          <p:cNvSpPr>
            <a:spLocks noGrp="1"/>
          </p:cNvSpPr>
          <p:nvPr>
            <p:ph sz="quarter" idx="1"/>
          </p:nvPr>
        </p:nvSpPr>
        <p:spPr/>
        <p:txBody>
          <a:bodyPr/>
          <a:lstStyle/>
          <a:p>
            <a:pPr algn="just"/>
            <a:r>
              <a:rPr lang="en-GB" dirty="0"/>
              <a:t>Now, we have to convert the key matrix and plain text matrices into numeric matrices. For that number the alphabets such as A=0, B=1, C=2, …………, Z=25. So, considering the alphabet numbering:</a:t>
            </a:r>
          </a:p>
          <a:p>
            <a:pPr algn="just"/>
            <a:endParaRPr lang="en-IN" dirty="0"/>
          </a:p>
        </p:txBody>
      </p:sp>
      <p:pic>
        <p:nvPicPr>
          <p:cNvPr id="4" name="Content Placeholder 4" descr="Text&#10;&#10;Description automatically generated">
            <a:extLst>
              <a:ext uri="{FF2B5EF4-FFF2-40B4-BE49-F238E27FC236}">
                <a16:creationId xmlns:a16="http://schemas.microsoft.com/office/drawing/2014/main" id="{0B5C6614-2473-41D1-9F21-D612800CE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505200"/>
            <a:ext cx="6096000" cy="2819400"/>
          </a:xfrm>
          <a:prstGeom prst="rect">
            <a:avLst/>
          </a:prstGeom>
        </p:spPr>
      </p:pic>
    </p:spTree>
    <p:extLst>
      <p:ext uri="{BB962C8B-B14F-4D97-AF65-F5344CB8AC3E}">
        <p14:creationId xmlns:p14="http://schemas.microsoft.com/office/powerpoint/2010/main" val="3990540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63E1-623A-46B8-899D-20B8596467F1}"/>
              </a:ext>
            </a:extLst>
          </p:cNvPr>
          <p:cNvSpPr>
            <a:spLocks noGrp="1"/>
          </p:cNvSpPr>
          <p:nvPr>
            <p:ph type="title"/>
          </p:nvPr>
        </p:nvSpPr>
        <p:spPr>
          <a:xfrm>
            <a:off x="471889" y="802395"/>
            <a:ext cx="7467600" cy="1143000"/>
          </a:xfrm>
        </p:spPr>
        <p:txBody>
          <a:bodyPr>
            <a:normAutofit fontScale="90000"/>
          </a:bodyPr>
          <a:lstStyle/>
          <a:p>
            <a:pPr algn="just"/>
            <a:r>
              <a:rPr lang="en-GB" b="0" i="0" dirty="0">
                <a:solidFill>
                  <a:srgbClr val="222222"/>
                </a:solidFill>
                <a:effectLst/>
                <a:latin typeface="Lato" panose="020F0502020204030203" pitchFamily="34" charset="0"/>
              </a:rPr>
              <a:t>In the first calculation, we would get two cipher alphabets for plain text alphabet ‘B’ &amp; ‘I’</a:t>
            </a:r>
            <a:endParaRPr lang="en-IN" dirty="0"/>
          </a:p>
        </p:txBody>
      </p:sp>
      <p:pic>
        <p:nvPicPr>
          <p:cNvPr id="9" name="Content Placeholder 8" descr="Text, letter&#10;&#10;Description automatically generated">
            <a:extLst>
              <a:ext uri="{FF2B5EF4-FFF2-40B4-BE49-F238E27FC236}">
                <a16:creationId xmlns:a16="http://schemas.microsoft.com/office/drawing/2014/main" id="{02ECC819-BEA3-4C6A-A37B-1162828353F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81200"/>
            <a:ext cx="7467600" cy="4419600"/>
          </a:xfrm>
        </p:spPr>
      </p:pic>
    </p:spTree>
    <p:extLst>
      <p:ext uri="{BB962C8B-B14F-4D97-AF65-F5344CB8AC3E}">
        <p14:creationId xmlns:p14="http://schemas.microsoft.com/office/powerpoint/2010/main" val="2176640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64D5-2A7F-42A5-9B10-B5A1AC0F2311}"/>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66F2743-36E4-49D9-80B3-E3F4EE12E5D4}"/>
              </a:ext>
            </a:extLst>
          </p:cNvPr>
          <p:cNvSpPr>
            <a:spLocks noGrp="1"/>
          </p:cNvSpPr>
          <p:nvPr>
            <p:ph sz="quarter" idx="1"/>
          </p:nvPr>
        </p:nvSpPr>
        <p:spPr/>
        <p:txBody>
          <a:bodyPr/>
          <a:lstStyle/>
          <a:p>
            <a:pPr algn="just"/>
            <a:r>
              <a:rPr lang="en-GB" dirty="0"/>
              <a:t>So, the cipher alphabet for plain text alphabet ‘B’ &amp; ‘I’ is ‘T’ &amp; ‘V’. Similarly, we have to calculate ciphertext for the remaining plain text. And then accumulate them to form the ciphertext.</a:t>
            </a:r>
          </a:p>
          <a:p>
            <a:pPr algn="just"/>
            <a:r>
              <a:rPr lang="en-GB" dirty="0"/>
              <a:t>The calculated ciphertext for ‘Binary’ using hill cipher is ‘TVNNZJ’.</a:t>
            </a:r>
            <a:endParaRPr lang="en-IN" dirty="0"/>
          </a:p>
        </p:txBody>
      </p:sp>
    </p:spTree>
    <p:extLst>
      <p:ext uri="{BB962C8B-B14F-4D97-AF65-F5344CB8AC3E}">
        <p14:creationId xmlns:p14="http://schemas.microsoft.com/office/powerpoint/2010/main" val="1529869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134C-B68E-40AC-8C1D-34951B6DC3E3}"/>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89FE81F5-7238-4C73-9F03-5602F6A0F460}"/>
              </a:ext>
            </a:extLst>
          </p:cNvPr>
          <p:cNvSpPr>
            <a:spLocks noGrp="1"/>
          </p:cNvSpPr>
          <p:nvPr>
            <p:ph sz="quarter" idx="1"/>
          </p:nvPr>
        </p:nvSpPr>
        <p:spPr/>
        <p:txBody>
          <a:bodyPr/>
          <a:lstStyle/>
          <a:p>
            <a:pPr marL="0" indent="0">
              <a:buNone/>
            </a:pPr>
            <a:r>
              <a:rPr lang="en-GB" dirty="0"/>
              <a:t>Hill cipher requires prerequisite knowledge of?</a:t>
            </a:r>
          </a:p>
          <a:p>
            <a:r>
              <a:rPr lang="en-GB" dirty="0"/>
              <a:t>a) integration</a:t>
            </a:r>
          </a:p>
          <a:p>
            <a:r>
              <a:rPr lang="en-GB" dirty="0"/>
              <a:t>b) differentiation</a:t>
            </a:r>
          </a:p>
          <a:p>
            <a:r>
              <a:rPr lang="en-GB" dirty="0"/>
              <a:t>c) matrix algebra</a:t>
            </a:r>
          </a:p>
          <a:p>
            <a:r>
              <a:rPr lang="en-GB" dirty="0"/>
              <a:t>d) differential equation</a:t>
            </a:r>
            <a:endParaRPr lang="en-IN" dirty="0"/>
          </a:p>
        </p:txBody>
      </p:sp>
    </p:spTree>
    <p:extLst>
      <p:ext uri="{BB962C8B-B14F-4D97-AF65-F5344CB8AC3E}">
        <p14:creationId xmlns:p14="http://schemas.microsoft.com/office/powerpoint/2010/main" val="4076045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B0D0-AC7B-463E-830E-F9469F3276AB}"/>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B4AB36B5-9427-4161-AF27-49524B9A6750}"/>
              </a:ext>
            </a:extLst>
          </p:cNvPr>
          <p:cNvSpPr>
            <a:spLocks noGrp="1"/>
          </p:cNvSpPr>
          <p:nvPr>
            <p:ph sz="quarter" idx="1"/>
          </p:nvPr>
        </p:nvSpPr>
        <p:spPr/>
        <p:txBody>
          <a:bodyPr/>
          <a:lstStyle/>
          <a:p>
            <a:pPr marL="0" indent="0">
              <a:buNone/>
            </a:pPr>
            <a:r>
              <a:rPr lang="en-GB" dirty="0"/>
              <a:t>Hill cipher is an example of ____________</a:t>
            </a:r>
          </a:p>
          <a:p>
            <a:r>
              <a:rPr lang="en-GB" dirty="0"/>
              <a:t>a) mono-alphabetic cipher</a:t>
            </a:r>
          </a:p>
          <a:p>
            <a:r>
              <a:rPr lang="en-GB" dirty="0"/>
              <a:t>b) substitution cipher</a:t>
            </a:r>
          </a:p>
          <a:p>
            <a:r>
              <a:rPr lang="en-GB" dirty="0"/>
              <a:t>c) transposition cipher</a:t>
            </a:r>
          </a:p>
          <a:p>
            <a:r>
              <a:rPr lang="en-GB" dirty="0"/>
              <a:t>d) additive cipher</a:t>
            </a:r>
            <a:endParaRPr lang="en-IN" dirty="0"/>
          </a:p>
        </p:txBody>
      </p:sp>
    </p:spTree>
    <p:extLst>
      <p:ext uri="{BB962C8B-B14F-4D97-AF65-F5344CB8AC3E}">
        <p14:creationId xmlns:p14="http://schemas.microsoft.com/office/powerpoint/2010/main" val="1482423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642B9-EB3C-4BD4-98A3-1E10A2F9406A}"/>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A9D5E365-BD0A-46DC-A411-25A79FF26073}"/>
              </a:ext>
            </a:extLst>
          </p:cNvPr>
          <p:cNvSpPr>
            <a:spLocks noGrp="1"/>
          </p:cNvSpPr>
          <p:nvPr>
            <p:ph sz="quarter" idx="1"/>
          </p:nvPr>
        </p:nvSpPr>
        <p:spPr/>
        <p:txBody>
          <a:bodyPr/>
          <a:lstStyle/>
          <a:p>
            <a:pPr marL="0" indent="0">
              <a:buNone/>
            </a:pPr>
            <a:r>
              <a:rPr lang="en-GB" dirty="0"/>
              <a:t>Encryption in hill cipher is done using ______________</a:t>
            </a:r>
          </a:p>
          <a:p>
            <a:r>
              <a:rPr lang="en-GB" dirty="0"/>
              <a:t>a) matrix multiplication</a:t>
            </a:r>
          </a:p>
          <a:p>
            <a:r>
              <a:rPr lang="en-GB" dirty="0"/>
              <a:t>b) a 5×5 table</a:t>
            </a:r>
          </a:p>
          <a:p>
            <a:r>
              <a:rPr lang="en-GB" dirty="0"/>
              <a:t>c) </a:t>
            </a:r>
            <a:r>
              <a:rPr lang="en-GB" dirty="0" err="1"/>
              <a:t>vigenere</a:t>
            </a:r>
            <a:r>
              <a:rPr lang="en-GB" dirty="0"/>
              <a:t> table</a:t>
            </a:r>
          </a:p>
          <a:p>
            <a:r>
              <a:rPr lang="en-GB" dirty="0"/>
              <a:t>d) matrix inversion</a:t>
            </a:r>
            <a:endParaRPr lang="en-IN" dirty="0"/>
          </a:p>
        </p:txBody>
      </p:sp>
    </p:spTree>
    <p:extLst>
      <p:ext uri="{BB962C8B-B14F-4D97-AF65-F5344CB8AC3E}">
        <p14:creationId xmlns:p14="http://schemas.microsoft.com/office/powerpoint/2010/main" val="3848865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328D-3997-4075-AB34-6CB244DD6ADA}"/>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986A9D6E-2E6D-4526-9FA2-ED84F8B74A9F}"/>
              </a:ext>
            </a:extLst>
          </p:cNvPr>
          <p:cNvSpPr>
            <a:spLocks noGrp="1"/>
          </p:cNvSpPr>
          <p:nvPr>
            <p:ph sz="quarter" idx="1"/>
          </p:nvPr>
        </p:nvSpPr>
        <p:spPr/>
        <p:txBody>
          <a:bodyPr/>
          <a:lstStyle/>
          <a:p>
            <a:pPr marL="0" indent="0">
              <a:buNone/>
            </a:pPr>
            <a:r>
              <a:rPr lang="en-GB" dirty="0"/>
              <a:t>What will be the size of a key matrix if the plain text is “SECRET”?</a:t>
            </a:r>
          </a:p>
          <a:p>
            <a:r>
              <a:rPr lang="en-GB" dirty="0"/>
              <a:t>a) 1×6</a:t>
            </a:r>
          </a:p>
          <a:p>
            <a:r>
              <a:rPr lang="en-GB" dirty="0"/>
              <a:t>b) 5×1</a:t>
            </a:r>
          </a:p>
          <a:p>
            <a:r>
              <a:rPr lang="en-GB" dirty="0"/>
              <a:t>c) 6×1</a:t>
            </a:r>
          </a:p>
          <a:p>
            <a:r>
              <a:rPr lang="en-GB" dirty="0"/>
              <a:t>d) 6×6</a:t>
            </a:r>
            <a:endParaRPr lang="en-IN" dirty="0"/>
          </a:p>
        </p:txBody>
      </p:sp>
    </p:spTree>
    <p:extLst>
      <p:ext uri="{BB962C8B-B14F-4D97-AF65-F5344CB8AC3E}">
        <p14:creationId xmlns:p14="http://schemas.microsoft.com/office/powerpoint/2010/main" val="137413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B6C4-CCF4-4E59-84E5-C247AC64623B}"/>
              </a:ext>
            </a:extLst>
          </p:cNvPr>
          <p:cNvSpPr>
            <a:spLocks noGrp="1"/>
          </p:cNvSpPr>
          <p:nvPr>
            <p:ph type="title"/>
          </p:nvPr>
        </p:nvSpPr>
        <p:spPr/>
        <p:txBody>
          <a:bodyPr/>
          <a:lstStyle/>
          <a:p>
            <a:r>
              <a:rPr lang="en-GB" dirty="0"/>
              <a:t>Caesar Cipher</a:t>
            </a:r>
            <a:endParaRPr lang="en-IN" dirty="0"/>
          </a:p>
        </p:txBody>
      </p:sp>
      <p:sp>
        <p:nvSpPr>
          <p:cNvPr id="3" name="Content Placeholder 2">
            <a:extLst>
              <a:ext uri="{FF2B5EF4-FFF2-40B4-BE49-F238E27FC236}">
                <a16:creationId xmlns:a16="http://schemas.microsoft.com/office/drawing/2014/main" id="{CA4693B4-D01A-41D1-801F-5C8028CE57F0}"/>
              </a:ext>
            </a:extLst>
          </p:cNvPr>
          <p:cNvSpPr>
            <a:spLocks noGrp="1"/>
          </p:cNvSpPr>
          <p:nvPr>
            <p:ph sz="quarter" idx="1"/>
          </p:nvPr>
        </p:nvSpPr>
        <p:spPr/>
        <p:txBody>
          <a:bodyPr>
            <a:normAutofit/>
          </a:bodyPr>
          <a:lstStyle/>
          <a:p>
            <a:pPr algn="just"/>
            <a:r>
              <a:rPr lang="en-GB" dirty="0"/>
              <a:t>This is the simplest substitution cipher by Julius Caesar. In this substitution technique, to encrypt the plain text, each alphabet of the plain text is replaced by the alphabet three places further it. And to decrypt the ciphertext each alphabet of ciphertext is replaced by the alphabet three places before it.</a:t>
            </a:r>
          </a:p>
          <a:p>
            <a:pPr algn="just"/>
            <a:r>
              <a:rPr lang="en-GB" dirty="0"/>
              <a:t>Let us take a simple example:</a:t>
            </a:r>
          </a:p>
          <a:p>
            <a:pPr algn="just"/>
            <a:r>
              <a:rPr lang="en-GB" dirty="0"/>
              <a:t>Plain Text: meet me tomorrow</a:t>
            </a:r>
          </a:p>
        </p:txBody>
      </p:sp>
    </p:spTree>
    <p:extLst>
      <p:ext uri="{BB962C8B-B14F-4D97-AF65-F5344CB8AC3E}">
        <p14:creationId xmlns:p14="http://schemas.microsoft.com/office/powerpoint/2010/main" val="1392312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BDC6-34A5-4F46-9D37-ADFF36BB4F49}"/>
              </a:ext>
            </a:extLst>
          </p:cNvPr>
          <p:cNvSpPr>
            <a:spLocks noGrp="1"/>
          </p:cNvSpPr>
          <p:nvPr>
            <p:ph type="title"/>
          </p:nvPr>
        </p:nvSpPr>
        <p:spPr/>
        <p:txBody>
          <a:bodyPr/>
          <a:lstStyle/>
          <a:p>
            <a:r>
              <a:rPr lang="en-GB" dirty="0"/>
              <a:t>Homophonic Substitution Cipher</a:t>
            </a:r>
            <a:endParaRPr lang="en-IN" dirty="0"/>
          </a:p>
        </p:txBody>
      </p:sp>
      <p:sp>
        <p:nvSpPr>
          <p:cNvPr id="3" name="Content Placeholder 2">
            <a:extLst>
              <a:ext uri="{FF2B5EF4-FFF2-40B4-BE49-F238E27FC236}">
                <a16:creationId xmlns:a16="http://schemas.microsoft.com/office/drawing/2014/main" id="{E183AA53-28DB-4D7D-B923-3749FE5BEC63}"/>
              </a:ext>
            </a:extLst>
          </p:cNvPr>
          <p:cNvSpPr>
            <a:spLocks noGrp="1"/>
          </p:cNvSpPr>
          <p:nvPr>
            <p:ph sz="quarter" idx="1"/>
          </p:nvPr>
        </p:nvSpPr>
        <p:spPr/>
        <p:txBody>
          <a:bodyPr>
            <a:normAutofit/>
          </a:bodyPr>
          <a:lstStyle/>
          <a:p>
            <a:pPr algn="just"/>
            <a:r>
              <a:rPr lang="en-GB" dirty="0"/>
              <a:t>The Homophonic Substitution cipher is a substitution cipher in which single plaintext letters can be replaced by any of several different ciphertext letters. They are generally much more difficult to break than standard substitution ciphers.</a:t>
            </a:r>
          </a:p>
          <a:p>
            <a:pPr algn="just"/>
            <a:r>
              <a:rPr lang="en-GB" dirty="0"/>
              <a:t>The number of characters each letter is replaced by is part of the key, e.g. the letter 'E' might be replaced by any of 5 different symbols, while the letter 'Q' may only be substituted by 1 symbol.</a:t>
            </a:r>
            <a:endParaRPr lang="en-IN" dirty="0"/>
          </a:p>
        </p:txBody>
      </p:sp>
    </p:spTree>
    <p:extLst>
      <p:ext uri="{BB962C8B-B14F-4D97-AF65-F5344CB8AC3E}">
        <p14:creationId xmlns:p14="http://schemas.microsoft.com/office/powerpoint/2010/main" val="2394220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A457-BF29-49B7-9DBE-09ACA35A66FB}"/>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BFF02554-FDA0-485C-AB6F-CABD0CD4DDED}"/>
              </a:ext>
            </a:extLst>
          </p:cNvPr>
          <p:cNvSpPr>
            <a:spLocks noGrp="1"/>
          </p:cNvSpPr>
          <p:nvPr>
            <p:ph sz="quarter" idx="1"/>
          </p:nvPr>
        </p:nvSpPr>
        <p:spPr/>
        <p:txBody>
          <a:bodyPr/>
          <a:lstStyle/>
          <a:p>
            <a:pPr algn="just"/>
            <a:r>
              <a:rPr lang="en-GB" dirty="0"/>
              <a:t>The easiest way to break standard substitution ciphers is to look at the letter frequencies, the letter 'E' is usually the most common letter in </a:t>
            </a:r>
            <a:r>
              <a:rPr lang="en-GB" dirty="0" err="1"/>
              <a:t>english</a:t>
            </a:r>
            <a:r>
              <a:rPr lang="en-GB" dirty="0"/>
              <a:t>, so the most common ciphertext letter will probably be 'E' (or perhaps 'T’). </a:t>
            </a:r>
          </a:p>
          <a:p>
            <a:pPr algn="just"/>
            <a:r>
              <a:rPr lang="en-GB" dirty="0"/>
              <a:t>If we allow the letter 'E' to be replaced by any of 3 different characters, then we can no longer just take the most common letter, since the letter count of 'E' is spread over several characters. As we allow more and more possible alternatives for each letter, the resulting cipher can become very secure.</a:t>
            </a:r>
            <a:endParaRPr lang="en-IN" dirty="0"/>
          </a:p>
        </p:txBody>
      </p:sp>
    </p:spTree>
    <p:extLst>
      <p:ext uri="{BB962C8B-B14F-4D97-AF65-F5344CB8AC3E}">
        <p14:creationId xmlns:p14="http://schemas.microsoft.com/office/powerpoint/2010/main" val="2737260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C229-37DA-478E-B907-87320947F6D8}"/>
              </a:ext>
            </a:extLst>
          </p:cNvPr>
          <p:cNvSpPr>
            <a:spLocks noGrp="1"/>
          </p:cNvSpPr>
          <p:nvPr>
            <p:ph type="title"/>
          </p:nvPr>
        </p:nvSpPr>
        <p:spPr/>
        <p:txBody>
          <a:bodyPr/>
          <a:lstStyle/>
          <a:p>
            <a:r>
              <a:rPr lang="en-GB" dirty="0"/>
              <a:t>Example</a:t>
            </a:r>
            <a:endParaRPr lang="en-IN" dirty="0"/>
          </a:p>
        </p:txBody>
      </p:sp>
      <p:sp>
        <p:nvSpPr>
          <p:cNvPr id="3" name="Content Placeholder 2">
            <a:extLst>
              <a:ext uri="{FF2B5EF4-FFF2-40B4-BE49-F238E27FC236}">
                <a16:creationId xmlns:a16="http://schemas.microsoft.com/office/drawing/2014/main" id="{76A783D4-0514-4AEF-B7BE-75EC23BC98D7}"/>
              </a:ext>
            </a:extLst>
          </p:cNvPr>
          <p:cNvSpPr>
            <a:spLocks noGrp="1"/>
          </p:cNvSpPr>
          <p:nvPr>
            <p:ph sz="quarter" idx="1"/>
          </p:nvPr>
        </p:nvSpPr>
        <p:spPr/>
        <p:txBody>
          <a:bodyPr/>
          <a:lstStyle/>
          <a:p>
            <a:r>
              <a:rPr lang="en-GB" dirty="0"/>
              <a:t>Cipher </a:t>
            </a:r>
            <a:r>
              <a:rPr lang="en-GB" dirty="0" err="1"/>
              <a:t>Alphabate</a:t>
            </a:r>
            <a:endParaRPr lang="en-GB" dirty="0"/>
          </a:p>
          <a:p>
            <a:endParaRPr lang="en-IN" dirty="0"/>
          </a:p>
        </p:txBody>
      </p:sp>
      <p:pic>
        <p:nvPicPr>
          <p:cNvPr id="5" name="Picture 4" descr="A picture containing diagram&#10;&#10;Description automatically generated">
            <a:extLst>
              <a:ext uri="{FF2B5EF4-FFF2-40B4-BE49-F238E27FC236}">
                <a16:creationId xmlns:a16="http://schemas.microsoft.com/office/drawing/2014/main" id="{E54E3513-310D-4584-B17A-9F9E7E51F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9800"/>
            <a:ext cx="7086600" cy="2209800"/>
          </a:xfrm>
          <a:prstGeom prst="rect">
            <a:avLst/>
          </a:prstGeom>
        </p:spPr>
      </p:pic>
    </p:spTree>
    <p:extLst>
      <p:ext uri="{BB962C8B-B14F-4D97-AF65-F5344CB8AC3E}">
        <p14:creationId xmlns:p14="http://schemas.microsoft.com/office/powerpoint/2010/main" val="3467158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F175-8659-4834-92D3-22556A73EE70}"/>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CA23107-7647-4726-ADB0-4E10453CE381}"/>
              </a:ext>
            </a:extLst>
          </p:cNvPr>
          <p:cNvSpPr>
            <a:spLocks noGrp="1"/>
          </p:cNvSpPr>
          <p:nvPr>
            <p:ph sz="quarter" idx="1"/>
          </p:nvPr>
        </p:nvSpPr>
        <p:spPr/>
        <p:txBody>
          <a:bodyPr/>
          <a:lstStyle/>
          <a:p>
            <a:pPr algn="just"/>
            <a:r>
              <a:rPr lang="en-GB" dirty="0"/>
              <a:t>To encipher the message DEFEND THE EAST WALL OF THE CASTLE, we find 'D' in the top row, then replace it with the letter below it, 'F'. The second letter, 'E' provides us with several choices, we could use any of 'Z', '7', '2' or '1'. We choose one of these at random, say '7'. After continuing with this, we get the ciphertext:</a:t>
            </a:r>
          </a:p>
          <a:p>
            <a:pPr algn="just"/>
            <a:r>
              <a:rPr lang="en-GB" dirty="0"/>
              <a:t>plaintext:  DEFEND THE EAST WALL OF THE CASTLE</a:t>
            </a:r>
          </a:p>
          <a:p>
            <a:pPr algn="just"/>
            <a:r>
              <a:rPr lang="en-GB" dirty="0"/>
              <a:t>ciphertext: F7EZ5F UC2 1DR6 M9PP 0E 6CZ SD4UP1</a:t>
            </a:r>
            <a:endParaRPr lang="en-IN" dirty="0"/>
          </a:p>
        </p:txBody>
      </p:sp>
    </p:spTree>
    <p:extLst>
      <p:ext uri="{BB962C8B-B14F-4D97-AF65-F5344CB8AC3E}">
        <p14:creationId xmlns:p14="http://schemas.microsoft.com/office/powerpoint/2010/main" val="1486430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F67-FB56-4EC2-B3E0-1F1B7C3BA993}"/>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8FCC4560-05D1-487D-88FE-2E707EF34CB0}"/>
              </a:ext>
            </a:extLst>
          </p:cNvPr>
          <p:cNvSpPr>
            <a:spLocks noGrp="1"/>
          </p:cNvSpPr>
          <p:nvPr>
            <p:ph sz="quarter" idx="1"/>
          </p:nvPr>
        </p:nvSpPr>
        <p:spPr/>
        <p:txBody>
          <a:bodyPr/>
          <a:lstStyle/>
          <a:p>
            <a:pPr algn="just"/>
            <a:r>
              <a:rPr lang="en-GB" dirty="0"/>
              <a:t>The number of ciphertext letters assigned to each plaintext letter was chosen to flatten the frequency distribution as much as possible. Since 'E' is normally the most common letter, it is allowed more possibilities so that the frequency peak from the letter 'E' will not be present in the ciphertext.</a:t>
            </a:r>
          </a:p>
          <a:p>
            <a:pPr algn="just"/>
            <a:endParaRPr lang="en-IN" dirty="0"/>
          </a:p>
        </p:txBody>
      </p:sp>
    </p:spTree>
    <p:extLst>
      <p:ext uri="{BB962C8B-B14F-4D97-AF65-F5344CB8AC3E}">
        <p14:creationId xmlns:p14="http://schemas.microsoft.com/office/powerpoint/2010/main" val="3509575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6137-4D4D-4E58-969A-B9CF0AE0C4A2}"/>
              </a:ext>
            </a:extLst>
          </p:cNvPr>
          <p:cNvSpPr>
            <a:spLocks noGrp="1"/>
          </p:cNvSpPr>
          <p:nvPr>
            <p:ph type="title"/>
          </p:nvPr>
        </p:nvSpPr>
        <p:spPr/>
        <p:txBody>
          <a:bodyPr/>
          <a:lstStyle/>
          <a:p>
            <a:r>
              <a:rPr lang="en-GB" dirty="0"/>
              <a:t>Cryptanalysis </a:t>
            </a:r>
            <a:endParaRPr lang="en-IN" dirty="0"/>
          </a:p>
        </p:txBody>
      </p:sp>
      <p:sp>
        <p:nvSpPr>
          <p:cNvPr id="3" name="Content Placeholder 2">
            <a:extLst>
              <a:ext uri="{FF2B5EF4-FFF2-40B4-BE49-F238E27FC236}">
                <a16:creationId xmlns:a16="http://schemas.microsoft.com/office/drawing/2014/main" id="{334B15C9-BC48-4926-A01F-866D9ED1B8BC}"/>
              </a:ext>
            </a:extLst>
          </p:cNvPr>
          <p:cNvSpPr>
            <a:spLocks noGrp="1"/>
          </p:cNvSpPr>
          <p:nvPr>
            <p:ph sz="quarter" idx="1"/>
          </p:nvPr>
        </p:nvSpPr>
        <p:spPr/>
        <p:txBody>
          <a:bodyPr>
            <a:normAutofit/>
          </a:bodyPr>
          <a:lstStyle/>
          <a:p>
            <a:pPr algn="just"/>
            <a:r>
              <a:rPr lang="en-GB" dirty="0"/>
              <a:t>Breaking homophonic substitution ciphers can be very difficult if the number of homophones is high. </a:t>
            </a:r>
          </a:p>
          <a:p>
            <a:pPr algn="just"/>
            <a:r>
              <a:rPr lang="en-GB" dirty="0"/>
              <a:t>The usual method is some sort of hill climbing, similar to that used in breaking substitution ciphers. </a:t>
            </a:r>
          </a:p>
          <a:p>
            <a:pPr algn="just"/>
            <a:r>
              <a:rPr lang="en-GB" dirty="0"/>
              <a:t>In addition to finding which letters map to which others, we also need to determine how many letters each plaintext letter can become. </a:t>
            </a:r>
            <a:endParaRPr lang="en-IN" dirty="0"/>
          </a:p>
        </p:txBody>
      </p:sp>
    </p:spTree>
    <p:extLst>
      <p:ext uri="{BB962C8B-B14F-4D97-AF65-F5344CB8AC3E}">
        <p14:creationId xmlns:p14="http://schemas.microsoft.com/office/powerpoint/2010/main" val="3302672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422C-9566-4AE6-AEF9-05BD6033C34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916B7EA2-960F-442B-A89C-1E777F54A591}"/>
              </a:ext>
            </a:extLst>
          </p:cNvPr>
          <p:cNvSpPr>
            <a:spLocks noGrp="1"/>
          </p:cNvSpPr>
          <p:nvPr>
            <p:ph sz="quarter" idx="1"/>
          </p:nvPr>
        </p:nvSpPr>
        <p:spPr/>
        <p:txBody>
          <a:bodyPr/>
          <a:lstStyle/>
          <a:p>
            <a:pPr algn="just"/>
            <a:r>
              <a:rPr lang="en-GB" dirty="0"/>
              <a:t>This is handled in this attempt by having 2 layers of nested hill climbing: an outer layer to determine the number of symbols each letter maps to, then an inner layer to determine the exact mapping.</a:t>
            </a:r>
          </a:p>
          <a:p>
            <a:pPr algn="just"/>
            <a:endParaRPr lang="en-IN" dirty="0"/>
          </a:p>
        </p:txBody>
      </p:sp>
    </p:spTree>
    <p:extLst>
      <p:ext uri="{BB962C8B-B14F-4D97-AF65-F5344CB8AC3E}">
        <p14:creationId xmlns:p14="http://schemas.microsoft.com/office/powerpoint/2010/main" val="338995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B6EE-1C42-4FD4-A449-C1EEF99174D6}"/>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7A91D3B4-0902-42CD-8DCB-89FC31850D86}"/>
              </a:ext>
            </a:extLst>
          </p:cNvPr>
          <p:cNvSpPr>
            <a:spLocks noGrp="1"/>
          </p:cNvSpPr>
          <p:nvPr>
            <p:ph sz="quarter" idx="1"/>
          </p:nvPr>
        </p:nvSpPr>
        <p:spPr/>
        <p:txBody>
          <a:bodyPr/>
          <a:lstStyle/>
          <a:p>
            <a:pPr marL="0" indent="0">
              <a:buNone/>
            </a:pPr>
            <a:r>
              <a:rPr lang="en-GB" dirty="0"/>
              <a:t>What is the meaning of cipher in cryptography?</a:t>
            </a:r>
          </a:p>
          <a:p>
            <a:r>
              <a:rPr lang="en-GB" dirty="0"/>
              <a:t>a) an algorithm that performs encryption</a:t>
            </a:r>
          </a:p>
          <a:p>
            <a:r>
              <a:rPr lang="en-GB" dirty="0"/>
              <a:t>b) an algorithm that generates a secret code</a:t>
            </a:r>
          </a:p>
          <a:p>
            <a:r>
              <a:rPr lang="en-GB" dirty="0"/>
              <a:t>c) an algorithm that performs encryption or decryption</a:t>
            </a:r>
          </a:p>
          <a:p>
            <a:r>
              <a:rPr lang="en-GB" dirty="0"/>
              <a:t>d) a secret code</a:t>
            </a:r>
            <a:endParaRPr lang="en-IN" dirty="0"/>
          </a:p>
        </p:txBody>
      </p:sp>
    </p:spTree>
    <p:extLst>
      <p:ext uri="{BB962C8B-B14F-4D97-AF65-F5344CB8AC3E}">
        <p14:creationId xmlns:p14="http://schemas.microsoft.com/office/powerpoint/2010/main" val="3040761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BAC8-46BF-46B7-82C9-AE0239440AE6}"/>
              </a:ext>
            </a:extLst>
          </p:cNvPr>
          <p:cNvSpPr>
            <a:spLocks noGrp="1"/>
          </p:cNvSpPr>
          <p:nvPr>
            <p:ph type="title"/>
          </p:nvPr>
        </p:nvSpPr>
        <p:spPr/>
        <p:txBody>
          <a:bodyPr/>
          <a:lstStyle/>
          <a:p>
            <a:r>
              <a:rPr lang="en-GB" dirty="0" err="1"/>
              <a:t>polygram</a:t>
            </a:r>
            <a:r>
              <a:rPr lang="en-GB" dirty="0"/>
              <a:t> substitution cipher</a:t>
            </a:r>
            <a:endParaRPr lang="en-IN" dirty="0"/>
          </a:p>
        </p:txBody>
      </p:sp>
      <p:sp>
        <p:nvSpPr>
          <p:cNvPr id="3" name="Content Placeholder 2">
            <a:extLst>
              <a:ext uri="{FF2B5EF4-FFF2-40B4-BE49-F238E27FC236}">
                <a16:creationId xmlns:a16="http://schemas.microsoft.com/office/drawing/2014/main" id="{148516BC-D3A3-4B6D-BFC9-BF11E7B86F31}"/>
              </a:ext>
            </a:extLst>
          </p:cNvPr>
          <p:cNvSpPr>
            <a:spLocks noGrp="1"/>
          </p:cNvSpPr>
          <p:nvPr>
            <p:ph sz="quarter" idx="1"/>
          </p:nvPr>
        </p:nvSpPr>
        <p:spPr/>
        <p:txBody>
          <a:bodyPr>
            <a:normAutofit/>
          </a:bodyPr>
          <a:lstStyle/>
          <a:p>
            <a:pPr algn="just"/>
            <a:r>
              <a:rPr lang="en-GB" dirty="0"/>
              <a:t>Monoalphabetic substitution ciphers -- ones which were encoded using only one fixed alphabet (hence the Greek root "mono" meaning "one"). </a:t>
            </a:r>
          </a:p>
          <a:p>
            <a:pPr algn="just"/>
            <a:r>
              <a:rPr lang="en-GB" dirty="0"/>
              <a:t>As you saw, especially when the spaces between words are still there, these are fairly easy to break. Given a few minutes and several people working on a message, the secret contents are revealed. </a:t>
            </a:r>
          </a:p>
          <a:p>
            <a:pPr algn="just"/>
            <a:r>
              <a:rPr lang="en-GB" dirty="0"/>
              <a:t>So, how can you make this harder? Well, one way is to use more than one alphabet, switching between them systematically. </a:t>
            </a:r>
          </a:p>
        </p:txBody>
      </p:sp>
    </p:spTree>
    <p:extLst>
      <p:ext uri="{BB962C8B-B14F-4D97-AF65-F5344CB8AC3E}">
        <p14:creationId xmlns:p14="http://schemas.microsoft.com/office/powerpoint/2010/main" val="860860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3ABC-36F9-42C1-87D2-E06BAB721CE9}"/>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D9B4C49-72AF-471A-B4A0-E95D24C0189B}"/>
              </a:ext>
            </a:extLst>
          </p:cNvPr>
          <p:cNvSpPr>
            <a:spLocks noGrp="1"/>
          </p:cNvSpPr>
          <p:nvPr>
            <p:ph sz="quarter" idx="1"/>
          </p:nvPr>
        </p:nvSpPr>
        <p:spPr/>
        <p:txBody>
          <a:bodyPr/>
          <a:lstStyle/>
          <a:p>
            <a:pPr algn="just"/>
            <a:r>
              <a:rPr lang="en-GB" dirty="0"/>
              <a:t>This type of cipher is called a polyalphabetic substitution cipher ("poly" is the Greek root for "many"). The difference, as you will see, is that frequency analysis no longer works the same way to break these.</a:t>
            </a:r>
          </a:p>
          <a:p>
            <a:pPr algn="just"/>
            <a:r>
              <a:rPr lang="en-GB" dirty="0"/>
              <a:t>One such cipher is the famous </a:t>
            </a:r>
            <a:r>
              <a:rPr lang="en-GB" dirty="0" err="1"/>
              <a:t>Vigenere</a:t>
            </a:r>
            <a:r>
              <a:rPr lang="en-GB" dirty="0"/>
              <a:t> cipher, which was thought to be unbreakable for almost 300 years! The </a:t>
            </a:r>
            <a:r>
              <a:rPr lang="en-GB" dirty="0" err="1"/>
              <a:t>Vigenere</a:t>
            </a:r>
            <a:r>
              <a:rPr lang="en-GB" dirty="0"/>
              <a:t> cipher uses the power of 26 possible shift ciphers (which we met last week).</a:t>
            </a:r>
            <a:endParaRPr lang="en-IN" dirty="0"/>
          </a:p>
          <a:p>
            <a:endParaRPr lang="en-IN" dirty="0"/>
          </a:p>
        </p:txBody>
      </p:sp>
    </p:spTree>
    <p:extLst>
      <p:ext uri="{BB962C8B-B14F-4D97-AF65-F5344CB8AC3E}">
        <p14:creationId xmlns:p14="http://schemas.microsoft.com/office/powerpoint/2010/main" val="137996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C58A-198E-4C57-953E-69FB9B8D8A1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8E1C617-7B7F-431C-A4CF-9F6E5603F962}"/>
              </a:ext>
            </a:extLst>
          </p:cNvPr>
          <p:cNvSpPr>
            <a:spLocks noGrp="1"/>
          </p:cNvSpPr>
          <p:nvPr>
            <p:ph sz="quarter" idx="1"/>
          </p:nvPr>
        </p:nvSpPr>
        <p:spPr/>
        <p:txBody>
          <a:bodyPr/>
          <a:lstStyle/>
          <a:p>
            <a:pPr algn="just"/>
            <a:r>
              <a:rPr lang="en-GB" dirty="0"/>
              <a:t>Cipher Text: </a:t>
            </a:r>
            <a:r>
              <a:rPr lang="en-GB" dirty="0" err="1"/>
              <a:t>phhw</a:t>
            </a:r>
            <a:r>
              <a:rPr lang="en-GB" dirty="0"/>
              <a:t> </a:t>
            </a:r>
            <a:r>
              <a:rPr lang="en-GB" dirty="0" err="1"/>
              <a:t>ph</a:t>
            </a:r>
            <a:r>
              <a:rPr lang="en-GB" dirty="0"/>
              <a:t> </a:t>
            </a:r>
            <a:r>
              <a:rPr lang="en-GB" dirty="0" err="1"/>
              <a:t>wrpruurz</a:t>
            </a:r>
            <a:endParaRPr lang="en-GB" dirty="0"/>
          </a:p>
          <a:p>
            <a:pPr algn="just"/>
            <a:r>
              <a:rPr lang="en-GB" dirty="0"/>
              <a:t>Look at the example above, we have replaced, ‘m’ with ‘p’ which occurs three places after, ‘m’. Similarly, ‘e’ is replaced with ‘h’ which occurs in three places after ‘e’.</a:t>
            </a:r>
          </a:p>
          <a:p>
            <a:pPr algn="just"/>
            <a:r>
              <a:rPr lang="en-GB" dirty="0"/>
              <a:t>Note: If we have to replace the letter ‘z’ then the next three alphabets counted after ‘z’ will be ‘a’ ‘b’ ‘c’. So, while counting further three alphabets if ‘z’ occurs it circularly follows ‘a’.</a:t>
            </a:r>
          </a:p>
          <a:p>
            <a:pPr algn="just"/>
            <a:endParaRPr lang="en-IN" dirty="0"/>
          </a:p>
          <a:p>
            <a:endParaRPr lang="en-IN" dirty="0"/>
          </a:p>
        </p:txBody>
      </p:sp>
    </p:spTree>
    <p:extLst>
      <p:ext uri="{BB962C8B-B14F-4D97-AF65-F5344CB8AC3E}">
        <p14:creationId xmlns:p14="http://schemas.microsoft.com/office/powerpoint/2010/main" val="128336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7767-81FB-4FE1-8737-80E19BED8780}"/>
              </a:ext>
            </a:extLst>
          </p:cNvPr>
          <p:cNvSpPr>
            <a:spLocks noGrp="1"/>
          </p:cNvSpPr>
          <p:nvPr>
            <p:ph type="title"/>
          </p:nvPr>
        </p:nvSpPr>
        <p:spPr/>
        <p:txBody>
          <a:bodyPr/>
          <a:lstStyle/>
          <a:p>
            <a:r>
              <a:rPr lang="en-GB" dirty="0"/>
              <a:t>Continue..</a:t>
            </a:r>
            <a:endParaRPr lang="en-IN" dirty="0"/>
          </a:p>
        </p:txBody>
      </p:sp>
      <p:pic>
        <p:nvPicPr>
          <p:cNvPr id="1026" name="Picture 2" descr="Vigenère_square_shading">
            <a:extLst>
              <a:ext uri="{FF2B5EF4-FFF2-40B4-BE49-F238E27FC236}">
                <a16:creationId xmlns:a16="http://schemas.microsoft.com/office/drawing/2014/main" id="{CC216301-80F5-430A-ADD4-30F3BDFE6F3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751298"/>
            <a:ext cx="6248399" cy="457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15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319F-07F2-43A1-A09B-22E00C510D89}"/>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485CCFB4-1F95-4353-A084-B30BD3DAA810}"/>
              </a:ext>
            </a:extLst>
          </p:cNvPr>
          <p:cNvSpPr>
            <a:spLocks noGrp="1"/>
          </p:cNvSpPr>
          <p:nvPr>
            <p:ph sz="quarter" idx="1"/>
          </p:nvPr>
        </p:nvSpPr>
        <p:spPr/>
        <p:txBody>
          <a:bodyPr/>
          <a:lstStyle/>
          <a:p>
            <a:pPr marL="0" indent="0">
              <a:buNone/>
            </a:pPr>
            <a:r>
              <a:rPr lang="en-GB" dirty="0"/>
              <a:t>Which of the following ciphers are created by shuffling the letters of a word?</a:t>
            </a:r>
          </a:p>
          <a:p>
            <a:r>
              <a:rPr lang="en-GB" dirty="0"/>
              <a:t>a) substitution cipher</a:t>
            </a:r>
          </a:p>
          <a:p>
            <a:r>
              <a:rPr lang="en-GB" dirty="0"/>
              <a:t>b) transposition cipher</a:t>
            </a:r>
          </a:p>
          <a:p>
            <a:r>
              <a:rPr lang="en-GB" dirty="0"/>
              <a:t>c) </a:t>
            </a:r>
            <a:r>
              <a:rPr lang="en-GB" dirty="0" err="1"/>
              <a:t>vigenere</a:t>
            </a:r>
            <a:r>
              <a:rPr lang="en-GB" dirty="0"/>
              <a:t> cipher</a:t>
            </a:r>
          </a:p>
          <a:p>
            <a:r>
              <a:rPr lang="en-GB" dirty="0"/>
              <a:t>d) hill cipher </a:t>
            </a:r>
            <a:endParaRPr lang="en-IN" dirty="0"/>
          </a:p>
        </p:txBody>
      </p:sp>
    </p:spTree>
    <p:extLst>
      <p:ext uri="{BB962C8B-B14F-4D97-AF65-F5344CB8AC3E}">
        <p14:creationId xmlns:p14="http://schemas.microsoft.com/office/powerpoint/2010/main" val="3283299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2F3F-2452-46F9-B3FB-E3BFACC079D8}"/>
              </a:ext>
            </a:extLst>
          </p:cNvPr>
          <p:cNvSpPr>
            <a:spLocks noGrp="1"/>
          </p:cNvSpPr>
          <p:nvPr>
            <p:ph type="title"/>
          </p:nvPr>
        </p:nvSpPr>
        <p:spPr/>
        <p:txBody>
          <a:bodyPr/>
          <a:lstStyle/>
          <a:p>
            <a:r>
              <a:rPr lang="en-GB" dirty="0"/>
              <a:t>2 TRANSPOSITION TECHNIQUES</a:t>
            </a:r>
            <a:endParaRPr lang="en-IN" dirty="0"/>
          </a:p>
        </p:txBody>
      </p:sp>
      <p:sp>
        <p:nvSpPr>
          <p:cNvPr id="3" name="Content Placeholder 2">
            <a:extLst>
              <a:ext uri="{FF2B5EF4-FFF2-40B4-BE49-F238E27FC236}">
                <a16:creationId xmlns:a16="http://schemas.microsoft.com/office/drawing/2014/main" id="{177AC2F6-C2D9-4143-9CDE-010E47232A2B}"/>
              </a:ext>
            </a:extLst>
          </p:cNvPr>
          <p:cNvSpPr>
            <a:spLocks noGrp="1"/>
          </p:cNvSpPr>
          <p:nvPr>
            <p:ph sz="quarter" idx="1"/>
          </p:nvPr>
        </p:nvSpPr>
        <p:spPr/>
        <p:txBody>
          <a:bodyPr/>
          <a:lstStyle/>
          <a:p>
            <a:pPr algn="just"/>
            <a:r>
              <a:rPr lang="en-GB" dirty="0"/>
              <a:t>All the techniques examined so far involve the substitution of a cipher text symbol for a plaintext symbol. A very different kind of mapping is achieved by performing some sort of permutation on the plaintext letters. This technique is referred to as a transposition cipher.</a:t>
            </a:r>
            <a:endParaRPr lang="en-IN" dirty="0"/>
          </a:p>
        </p:txBody>
      </p:sp>
    </p:spTree>
    <p:extLst>
      <p:ext uri="{BB962C8B-B14F-4D97-AF65-F5344CB8AC3E}">
        <p14:creationId xmlns:p14="http://schemas.microsoft.com/office/powerpoint/2010/main" val="1995932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090D-4346-4FD4-AA6F-18F2ACFEF46C}"/>
              </a:ext>
            </a:extLst>
          </p:cNvPr>
          <p:cNvSpPr>
            <a:spLocks noGrp="1"/>
          </p:cNvSpPr>
          <p:nvPr>
            <p:ph type="title"/>
          </p:nvPr>
        </p:nvSpPr>
        <p:spPr/>
        <p:txBody>
          <a:bodyPr/>
          <a:lstStyle/>
          <a:p>
            <a:r>
              <a:rPr lang="en-GB" dirty="0"/>
              <a:t>Rail fence</a:t>
            </a:r>
            <a:endParaRPr lang="en-IN" dirty="0"/>
          </a:p>
        </p:txBody>
      </p:sp>
      <p:sp>
        <p:nvSpPr>
          <p:cNvPr id="3" name="Content Placeholder 2">
            <a:extLst>
              <a:ext uri="{FF2B5EF4-FFF2-40B4-BE49-F238E27FC236}">
                <a16:creationId xmlns:a16="http://schemas.microsoft.com/office/drawing/2014/main" id="{5361FE4F-CF97-43B3-AC69-E65E96E23EAA}"/>
              </a:ext>
            </a:extLst>
          </p:cNvPr>
          <p:cNvSpPr>
            <a:spLocks noGrp="1"/>
          </p:cNvSpPr>
          <p:nvPr>
            <p:ph sz="quarter" idx="1"/>
          </p:nvPr>
        </p:nvSpPr>
        <p:spPr/>
        <p:txBody>
          <a:bodyPr>
            <a:normAutofit/>
          </a:bodyPr>
          <a:lstStyle/>
          <a:p>
            <a:pPr algn="just"/>
            <a:r>
              <a:rPr lang="en-GB" dirty="0"/>
              <a:t>Rail fence is simplest of such cipher, in which the plaintext is written down as a sequence of diagonals and then read off as a sequence of rows.</a:t>
            </a:r>
          </a:p>
          <a:p>
            <a:pPr algn="just"/>
            <a:r>
              <a:rPr lang="en-GB" dirty="0"/>
              <a:t>Plaintext     = meet at the school house</a:t>
            </a:r>
          </a:p>
          <a:p>
            <a:pPr algn="just"/>
            <a:r>
              <a:rPr lang="en-GB" dirty="0"/>
              <a:t>To encipher this message with a rail fence of depth 2, we write the message as follows:       </a:t>
            </a:r>
          </a:p>
          <a:p>
            <a:pPr lvl="1" algn="just"/>
            <a:r>
              <a:rPr lang="en-GB" dirty="0"/>
              <a:t>m  e  a         t        e        c  o    l         o        s</a:t>
            </a:r>
          </a:p>
          <a:p>
            <a:pPr lvl="1" algn="just"/>
            <a:r>
              <a:rPr lang="en-GB" dirty="0"/>
              <a:t>e   t    </a:t>
            </a:r>
            <a:r>
              <a:rPr lang="en-GB" dirty="0" err="1"/>
              <a:t>t</a:t>
            </a:r>
            <a:r>
              <a:rPr lang="en-GB" dirty="0"/>
              <a:t>  h    s        H       o        h        u e</a:t>
            </a:r>
          </a:p>
          <a:p>
            <a:pPr algn="just"/>
            <a:r>
              <a:rPr lang="en-GB" dirty="0"/>
              <a:t>The encrypted message is:</a:t>
            </a:r>
          </a:p>
          <a:p>
            <a:pPr lvl="1" algn="just"/>
            <a:r>
              <a:rPr lang="en-GB" dirty="0"/>
              <a:t>MEATECOLOSETTHSHOHUE</a:t>
            </a:r>
            <a:endParaRPr lang="en-IN" dirty="0"/>
          </a:p>
        </p:txBody>
      </p:sp>
    </p:spTree>
    <p:extLst>
      <p:ext uri="{BB962C8B-B14F-4D97-AF65-F5344CB8AC3E}">
        <p14:creationId xmlns:p14="http://schemas.microsoft.com/office/powerpoint/2010/main" val="678476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543D-FE08-4699-9BAB-FE972A2C614A}"/>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989D05BD-0D48-4A94-A1D4-923ABBE2CDCC}"/>
              </a:ext>
            </a:extLst>
          </p:cNvPr>
          <p:cNvSpPr>
            <a:spLocks noGrp="1"/>
          </p:cNvSpPr>
          <p:nvPr>
            <p:ph sz="quarter" idx="1"/>
          </p:nvPr>
        </p:nvSpPr>
        <p:spPr/>
        <p:txBody>
          <a:bodyPr/>
          <a:lstStyle/>
          <a:p>
            <a:pPr marL="0" indent="0">
              <a:buNone/>
            </a:pPr>
            <a:r>
              <a:rPr lang="en-GB" dirty="0"/>
              <a:t>Which of the following is a type of transposition cipher?</a:t>
            </a:r>
          </a:p>
          <a:p>
            <a:r>
              <a:rPr lang="en-GB" dirty="0"/>
              <a:t>a) Rail Fence cipher</a:t>
            </a:r>
          </a:p>
          <a:p>
            <a:r>
              <a:rPr lang="en-GB" dirty="0"/>
              <a:t>b) Hill cipher</a:t>
            </a:r>
          </a:p>
          <a:p>
            <a:r>
              <a:rPr lang="en-GB" dirty="0"/>
              <a:t>c) Rotor cipher</a:t>
            </a:r>
          </a:p>
          <a:p>
            <a:r>
              <a:rPr lang="en-GB" dirty="0"/>
              <a:t>d) One time pad</a:t>
            </a:r>
            <a:endParaRPr lang="en-IN" dirty="0"/>
          </a:p>
        </p:txBody>
      </p:sp>
    </p:spTree>
    <p:extLst>
      <p:ext uri="{BB962C8B-B14F-4D97-AF65-F5344CB8AC3E}">
        <p14:creationId xmlns:p14="http://schemas.microsoft.com/office/powerpoint/2010/main" val="3741210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025C-DABB-4B17-88C7-58E9A0283641}"/>
              </a:ext>
            </a:extLst>
          </p:cNvPr>
          <p:cNvSpPr>
            <a:spLocks noGrp="1"/>
          </p:cNvSpPr>
          <p:nvPr>
            <p:ph type="title"/>
          </p:nvPr>
        </p:nvSpPr>
        <p:spPr/>
        <p:txBody>
          <a:bodyPr/>
          <a:lstStyle/>
          <a:p>
            <a:r>
              <a:rPr lang="en-GB" dirty="0"/>
              <a:t>Encryption</a:t>
            </a:r>
            <a:endParaRPr lang="en-IN" dirty="0"/>
          </a:p>
        </p:txBody>
      </p:sp>
      <p:sp>
        <p:nvSpPr>
          <p:cNvPr id="3" name="Content Placeholder 2">
            <a:extLst>
              <a:ext uri="{FF2B5EF4-FFF2-40B4-BE49-F238E27FC236}">
                <a16:creationId xmlns:a16="http://schemas.microsoft.com/office/drawing/2014/main" id="{900AC63D-0035-4D95-B422-D8F7AC11C500}"/>
              </a:ext>
            </a:extLst>
          </p:cNvPr>
          <p:cNvSpPr>
            <a:spLocks noGrp="1"/>
          </p:cNvSpPr>
          <p:nvPr>
            <p:ph sz="quarter" idx="1"/>
          </p:nvPr>
        </p:nvSpPr>
        <p:spPr/>
        <p:txBody>
          <a:bodyPr>
            <a:normAutofit lnSpcReduction="10000"/>
          </a:bodyPr>
          <a:lstStyle/>
          <a:p>
            <a:pPr marL="0" indent="0" algn="just">
              <a:buNone/>
            </a:pPr>
            <a:r>
              <a:rPr lang="en-GB" dirty="0"/>
              <a:t>In a transposition cipher, the order of the alphabets is re-arranged to obtain the cipher-text. </a:t>
            </a:r>
          </a:p>
          <a:p>
            <a:pPr algn="just"/>
            <a:r>
              <a:rPr lang="en-GB" dirty="0"/>
              <a:t>In the rail fence cipher, the plain-text is written downwards and diagonally on successive rails of an imaginary fence.</a:t>
            </a:r>
          </a:p>
          <a:p>
            <a:pPr algn="just"/>
            <a:r>
              <a:rPr lang="en-GB" dirty="0"/>
              <a:t>When we reach the bottom rail, we traverse upwards moving diagonally, after reaching the top rail, the direction is changed again. Thus the alphabets of the message are written in a zig-zag manner.</a:t>
            </a:r>
          </a:p>
          <a:p>
            <a:pPr algn="just"/>
            <a:r>
              <a:rPr lang="en-GB" dirty="0"/>
              <a:t>After each alphabet has been written, the individual rows are combined to obtain the cipher-text.</a:t>
            </a:r>
            <a:endParaRPr lang="en-IN" dirty="0"/>
          </a:p>
        </p:txBody>
      </p:sp>
    </p:spTree>
    <p:extLst>
      <p:ext uri="{BB962C8B-B14F-4D97-AF65-F5344CB8AC3E}">
        <p14:creationId xmlns:p14="http://schemas.microsoft.com/office/powerpoint/2010/main" val="22396782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F71C-2B2C-44A5-92A5-910F16E37CDB}"/>
              </a:ext>
            </a:extLst>
          </p:cNvPr>
          <p:cNvSpPr>
            <a:spLocks noGrp="1"/>
          </p:cNvSpPr>
          <p:nvPr>
            <p:ph type="title"/>
          </p:nvPr>
        </p:nvSpPr>
        <p:spPr/>
        <p:txBody>
          <a:bodyPr/>
          <a:lstStyle/>
          <a:p>
            <a:r>
              <a:rPr lang="en-GB" dirty="0"/>
              <a:t>Example</a:t>
            </a:r>
            <a:endParaRPr lang="en-IN" dirty="0"/>
          </a:p>
        </p:txBody>
      </p:sp>
      <p:sp>
        <p:nvSpPr>
          <p:cNvPr id="3" name="Content Placeholder 2">
            <a:extLst>
              <a:ext uri="{FF2B5EF4-FFF2-40B4-BE49-F238E27FC236}">
                <a16:creationId xmlns:a16="http://schemas.microsoft.com/office/drawing/2014/main" id="{68BDB017-1871-4128-868B-F428AE4AC7D1}"/>
              </a:ext>
            </a:extLst>
          </p:cNvPr>
          <p:cNvSpPr>
            <a:spLocks noGrp="1"/>
          </p:cNvSpPr>
          <p:nvPr>
            <p:ph sz="quarter" idx="1"/>
          </p:nvPr>
        </p:nvSpPr>
        <p:spPr/>
        <p:txBody>
          <a:bodyPr/>
          <a:lstStyle/>
          <a:p>
            <a:pPr algn="just"/>
            <a:r>
              <a:rPr lang="en-GB" dirty="0"/>
              <a:t>For example, if the message is “</a:t>
            </a:r>
            <a:r>
              <a:rPr lang="en-GB" dirty="0" err="1"/>
              <a:t>GeeksforGeeks</a:t>
            </a:r>
            <a:r>
              <a:rPr lang="en-GB" dirty="0"/>
              <a:t>” and the number of rails = 3 then cipher is prepared as: </a:t>
            </a:r>
          </a:p>
          <a:p>
            <a:pPr algn="just"/>
            <a:endParaRPr lang="en-IN" dirty="0"/>
          </a:p>
        </p:txBody>
      </p:sp>
      <p:pic>
        <p:nvPicPr>
          <p:cNvPr id="1026" name="Picture 2" descr="Rail Fence Algorithm">
            <a:extLst>
              <a:ext uri="{FF2B5EF4-FFF2-40B4-BE49-F238E27FC236}">
                <a16:creationId xmlns:a16="http://schemas.microsoft.com/office/drawing/2014/main" id="{2FF022D7-0266-4597-AD0D-1C2DDD92D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19400"/>
            <a:ext cx="6553200" cy="3654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87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A037-D229-4254-80BA-14336312A8B2}"/>
              </a:ext>
            </a:extLst>
          </p:cNvPr>
          <p:cNvSpPr>
            <a:spLocks noGrp="1"/>
          </p:cNvSpPr>
          <p:nvPr>
            <p:ph type="title"/>
          </p:nvPr>
        </p:nvSpPr>
        <p:spPr/>
        <p:txBody>
          <a:bodyPr/>
          <a:lstStyle/>
          <a:p>
            <a:r>
              <a:rPr lang="en-GB" dirty="0"/>
              <a:t>Decryption</a:t>
            </a:r>
            <a:endParaRPr lang="en-IN" dirty="0"/>
          </a:p>
        </p:txBody>
      </p:sp>
      <p:sp>
        <p:nvSpPr>
          <p:cNvPr id="3" name="Content Placeholder 2">
            <a:extLst>
              <a:ext uri="{FF2B5EF4-FFF2-40B4-BE49-F238E27FC236}">
                <a16:creationId xmlns:a16="http://schemas.microsoft.com/office/drawing/2014/main" id="{5D27BCDD-D209-4E09-8953-1BA17FF14AF1}"/>
              </a:ext>
            </a:extLst>
          </p:cNvPr>
          <p:cNvSpPr>
            <a:spLocks noGrp="1"/>
          </p:cNvSpPr>
          <p:nvPr>
            <p:ph sz="quarter" idx="1"/>
          </p:nvPr>
        </p:nvSpPr>
        <p:spPr/>
        <p:txBody>
          <a:bodyPr>
            <a:normAutofit/>
          </a:bodyPr>
          <a:lstStyle/>
          <a:p>
            <a:pPr algn="just"/>
            <a:r>
              <a:rPr lang="en-GB" dirty="0"/>
              <a:t>As we’ve seen earlier, the number of columns in rail fence cipher remains equal to the length of plain-text message. And the key corresponds to the number of rails.</a:t>
            </a:r>
          </a:p>
          <a:p>
            <a:pPr algn="just"/>
            <a:r>
              <a:rPr lang="en-GB" dirty="0"/>
              <a:t>Hence, rail matrix can be constructed accordingly. Once we’ve got the matrix we can figure-out the spots where texts should be placed (using the same way of moving diagonally up and down alternatively ).</a:t>
            </a:r>
          </a:p>
          <a:p>
            <a:pPr algn="just"/>
            <a:r>
              <a:rPr lang="en-GB" dirty="0"/>
              <a:t>Then, we fill the cipher-text row wise. After filling it, we traverse the matrix in zig-zag manner to obtain the original text.</a:t>
            </a:r>
            <a:endParaRPr lang="en-IN" dirty="0"/>
          </a:p>
        </p:txBody>
      </p:sp>
    </p:spTree>
    <p:extLst>
      <p:ext uri="{BB962C8B-B14F-4D97-AF65-F5344CB8AC3E}">
        <p14:creationId xmlns:p14="http://schemas.microsoft.com/office/powerpoint/2010/main" val="3542064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1D0E-EDBF-4700-A5D6-41309B591EF0}"/>
              </a:ext>
            </a:extLst>
          </p:cNvPr>
          <p:cNvSpPr>
            <a:spLocks noGrp="1"/>
          </p:cNvSpPr>
          <p:nvPr>
            <p:ph type="title"/>
          </p:nvPr>
        </p:nvSpPr>
        <p:spPr/>
        <p:txBody>
          <a:bodyPr/>
          <a:lstStyle/>
          <a:p>
            <a:r>
              <a:rPr lang="en-GB" dirty="0"/>
              <a:t>Implementation: </a:t>
            </a:r>
            <a:endParaRPr lang="en-IN" dirty="0"/>
          </a:p>
        </p:txBody>
      </p:sp>
      <p:sp>
        <p:nvSpPr>
          <p:cNvPr id="3" name="Content Placeholder 2">
            <a:extLst>
              <a:ext uri="{FF2B5EF4-FFF2-40B4-BE49-F238E27FC236}">
                <a16:creationId xmlns:a16="http://schemas.microsoft.com/office/drawing/2014/main" id="{04D74579-60DA-4D75-AF52-8C4C3A8A2911}"/>
              </a:ext>
            </a:extLst>
          </p:cNvPr>
          <p:cNvSpPr>
            <a:spLocks noGrp="1"/>
          </p:cNvSpPr>
          <p:nvPr>
            <p:ph sz="quarter" idx="1"/>
          </p:nvPr>
        </p:nvSpPr>
        <p:spPr/>
        <p:txBody>
          <a:bodyPr/>
          <a:lstStyle/>
          <a:p>
            <a:pPr algn="just"/>
            <a:r>
              <a:rPr lang="en-GB" dirty="0"/>
              <a:t>Let cipher-text = “</a:t>
            </a:r>
            <a:r>
              <a:rPr lang="en-GB" dirty="0" err="1"/>
              <a:t>GsGsekfrek</a:t>
            </a:r>
            <a:r>
              <a:rPr lang="en-GB" dirty="0"/>
              <a:t> </a:t>
            </a:r>
            <a:r>
              <a:rPr lang="en-GB" dirty="0" err="1"/>
              <a:t>eoe</a:t>
            </a:r>
            <a:r>
              <a:rPr lang="en-GB" dirty="0"/>
              <a:t>” , and Key = 3 </a:t>
            </a:r>
          </a:p>
          <a:p>
            <a:pPr algn="just"/>
            <a:r>
              <a:rPr lang="en-GB" dirty="0"/>
              <a:t>Number of columns in matrix = </a:t>
            </a:r>
            <a:r>
              <a:rPr lang="en-GB" dirty="0" err="1"/>
              <a:t>len</a:t>
            </a:r>
            <a:r>
              <a:rPr lang="en-GB" dirty="0"/>
              <a:t>(cipher-text) = 13</a:t>
            </a:r>
          </a:p>
          <a:p>
            <a:pPr algn="just"/>
            <a:r>
              <a:rPr lang="en-GB" dirty="0"/>
              <a:t>Number of rows = key = 3</a:t>
            </a:r>
          </a:p>
          <a:p>
            <a:pPr algn="just"/>
            <a:r>
              <a:rPr lang="en-GB" dirty="0"/>
              <a:t>Hence original matrix will be of 3*13 .</a:t>
            </a:r>
            <a:endParaRPr lang="en-IN" dirty="0"/>
          </a:p>
        </p:txBody>
      </p:sp>
    </p:spTree>
    <p:extLst>
      <p:ext uri="{BB962C8B-B14F-4D97-AF65-F5344CB8AC3E}">
        <p14:creationId xmlns:p14="http://schemas.microsoft.com/office/powerpoint/2010/main" val="2006260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6493-E119-4354-96AF-38747B710728}"/>
              </a:ext>
            </a:extLst>
          </p:cNvPr>
          <p:cNvSpPr>
            <a:spLocks noGrp="1"/>
          </p:cNvSpPr>
          <p:nvPr>
            <p:ph type="title"/>
          </p:nvPr>
        </p:nvSpPr>
        <p:spPr/>
        <p:txBody>
          <a:bodyPr/>
          <a:lstStyle/>
          <a:p>
            <a:r>
              <a:rPr lang="en-GB" dirty="0"/>
              <a:t>Example 1</a:t>
            </a:r>
            <a:endParaRPr lang="en-IN" dirty="0"/>
          </a:p>
        </p:txBody>
      </p:sp>
      <p:sp>
        <p:nvSpPr>
          <p:cNvPr id="3" name="Content Placeholder 2">
            <a:extLst>
              <a:ext uri="{FF2B5EF4-FFF2-40B4-BE49-F238E27FC236}">
                <a16:creationId xmlns:a16="http://schemas.microsoft.com/office/drawing/2014/main" id="{8D8E41FC-0885-4D13-9925-AD847F954513}"/>
              </a:ext>
            </a:extLst>
          </p:cNvPr>
          <p:cNvSpPr>
            <a:spLocks noGrp="1"/>
          </p:cNvSpPr>
          <p:nvPr>
            <p:ph sz="quarter" idx="1"/>
          </p:nvPr>
        </p:nvSpPr>
        <p:spPr/>
        <p:txBody>
          <a:bodyPr>
            <a:normAutofit/>
          </a:bodyPr>
          <a:lstStyle/>
          <a:p>
            <a:pPr marL="0" indent="0">
              <a:buNone/>
            </a:pPr>
            <a:r>
              <a:rPr lang="en-IN" dirty="0"/>
              <a:t>Encryption</a:t>
            </a:r>
          </a:p>
          <a:p>
            <a:r>
              <a:rPr lang="en-IN" dirty="0"/>
              <a:t>Input :  "</a:t>
            </a:r>
            <a:r>
              <a:rPr lang="en-IN" dirty="0" err="1"/>
              <a:t>GeeksforGeeks</a:t>
            </a:r>
            <a:r>
              <a:rPr lang="en-IN" dirty="0"/>
              <a:t> "</a:t>
            </a:r>
          </a:p>
          <a:p>
            <a:r>
              <a:rPr lang="en-IN" dirty="0"/>
              <a:t>Key = 3</a:t>
            </a:r>
          </a:p>
          <a:p>
            <a:r>
              <a:rPr lang="en-IN" dirty="0"/>
              <a:t>Output : </a:t>
            </a:r>
            <a:r>
              <a:rPr lang="en-IN" dirty="0" err="1"/>
              <a:t>GsGsekfrek</a:t>
            </a:r>
            <a:r>
              <a:rPr lang="en-IN" dirty="0"/>
              <a:t> </a:t>
            </a:r>
            <a:r>
              <a:rPr lang="en-IN" dirty="0" err="1"/>
              <a:t>eoe</a:t>
            </a:r>
            <a:endParaRPr lang="en-IN" dirty="0"/>
          </a:p>
          <a:p>
            <a:pPr marL="0" indent="0">
              <a:buNone/>
            </a:pPr>
            <a:r>
              <a:rPr lang="en-IN" dirty="0"/>
              <a:t>Decryption</a:t>
            </a:r>
          </a:p>
          <a:p>
            <a:r>
              <a:rPr lang="en-IN" dirty="0"/>
              <a:t>Input : </a:t>
            </a:r>
            <a:r>
              <a:rPr lang="en-IN" dirty="0" err="1"/>
              <a:t>GsGsekfrek</a:t>
            </a:r>
            <a:r>
              <a:rPr lang="en-IN" dirty="0"/>
              <a:t> </a:t>
            </a:r>
            <a:r>
              <a:rPr lang="en-IN" dirty="0" err="1"/>
              <a:t>eoe</a:t>
            </a:r>
            <a:endParaRPr lang="en-IN" dirty="0"/>
          </a:p>
          <a:p>
            <a:r>
              <a:rPr lang="en-IN" dirty="0"/>
              <a:t>Key = 3</a:t>
            </a:r>
          </a:p>
          <a:p>
            <a:r>
              <a:rPr lang="en-IN" dirty="0"/>
              <a:t>Output :  "</a:t>
            </a:r>
            <a:r>
              <a:rPr lang="en-IN" dirty="0" err="1"/>
              <a:t>GeeksforGeeks</a:t>
            </a:r>
            <a:r>
              <a:rPr lang="en-IN" dirty="0"/>
              <a:t> "</a:t>
            </a:r>
          </a:p>
        </p:txBody>
      </p:sp>
    </p:spTree>
    <p:extLst>
      <p:ext uri="{BB962C8B-B14F-4D97-AF65-F5344CB8AC3E}">
        <p14:creationId xmlns:p14="http://schemas.microsoft.com/office/powerpoint/2010/main" val="312482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8862-E8C4-464D-A9DC-B0D408F1200A}"/>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6F705F10-AE07-494B-9A94-73A45CABCB6D}"/>
              </a:ext>
            </a:extLst>
          </p:cNvPr>
          <p:cNvSpPr>
            <a:spLocks noGrp="1"/>
          </p:cNvSpPr>
          <p:nvPr>
            <p:ph sz="quarter" idx="1"/>
          </p:nvPr>
        </p:nvSpPr>
        <p:spPr/>
        <p:txBody>
          <a:bodyPr/>
          <a:lstStyle/>
          <a:p>
            <a:pPr marL="0" indent="0">
              <a:buNone/>
            </a:pPr>
            <a:r>
              <a:rPr lang="en-GB" dirty="0"/>
              <a:t>Use Caesar’s Cipher to decipher the following</a:t>
            </a:r>
          </a:p>
          <a:p>
            <a:pPr marL="0" indent="0">
              <a:buNone/>
            </a:pPr>
            <a:r>
              <a:rPr lang="en-GB" dirty="0"/>
              <a:t>HQFUBSWHG WHAW</a:t>
            </a:r>
          </a:p>
          <a:p>
            <a:r>
              <a:rPr lang="en-GB" dirty="0"/>
              <a:t>a) ABANDONED LOCK</a:t>
            </a:r>
          </a:p>
          <a:p>
            <a:r>
              <a:rPr lang="en-GB" dirty="0"/>
              <a:t>b) ENCRYPTED TEXT</a:t>
            </a:r>
          </a:p>
          <a:p>
            <a:r>
              <a:rPr lang="en-GB" dirty="0"/>
              <a:t>c) ABANDONED TEXT</a:t>
            </a:r>
          </a:p>
          <a:p>
            <a:r>
              <a:rPr lang="en-GB" dirty="0"/>
              <a:t>d) ENCRYPTED LOCK</a:t>
            </a:r>
            <a:endParaRPr lang="en-IN" dirty="0"/>
          </a:p>
        </p:txBody>
      </p:sp>
    </p:spTree>
    <p:extLst>
      <p:ext uri="{BB962C8B-B14F-4D97-AF65-F5344CB8AC3E}">
        <p14:creationId xmlns:p14="http://schemas.microsoft.com/office/powerpoint/2010/main" val="29935675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6043-FF40-4F2F-B4C5-A7257687448D}"/>
              </a:ext>
            </a:extLst>
          </p:cNvPr>
          <p:cNvSpPr>
            <a:spLocks noGrp="1"/>
          </p:cNvSpPr>
          <p:nvPr>
            <p:ph type="title"/>
          </p:nvPr>
        </p:nvSpPr>
        <p:spPr/>
        <p:txBody>
          <a:bodyPr/>
          <a:lstStyle/>
          <a:p>
            <a:r>
              <a:rPr lang="en-GB" dirty="0"/>
              <a:t>Example 2</a:t>
            </a:r>
            <a:endParaRPr lang="en-IN" dirty="0"/>
          </a:p>
        </p:txBody>
      </p:sp>
      <p:sp>
        <p:nvSpPr>
          <p:cNvPr id="3" name="Content Placeholder 2">
            <a:extLst>
              <a:ext uri="{FF2B5EF4-FFF2-40B4-BE49-F238E27FC236}">
                <a16:creationId xmlns:a16="http://schemas.microsoft.com/office/drawing/2014/main" id="{1827A7D2-05AB-4618-A2CC-63CE6D473A58}"/>
              </a:ext>
            </a:extLst>
          </p:cNvPr>
          <p:cNvSpPr>
            <a:spLocks noGrp="1"/>
          </p:cNvSpPr>
          <p:nvPr>
            <p:ph sz="quarter" idx="1"/>
          </p:nvPr>
        </p:nvSpPr>
        <p:spPr/>
        <p:txBody>
          <a:bodyPr/>
          <a:lstStyle/>
          <a:p>
            <a:pPr marL="0" indent="0">
              <a:buNone/>
            </a:pPr>
            <a:r>
              <a:rPr lang="en-IN" dirty="0"/>
              <a:t>Encryption</a:t>
            </a:r>
          </a:p>
          <a:p>
            <a:r>
              <a:rPr lang="en-IN" dirty="0"/>
              <a:t>Input :  "defend the east wall"</a:t>
            </a:r>
          </a:p>
          <a:p>
            <a:r>
              <a:rPr lang="en-IN" dirty="0"/>
              <a:t>Key = 3</a:t>
            </a:r>
          </a:p>
          <a:p>
            <a:r>
              <a:rPr lang="en-IN" dirty="0"/>
              <a:t>Output : </a:t>
            </a:r>
            <a:r>
              <a:rPr lang="en-IN" dirty="0" err="1"/>
              <a:t>dnhaweedtees</a:t>
            </a:r>
            <a:r>
              <a:rPr lang="en-IN" dirty="0"/>
              <a:t> </a:t>
            </a:r>
            <a:r>
              <a:rPr lang="en-IN" dirty="0" err="1"/>
              <a:t>alf</a:t>
            </a:r>
            <a:r>
              <a:rPr lang="en-IN" dirty="0"/>
              <a:t>  </a:t>
            </a:r>
            <a:r>
              <a:rPr lang="en-IN" dirty="0" err="1"/>
              <a:t>tl</a:t>
            </a:r>
            <a:endParaRPr lang="en-IN" dirty="0"/>
          </a:p>
          <a:p>
            <a:pPr marL="0" indent="0">
              <a:buNone/>
            </a:pPr>
            <a:r>
              <a:rPr lang="en-IN" dirty="0"/>
              <a:t>Decryption</a:t>
            </a:r>
          </a:p>
          <a:p>
            <a:r>
              <a:rPr lang="en-IN" dirty="0"/>
              <a:t>Input : </a:t>
            </a:r>
            <a:r>
              <a:rPr lang="en-IN" dirty="0" err="1"/>
              <a:t>dnhaweedtees</a:t>
            </a:r>
            <a:r>
              <a:rPr lang="en-IN" dirty="0"/>
              <a:t> </a:t>
            </a:r>
            <a:r>
              <a:rPr lang="en-IN" dirty="0" err="1"/>
              <a:t>alf</a:t>
            </a:r>
            <a:r>
              <a:rPr lang="en-IN" dirty="0"/>
              <a:t>  </a:t>
            </a:r>
            <a:r>
              <a:rPr lang="en-IN" dirty="0" err="1"/>
              <a:t>tl</a:t>
            </a:r>
            <a:endParaRPr lang="en-IN" dirty="0"/>
          </a:p>
          <a:p>
            <a:r>
              <a:rPr lang="en-IN" dirty="0"/>
              <a:t>Key = 3</a:t>
            </a:r>
          </a:p>
          <a:p>
            <a:r>
              <a:rPr lang="en-IN" dirty="0"/>
              <a:t>Output : defend the east wall</a:t>
            </a:r>
          </a:p>
          <a:p>
            <a:endParaRPr lang="en-IN" dirty="0"/>
          </a:p>
        </p:txBody>
      </p:sp>
    </p:spTree>
    <p:extLst>
      <p:ext uri="{BB962C8B-B14F-4D97-AF65-F5344CB8AC3E}">
        <p14:creationId xmlns:p14="http://schemas.microsoft.com/office/powerpoint/2010/main" val="33092330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8B64-A976-47E3-A6CB-03149FE926A5}"/>
              </a:ext>
            </a:extLst>
          </p:cNvPr>
          <p:cNvSpPr>
            <a:spLocks noGrp="1"/>
          </p:cNvSpPr>
          <p:nvPr>
            <p:ph type="title"/>
          </p:nvPr>
        </p:nvSpPr>
        <p:spPr/>
        <p:txBody>
          <a:bodyPr/>
          <a:lstStyle/>
          <a:p>
            <a:r>
              <a:rPr lang="en-GB" dirty="0"/>
              <a:t>Example 3</a:t>
            </a:r>
            <a:endParaRPr lang="en-IN" dirty="0"/>
          </a:p>
        </p:txBody>
      </p:sp>
      <p:sp>
        <p:nvSpPr>
          <p:cNvPr id="3" name="Content Placeholder 2">
            <a:extLst>
              <a:ext uri="{FF2B5EF4-FFF2-40B4-BE49-F238E27FC236}">
                <a16:creationId xmlns:a16="http://schemas.microsoft.com/office/drawing/2014/main" id="{72320141-2BDD-4FB7-AB3F-BF7D9892DC59}"/>
              </a:ext>
            </a:extLst>
          </p:cNvPr>
          <p:cNvSpPr>
            <a:spLocks noGrp="1"/>
          </p:cNvSpPr>
          <p:nvPr>
            <p:ph sz="quarter" idx="1"/>
          </p:nvPr>
        </p:nvSpPr>
        <p:spPr/>
        <p:txBody>
          <a:bodyPr/>
          <a:lstStyle/>
          <a:p>
            <a:pPr marL="0" indent="0">
              <a:buNone/>
            </a:pPr>
            <a:r>
              <a:rPr lang="en-IN" dirty="0"/>
              <a:t>Encryption</a:t>
            </a:r>
          </a:p>
          <a:p>
            <a:r>
              <a:rPr lang="en-IN" dirty="0"/>
              <a:t>Input : "attack at once"</a:t>
            </a:r>
          </a:p>
          <a:p>
            <a:r>
              <a:rPr lang="en-IN" dirty="0"/>
              <a:t>Key = 2 </a:t>
            </a:r>
          </a:p>
          <a:p>
            <a:r>
              <a:rPr lang="en-IN" dirty="0"/>
              <a:t>Output : </a:t>
            </a:r>
            <a:r>
              <a:rPr lang="en-IN" dirty="0" err="1"/>
              <a:t>atc</a:t>
            </a:r>
            <a:r>
              <a:rPr lang="en-IN" dirty="0"/>
              <a:t> </a:t>
            </a:r>
            <a:r>
              <a:rPr lang="en-IN" dirty="0" err="1"/>
              <a:t>toctaka</a:t>
            </a:r>
            <a:r>
              <a:rPr lang="en-IN" dirty="0"/>
              <a:t> ne </a:t>
            </a:r>
          </a:p>
          <a:p>
            <a:pPr marL="0" indent="0">
              <a:buNone/>
            </a:pPr>
            <a:r>
              <a:rPr lang="en-IN" dirty="0"/>
              <a:t>Decryption</a:t>
            </a:r>
          </a:p>
          <a:p>
            <a:r>
              <a:rPr lang="en-IN" dirty="0"/>
              <a:t>Input : "</a:t>
            </a:r>
            <a:r>
              <a:rPr lang="en-IN" dirty="0" err="1"/>
              <a:t>atc</a:t>
            </a:r>
            <a:r>
              <a:rPr lang="en-IN" dirty="0"/>
              <a:t> </a:t>
            </a:r>
            <a:r>
              <a:rPr lang="en-IN" dirty="0" err="1"/>
              <a:t>toctaka</a:t>
            </a:r>
            <a:r>
              <a:rPr lang="en-IN" dirty="0"/>
              <a:t> ne"</a:t>
            </a:r>
          </a:p>
          <a:p>
            <a:r>
              <a:rPr lang="en-IN" dirty="0"/>
              <a:t>Key = 2</a:t>
            </a:r>
          </a:p>
          <a:p>
            <a:r>
              <a:rPr lang="en-IN" dirty="0"/>
              <a:t>Output : attack at once</a:t>
            </a:r>
          </a:p>
          <a:p>
            <a:endParaRPr lang="en-IN" dirty="0"/>
          </a:p>
        </p:txBody>
      </p:sp>
    </p:spTree>
    <p:extLst>
      <p:ext uri="{BB962C8B-B14F-4D97-AF65-F5344CB8AC3E}">
        <p14:creationId xmlns:p14="http://schemas.microsoft.com/office/powerpoint/2010/main" val="2125026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81B2-D73C-4DC6-A1B4-B8C792BD5143}"/>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43D65CC4-AF9C-4899-B399-59F9B5E6F141}"/>
              </a:ext>
            </a:extLst>
          </p:cNvPr>
          <p:cNvSpPr>
            <a:spLocks noGrp="1"/>
          </p:cNvSpPr>
          <p:nvPr>
            <p:ph sz="quarter" idx="1"/>
          </p:nvPr>
        </p:nvSpPr>
        <p:spPr/>
        <p:txBody>
          <a:bodyPr/>
          <a:lstStyle/>
          <a:p>
            <a:pPr marL="0" indent="0">
              <a:buNone/>
            </a:pPr>
            <a:r>
              <a:rPr lang="en-GB" dirty="0"/>
              <a:t>Which of the following ciphered text would have used transposition cipher for encryption of the plain text “SANFOUNDRY”?</a:t>
            </a:r>
          </a:p>
          <a:p>
            <a:r>
              <a:rPr lang="en-GB" dirty="0"/>
              <a:t>a) SSCMBNUMERY</a:t>
            </a:r>
          </a:p>
          <a:p>
            <a:r>
              <a:rPr lang="en-GB" dirty="0"/>
              <a:t>b) TBMGPVOESZ</a:t>
            </a:r>
          </a:p>
          <a:p>
            <a:r>
              <a:rPr lang="en-GB" dirty="0"/>
              <a:t>c) UCNHQWPFTA</a:t>
            </a:r>
          </a:p>
          <a:p>
            <a:r>
              <a:rPr lang="en-GB" dirty="0"/>
              <a:t>d) SNONRAFUDY </a:t>
            </a:r>
            <a:endParaRPr lang="en-IN" dirty="0"/>
          </a:p>
        </p:txBody>
      </p:sp>
    </p:spTree>
    <p:extLst>
      <p:ext uri="{BB962C8B-B14F-4D97-AF65-F5344CB8AC3E}">
        <p14:creationId xmlns:p14="http://schemas.microsoft.com/office/powerpoint/2010/main" val="40806101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CC43-2031-4D38-92BE-0BF8EB94CC7F}"/>
              </a:ext>
            </a:extLst>
          </p:cNvPr>
          <p:cNvSpPr>
            <a:spLocks noGrp="1"/>
          </p:cNvSpPr>
          <p:nvPr>
            <p:ph type="title"/>
          </p:nvPr>
        </p:nvSpPr>
        <p:spPr/>
        <p:txBody>
          <a:bodyPr/>
          <a:lstStyle/>
          <a:p>
            <a:r>
              <a:rPr lang="en-GB" dirty="0"/>
              <a:t>Row Transposition Ciphers</a:t>
            </a:r>
            <a:endParaRPr lang="en-IN" dirty="0"/>
          </a:p>
        </p:txBody>
      </p:sp>
      <p:sp>
        <p:nvSpPr>
          <p:cNvPr id="3" name="Content Placeholder 2">
            <a:extLst>
              <a:ext uri="{FF2B5EF4-FFF2-40B4-BE49-F238E27FC236}">
                <a16:creationId xmlns:a16="http://schemas.microsoft.com/office/drawing/2014/main" id="{F8AA0688-E021-471A-A9DD-188964E3731A}"/>
              </a:ext>
            </a:extLst>
          </p:cNvPr>
          <p:cNvSpPr>
            <a:spLocks noGrp="1"/>
          </p:cNvSpPr>
          <p:nvPr>
            <p:ph sz="quarter" idx="1"/>
          </p:nvPr>
        </p:nvSpPr>
        <p:spPr/>
        <p:txBody>
          <a:bodyPr/>
          <a:lstStyle/>
          <a:p>
            <a:pPr algn="just"/>
            <a:r>
              <a:rPr lang="en-GB" dirty="0"/>
              <a:t>Row Transposition Ciphers-A more complex scheme is to write the message in a rectangle, row by row, and read the message off, column by column, but permute the order of the columns. The order of columns then becomes the key of the algorithm.</a:t>
            </a:r>
          </a:p>
          <a:p>
            <a:pPr algn="just"/>
            <a:r>
              <a:rPr lang="en-GB" dirty="0"/>
              <a:t>e.g., plaintext = meet at the school house</a:t>
            </a:r>
            <a:endParaRPr lang="en-IN" dirty="0"/>
          </a:p>
        </p:txBody>
      </p:sp>
    </p:spTree>
    <p:extLst>
      <p:ext uri="{BB962C8B-B14F-4D97-AF65-F5344CB8AC3E}">
        <p14:creationId xmlns:p14="http://schemas.microsoft.com/office/powerpoint/2010/main" val="3277583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1FA7-982A-4F7F-8F16-A815D49D38C5}"/>
              </a:ext>
            </a:extLst>
          </p:cNvPr>
          <p:cNvSpPr>
            <a:spLocks noGrp="1"/>
          </p:cNvSpPr>
          <p:nvPr>
            <p:ph type="title"/>
          </p:nvPr>
        </p:nvSpPr>
        <p:spPr/>
        <p:txBody>
          <a:bodyPr/>
          <a:lstStyle/>
          <a:p>
            <a:r>
              <a:rPr lang="en-GB" dirty="0"/>
              <a:t>Continue..</a:t>
            </a:r>
            <a:endParaRPr lang="en-IN" dirty="0"/>
          </a:p>
        </p:txBody>
      </p:sp>
      <p:pic>
        <p:nvPicPr>
          <p:cNvPr id="4098" name="Picture 2">
            <a:extLst>
              <a:ext uri="{FF2B5EF4-FFF2-40B4-BE49-F238E27FC236}">
                <a16:creationId xmlns:a16="http://schemas.microsoft.com/office/drawing/2014/main" id="{FD531780-E461-4365-8E10-72B905F61B6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6934200" cy="335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98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638A-6F52-4242-A867-AE0719ACF0F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4149C73D-7115-488F-BB87-7D69ED6B08FC}"/>
              </a:ext>
            </a:extLst>
          </p:cNvPr>
          <p:cNvSpPr>
            <a:spLocks noGrp="1"/>
          </p:cNvSpPr>
          <p:nvPr>
            <p:ph sz="quarter" idx="1"/>
          </p:nvPr>
        </p:nvSpPr>
        <p:spPr/>
        <p:txBody>
          <a:bodyPr/>
          <a:lstStyle/>
          <a:p>
            <a:pPr algn="just"/>
            <a:r>
              <a:rPr lang="en-GB" dirty="0"/>
              <a:t>A pure transposition cipher is easily recognized because it has the same letter frequencies as the original plaintext. The transposition cipher can be made significantly more secure by performing more than one stage of transposition. The result is more complex permutation that is not easily reconstructed.</a:t>
            </a:r>
            <a:endParaRPr lang="en-IN" dirty="0"/>
          </a:p>
        </p:txBody>
      </p:sp>
    </p:spTree>
    <p:extLst>
      <p:ext uri="{BB962C8B-B14F-4D97-AF65-F5344CB8AC3E}">
        <p14:creationId xmlns:p14="http://schemas.microsoft.com/office/powerpoint/2010/main" val="28607613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2367-E87C-4137-93E4-0D2BC3782103}"/>
              </a:ext>
            </a:extLst>
          </p:cNvPr>
          <p:cNvSpPr>
            <a:spLocks noGrp="1"/>
          </p:cNvSpPr>
          <p:nvPr>
            <p:ph type="title"/>
          </p:nvPr>
        </p:nvSpPr>
        <p:spPr/>
        <p:txBody>
          <a:bodyPr/>
          <a:lstStyle/>
          <a:p>
            <a:r>
              <a:rPr lang="en-GB" dirty="0"/>
              <a:t>Columnar Transposition Cipher</a:t>
            </a:r>
            <a:endParaRPr lang="en-IN" dirty="0"/>
          </a:p>
        </p:txBody>
      </p:sp>
      <p:sp>
        <p:nvSpPr>
          <p:cNvPr id="3" name="Content Placeholder 2">
            <a:extLst>
              <a:ext uri="{FF2B5EF4-FFF2-40B4-BE49-F238E27FC236}">
                <a16:creationId xmlns:a16="http://schemas.microsoft.com/office/drawing/2014/main" id="{D29CC6ED-B271-41D8-8076-BABB981BE16E}"/>
              </a:ext>
            </a:extLst>
          </p:cNvPr>
          <p:cNvSpPr>
            <a:spLocks noGrp="1"/>
          </p:cNvSpPr>
          <p:nvPr>
            <p:ph sz="quarter" idx="1"/>
          </p:nvPr>
        </p:nvSpPr>
        <p:spPr/>
        <p:txBody>
          <a:bodyPr/>
          <a:lstStyle/>
          <a:p>
            <a:pPr algn="just"/>
            <a:r>
              <a:rPr lang="en-GB" dirty="0"/>
              <a:t>Given a plain-text message and a numeric key, cipher/de-cipher the given text using Columnar Transposition Cipher</a:t>
            </a:r>
          </a:p>
          <a:p>
            <a:pPr algn="just"/>
            <a:r>
              <a:rPr lang="en-GB" dirty="0"/>
              <a:t>The Columnar Transposition Cipher is a form of transposition cipher just like Rail Fence Cipher. Columnar Transposition involves writing the plaintext out in rows, and then reading the ciphertext off in columns one by one.</a:t>
            </a:r>
            <a:endParaRPr lang="en-IN" dirty="0"/>
          </a:p>
        </p:txBody>
      </p:sp>
    </p:spTree>
    <p:extLst>
      <p:ext uri="{BB962C8B-B14F-4D97-AF65-F5344CB8AC3E}">
        <p14:creationId xmlns:p14="http://schemas.microsoft.com/office/powerpoint/2010/main" val="1345731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A444-90EC-4818-B8AC-11A0C5482D03}"/>
              </a:ext>
            </a:extLst>
          </p:cNvPr>
          <p:cNvSpPr>
            <a:spLocks noGrp="1"/>
          </p:cNvSpPr>
          <p:nvPr>
            <p:ph type="title"/>
          </p:nvPr>
        </p:nvSpPr>
        <p:spPr/>
        <p:txBody>
          <a:bodyPr/>
          <a:lstStyle/>
          <a:p>
            <a:r>
              <a:rPr lang="en-GB" dirty="0"/>
              <a:t>Encryption</a:t>
            </a:r>
            <a:endParaRPr lang="en-IN" dirty="0"/>
          </a:p>
        </p:txBody>
      </p:sp>
      <p:sp>
        <p:nvSpPr>
          <p:cNvPr id="3" name="Content Placeholder 2">
            <a:extLst>
              <a:ext uri="{FF2B5EF4-FFF2-40B4-BE49-F238E27FC236}">
                <a16:creationId xmlns:a16="http://schemas.microsoft.com/office/drawing/2014/main" id="{EE422D42-C605-43D3-A62A-9CC5C3729B0C}"/>
              </a:ext>
            </a:extLst>
          </p:cNvPr>
          <p:cNvSpPr>
            <a:spLocks noGrp="1"/>
          </p:cNvSpPr>
          <p:nvPr>
            <p:ph sz="quarter" idx="1"/>
          </p:nvPr>
        </p:nvSpPr>
        <p:spPr/>
        <p:txBody>
          <a:bodyPr>
            <a:normAutofit/>
          </a:bodyPr>
          <a:lstStyle/>
          <a:p>
            <a:pPr algn="just"/>
            <a:r>
              <a:rPr lang="en-GB" dirty="0"/>
              <a:t>In a transposition cipher, the order of the alphabets is re-arranged to obtain the cipher-text.</a:t>
            </a:r>
          </a:p>
          <a:p>
            <a:pPr algn="just"/>
            <a:r>
              <a:rPr lang="en-GB" dirty="0"/>
              <a:t>The message is written out in rows of a fixed length, and then read out again column by column, and the columns are chosen in some scrambled order.</a:t>
            </a:r>
          </a:p>
          <a:p>
            <a:pPr algn="just"/>
            <a:r>
              <a:rPr lang="en-GB" dirty="0"/>
              <a:t>Width of the rows and the permutation of the columns are usually defined by a keyword.</a:t>
            </a:r>
          </a:p>
        </p:txBody>
      </p:sp>
    </p:spTree>
    <p:extLst>
      <p:ext uri="{BB962C8B-B14F-4D97-AF65-F5344CB8AC3E}">
        <p14:creationId xmlns:p14="http://schemas.microsoft.com/office/powerpoint/2010/main" val="2640882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FE15-C9E9-400F-BE47-49D08BE2A64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D14938B-9EFE-423D-851C-652167A67B0B}"/>
              </a:ext>
            </a:extLst>
          </p:cNvPr>
          <p:cNvSpPr>
            <a:spLocks noGrp="1"/>
          </p:cNvSpPr>
          <p:nvPr>
            <p:ph sz="quarter" idx="1"/>
          </p:nvPr>
        </p:nvSpPr>
        <p:spPr/>
        <p:txBody>
          <a:bodyPr/>
          <a:lstStyle/>
          <a:p>
            <a:pPr algn="just"/>
            <a:r>
              <a:rPr lang="en-GB" dirty="0"/>
              <a:t>For example, the word HACK is of length 4 (so the rows are of length 4), and the permutation is defined by the alphabetical order of the letters in the keyword. In this case, the order would be “3 1 2 4”.</a:t>
            </a:r>
          </a:p>
          <a:p>
            <a:pPr algn="just"/>
            <a:r>
              <a:rPr lang="en-GB" dirty="0"/>
              <a:t>Any spare spaces are filled with nulls or left blank or placed by a character (Example: _).</a:t>
            </a:r>
          </a:p>
          <a:p>
            <a:pPr algn="just"/>
            <a:r>
              <a:rPr lang="en-GB" dirty="0"/>
              <a:t>Finally, the message is read off in columns, in the order specified by the keyword.</a:t>
            </a:r>
            <a:endParaRPr lang="en-IN" dirty="0"/>
          </a:p>
          <a:p>
            <a:endParaRPr lang="en-IN" dirty="0"/>
          </a:p>
        </p:txBody>
      </p:sp>
    </p:spTree>
    <p:extLst>
      <p:ext uri="{BB962C8B-B14F-4D97-AF65-F5344CB8AC3E}">
        <p14:creationId xmlns:p14="http://schemas.microsoft.com/office/powerpoint/2010/main" val="465728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E87-C29A-4D32-B24D-F4E6F97FDF12}"/>
              </a:ext>
            </a:extLst>
          </p:cNvPr>
          <p:cNvSpPr>
            <a:spLocks noGrp="1"/>
          </p:cNvSpPr>
          <p:nvPr>
            <p:ph type="title"/>
          </p:nvPr>
        </p:nvSpPr>
        <p:spPr/>
        <p:txBody>
          <a:bodyPr/>
          <a:lstStyle/>
          <a:p>
            <a:r>
              <a:rPr lang="en-GB" dirty="0"/>
              <a:t>Continue..</a:t>
            </a:r>
            <a:endParaRPr lang="en-IN" dirty="0"/>
          </a:p>
        </p:txBody>
      </p:sp>
      <p:pic>
        <p:nvPicPr>
          <p:cNvPr id="1026" name="Picture 2" descr="columnar-transposition-cipher">
            <a:extLst>
              <a:ext uri="{FF2B5EF4-FFF2-40B4-BE49-F238E27FC236}">
                <a16:creationId xmlns:a16="http://schemas.microsoft.com/office/drawing/2014/main" id="{6C7ED71F-BF91-460B-8C5A-8F85233D140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47178" y="1676400"/>
            <a:ext cx="7377621" cy="464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26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4077C-3499-4A6F-93DA-DB02B669C8BD}"/>
              </a:ext>
            </a:extLst>
          </p:cNvPr>
          <p:cNvSpPr>
            <a:spLocks noGrp="1"/>
          </p:cNvSpPr>
          <p:nvPr>
            <p:ph type="title"/>
          </p:nvPr>
        </p:nvSpPr>
        <p:spPr/>
        <p:txBody>
          <a:bodyPr/>
          <a:lstStyle/>
          <a:p>
            <a:r>
              <a:rPr lang="en-GB" dirty="0"/>
              <a:t>Drawback</a:t>
            </a:r>
            <a:endParaRPr lang="en-IN" dirty="0"/>
          </a:p>
        </p:txBody>
      </p:sp>
      <p:sp>
        <p:nvSpPr>
          <p:cNvPr id="3" name="Content Placeholder 2">
            <a:extLst>
              <a:ext uri="{FF2B5EF4-FFF2-40B4-BE49-F238E27FC236}">
                <a16:creationId xmlns:a16="http://schemas.microsoft.com/office/drawing/2014/main" id="{D087A859-01F3-41D8-B5AF-60D7F0F079B8}"/>
              </a:ext>
            </a:extLst>
          </p:cNvPr>
          <p:cNvSpPr>
            <a:spLocks noGrp="1"/>
          </p:cNvSpPr>
          <p:nvPr>
            <p:ph sz="quarter" idx="1"/>
          </p:nvPr>
        </p:nvSpPr>
        <p:spPr/>
        <p:txBody>
          <a:bodyPr/>
          <a:lstStyle/>
          <a:p>
            <a:pPr algn="just"/>
            <a:r>
              <a:rPr lang="en-GB" dirty="0"/>
              <a:t>There are also some drawbacks of this simple substitution technique. </a:t>
            </a:r>
          </a:p>
          <a:p>
            <a:pPr algn="just"/>
            <a:r>
              <a:rPr lang="en-GB" dirty="0"/>
              <a:t>If the hacker knows that the Caesar cipher is used then to perform brute force cryptanalysis, he has only to try 25 possible keys to decrypt the plain text.</a:t>
            </a:r>
          </a:p>
          <a:p>
            <a:pPr algn="just"/>
            <a:r>
              <a:rPr lang="en-GB" dirty="0"/>
              <a:t>The hacker is also aware of the encryption and decryption algorithm.</a:t>
            </a:r>
          </a:p>
        </p:txBody>
      </p:sp>
    </p:spTree>
    <p:extLst>
      <p:ext uri="{BB962C8B-B14F-4D97-AF65-F5344CB8AC3E}">
        <p14:creationId xmlns:p14="http://schemas.microsoft.com/office/powerpoint/2010/main" val="24158892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D56D-756F-40B1-885F-F01B1ADB8418}"/>
              </a:ext>
            </a:extLst>
          </p:cNvPr>
          <p:cNvSpPr>
            <a:spLocks noGrp="1"/>
          </p:cNvSpPr>
          <p:nvPr>
            <p:ph type="title"/>
          </p:nvPr>
        </p:nvSpPr>
        <p:spPr/>
        <p:txBody>
          <a:bodyPr/>
          <a:lstStyle/>
          <a:p>
            <a:r>
              <a:rPr lang="en-GB" dirty="0"/>
              <a:t>Decryption</a:t>
            </a:r>
            <a:endParaRPr lang="en-IN" dirty="0"/>
          </a:p>
        </p:txBody>
      </p:sp>
      <p:sp>
        <p:nvSpPr>
          <p:cNvPr id="3" name="Content Placeholder 2">
            <a:extLst>
              <a:ext uri="{FF2B5EF4-FFF2-40B4-BE49-F238E27FC236}">
                <a16:creationId xmlns:a16="http://schemas.microsoft.com/office/drawing/2014/main" id="{14087109-315C-48E7-BDA4-60ED8504E39D}"/>
              </a:ext>
            </a:extLst>
          </p:cNvPr>
          <p:cNvSpPr>
            <a:spLocks noGrp="1"/>
          </p:cNvSpPr>
          <p:nvPr>
            <p:ph sz="quarter" idx="1"/>
          </p:nvPr>
        </p:nvSpPr>
        <p:spPr/>
        <p:txBody>
          <a:bodyPr/>
          <a:lstStyle/>
          <a:p>
            <a:pPr algn="just"/>
            <a:r>
              <a:rPr lang="en-GB" dirty="0"/>
              <a:t>To decipher it, the recipient has to work out the column lengths by dividing the message length by the key length.</a:t>
            </a:r>
          </a:p>
          <a:p>
            <a:pPr algn="just"/>
            <a:r>
              <a:rPr lang="en-GB" dirty="0"/>
              <a:t>Then, write the message out in columns again, then re-order the columns by reforming the key word.</a:t>
            </a:r>
            <a:endParaRPr lang="en-IN" dirty="0"/>
          </a:p>
        </p:txBody>
      </p:sp>
    </p:spTree>
    <p:extLst>
      <p:ext uri="{BB962C8B-B14F-4D97-AF65-F5344CB8AC3E}">
        <p14:creationId xmlns:p14="http://schemas.microsoft.com/office/powerpoint/2010/main" val="1883395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8AA-33BD-4BDC-9610-C8D5ED77C181}"/>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3BBBF232-0751-4095-9D94-C3721C8748A9}"/>
              </a:ext>
            </a:extLst>
          </p:cNvPr>
          <p:cNvSpPr>
            <a:spLocks noGrp="1"/>
          </p:cNvSpPr>
          <p:nvPr>
            <p:ph sz="quarter" idx="1"/>
          </p:nvPr>
        </p:nvSpPr>
        <p:spPr/>
        <p:txBody>
          <a:bodyPr/>
          <a:lstStyle/>
          <a:p>
            <a:pPr marL="0" indent="0">
              <a:buNone/>
            </a:pPr>
            <a:r>
              <a:rPr lang="en-GB" dirty="0"/>
              <a:t>Which of the following is not a type of traditional cipher?</a:t>
            </a:r>
          </a:p>
          <a:p>
            <a:r>
              <a:rPr lang="en-GB" dirty="0"/>
              <a:t>a) Substitution cipher</a:t>
            </a:r>
          </a:p>
          <a:p>
            <a:r>
              <a:rPr lang="en-GB" dirty="0"/>
              <a:t>b) Transposition cipher</a:t>
            </a:r>
          </a:p>
          <a:p>
            <a:r>
              <a:rPr lang="en-GB" dirty="0"/>
              <a:t>c) Mono alphabetic cipher</a:t>
            </a:r>
          </a:p>
          <a:p>
            <a:r>
              <a:rPr lang="en-GB" dirty="0"/>
              <a:t>d) PKCS cipher</a:t>
            </a:r>
            <a:endParaRPr lang="en-IN" dirty="0"/>
          </a:p>
        </p:txBody>
      </p:sp>
    </p:spTree>
    <p:extLst>
      <p:ext uri="{BB962C8B-B14F-4D97-AF65-F5344CB8AC3E}">
        <p14:creationId xmlns:p14="http://schemas.microsoft.com/office/powerpoint/2010/main" val="41808336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8FFF-DC9B-48ED-B10F-5BB957649960}"/>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6C51B294-B816-4448-8530-4585235F9B0A}"/>
              </a:ext>
            </a:extLst>
          </p:cNvPr>
          <p:cNvSpPr>
            <a:spLocks noGrp="1"/>
          </p:cNvSpPr>
          <p:nvPr>
            <p:ph sz="quarter" idx="1"/>
          </p:nvPr>
        </p:nvSpPr>
        <p:spPr/>
        <p:txBody>
          <a:bodyPr/>
          <a:lstStyle/>
          <a:p>
            <a:pPr marL="0" indent="0">
              <a:buNone/>
            </a:pPr>
            <a:r>
              <a:rPr lang="en-GB" dirty="0"/>
              <a:t>Columnar cipher falls under the category of?</a:t>
            </a:r>
          </a:p>
          <a:p>
            <a:r>
              <a:rPr lang="en-GB" dirty="0"/>
              <a:t>a) mono-alphabetic cipher</a:t>
            </a:r>
          </a:p>
          <a:p>
            <a:r>
              <a:rPr lang="en-GB" dirty="0"/>
              <a:t>b) poly-alphabetic cipher</a:t>
            </a:r>
          </a:p>
          <a:p>
            <a:r>
              <a:rPr lang="en-GB" dirty="0"/>
              <a:t>c) transposition cipher</a:t>
            </a:r>
          </a:p>
          <a:p>
            <a:r>
              <a:rPr lang="en-GB" dirty="0"/>
              <a:t>d) additive cipher </a:t>
            </a:r>
            <a:endParaRPr lang="en-IN" dirty="0"/>
          </a:p>
        </p:txBody>
      </p:sp>
    </p:spTree>
    <p:extLst>
      <p:ext uri="{BB962C8B-B14F-4D97-AF65-F5344CB8AC3E}">
        <p14:creationId xmlns:p14="http://schemas.microsoft.com/office/powerpoint/2010/main" val="29614550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FB4-A0B5-4CE4-B07E-AB240240E98B}"/>
              </a:ext>
            </a:extLst>
          </p:cNvPr>
          <p:cNvSpPr>
            <a:spLocks noGrp="1"/>
          </p:cNvSpPr>
          <p:nvPr>
            <p:ph type="title"/>
          </p:nvPr>
        </p:nvSpPr>
        <p:spPr/>
        <p:txBody>
          <a:bodyPr/>
          <a:lstStyle/>
          <a:p>
            <a:r>
              <a:rPr lang="en-GB" dirty="0" err="1"/>
              <a:t>Vernam</a:t>
            </a:r>
            <a:r>
              <a:rPr lang="en-GB" dirty="0"/>
              <a:t> Cipher in Cryptography</a:t>
            </a:r>
            <a:endParaRPr lang="en-IN" dirty="0"/>
          </a:p>
        </p:txBody>
      </p:sp>
      <p:sp>
        <p:nvSpPr>
          <p:cNvPr id="3" name="Content Placeholder 2">
            <a:extLst>
              <a:ext uri="{FF2B5EF4-FFF2-40B4-BE49-F238E27FC236}">
                <a16:creationId xmlns:a16="http://schemas.microsoft.com/office/drawing/2014/main" id="{0B15C4D6-42E1-48C8-9B3F-D9A6DF505D30}"/>
              </a:ext>
            </a:extLst>
          </p:cNvPr>
          <p:cNvSpPr>
            <a:spLocks noGrp="1"/>
          </p:cNvSpPr>
          <p:nvPr>
            <p:ph sz="quarter" idx="1"/>
          </p:nvPr>
        </p:nvSpPr>
        <p:spPr/>
        <p:txBody>
          <a:bodyPr>
            <a:normAutofit/>
          </a:bodyPr>
          <a:lstStyle/>
          <a:p>
            <a:pPr algn="just"/>
            <a:r>
              <a:rPr lang="en-GB" dirty="0" err="1"/>
              <a:t>Vernam</a:t>
            </a:r>
            <a:r>
              <a:rPr lang="en-GB" dirty="0"/>
              <a:t> Cipher is a method of encrypting alphabetic text. It is one of the Transposition techniques for converting a plain text into a cipher text. In this mechanism we assign a number to each character of the Plain-Text, like (a = 0, b = 1, c = 2, … z = 25). </a:t>
            </a:r>
          </a:p>
          <a:p>
            <a:pPr algn="just"/>
            <a:r>
              <a:rPr lang="en-GB" dirty="0"/>
              <a:t>Method to take key: </a:t>
            </a:r>
          </a:p>
          <a:p>
            <a:pPr algn="just"/>
            <a:r>
              <a:rPr lang="en-GB" dirty="0"/>
              <a:t>In </a:t>
            </a:r>
            <a:r>
              <a:rPr lang="en-GB" dirty="0" err="1"/>
              <a:t>Vernam</a:t>
            </a:r>
            <a:r>
              <a:rPr lang="en-GB" dirty="0"/>
              <a:t> cipher algorithm, we take a key to encrypt the plain text which length should be equal to the length of the plain text. </a:t>
            </a:r>
            <a:endParaRPr lang="en-IN" dirty="0"/>
          </a:p>
        </p:txBody>
      </p:sp>
    </p:spTree>
    <p:extLst>
      <p:ext uri="{BB962C8B-B14F-4D97-AF65-F5344CB8AC3E}">
        <p14:creationId xmlns:p14="http://schemas.microsoft.com/office/powerpoint/2010/main" val="4015120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335-90AC-4FAF-967A-2F566E64F15E}"/>
              </a:ext>
            </a:extLst>
          </p:cNvPr>
          <p:cNvSpPr>
            <a:spLocks noGrp="1"/>
          </p:cNvSpPr>
          <p:nvPr>
            <p:ph type="title"/>
          </p:nvPr>
        </p:nvSpPr>
        <p:spPr/>
        <p:txBody>
          <a:bodyPr/>
          <a:lstStyle/>
          <a:p>
            <a:r>
              <a:rPr lang="en-GB" dirty="0"/>
              <a:t>Encryption Algorithm: </a:t>
            </a:r>
            <a:endParaRPr lang="en-IN" dirty="0"/>
          </a:p>
        </p:txBody>
      </p:sp>
      <p:sp>
        <p:nvSpPr>
          <p:cNvPr id="3" name="Content Placeholder 2">
            <a:extLst>
              <a:ext uri="{FF2B5EF4-FFF2-40B4-BE49-F238E27FC236}">
                <a16:creationId xmlns:a16="http://schemas.microsoft.com/office/drawing/2014/main" id="{7AA34CF0-31A4-414D-8AF3-E2814A247C3D}"/>
              </a:ext>
            </a:extLst>
          </p:cNvPr>
          <p:cNvSpPr>
            <a:spLocks noGrp="1"/>
          </p:cNvSpPr>
          <p:nvPr>
            <p:ph sz="quarter" idx="1"/>
          </p:nvPr>
        </p:nvSpPr>
        <p:spPr/>
        <p:txBody>
          <a:bodyPr/>
          <a:lstStyle/>
          <a:p>
            <a:pPr algn="just"/>
            <a:r>
              <a:rPr lang="en-GB" dirty="0"/>
              <a:t>Assign a number to each character of the plain-text and the key according to alphabetical order. </a:t>
            </a:r>
          </a:p>
          <a:p>
            <a:pPr algn="just"/>
            <a:r>
              <a:rPr lang="en-GB" dirty="0"/>
              <a:t>Add both the number (Corresponding plain-text character number and Key character number). </a:t>
            </a:r>
          </a:p>
          <a:p>
            <a:pPr algn="just"/>
            <a:r>
              <a:rPr lang="en-GB" dirty="0"/>
              <a:t>Subtract the number from 26 if the added number is greater than 26, if it isn’t then leave it. </a:t>
            </a:r>
            <a:endParaRPr lang="en-IN" dirty="0"/>
          </a:p>
        </p:txBody>
      </p:sp>
    </p:spTree>
    <p:extLst>
      <p:ext uri="{BB962C8B-B14F-4D97-AF65-F5344CB8AC3E}">
        <p14:creationId xmlns:p14="http://schemas.microsoft.com/office/powerpoint/2010/main" val="7923919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90F9-218B-40C9-9AEA-472AB3F8A47A}"/>
              </a:ext>
            </a:extLst>
          </p:cNvPr>
          <p:cNvSpPr>
            <a:spLocks noGrp="1"/>
          </p:cNvSpPr>
          <p:nvPr>
            <p:ph type="title"/>
          </p:nvPr>
        </p:nvSpPr>
        <p:spPr/>
        <p:txBody>
          <a:bodyPr/>
          <a:lstStyle/>
          <a:p>
            <a:r>
              <a:rPr lang="en-GB" dirty="0"/>
              <a:t>Example: </a:t>
            </a:r>
            <a:endParaRPr lang="en-IN" dirty="0"/>
          </a:p>
        </p:txBody>
      </p:sp>
      <p:sp>
        <p:nvSpPr>
          <p:cNvPr id="3" name="Content Placeholder 2">
            <a:extLst>
              <a:ext uri="{FF2B5EF4-FFF2-40B4-BE49-F238E27FC236}">
                <a16:creationId xmlns:a16="http://schemas.microsoft.com/office/drawing/2014/main" id="{6F049193-E040-4FCC-9DE3-EAB97BEE19A2}"/>
              </a:ext>
            </a:extLst>
          </p:cNvPr>
          <p:cNvSpPr>
            <a:spLocks noGrp="1"/>
          </p:cNvSpPr>
          <p:nvPr>
            <p:ph sz="quarter" idx="1"/>
          </p:nvPr>
        </p:nvSpPr>
        <p:spPr/>
        <p:txBody>
          <a:bodyPr/>
          <a:lstStyle/>
          <a:p>
            <a:pPr algn="just"/>
            <a:r>
              <a:rPr lang="en-GB" dirty="0"/>
              <a:t>Plain-Text: RAMSWARUPK</a:t>
            </a:r>
          </a:p>
          <a:p>
            <a:pPr algn="just"/>
            <a:r>
              <a:rPr lang="en-GB" dirty="0"/>
              <a:t>Key: RANCHOBABA </a:t>
            </a:r>
          </a:p>
          <a:p>
            <a:pPr algn="just"/>
            <a:r>
              <a:rPr lang="en-GB" dirty="0"/>
              <a:t>Now according to our encryption algorithm we assign a number to each character of our plain-text and key. </a:t>
            </a:r>
          </a:p>
          <a:p>
            <a:pPr algn="just"/>
            <a:r>
              <a:rPr lang="pt-BR" dirty="0"/>
              <a:t>PT:   R  A  M   S   W   A  R   U   P   K</a:t>
            </a:r>
          </a:p>
          <a:p>
            <a:pPr algn="just"/>
            <a:r>
              <a:rPr lang="pt-BR" dirty="0"/>
              <a:t>NO:   17 0  12  18  22  0  17  20  15  10</a:t>
            </a:r>
          </a:p>
          <a:p>
            <a:pPr algn="just"/>
            <a:r>
              <a:rPr lang="pt-BR" dirty="0"/>
              <a:t>KEY:  R   A  N   C  H  O   B  A  B  A  </a:t>
            </a:r>
          </a:p>
          <a:p>
            <a:pPr algn="just"/>
            <a:r>
              <a:rPr lang="pt-BR" dirty="0"/>
              <a:t>NO:   17  0  13  2  7  14  1  0  1  0 </a:t>
            </a:r>
            <a:endParaRPr lang="en-IN" dirty="0"/>
          </a:p>
        </p:txBody>
      </p:sp>
    </p:spTree>
    <p:extLst>
      <p:ext uri="{BB962C8B-B14F-4D97-AF65-F5344CB8AC3E}">
        <p14:creationId xmlns:p14="http://schemas.microsoft.com/office/powerpoint/2010/main" val="40386576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D675-1755-45E3-9ECA-2BAC916C6F9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F059738F-7459-420B-85B6-B7DD0201E6B6}"/>
              </a:ext>
            </a:extLst>
          </p:cNvPr>
          <p:cNvSpPr>
            <a:spLocks noGrp="1"/>
          </p:cNvSpPr>
          <p:nvPr>
            <p:ph sz="quarter" idx="1"/>
          </p:nvPr>
        </p:nvSpPr>
        <p:spPr/>
        <p:txBody>
          <a:bodyPr/>
          <a:lstStyle/>
          <a:p>
            <a:pPr algn="just"/>
            <a:r>
              <a:rPr lang="en-GB" dirty="0"/>
              <a:t>Now add the number of Plain-Text and Key and after doing the addition and subtraction operation (if required), we will get the corresponding Cipher-Text character number. </a:t>
            </a:r>
          </a:p>
          <a:p>
            <a:pPr algn="just"/>
            <a:r>
              <a:rPr lang="en-GB" dirty="0"/>
              <a:t>CT-NO: 34  0  25  20  29  14  18  20  16  10</a:t>
            </a:r>
            <a:endParaRPr lang="en-IN" dirty="0"/>
          </a:p>
        </p:txBody>
      </p:sp>
    </p:spTree>
    <p:extLst>
      <p:ext uri="{BB962C8B-B14F-4D97-AF65-F5344CB8AC3E}">
        <p14:creationId xmlns:p14="http://schemas.microsoft.com/office/powerpoint/2010/main" val="2943591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D9BF-658D-4011-A79C-729D27A25C4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7A4671A-9A5A-4006-BD63-0D99DF8A81C9}"/>
              </a:ext>
            </a:extLst>
          </p:cNvPr>
          <p:cNvSpPr>
            <a:spLocks noGrp="1"/>
          </p:cNvSpPr>
          <p:nvPr>
            <p:ph sz="quarter" idx="1"/>
          </p:nvPr>
        </p:nvSpPr>
        <p:spPr/>
        <p:txBody>
          <a:bodyPr>
            <a:normAutofit/>
          </a:bodyPr>
          <a:lstStyle/>
          <a:p>
            <a:pPr algn="just"/>
            <a:r>
              <a:rPr lang="en-GB" dirty="0"/>
              <a:t>In this case, there are two numbers which are greater than the 26 so we have to subtract 26 from them and after applying the subtraction operation the new Cipher text character numbers are as follow: </a:t>
            </a:r>
          </a:p>
          <a:p>
            <a:pPr algn="just"/>
            <a:r>
              <a:rPr lang="en-GB" dirty="0"/>
              <a:t>CT-NO:  8  0  25   20   3   14   18   20   16   10 </a:t>
            </a:r>
          </a:p>
          <a:p>
            <a:pPr algn="just"/>
            <a:r>
              <a:rPr lang="en-GB" dirty="0"/>
              <a:t>New Cipher-Text is after getting the corresponding character from the number. </a:t>
            </a:r>
          </a:p>
          <a:p>
            <a:pPr algn="just"/>
            <a:r>
              <a:rPr lang="en-GB" dirty="0"/>
              <a:t>CIPHER-TEXT: I  A  Z  U  D  O  S  U  Q  K </a:t>
            </a:r>
            <a:endParaRPr lang="en-IN" dirty="0"/>
          </a:p>
        </p:txBody>
      </p:sp>
    </p:spTree>
    <p:extLst>
      <p:ext uri="{BB962C8B-B14F-4D97-AF65-F5344CB8AC3E}">
        <p14:creationId xmlns:p14="http://schemas.microsoft.com/office/powerpoint/2010/main" val="4264271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C617-62B8-4ED9-BD14-CEEEFCD06820}"/>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C17F7078-E479-4714-B625-48FAEFB4EA6C}"/>
              </a:ext>
            </a:extLst>
          </p:cNvPr>
          <p:cNvSpPr>
            <a:spLocks noGrp="1"/>
          </p:cNvSpPr>
          <p:nvPr>
            <p:ph sz="quarter" idx="1"/>
          </p:nvPr>
        </p:nvSpPr>
        <p:spPr/>
        <p:txBody>
          <a:bodyPr/>
          <a:lstStyle/>
          <a:p>
            <a:pPr marL="0" indent="0">
              <a:buNone/>
            </a:pPr>
            <a:r>
              <a:rPr lang="en-GB" dirty="0"/>
              <a:t>Which of the following cipher is formed by applying columnar transposition cipher twice?</a:t>
            </a:r>
          </a:p>
          <a:p>
            <a:r>
              <a:rPr lang="en-GB" dirty="0"/>
              <a:t>a) Rail Fence cipher</a:t>
            </a:r>
          </a:p>
          <a:p>
            <a:r>
              <a:rPr lang="en-GB" dirty="0"/>
              <a:t>b) Route cipher</a:t>
            </a:r>
          </a:p>
          <a:p>
            <a:r>
              <a:rPr lang="en-GB" dirty="0"/>
              <a:t>c) Double transposition cipher</a:t>
            </a:r>
          </a:p>
          <a:p>
            <a:r>
              <a:rPr lang="en-GB" dirty="0"/>
              <a:t>d) One time pad</a:t>
            </a:r>
            <a:endParaRPr lang="en-IN" dirty="0"/>
          </a:p>
        </p:txBody>
      </p:sp>
    </p:spTree>
    <p:extLst>
      <p:ext uri="{BB962C8B-B14F-4D97-AF65-F5344CB8AC3E}">
        <p14:creationId xmlns:p14="http://schemas.microsoft.com/office/powerpoint/2010/main" val="2289126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98C9-3F03-4C94-9D16-3DE86A3BBA1D}"/>
              </a:ext>
            </a:extLst>
          </p:cNvPr>
          <p:cNvSpPr>
            <a:spLocks noGrp="1"/>
          </p:cNvSpPr>
          <p:nvPr>
            <p:ph type="title"/>
          </p:nvPr>
        </p:nvSpPr>
        <p:spPr/>
        <p:txBody>
          <a:bodyPr/>
          <a:lstStyle/>
          <a:p>
            <a:r>
              <a:rPr lang="en-GB" dirty="0"/>
              <a:t>Book Cipher</a:t>
            </a:r>
            <a:endParaRPr lang="en-IN" dirty="0"/>
          </a:p>
        </p:txBody>
      </p:sp>
      <p:sp>
        <p:nvSpPr>
          <p:cNvPr id="3" name="Content Placeholder 2">
            <a:extLst>
              <a:ext uri="{FF2B5EF4-FFF2-40B4-BE49-F238E27FC236}">
                <a16:creationId xmlns:a16="http://schemas.microsoft.com/office/drawing/2014/main" id="{0BB03BF8-32F7-4B65-9963-E3022EF26DEE}"/>
              </a:ext>
            </a:extLst>
          </p:cNvPr>
          <p:cNvSpPr>
            <a:spLocks noGrp="1"/>
          </p:cNvSpPr>
          <p:nvPr>
            <p:ph sz="quarter" idx="1"/>
          </p:nvPr>
        </p:nvSpPr>
        <p:spPr/>
        <p:txBody>
          <a:bodyPr>
            <a:normAutofit/>
          </a:bodyPr>
          <a:lstStyle/>
          <a:p>
            <a:pPr algn="just"/>
            <a:r>
              <a:rPr lang="en-GB" dirty="0"/>
              <a:t>The King James Bible, a highly available publication suitable for the book cipher.</a:t>
            </a:r>
          </a:p>
          <a:p>
            <a:pPr algn="just"/>
            <a:r>
              <a:rPr lang="en-GB" dirty="0"/>
              <a:t>A book cipher, or </a:t>
            </a:r>
            <a:r>
              <a:rPr lang="en-GB" dirty="0" err="1"/>
              <a:t>Ottendorf</a:t>
            </a:r>
            <a:r>
              <a:rPr lang="en-GB" dirty="0"/>
              <a:t> cipher, is a cipher in which the key is some aspect of a book or other piece of text. </a:t>
            </a:r>
          </a:p>
          <a:p>
            <a:pPr algn="just"/>
            <a:r>
              <a:rPr lang="en-GB" dirty="0"/>
              <a:t>Books, being common and widely available in modern times, are more convenient for this use than objects made specifically for cryptographic purposes. </a:t>
            </a:r>
          </a:p>
          <a:p>
            <a:pPr algn="just"/>
            <a:r>
              <a:rPr lang="en-GB" dirty="0"/>
              <a:t>It is typically essential that both correspondents not only have the same book, but the same edition.</a:t>
            </a:r>
          </a:p>
          <a:p>
            <a:endParaRPr lang="en-GB" dirty="0"/>
          </a:p>
        </p:txBody>
      </p:sp>
    </p:spTree>
    <p:extLst>
      <p:ext uri="{BB962C8B-B14F-4D97-AF65-F5344CB8AC3E}">
        <p14:creationId xmlns:p14="http://schemas.microsoft.com/office/powerpoint/2010/main" val="365779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16A6-9EAF-45DC-A57A-8A077DCB0DDA}"/>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5A0CD0A6-81D1-4993-8825-C806536AA22C}"/>
              </a:ext>
            </a:extLst>
          </p:cNvPr>
          <p:cNvSpPr>
            <a:spLocks noGrp="1"/>
          </p:cNvSpPr>
          <p:nvPr>
            <p:ph sz="quarter" idx="1"/>
          </p:nvPr>
        </p:nvSpPr>
        <p:spPr/>
        <p:txBody>
          <a:bodyPr/>
          <a:lstStyle/>
          <a:p>
            <a:pPr algn="just"/>
            <a:r>
              <a:rPr lang="en-GB" dirty="0"/>
              <a:t>There is, however, another line of attack. If the cryptanalyst knows the nature of the plaintext (e.g., non-compressed English text), then the analyst can exploit the regularities of the language.</a:t>
            </a:r>
          </a:p>
          <a:p>
            <a:pPr algn="just"/>
            <a:r>
              <a:rPr lang="en-GB" dirty="0"/>
              <a:t>With only 25 possible keys, the Caesar cipher is far from secure. A dramatic increase in the </a:t>
            </a:r>
            <a:r>
              <a:rPr lang="en-GB" dirty="0" err="1"/>
              <a:t>keyspace</a:t>
            </a:r>
            <a:r>
              <a:rPr lang="en-GB" dirty="0"/>
              <a:t> can be achieved by allowing an arbitrary substitution.</a:t>
            </a:r>
            <a:endParaRPr lang="en-IN" dirty="0"/>
          </a:p>
          <a:p>
            <a:pPr algn="just"/>
            <a:endParaRPr lang="en-GB" dirty="0"/>
          </a:p>
          <a:p>
            <a:pPr algn="just"/>
            <a:endParaRPr lang="en-IN" dirty="0"/>
          </a:p>
        </p:txBody>
      </p:sp>
    </p:spTree>
    <p:extLst>
      <p:ext uri="{BB962C8B-B14F-4D97-AF65-F5344CB8AC3E}">
        <p14:creationId xmlns:p14="http://schemas.microsoft.com/office/powerpoint/2010/main" val="182991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039E-7D6F-4621-92EB-0B4E17E262A6}"/>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E8FE529-13A2-4CB6-9FA2-D4604460824B}"/>
              </a:ext>
            </a:extLst>
          </p:cNvPr>
          <p:cNvSpPr>
            <a:spLocks noGrp="1"/>
          </p:cNvSpPr>
          <p:nvPr>
            <p:ph sz="quarter" idx="1"/>
          </p:nvPr>
        </p:nvSpPr>
        <p:spPr/>
        <p:txBody>
          <a:bodyPr>
            <a:normAutofit/>
          </a:bodyPr>
          <a:lstStyle/>
          <a:p>
            <a:pPr algn="just"/>
            <a:r>
              <a:rPr lang="en-GB" dirty="0"/>
              <a:t>Traditionally book ciphers work by replacing words in the plaintext of a message with the location of words from the book being used. In this mode, book ciphers are more properly called codes.</a:t>
            </a:r>
          </a:p>
          <a:p>
            <a:pPr algn="just"/>
            <a:r>
              <a:rPr lang="en-GB" dirty="0"/>
              <a:t>This can have problems; if a word appears in the plaintext but not in the book, it cannot be encoded. </a:t>
            </a:r>
          </a:p>
          <a:p>
            <a:pPr algn="just"/>
            <a:r>
              <a:rPr lang="en-GB" dirty="0"/>
              <a:t>An alternative approach which gets around this problem is to replace individual letters rather than words. </a:t>
            </a:r>
          </a:p>
        </p:txBody>
      </p:sp>
    </p:spTree>
    <p:extLst>
      <p:ext uri="{BB962C8B-B14F-4D97-AF65-F5344CB8AC3E}">
        <p14:creationId xmlns:p14="http://schemas.microsoft.com/office/powerpoint/2010/main" val="696637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0A93-EC1F-4114-92BF-20913C0A45DC}"/>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1CDE5BC9-B34C-4F6E-A1DB-C674BB734984}"/>
              </a:ext>
            </a:extLst>
          </p:cNvPr>
          <p:cNvSpPr>
            <a:spLocks noGrp="1"/>
          </p:cNvSpPr>
          <p:nvPr>
            <p:ph sz="quarter" idx="1"/>
          </p:nvPr>
        </p:nvSpPr>
        <p:spPr/>
        <p:txBody>
          <a:bodyPr/>
          <a:lstStyle/>
          <a:p>
            <a:pPr algn="just"/>
            <a:r>
              <a:rPr lang="en-GB" dirty="0"/>
              <a:t>One such method, used in the second Beale cipher, replaces the first letter of a word in the book with that word's position. </a:t>
            </a:r>
          </a:p>
          <a:p>
            <a:pPr algn="just"/>
            <a:r>
              <a:rPr lang="en-GB" dirty="0"/>
              <a:t>In this case, the book cipher is properly a cipher — specifically, a homophonic substitution cipher. However, if used often, this technique has the side effect of creating a larger ciphertext (typically 4 to 6 digits being required to encipher each letter or syllable) and increases the time and effort required to decode the message.</a:t>
            </a:r>
            <a:endParaRPr lang="en-IN" dirty="0"/>
          </a:p>
          <a:p>
            <a:endParaRPr lang="en-IN" dirty="0"/>
          </a:p>
        </p:txBody>
      </p:sp>
    </p:spTree>
    <p:extLst>
      <p:ext uri="{BB962C8B-B14F-4D97-AF65-F5344CB8AC3E}">
        <p14:creationId xmlns:p14="http://schemas.microsoft.com/office/powerpoint/2010/main" val="2418215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2678-37DD-43C4-A33C-B2587EFF8712}"/>
              </a:ext>
            </a:extLst>
          </p:cNvPr>
          <p:cNvSpPr>
            <a:spLocks noGrp="1"/>
          </p:cNvSpPr>
          <p:nvPr>
            <p:ph type="title"/>
          </p:nvPr>
        </p:nvSpPr>
        <p:spPr/>
        <p:txBody>
          <a:bodyPr/>
          <a:lstStyle/>
          <a:p>
            <a:r>
              <a:rPr lang="en-GB" dirty="0"/>
              <a:t>Choosing the key</a:t>
            </a:r>
            <a:endParaRPr lang="en-IN" dirty="0"/>
          </a:p>
        </p:txBody>
      </p:sp>
      <p:sp>
        <p:nvSpPr>
          <p:cNvPr id="3" name="Content Placeholder 2">
            <a:extLst>
              <a:ext uri="{FF2B5EF4-FFF2-40B4-BE49-F238E27FC236}">
                <a16:creationId xmlns:a16="http://schemas.microsoft.com/office/drawing/2014/main" id="{86774457-0CF4-4E2F-B9EA-9DAC6D5EFDCE}"/>
              </a:ext>
            </a:extLst>
          </p:cNvPr>
          <p:cNvSpPr>
            <a:spLocks noGrp="1"/>
          </p:cNvSpPr>
          <p:nvPr>
            <p:ph sz="quarter" idx="1"/>
          </p:nvPr>
        </p:nvSpPr>
        <p:spPr/>
        <p:txBody>
          <a:bodyPr>
            <a:normAutofit/>
          </a:bodyPr>
          <a:lstStyle/>
          <a:p>
            <a:pPr algn="just"/>
            <a:r>
              <a:rPr lang="en-GB" dirty="0"/>
              <a:t>The main strength of a book cipher is the key. The sender and receiver of encoded messages can agree to use any book or other publication available to both of them as the key to their cipher. </a:t>
            </a:r>
          </a:p>
          <a:p>
            <a:pPr algn="just"/>
            <a:r>
              <a:rPr lang="en-GB" dirty="0"/>
              <a:t>Someone intercepting the message and attempting to decode it, unless they are a skilled cryptographer, must somehow identify the key from a huge number of possibilities available. </a:t>
            </a:r>
            <a:endParaRPr lang="en-IN" dirty="0"/>
          </a:p>
        </p:txBody>
      </p:sp>
    </p:spTree>
    <p:extLst>
      <p:ext uri="{BB962C8B-B14F-4D97-AF65-F5344CB8AC3E}">
        <p14:creationId xmlns:p14="http://schemas.microsoft.com/office/powerpoint/2010/main" val="31070855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F9A1-BCE8-4F53-9B60-A3E7F549E10F}"/>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EB65C385-BED3-4C12-8DFB-F7A341040DF0}"/>
              </a:ext>
            </a:extLst>
          </p:cNvPr>
          <p:cNvSpPr>
            <a:spLocks noGrp="1"/>
          </p:cNvSpPr>
          <p:nvPr>
            <p:ph sz="quarter" idx="1"/>
          </p:nvPr>
        </p:nvSpPr>
        <p:spPr/>
        <p:txBody>
          <a:bodyPr/>
          <a:lstStyle/>
          <a:p>
            <a:pPr algn="just"/>
            <a:r>
              <a:rPr lang="en-GB" dirty="0"/>
              <a:t>In the context of espionage, a book cipher has a considerable advantage for a spy in enemy territory. </a:t>
            </a:r>
          </a:p>
          <a:p>
            <a:pPr algn="just"/>
            <a:r>
              <a:rPr lang="en-GB" dirty="0"/>
              <a:t>A conventional codebook, if discovered by the local authorities, instantly incriminates the holder as a spy and gives the authorities the chance of deciphering the code and sending false messages impersonating the agent. </a:t>
            </a:r>
          </a:p>
          <a:p>
            <a:pPr algn="just"/>
            <a:r>
              <a:rPr lang="en-GB" dirty="0"/>
              <a:t>On the other hand, a book, if chosen carefully to fit with the spy's cover story, would seem entirely innocuous.</a:t>
            </a:r>
            <a:endParaRPr lang="en-IN" dirty="0"/>
          </a:p>
        </p:txBody>
      </p:sp>
    </p:spTree>
    <p:extLst>
      <p:ext uri="{BB962C8B-B14F-4D97-AF65-F5344CB8AC3E}">
        <p14:creationId xmlns:p14="http://schemas.microsoft.com/office/powerpoint/2010/main" val="36387916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6DBF-890F-47BA-9CEE-17C904DA0651}"/>
              </a:ext>
            </a:extLst>
          </p:cNvPr>
          <p:cNvSpPr>
            <a:spLocks noGrp="1"/>
          </p:cNvSpPr>
          <p:nvPr>
            <p:ph type="title"/>
          </p:nvPr>
        </p:nvSpPr>
        <p:spPr/>
        <p:txBody>
          <a:bodyPr/>
          <a:lstStyle/>
          <a:p>
            <a:r>
              <a:rPr lang="en-GB" dirty="0"/>
              <a:t>Question..</a:t>
            </a:r>
            <a:endParaRPr lang="en-IN" dirty="0"/>
          </a:p>
        </p:txBody>
      </p:sp>
      <p:sp>
        <p:nvSpPr>
          <p:cNvPr id="3" name="Content Placeholder 2">
            <a:extLst>
              <a:ext uri="{FF2B5EF4-FFF2-40B4-BE49-F238E27FC236}">
                <a16:creationId xmlns:a16="http://schemas.microsoft.com/office/drawing/2014/main" id="{F27B7CCC-E269-4631-88EF-3C07AE5B2C6B}"/>
              </a:ext>
            </a:extLst>
          </p:cNvPr>
          <p:cNvSpPr>
            <a:spLocks noGrp="1"/>
          </p:cNvSpPr>
          <p:nvPr>
            <p:ph sz="quarter" idx="1"/>
          </p:nvPr>
        </p:nvSpPr>
        <p:spPr/>
        <p:txBody>
          <a:bodyPr/>
          <a:lstStyle/>
          <a:p>
            <a:pPr marL="0" indent="0" algn="just">
              <a:buNone/>
            </a:pPr>
            <a:r>
              <a:rPr lang="en-GB" dirty="0"/>
              <a:t>What will be the encrypted text corresponding to plain text “SANFOUNDRY” using columnar transposition cipher with the keyword as “GAMES”?</a:t>
            </a:r>
          </a:p>
          <a:p>
            <a:r>
              <a:rPr lang="en-GB" dirty="0"/>
              <a:t>a) SNONRAFUDY</a:t>
            </a:r>
          </a:p>
          <a:p>
            <a:r>
              <a:rPr lang="en-GB" dirty="0"/>
              <a:t>b) SORAFUDYNN</a:t>
            </a:r>
          </a:p>
          <a:p>
            <a:r>
              <a:rPr lang="en-GB" dirty="0"/>
              <a:t>c) SNAUDNORFY</a:t>
            </a:r>
          </a:p>
          <a:p>
            <a:r>
              <a:rPr lang="en-GB" dirty="0"/>
              <a:t>d) ANFRSUNDOY</a:t>
            </a:r>
            <a:endParaRPr lang="en-IN" dirty="0"/>
          </a:p>
        </p:txBody>
      </p:sp>
    </p:spTree>
    <p:extLst>
      <p:ext uri="{BB962C8B-B14F-4D97-AF65-F5344CB8AC3E}">
        <p14:creationId xmlns:p14="http://schemas.microsoft.com/office/powerpoint/2010/main" val="18768759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AB65-F781-4F9A-8122-0075C9FCFE93}"/>
              </a:ext>
            </a:extLst>
          </p:cNvPr>
          <p:cNvSpPr>
            <a:spLocks noGrp="1"/>
          </p:cNvSpPr>
          <p:nvPr>
            <p:ph type="title"/>
          </p:nvPr>
        </p:nvSpPr>
        <p:spPr/>
        <p:txBody>
          <a:bodyPr/>
          <a:lstStyle/>
          <a:p>
            <a:r>
              <a:rPr lang="en-GB" dirty="0"/>
              <a:t>What is a Book Cipher?</a:t>
            </a:r>
            <a:endParaRPr lang="en-IN" dirty="0"/>
          </a:p>
        </p:txBody>
      </p:sp>
      <p:sp>
        <p:nvSpPr>
          <p:cNvPr id="3" name="Content Placeholder 2">
            <a:extLst>
              <a:ext uri="{FF2B5EF4-FFF2-40B4-BE49-F238E27FC236}">
                <a16:creationId xmlns:a16="http://schemas.microsoft.com/office/drawing/2014/main" id="{10E9BEFA-AFE4-4686-9B85-9AB4DAF66EC3}"/>
              </a:ext>
            </a:extLst>
          </p:cNvPr>
          <p:cNvSpPr>
            <a:spLocks noGrp="1"/>
          </p:cNvSpPr>
          <p:nvPr>
            <p:ph sz="quarter" idx="1"/>
          </p:nvPr>
        </p:nvSpPr>
        <p:spPr/>
        <p:txBody>
          <a:bodyPr>
            <a:normAutofit lnSpcReduction="10000"/>
          </a:bodyPr>
          <a:lstStyle/>
          <a:p>
            <a:pPr algn="just"/>
            <a:r>
              <a:rPr lang="en-GB" dirty="0"/>
              <a:t>In a book cipher, a message is translated into numbers using a specific book, dictionary or other text. </a:t>
            </a:r>
          </a:p>
          <a:p>
            <a:pPr algn="just"/>
            <a:r>
              <a:rPr lang="en-GB" dirty="0"/>
              <a:t>The numbering system can vary, but typically it is based on page numbers, line numbers, word numbers or character numbers. </a:t>
            </a:r>
          </a:p>
          <a:p>
            <a:pPr algn="just"/>
            <a:r>
              <a:rPr lang="en-GB" dirty="0"/>
              <a:t>The plaintext is translated letter by letter, or word by word, into numbers that represent each letter or word. </a:t>
            </a:r>
          </a:p>
          <a:p>
            <a:pPr algn="just"/>
            <a:r>
              <a:rPr lang="en-GB" dirty="0"/>
              <a:t>The book or text therefore acts as an encryption key. It is required that both the sender and the receiver of a message use exactly the same book or text as key.</a:t>
            </a:r>
            <a:endParaRPr lang="en-IN" dirty="0"/>
          </a:p>
        </p:txBody>
      </p:sp>
    </p:spTree>
    <p:extLst>
      <p:ext uri="{BB962C8B-B14F-4D97-AF65-F5344CB8AC3E}">
        <p14:creationId xmlns:p14="http://schemas.microsoft.com/office/powerpoint/2010/main" val="29082541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6416-F8BD-4765-B26C-93C82B60893C}"/>
              </a:ext>
            </a:extLst>
          </p:cNvPr>
          <p:cNvSpPr>
            <a:spLocks noGrp="1"/>
          </p:cNvSpPr>
          <p:nvPr>
            <p:ph type="title"/>
          </p:nvPr>
        </p:nvSpPr>
        <p:spPr>
          <a:xfrm>
            <a:off x="457200" y="274638"/>
            <a:ext cx="7772400" cy="1143000"/>
          </a:xfrm>
        </p:spPr>
        <p:txBody>
          <a:bodyPr>
            <a:normAutofit fontScale="90000"/>
          </a:bodyPr>
          <a:lstStyle/>
          <a:p>
            <a:r>
              <a:rPr lang="en-GB" dirty="0"/>
              <a:t>For example, let's use the Verse of the Rings (from Lord of the rings) as our key:</a:t>
            </a:r>
            <a:endParaRPr lang="en-IN" dirty="0"/>
          </a:p>
        </p:txBody>
      </p:sp>
      <p:sp>
        <p:nvSpPr>
          <p:cNvPr id="3" name="Content Placeholder 2">
            <a:extLst>
              <a:ext uri="{FF2B5EF4-FFF2-40B4-BE49-F238E27FC236}">
                <a16:creationId xmlns:a16="http://schemas.microsoft.com/office/drawing/2014/main" id="{E3FE979C-06EB-486D-81ED-6AFA103397A1}"/>
              </a:ext>
            </a:extLst>
          </p:cNvPr>
          <p:cNvSpPr>
            <a:spLocks noGrp="1"/>
          </p:cNvSpPr>
          <p:nvPr>
            <p:ph sz="quarter" idx="1"/>
          </p:nvPr>
        </p:nvSpPr>
        <p:spPr/>
        <p:txBody>
          <a:bodyPr>
            <a:normAutofit/>
          </a:bodyPr>
          <a:lstStyle/>
          <a:p>
            <a:pPr algn="just"/>
            <a:r>
              <a:rPr lang="en-GB" dirty="0"/>
              <a:t>Three Rings for the Elven-kings under the sky,</a:t>
            </a:r>
          </a:p>
          <a:p>
            <a:pPr algn="just"/>
            <a:r>
              <a:rPr lang="en-GB" dirty="0"/>
              <a:t>Seven for the Dwarf-lords in their halls of stone,</a:t>
            </a:r>
          </a:p>
          <a:p>
            <a:pPr algn="just"/>
            <a:r>
              <a:rPr lang="en-GB" dirty="0"/>
              <a:t>Nine for Mortal Men doomed to die,</a:t>
            </a:r>
          </a:p>
          <a:p>
            <a:pPr algn="just"/>
            <a:r>
              <a:rPr lang="en-GB" dirty="0"/>
              <a:t>One for the Dark Lord on his dark throne,</a:t>
            </a:r>
          </a:p>
          <a:p>
            <a:pPr algn="just"/>
            <a:r>
              <a:rPr lang="en-GB" dirty="0"/>
              <a:t>In the Land of Mordor where the Shadows lie,</a:t>
            </a:r>
          </a:p>
          <a:p>
            <a:pPr algn="just"/>
            <a:r>
              <a:rPr lang="en-GB" dirty="0"/>
              <a:t>One ring to rule them all, one ring to find them,</a:t>
            </a:r>
          </a:p>
          <a:p>
            <a:pPr algn="just"/>
            <a:r>
              <a:rPr lang="en-GB" dirty="0"/>
              <a:t>One ring to bring them all and in the darkness bind them</a:t>
            </a:r>
          </a:p>
          <a:p>
            <a:pPr algn="just"/>
            <a:r>
              <a:rPr lang="en-GB" dirty="0"/>
              <a:t>In the Land of Mordor where the Shadows lie.</a:t>
            </a:r>
            <a:endParaRPr lang="en-IN" dirty="0"/>
          </a:p>
        </p:txBody>
      </p:sp>
    </p:spTree>
    <p:extLst>
      <p:ext uri="{BB962C8B-B14F-4D97-AF65-F5344CB8AC3E}">
        <p14:creationId xmlns:p14="http://schemas.microsoft.com/office/powerpoint/2010/main" val="42894497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564F-72D2-4C16-AE1B-DBA21C96135D}"/>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CDC57F77-F358-4487-A6E4-6E309655243D}"/>
              </a:ext>
            </a:extLst>
          </p:cNvPr>
          <p:cNvSpPr>
            <a:spLocks noGrp="1"/>
          </p:cNvSpPr>
          <p:nvPr>
            <p:ph sz="quarter" idx="1"/>
          </p:nvPr>
        </p:nvSpPr>
        <p:spPr/>
        <p:txBody>
          <a:bodyPr/>
          <a:lstStyle/>
          <a:p>
            <a:r>
              <a:rPr lang="en-GB" dirty="0"/>
              <a:t>Let's say our translation uses row numbers and word numbers. Then this book code: 6:10 8:2 4:4 3:4 would be translated as:</a:t>
            </a:r>
          </a:p>
          <a:p>
            <a:pPr marL="0" indent="0">
              <a:buNone/>
            </a:pPr>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2FBCC736-827E-42EB-A73D-BB833B3AE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1" y="2895600"/>
            <a:ext cx="4343400" cy="3505200"/>
          </a:xfrm>
          <a:prstGeom prst="rect">
            <a:avLst/>
          </a:prstGeom>
        </p:spPr>
      </p:pic>
    </p:spTree>
    <p:extLst>
      <p:ext uri="{BB962C8B-B14F-4D97-AF65-F5344CB8AC3E}">
        <p14:creationId xmlns:p14="http://schemas.microsoft.com/office/powerpoint/2010/main" val="8505395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533E-907B-418B-8E40-CEB10571E3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074432-2062-4150-90BE-9D967B7CFD61}"/>
              </a:ext>
            </a:extLst>
          </p:cNvPr>
          <p:cNvSpPr>
            <a:spLocks noGrp="1"/>
          </p:cNvSpPr>
          <p:nvPr>
            <p:ph sz="quarter" idx="1"/>
          </p:nvPr>
        </p:nvSpPr>
        <p:spPr/>
        <p:txBody>
          <a:bodyPr>
            <a:normAutofit/>
          </a:bodyPr>
          <a:lstStyle/>
          <a:p>
            <a:pPr algn="just"/>
            <a:r>
              <a:rPr lang="en-GB" dirty="0"/>
              <a:t>Alternatively, instead of whole words, the book cipher could use just the first letter of each word. The example code would then translate to FTDM. The advantage of translating letter by letter is that you can encode many more different words.</a:t>
            </a:r>
          </a:p>
          <a:p>
            <a:pPr algn="just"/>
            <a:r>
              <a:rPr lang="en-GB" dirty="0"/>
              <a:t>A book cipher is an example of a homophonic substitution cipher, since the same word or letter can be encoded in different ways. </a:t>
            </a:r>
            <a:endParaRPr lang="en-IN" dirty="0"/>
          </a:p>
        </p:txBody>
      </p:sp>
    </p:spTree>
    <p:extLst>
      <p:ext uri="{BB962C8B-B14F-4D97-AF65-F5344CB8AC3E}">
        <p14:creationId xmlns:p14="http://schemas.microsoft.com/office/powerpoint/2010/main" val="38619948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6C7F-78ED-4DB0-944F-678A855A5D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C7F3D9-4292-45F2-B1CE-39D316BEDBAD}"/>
              </a:ext>
            </a:extLst>
          </p:cNvPr>
          <p:cNvSpPr>
            <a:spLocks noGrp="1"/>
          </p:cNvSpPr>
          <p:nvPr>
            <p:ph sz="quarter" idx="1"/>
          </p:nvPr>
        </p:nvSpPr>
        <p:spPr/>
        <p:txBody>
          <a:bodyPr/>
          <a:lstStyle/>
          <a:p>
            <a:pPr algn="just"/>
            <a:r>
              <a:rPr lang="en-GB" dirty="0"/>
              <a:t>For example, the word THE could have been translated into 1:4, 2:3 or any of the other places where it has been used. </a:t>
            </a:r>
          </a:p>
          <a:p>
            <a:pPr algn="just"/>
            <a:r>
              <a:rPr lang="en-GB" dirty="0"/>
              <a:t>There is no need in a book cipher to keep using the same location for a word or letter. On the contrary, it is more secure to encode it in different ways.</a:t>
            </a:r>
            <a:endParaRPr lang="en-IN" dirty="0"/>
          </a:p>
        </p:txBody>
      </p:sp>
    </p:spTree>
    <p:extLst>
      <p:ext uri="{BB962C8B-B14F-4D97-AF65-F5344CB8AC3E}">
        <p14:creationId xmlns:p14="http://schemas.microsoft.com/office/powerpoint/2010/main" val="44085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692B-3642-4005-8087-80C81F80D9D8}"/>
              </a:ext>
            </a:extLst>
          </p:cNvPr>
          <p:cNvSpPr>
            <a:spLocks noGrp="1"/>
          </p:cNvSpPr>
          <p:nvPr>
            <p:ph type="title"/>
          </p:nvPr>
        </p:nvSpPr>
        <p:spPr/>
        <p:txBody>
          <a:bodyPr/>
          <a:lstStyle/>
          <a:p>
            <a:r>
              <a:rPr lang="en-GB" dirty="0"/>
              <a:t>Example:</a:t>
            </a:r>
            <a:endParaRPr lang="en-IN" dirty="0"/>
          </a:p>
        </p:txBody>
      </p:sp>
      <p:sp>
        <p:nvSpPr>
          <p:cNvPr id="3" name="Content Placeholder 2">
            <a:extLst>
              <a:ext uri="{FF2B5EF4-FFF2-40B4-BE49-F238E27FC236}">
                <a16:creationId xmlns:a16="http://schemas.microsoft.com/office/drawing/2014/main" id="{01B9A07D-1E92-4750-A0BE-3DE3F12D259D}"/>
              </a:ext>
            </a:extLst>
          </p:cNvPr>
          <p:cNvSpPr>
            <a:spLocks noGrp="1"/>
          </p:cNvSpPr>
          <p:nvPr>
            <p:ph sz="quarter" idx="1"/>
          </p:nvPr>
        </p:nvSpPr>
        <p:spPr/>
        <p:txBody>
          <a:bodyPr/>
          <a:lstStyle/>
          <a:p>
            <a:r>
              <a:rPr lang="pt-BR" dirty="0"/>
              <a:t>plain: a b c d e f g h i j k l m n o p q r s t u v w x y z </a:t>
            </a:r>
          </a:p>
          <a:p>
            <a:r>
              <a:rPr lang="pt-BR" dirty="0"/>
              <a:t>cipher: D E F G H I J K L M N O P Q R S T U V W X Y Z A B C</a:t>
            </a:r>
            <a:endParaRPr lang="en-IN" dirty="0"/>
          </a:p>
        </p:txBody>
      </p:sp>
    </p:spTree>
    <p:extLst>
      <p:ext uri="{BB962C8B-B14F-4D97-AF65-F5344CB8AC3E}">
        <p14:creationId xmlns:p14="http://schemas.microsoft.com/office/powerpoint/2010/main" val="19069899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6B46-F3A3-4986-A301-A129392AC428}"/>
              </a:ext>
            </a:extLst>
          </p:cNvPr>
          <p:cNvSpPr>
            <a:spLocks noGrp="1"/>
          </p:cNvSpPr>
          <p:nvPr>
            <p:ph type="title"/>
          </p:nvPr>
        </p:nvSpPr>
        <p:spPr/>
        <p:txBody>
          <a:bodyPr/>
          <a:lstStyle/>
          <a:p>
            <a:r>
              <a:rPr lang="en-GB" dirty="0" err="1"/>
              <a:t>Ottendorf</a:t>
            </a:r>
            <a:r>
              <a:rPr lang="en-GB" dirty="0"/>
              <a:t> cipher</a:t>
            </a:r>
            <a:endParaRPr lang="en-IN" dirty="0"/>
          </a:p>
        </p:txBody>
      </p:sp>
      <p:sp>
        <p:nvSpPr>
          <p:cNvPr id="3" name="Content Placeholder 2">
            <a:extLst>
              <a:ext uri="{FF2B5EF4-FFF2-40B4-BE49-F238E27FC236}">
                <a16:creationId xmlns:a16="http://schemas.microsoft.com/office/drawing/2014/main" id="{577B0AD3-4C0A-45E3-9BF9-C5AF1AE36395}"/>
              </a:ext>
            </a:extLst>
          </p:cNvPr>
          <p:cNvSpPr>
            <a:spLocks noGrp="1"/>
          </p:cNvSpPr>
          <p:nvPr>
            <p:ph sz="quarter" idx="1"/>
          </p:nvPr>
        </p:nvSpPr>
        <p:spPr/>
        <p:txBody>
          <a:bodyPr/>
          <a:lstStyle/>
          <a:p>
            <a:pPr algn="just"/>
            <a:r>
              <a:rPr lang="en-GB" dirty="0"/>
              <a:t>An </a:t>
            </a:r>
            <a:r>
              <a:rPr lang="en-GB" dirty="0" err="1"/>
              <a:t>Ottendorf</a:t>
            </a:r>
            <a:r>
              <a:rPr lang="en-GB" dirty="0"/>
              <a:t> cipher is a book cipher consisting of three parts. Usually in one of these formats:</a:t>
            </a:r>
          </a:p>
          <a:p>
            <a:pPr algn="just"/>
            <a:r>
              <a:rPr lang="en-GB" dirty="0"/>
              <a:t>page number - word number - letter number</a:t>
            </a:r>
          </a:p>
          <a:p>
            <a:pPr algn="just"/>
            <a:r>
              <a:rPr lang="en-GB" dirty="0"/>
              <a:t>line number - word number - letter number</a:t>
            </a:r>
          </a:p>
          <a:p>
            <a:pPr algn="just"/>
            <a:r>
              <a:rPr lang="en-GB" dirty="0"/>
              <a:t>The </a:t>
            </a:r>
            <a:r>
              <a:rPr lang="en-GB" dirty="0" err="1"/>
              <a:t>Ottendorf</a:t>
            </a:r>
            <a:r>
              <a:rPr lang="en-GB" dirty="0"/>
              <a:t> cipher is presumably named after Major Nicholas Dietrich, Baron de </a:t>
            </a:r>
            <a:r>
              <a:rPr lang="en-GB" dirty="0" err="1"/>
              <a:t>Ottendorf</a:t>
            </a:r>
            <a:r>
              <a:rPr lang="en-GB" dirty="0"/>
              <a:t> who worked for the British, organising spies in the French and American camps.</a:t>
            </a:r>
            <a:endParaRPr lang="en-IN" dirty="0"/>
          </a:p>
        </p:txBody>
      </p:sp>
    </p:spTree>
    <p:extLst>
      <p:ext uri="{BB962C8B-B14F-4D97-AF65-F5344CB8AC3E}">
        <p14:creationId xmlns:p14="http://schemas.microsoft.com/office/powerpoint/2010/main" val="1143251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4E3F-090E-4027-BC82-CFA488C6D8AA}"/>
              </a:ext>
            </a:extLst>
          </p:cNvPr>
          <p:cNvSpPr>
            <a:spLocks noGrp="1"/>
          </p:cNvSpPr>
          <p:nvPr>
            <p:ph type="title"/>
          </p:nvPr>
        </p:nvSpPr>
        <p:spPr/>
        <p:txBody>
          <a:bodyPr>
            <a:normAutofit/>
          </a:bodyPr>
          <a:lstStyle/>
          <a:p>
            <a:br>
              <a:rPr lang="en-GB" dirty="0"/>
            </a:br>
            <a:r>
              <a:rPr lang="en-GB" dirty="0"/>
              <a:t>Choosing a Book</a:t>
            </a:r>
            <a:endParaRPr lang="en-IN" dirty="0"/>
          </a:p>
        </p:txBody>
      </p:sp>
      <p:sp>
        <p:nvSpPr>
          <p:cNvPr id="3" name="Content Placeholder 2">
            <a:extLst>
              <a:ext uri="{FF2B5EF4-FFF2-40B4-BE49-F238E27FC236}">
                <a16:creationId xmlns:a16="http://schemas.microsoft.com/office/drawing/2014/main" id="{0C3123FC-8AF5-4CDA-BBBA-43D2D8BECA82}"/>
              </a:ext>
            </a:extLst>
          </p:cNvPr>
          <p:cNvSpPr>
            <a:spLocks noGrp="1"/>
          </p:cNvSpPr>
          <p:nvPr>
            <p:ph sz="quarter" idx="1"/>
          </p:nvPr>
        </p:nvSpPr>
        <p:spPr/>
        <p:txBody>
          <a:bodyPr/>
          <a:lstStyle/>
          <a:p>
            <a:pPr algn="just"/>
            <a:r>
              <a:rPr lang="en-GB" dirty="0"/>
              <a:t>The most important things when using a book cipher is the choice of book. </a:t>
            </a:r>
          </a:p>
          <a:p>
            <a:pPr algn="just"/>
            <a:r>
              <a:rPr lang="en-GB" dirty="0"/>
              <a:t>The sender and receiver have to agree beforehand on exactly which book to use, even which exact edition. </a:t>
            </a:r>
          </a:p>
          <a:p>
            <a:pPr algn="just"/>
            <a:r>
              <a:rPr lang="en-GB" dirty="0"/>
              <a:t>A spy operating in enemy territory would probably choose a book that would draw as little attention as possible if seen in their home. </a:t>
            </a:r>
          </a:p>
          <a:p>
            <a:pPr algn="just"/>
            <a:r>
              <a:rPr lang="en-GB" dirty="0"/>
              <a:t>It is also an advantage if the book isn't too widely available, so that a cryptanalyst likely wouldn't possess it.</a:t>
            </a:r>
            <a:endParaRPr lang="en-IN" dirty="0"/>
          </a:p>
        </p:txBody>
      </p:sp>
    </p:spTree>
    <p:extLst>
      <p:ext uri="{BB962C8B-B14F-4D97-AF65-F5344CB8AC3E}">
        <p14:creationId xmlns:p14="http://schemas.microsoft.com/office/powerpoint/2010/main" val="20471608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2CB0-3A16-4D14-A37D-7390F1CB24E2}"/>
              </a:ext>
            </a:extLst>
          </p:cNvPr>
          <p:cNvSpPr>
            <a:spLocks noGrp="1"/>
          </p:cNvSpPr>
          <p:nvPr>
            <p:ph type="title"/>
          </p:nvPr>
        </p:nvSpPr>
        <p:spPr/>
        <p:txBody>
          <a:bodyPr/>
          <a:lstStyle/>
          <a:p>
            <a:r>
              <a:rPr lang="en-GB" dirty="0"/>
              <a:t>Examples</a:t>
            </a:r>
            <a:endParaRPr lang="en-IN" dirty="0"/>
          </a:p>
        </p:txBody>
      </p:sp>
      <p:sp>
        <p:nvSpPr>
          <p:cNvPr id="3" name="Content Placeholder 2">
            <a:extLst>
              <a:ext uri="{FF2B5EF4-FFF2-40B4-BE49-F238E27FC236}">
                <a16:creationId xmlns:a16="http://schemas.microsoft.com/office/drawing/2014/main" id="{334FA008-C520-40B5-BDEF-8BE86E703A0E}"/>
              </a:ext>
            </a:extLst>
          </p:cNvPr>
          <p:cNvSpPr>
            <a:spLocks noGrp="1"/>
          </p:cNvSpPr>
          <p:nvPr>
            <p:ph sz="quarter" idx="1"/>
          </p:nvPr>
        </p:nvSpPr>
        <p:spPr/>
        <p:txBody>
          <a:bodyPr>
            <a:normAutofit/>
          </a:bodyPr>
          <a:lstStyle/>
          <a:p>
            <a:pPr algn="just"/>
            <a:r>
              <a:rPr lang="en-GB" dirty="0"/>
              <a:t>Book ciphers have been used frequently both for real secrecy as well as in popular culture for entertainment.</a:t>
            </a:r>
          </a:p>
          <a:p>
            <a:pPr algn="just"/>
            <a:r>
              <a:rPr lang="en-GB" dirty="0"/>
              <a:t>The Beale ciphers are a set of three ciphers that are supposed to reveal the location of a buried treasure of gold, silver and jewels. Only the second cipher has been solved. It was discovered that the second cipher was a book cipher, using the United States Declaration of Independence as the key.</a:t>
            </a:r>
          </a:p>
        </p:txBody>
      </p:sp>
    </p:spTree>
    <p:extLst>
      <p:ext uri="{BB962C8B-B14F-4D97-AF65-F5344CB8AC3E}">
        <p14:creationId xmlns:p14="http://schemas.microsoft.com/office/powerpoint/2010/main" val="40977266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7DAE-AB1E-4C86-B413-957344427C07}"/>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0353EF39-C5CD-4510-87A4-ED16EF32E5A5}"/>
              </a:ext>
            </a:extLst>
          </p:cNvPr>
          <p:cNvSpPr>
            <a:spLocks noGrp="1"/>
          </p:cNvSpPr>
          <p:nvPr>
            <p:ph sz="quarter" idx="1"/>
          </p:nvPr>
        </p:nvSpPr>
        <p:spPr/>
        <p:txBody>
          <a:bodyPr>
            <a:normAutofit/>
          </a:bodyPr>
          <a:lstStyle/>
          <a:p>
            <a:pPr algn="just"/>
            <a:r>
              <a:rPr lang="en-GB" dirty="0"/>
              <a:t>The mysterious Cicada 3301 challenges have frequently used book ciphers. The clues as to which books were used have been disclosed through riddles and hidden codes. One example of the book used is Agrippa (A Book of the Dead).</a:t>
            </a:r>
          </a:p>
          <a:p>
            <a:pPr algn="just"/>
            <a:r>
              <a:rPr lang="en-GB" dirty="0"/>
              <a:t>In the Sherlock Holmes story, The Valley of Fear, Sherlock manages to decrypt a book cipher by find out which book was used.</a:t>
            </a:r>
          </a:p>
          <a:p>
            <a:endParaRPr lang="en-IN" dirty="0"/>
          </a:p>
        </p:txBody>
      </p:sp>
    </p:spTree>
    <p:extLst>
      <p:ext uri="{BB962C8B-B14F-4D97-AF65-F5344CB8AC3E}">
        <p14:creationId xmlns:p14="http://schemas.microsoft.com/office/powerpoint/2010/main" val="31171104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98CA-262F-4059-8FF3-8C209BF03695}"/>
              </a:ext>
            </a:extLst>
          </p:cNvPr>
          <p:cNvSpPr>
            <a:spLocks noGrp="1"/>
          </p:cNvSpPr>
          <p:nvPr>
            <p:ph type="title"/>
          </p:nvPr>
        </p:nvSpPr>
        <p:spPr/>
        <p:txBody>
          <a:bodyPr/>
          <a:lstStyle/>
          <a:p>
            <a:r>
              <a:rPr lang="en-GB" dirty="0"/>
              <a:t>Continue..</a:t>
            </a:r>
            <a:endParaRPr lang="en-IN" dirty="0"/>
          </a:p>
        </p:txBody>
      </p:sp>
      <p:sp>
        <p:nvSpPr>
          <p:cNvPr id="3" name="Content Placeholder 2">
            <a:extLst>
              <a:ext uri="{FF2B5EF4-FFF2-40B4-BE49-F238E27FC236}">
                <a16:creationId xmlns:a16="http://schemas.microsoft.com/office/drawing/2014/main" id="{6436DDD6-43F2-41FA-A9C0-9A336BD4B567}"/>
              </a:ext>
            </a:extLst>
          </p:cNvPr>
          <p:cNvSpPr>
            <a:spLocks noGrp="1"/>
          </p:cNvSpPr>
          <p:nvPr>
            <p:ph sz="quarter" idx="1"/>
          </p:nvPr>
        </p:nvSpPr>
        <p:spPr/>
        <p:txBody>
          <a:bodyPr/>
          <a:lstStyle/>
          <a:p>
            <a:pPr algn="just"/>
            <a:r>
              <a:rPr lang="en-GB" dirty="0"/>
              <a:t>In the 2004 film National Treasure, by Walt Disney, the treasure hunter and cryptologist Benjamin </a:t>
            </a:r>
            <a:r>
              <a:rPr lang="en-GB" dirty="0" err="1"/>
              <a:t>Frankling</a:t>
            </a:r>
            <a:r>
              <a:rPr lang="en-GB" dirty="0"/>
              <a:t> Gates discovers a book cipher written with invisible ink on the back of the US Declaration of Independence. The cipher key is the Silence </a:t>
            </a:r>
            <a:r>
              <a:rPr lang="en-GB" dirty="0" err="1"/>
              <a:t>Dogood</a:t>
            </a:r>
            <a:r>
              <a:rPr lang="en-GB" dirty="0"/>
              <a:t> letters written by Benjamin Franklin.</a:t>
            </a:r>
            <a:endParaRPr lang="en-IN" dirty="0"/>
          </a:p>
          <a:p>
            <a:endParaRPr lang="en-IN" dirty="0"/>
          </a:p>
        </p:txBody>
      </p:sp>
    </p:spTree>
    <p:extLst>
      <p:ext uri="{BB962C8B-B14F-4D97-AF65-F5344CB8AC3E}">
        <p14:creationId xmlns:p14="http://schemas.microsoft.com/office/powerpoint/2010/main" val="3120020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E871-067F-4B28-A41C-82E33424259D}"/>
              </a:ext>
            </a:extLst>
          </p:cNvPr>
          <p:cNvSpPr>
            <a:spLocks noGrp="1"/>
          </p:cNvSpPr>
          <p:nvPr>
            <p:ph type="title"/>
          </p:nvPr>
        </p:nvSpPr>
        <p:spPr/>
        <p:txBody>
          <a:bodyPr/>
          <a:lstStyle/>
          <a:p>
            <a:r>
              <a:rPr lang="en-GB" dirty="0"/>
              <a:t>Drawback</a:t>
            </a:r>
            <a:endParaRPr lang="en-IN" dirty="0"/>
          </a:p>
        </p:txBody>
      </p:sp>
      <p:sp>
        <p:nvSpPr>
          <p:cNvPr id="3" name="Content Placeholder 2">
            <a:extLst>
              <a:ext uri="{FF2B5EF4-FFF2-40B4-BE49-F238E27FC236}">
                <a16:creationId xmlns:a16="http://schemas.microsoft.com/office/drawing/2014/main" id="{25FDE5D6-AF21-4EE2-BAEF-39BDEEA8FCB4}"/>
              </a:ext>
            </a:extLst>
          </p:cNvPr>
          <p:cNvSpPr>
            <a:spLocks noGrp="1"/>
          </p:cNvSpPr>
          <p:nvPr>
            <p:ph sz="quarter" idx="1"/>
          </p:nvPr>
        </p:nvSpPr>
        <p:spPr/>
        <p:txBody>
          <a:bodyPr/>
          <a:lstStyle/>
          <a:p>
            <a:pPr algn="just"/>
            <a:r>
              <a:rPr lang="en-GB" dirty="0"/>
              <a:t>The drawback to a book cipher is that both parties have to possess an identical copy of the key. The book must not be of the sort that would look out of place in the possession of those using it and it must be of a type likely to contain any words required. Thus, for example, a spy wishing to send information about troop movements and numbers of armaments would be unlikely to find a cookbook or romance novel useful keys.</a:t>
            </a:r>
            <a:endParaRPr lang="en-IN" dirty="0"/>
          </a:p>
        </p:txBody>
      </p:sp>
    </p:spTree>
    <p:extLst>
      <p:ext uri="{BB962C8B-B14F-4D97-AF65-F5344CB8AC3E}">
        <p14:creationId xmlns:p14="http://schemas.microsoft.com/office/powerpoint/2010/main" val="23906818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1A33-20D6-4495-A687-C1AA8B0BD010}"/>
              </a:ext>
            </a:extLst>
          </p:cNvPr>
          <p:cNvSpPr>
            <a:spLocks noGrp="1"/>
          </p:cNvSpPr>
          <p:nvPr>
            <p:ph type="title"/>
          </p:nvPr>
        </p:nvSpPr>
        <p:spPr/>
        <p:txBody>
          <a:bodyPr/>
          <a:lstStyle/>
          <a:p>
            <a:pPr algn="ctr"/>
            <a:r>
              <a:rPr lang="en-GB" dirty="0"/>
              <a:t>Class Test </a:t>
            </a:r>
            <a:endParaRPr lang="en-IN" dirty="0"/>
          </a:p>
        </p:txBody>
      </p:sp>
      <p:sp>
        <p:nvSpPr>
          <p:cNvPr id="3" name="Content Placeholder 2">
            <a:extLst>
              <a:ext uri="{FF2B5EF4-FFF2-40B4-BE49-F238E27FC236}">
                <a16:creationId xmlns:a16="http://schemas.microsoft.com/office/drawing/2014/main" id="{189F929A-0A92-4284-82FF-856C6DE6E3EE}"/>
              </a:ext>
            </a:extLst>
          </p:cNvPr>
          <p:cNvSpPr>
            <a:spLocks noGrp="1"/>
          </p:cNvSpPr>
          <p:nvPr>
            <p:ph sz="quarter" idx="1"/>
          </p:nvPr>
        </p:nvSpPr>
        <p:spPr/>
        <p:txBody>
          <a:bodyPr>
            <a:normAutofit fontScale="92500" lnSpcReduction="10000"/>
          </a:bodyPr>
          <a:lstStyle/>
          <a:p>
            <a:pPr marL="0" indent="0">
              <a:buNone/>
            </a:pPr>
            <a:r>
              <a:rPr lang="en-GB" dirty="0"/>
              <a:t>Q.1 Use Caesar’s Cipher to decipher the following</a:t>
            </a:r>
          </a:p>
          <a:p>
            <a:r>
              <a:rPr lang="en-GB" dirty="0"/>
              <a:t>HQFUBSWHG WHAW</a:t>
            </a:r>
          </a:p>
          <a:p>
            <a:r>
              <a:rPr lang="en-IN" dirty="0"/>
              <a:t>Key Size = 5</a:t>
            </a:r>
          </a:p>
          <a:p>
            <a:pPr marL="0" indent="0">
              <a:buNone/>
            </a:pPr>
            <a:r>
              <a:rPr lang="en-IN" dirty="0"/>
              <a:t>Q.2 Use Play fair cipher to decipher the following</a:t>
            </a:r>
          </a:p>
          <a:p>
            <a:r>
              <a:rPr lang="en-IN" dirty="0"/>
              <a:t>IAMATHOMETOWN</a:t>
            </a:r>
          </a:p>
          <a:p>
            <a:r>
              <a:rPr lang="en-IN" dirty="0"/>
              <a:t>Key : Digital</a:t>
            </a:r>
          </a:p>
          <a:p>
            <a:pPr marL="0" indent="0">
              <a:buNone/>
            </a:pPr>
            <a:r>
              <a:rPr lang="en-IN" dirty="0"/>
              <a:t>Q.3 Use Hill cipher to decipher the following</a:t>
            </a:r>
          </a:p>
          <a:p>
            <a:r>
              <a:rPr lang="en-IN" dirty="0"/>
              <a:t>SECRET</a:t>
            </a:r>
          </a:p>
          <a:p>
            <a:r>
              <a:rPr lang="en-IN" dirty="0"/>
              <a:t>Key: Hill</a:t>
            </a:r>
          </a:p>
          <a:p>
            <a:pPr marL="0" indent="0">
              <a:buNone/>
            </a:pPr>
            <a:r>
              <a:rPr lang="en-IN" dirty="0"/>
              <a:t>Q.4 Use Rail fence cipher to decipher the following</a:t>
            </a:r>
          </a:p>
          <a:p>
            <a:r>
              <a:rPr lang="en-IN" dirty="0"/>
              <a:t>defend the east wall</a:t>
            </a:r>
          </a:p>
          <a:p>
            <a:r>
              <a:rPr lang="en-IN" dirty="0"/>
              <a:t>Key: 3</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65063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2779</TotalTime>
  <Words>5380</Words>
  <Application>Microsoft Office PowerPoint</Application>
  <PresentationFormat>On-screen Show (4:3)</PresentationFormat>
  <Paragraphs>384</Paragraphs>
  <Slides>96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Century Schoolbook</vt:lpstr>
      <vt:lpstr>Lato</vt:lpstr>
      <vt:lpstr>Wingdings</vt:lpstr>
      <vt:lpstr>Wingdings 2</vt:lpstr>
      <vt:lpstr>Oriel</vt:lpstr>
      <vt:lpstr>CAP-404</vt:lpstr>
      <vt:lpstr>SUBSTITUTION TECHNIQUES</vt:lpstr>
      <vt:lpstr>Continue..</vt:lpstr>
      <vt:lpstr>Caesar Cipher</vt:lpstr>
      <vt:lpstr>Continue..</vt:lpstr>
      <vt:lpstr>Question</vt:lpstr>
      <vt:lpstr>Drawback</vt:lpstr>
      <vt:lpstr>Continue..</vt:lpstr>
      <vt:lpstr>Example:</vt:lpstr>
      <vt:lpstr>Key Generation</vt:lpstr>
      <vt:lpstr>Continue..</vt:lpstr>
      <vt:lpstr>Brute Force Cryptanalysis for Caesar Cipher</vt:lpstr>
      <vt:lpstr>Question</vt:lpstr>
      <vt:lpstr>Monoalphabetic Cipher</vt:lpstr>
      <vt:lpstr>Vulnerabilities</vt:lpstr>
      <vt:lpstr>Continue..</vt:lpstr>
      <vt:lpstr>playfair cipher</vt:lpstr>
      <vt:lpstr>Continue..</vt:lpstr>
      <vt:lpstr>Rules:</vt:lpstr>
      <vt:lpstr>Continue..</vt:lpstr>
      <vt:lpstr>Example</vt:lpstr>
      <vt:lpstr>Continue..</vt:lpstr>
      <vt:lpstr>Step 1:</vt:lpstr>
      <vt:lpstr>Step 2:</vt:lpstr>
      <vt:lpstr>Note</vt:lpstr>
      <vt:lpstr>Step 3:</vt:lpstr>
      <vt:lpstr>Note</vt:lpstr>
      <vt:lpstr>Continue..</vt:lpstr>
      <vt:lpstr>Example:</vt:lpstr>
      <vt:lpstr>Hill cipher</vt:lpstr>
      <vt:lpstr>Continue..</vt:lpstr>
      <vt:lpstr>The general equation</vt:lpstr>
      <vt:lpstr>Continue..</vt:lpstr>
      <vt:lpstr>In the first calculation, we would get two cipher alphabets for plain text alphabet ‘B’ &amp; ‘I’</vt:lpstr>
      <vt:lpstr>Continue..</vt:lpstr>
      <vt:lpstr>Question</vt:lpstr>
      <vt:lpstr>Question</vt:lpstr>
      <vt:lpstr>Question</vt:lpstr>
      <vt:lpstr>Question</vt:lpstr>
      <vt:lpstr>Homophonic Substitution Cipher</vt:lpstr>
      <vt:lpstr>Continue..</vt:lpstr>
      <vt:lpstr>Example</vt:lpstr>
      <vt:lpstr>Continue..</vt:lpstr>
      <vt:lpstr>Continue..</vt:lpstr>
      <vt:lpstr>Cryptanalysis </vt:lpstr>
      <vt:lpstr>Continue..</vt:lpstr>
      <vt:lpstr>Question</vt:lpstr>
      <vt:lpstr>polygram substitution cipher</vt:lpstr>
      <vt:lpstr>Continue..</vt:lpstr>
      <vt:lpstr>Continue..</vt:lpstr>
      <vt:lpstr>Question</vt:lpstr>
      <vt:lpstr>2 TRANSPOSITION TECHNIQUES</vt:lpstr>
      <vt:lpstr>Rail fence</vt:lpstr>
      <vt:lpstr>Question</vt:lpstr>
      <vt:lpstr>Encryption</vt:lpstr>
      <vt:lpstr>Example</vt:lpstr>
      <vt:lpstr>Decryption</vt:lpstr>
      <vt:lpstr>Implementation: </vt:lpstr>
      <vt:lpstr>Example 1</vt:lpstr>
      <vt:lpstr>Example 2</vt:lpstr>
      <vt:lpstr>Example 3</vt:lpstr>
      <vt:lpstr>Question</vt:lpstr>
      <vt:lpstr>Row Transposition Ciphers</vt:lpstr>
      <vt:lpstr>Continue..</vt:lpstr>
      <vt:lpstr>Continue..</vt:lpstr>
      <vt:lpstr>Columnar Transposition Cipher</vt:lpstr>
      <vt:lpstr>Encryption</vt:lpstr>
      <vt:lpstr>Continue..</vt:lpstr>
      <vt:lpstr>Continue..</vt:lpstr>
      <vt:lpstr>Decryption</vt:lpstr>
      <vt:lpstr>Question</vt:lpstr>
      <vt:lpstr>Question</vt:lpstr>
      <vt:lpstr>Vernam Cipher in Cryptography</vt:lpstr>
      <vt:lpstr>Encryption Algorithm: </vt:lpstr>
      <vt:lpstr>Example: </vt:lpstr>
      <vt:lpstr>Continue..</vt:lpstr>
      <vt:lpstr>Continue..</vt:lpstr>
      <vt:lpstr>Question</vt:lpstr>
      <vt:lpstr>Book Cipher</vt:lpstr>
      <vt:lpstr>Continue..</vt:lpstr>
      <vt:lpstr>Continue..</vt:lpstr>
      <vt:lpstr>Choosing the key</vt:lpstr>
      <vt:lpstr>Continue..</vt:lpstr>
      <vt:lpstr>Question..</vt:lpstr>
      <vt:lpstr>What is a Book Cipher?</vt:lpstr>
      <vt:lpstr>For example, let's use the Verse of the Rings (from Lord of the rings) as our key:</vt:lpstr>
      <vt:lpstr>Continue..</vt:lpstr>
      <vt:lpstr>PowerPoint Presentation</vt:lpstr>
      <vt:lpstr>PowerPoint Presentation</vt:lpstr>
      <vt:lpstr>Ottendorf cipher</vt:lpstr>
      <vt:lpstr> Choosing a Book</vt:lpstr>
      <vt:lpstr>Examples</vt:lpstr>
      <vt:lpstr>Continue..</vt:lpstr>
      <vt:lpstr>Continue..</vt:lpstr>
      <vt:lpstr>Drawback</vt:lpstr>
      <vt:lpstr>Class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vikassingh</dc:creator>
  <cp:lastModifiedBy>sophiya sheikh</cp:lastModifiedBy>
  <cp:revision>193</cp:revision>
  <dcterms:created xsi:type="dcterms:W3CDTF">2014-08-19T17:16:14Z</dcterms:created>
  <dcterms:modified xsi:type="dcterms:W3CDTF">2022-04-14T07:56:12Z</dcterms:modified>
</cp:coreProperties>
</file>