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62" r:id="rId34"/>
    <p:sldId id="459" r:id="rId35"/>
    <p:sldId id="460" r:id="rId36"/>
    <p:sldId id="418" r:id="rId37"/>
    <p:sldId id="419" r:id="rId38"/>
    <p:sldId id="420" r:id="rId39"/>
    <p:sldId id="421" r:id="rId40"/>
    <p:sldId id="422" r:id="rId41"/>
    <p:sldId id="423" r:id="rId42"/>
    <p:sldId id="424" r:id="rId43"/>
    <p:sldId id="425" r:id="rId44"/>
    <p:sldId id="426" r:id="rId45"/>
    <p:sldId id="427" r:id="rId46"/>
    <p:sldId id="464" r:id="rId47"/>
    <p:sldId id="465" r:id="rId48"/>
    <p:sldId id="466"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495" r:id="rId77"/>
    <p:sldId id="496" r:id="rId78"/>
    <p:sldId id="497" r:id="rId79"/>
    <p:sldId id="498" r:id="rId80"/>
    <p:sldId id="499" r:id="rId81"/>
    <p:sldId id="500" r:id="rId82"/>
    <p:sldId id="501" r:id="rId83"/>
    <p:sldId id="50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7" d="100"/>
          <a:sy n="67" d="100"/>
        </p:scale>
        <p:origin x="128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11/10/2021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11/10/2021</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11/10/2021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11/10/2021</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11/10/2021</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11/10/2021</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11/10/2021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CAP-791</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III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2E6D-4E74-494E-B6F5-D3F7FBC4754B}"/>
              </a:ext>
            </a:extLst>
          </p:cNvPr>
          <p:cNvSpPr>
            <a:spLocks noGrp="1"/>
          </p:cNvSpPr>
          <p:nvPr>
            <p:ph type="title"/>
          </p:nvPr>
        </p:nvSpPr>
        <p:spPr/>
        <p:txBody>
          <a:bodyPr>
            <a:normAutofit/>
          </a:bodyPr>
          <a:lstStyle/>
          <a:p>
            <a:r>
              <a:rPr lang="en-GB" dirty="0"/>
              <a:t>How to remove a password from an Office document</a:t>
            </a:r>
            <a:endParaRPr lang="en-IN" dirty="0"/>
          </a:p>
        </p:txBody>
      </p:sp>
      <p:sp>
        <p:nvSpPr>
          <p:cNvPr id="3" name="Content Placeholder 2">
            <a:extLst>
              <a:ext uri="{FF2B5EF4-FFF2-40B4-BE49-F238E27FC236}">
                <a16:creationId xmlns:a16="http://schemas.microsoft.com/office/drawing/2014/main" id="{4E497A1E-3695-4093-A24F-528C46729489}"/>
              </a:ext>
            </a:extLst>
          </p:cNvPr>
          <p:cNvSpPr>
            <a:spLocks noGrp="1"/>
          </p:cNvSpPr>
          <p:nvPr>
            <p:ph sz="quarter" idx="1"/>
          </p:nvPr>
        </p:nvSpPr>
        <p:spPr/>
        <p:txBody>
          <a:bodyPr/>
          <a:lstStyle/>
          <a:p>
            <a:pPr marL="0" indent="0" algn="just">
              <a:buNone/>
            </a:pPr>
            <a:r>
              <a:rPr lang="en-GB" dirty="0"/>
              <a:t>To remove the password of an Office document (Word, Excel, or PowerPoint), use these steps:</a:t>
            </a:r>
          </a:p>
          <a:p>
            <a:pPr algn="just"/>
            <a:r>
              <a:rPr lang="en-GB" dirty="0"/>
              <a:t>Open the Word (Excel or PowerPoint) document.</a:t>
            </a:r>
          </a:p>
          <a:p>
            <a:pPr algn="just"/>
            <a:r>
              <a:rPr lang="en-GB" dirty="0"/>
              <a:t>Type the current password to access the file.</a:t>
            </a:r>
            <a:endParaRPr lang="en-IN" dirty="0"/>
          </a:p>
        </p:txBody>
      </p:sp>
    </p:spTree>
    <p:extLst>
      <p:ext uri="{BB962C8B-B14F-4D97-AF65-F5344CB8AC3E}">
        <p14:creationId xmlns:p14="http://schemas.microsoft.com/office/powerpoint/2010/main" val="215896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5108-8138-498F-9ED6-0DCF5E67343F}"/>
              </a:ext>
            </a:extLst>
          </p:cNvPr>
          <p:cNvSpPr>
            <a:spLocks noGrp="1"/>
          </p:cNvSpPr>
          <p:nvPr>
            <p:ph type="title"/>
          </p:nvPr>
        </p:nvSpPr>
        <p:spPr/>
        <p:txBody>
          <a:bodyPr/>
          <a:lstStyle/>
          <a:p>
            <a:r>
              <a:rPr lang="en-GB" dirty="0"/>
              <a:t>Continue..</a:t>
            </a:r>
            <a:endParaRPr lang="en-IN" dirty="0"/>
          </a:p>
        </p:txBody>
      </p:sp>
      <p:pic>
        <p:nvPicPr>
          <p:cNvPr id="4098" name="Picture 2">
            <a:extLst>
              <a:ext uri="{FF2B5EF4-FFF2-40B4-BE49-F238E27FC236}">
                <a16:creationId xmlns:a16="http://schemas.microsoft.com/office/drawing/2014/main" id="{85049899-6B2E-4E67-B5AF-0BF968C944A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75384"/>
            <a:ext cx="7467600" cy="472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3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A801-661F-4D74-8D9F-7AE8340B63E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BDD9DBF-13BC-4784-997A-098C40FD6067}"/>
              </a:ext>
            </a:extLst>
          </p:cNvPr>
          <p:cNvSpPr>
            <a:spLocks noGrp="1"/>
          </p:cNvSpPr>
          <p:nvPr>
            <p:ph sz="quarter" idx="1"/>
          </p:nvPr>
        </p:nvSpPr>
        <p:spPr/>
        <p:txBody>
          <a:bodyPr/>
          <a:lstStyle/>
          <a:p>
            <a:pPr algn="just"/>
            <a:r>
              <a:rPr lang="en-GB" dirty="0"/>
              <a:t>Click the OK button.</a:t>
            </a:r>
          </a:p>
          <a:p>
            <a:pPr algn="just"/>
            <a:r>
              <a:rPr lang="en-GB" dirty="0"/>
              <a:t>Click on File.</a:t>
            </a:r>
          </a:p>
          <a:p>
            <a:pPr algn="just"/>
            <a:r>
              <a:rPr lang="en-GB" dirty="0"/>
              <a:t>Click on Info.</a:t>
            </a:r>
          </a:p>
          <a:p>
            <a:pPr algn="just"/>
            <a:r>
              <a:rPr lang="en-GB" dirty="0"/>
              <a:t>On the right side, click the Protect document menu.</a:t>
            </a:r>
          </a:p>
          <a:p>
            <a:pPr algn="just"/>
            <a:r>
              <a:rPr lang="en-GB" dirty="0"/>
              <a:t>Select the Encrypt with Password option.</a:t>
            </a:r>
            <a:endParaRPr lang="en-IN" dirty="0"/>
          </a:p>
        </p:txBody>
      </p:sp>
    </p:spTree>
    <p:extLst>
      <p:ext uri="{BB962C8B-B14F-4D97-AF65-F5344CB8AC3E}">
        <p14:creationId xmlns:p14="http://schemas.microsoft.com/office/powerpoint/2010/main" val="170191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4F75-70D1-4F5F-AFD8-55414286646A}"/>
              </a:ext>
            </a:extLst>
          </p:cNvPr>
          <p:cNvSpPr>
            <a:spLocks noGrp="1"/>
          </p:cNvSpPr>
          <p:nvPr>
            <p:ph type="title"/>
          </p:nvPr>
        </p:nvSpPr>
        <p:spPr/>
        <p:txBody>
          <a:bodyPr/>
          <a:lstStyle/>
          <a:p>
            <a:r>
              <a:rPr lang="en-GB" dirty="0"/>
              <a:t>Continue..</a:t>
            </a:r>
            <a:endParaRPr lang="en-IN" dirty="0"/>
          </a:p>
        </p:txBody>
      </p:sp>
      <p:pic>
        <p:nvPicPr>
          <p:cNvPr id="5122" name="Picture 2">
            <a:extLst>
              <a:ext uri="{FF2B5EF4-FFF2-40B4-BE49-F238E27FC236}">
                <a16:creationId xmlns:a16="http://schemas.microsoft.com/office/drawing/2014/main" id="{925EB83E-AEFA-4E91-8A0D-4AD6C99005C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15401"/>
            <a:ext cx="7467600" cy="444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13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2005-31E8-4B5E-9B74-BD9F08757838}"/>
              </a:ext>
            </a:extLst>
          </p:cNvPr>
          <p:cNvSpPr>
            <a:spLocks noGrp="1"/>
          </p:cNvSpPr>
          <p:nvPr>
            <p:ph type="title"/>
          </p:nvPr>
        </p:nvSpPr>
        <p:spPr/>
        <p:txBody>
          <a:bodyPr/>
          <a:lstStyle/>
          <a:p>
            <a:r>
              <a:rPr lang="en-IN" dirty="0"/>
              <a:t>Clear the current password.</a:t>
            </a:r>
          </a:p>
        </p:txBody>
      </p:sp>
      <p:pic>
        <p:nvPicPr>
          <p:cNvPr id="6146" name="Picture 2">
            <a:extLst>
              <a:ext uri="{FF2B5EF4-FFF2-40B4-BE49-F238E27FC236}">
                <a16:creationId xmlns:a16="http://schemas.microsoft.com/office/drawing/2014/main" id="{9EA3215F-D925-447C-AABD-8B2F7E53D92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15401"/>
            <a:ext cx="7467600" cy="444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67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0F7C-F06D-496D-9B53-EACC83B4497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A8545F6-ADB0-42F9-9397-1FA588E9801E}"/>
              </a:ext>
            </a:extLst>
          </p:cNvPr>
          <p:cNvSpPr>
            <a:spLocks noGrp="1"/>
          </p:cNvSpPr>
          <p:nvPr>
            <p:ph sz="quarter" idx="1"/>
          </p:nvPr>
        </p:nvSpPr>
        <p:spPr/>
        <p:txBody>
          <a:bodyPr/>
          <a:lstStyle/>
          <a:p>
            <a:pPr algn="just"/>
            <a:r>
              <a:rPr lang="en-GB" dirty="0"/>
              <a:t>Click the OK button.</a:t>
            </a:r>
          </a:p>
          <a:p>
            <a:pPr algn="just"/>
            <a:r>
              <a:rPr lang="en-GB" dirty="0"/>
              <a:t>After completing the steps, anyone without a password will be not able to open and edit the Office document.</a:t>
            </a:r>
            <a:endParaRPr lang="en-IN" dirty="0"/>
          </a:p>
        </p:txBody>
      </p:sp>
    </p:spTree>
    <p:extLst>
      <p:ext uri="{BB962C8B-B14F-4D97-AF65-F5344CB8AC3E}">
        <p14:creationId xmlns:p14="http://schemas.microsoft.com/office/powerpoint/2010/main" val="346488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0AE2-65FA-4006-B3F9-AB5E89C8935E}"/>
              </a:ext>
            </a:extLst>
          </p:cNvPr>
          <p:cNvSpPr>
            <a:spLocks noGrp="1"/>
          </p:cNvSpPr>
          <p:nvPr>
            <p:ph type="title"/>
          </p:nvPr>
        </p:nvSpPr>
        <p:spPr/>
        <p:txBody>
          <a:bodyPr>
            <a:normAutofit/>
          </a:bodyPr>
          <a:lstStyle/>
          <a:p>
            <a:r>
              <a:rPr lang="en-GB" dirty="0"/>
              <a:t>Top 10 ways to secure Microsoft 365 for business plans</a:t>
            </a:r>
            <a:endParaRPr lang="en-IN" dirty="0"/>
          </a:p>
        </p:txBody>
      </p:sp>
      <p:sp>
        <p:nvSpPr>
          <p:cNvPr id="3" name="Content Placeholder 2">
            <a:extLst>
              <a:ext uri="{FF2B5EF4-FFF2-40B4-BE49-F238E27FC236}">
                <a16:creationId xmlns:a16="http://schemas.microsoft.com/office/drawing/2014/main" id="{5B05BEBD-F37E-4961-89B7-EC4426590C1F}"/>
              </a:ext>
            </a:extLst>
          </p:cNvPr>
          <p:cNvSpPr>
            <a:spLocks noGrp="1"/>
          </p:cNvSpPr>
          <p:nvPr>
            <p:ph sz="quarter" idx="1"/>
          </p:nvPr>
        </p:nvSpPr>
        <p:spPr/>
        <p:txBody>
          <a:bodyPr>
            <a:normAutofit/>
          </a:bodyPr>
          <a:lstStyle/>
          <a:p>
            <a:pPr algn="just"/>
            <a:r>
              <a:rPr lang="en-GB" dirty="0"/>
              <a:t>If you are a small or medium-size organization using one of Microsoft's business plans and your type of organization is targeted by cyber criminals and hackers, here are some ways to increase the security of your organization.</a:t>
            </a:r>
            <a:endParaRPr lang="en-IN" dirty="0"/>
          </a:p>
        </p:txBody>
      </p:sp>
    </p:spTree>
    <p:extLst>
      <p:ext uri="{BB962C8B-B14F-4D97-AF65-F5344CB8AC3E}">
        <p14:creationId xmlns:p14="http://schemas.microsoft.com/office/powerpoint/2010/main" val="41119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A469-3373-4A04-850D-08E3FD8A5EDD}"/>
              </a:ext>
            </a:extLst>
          </p:cNvPr>
          <p:cNvSpPr>
            <a:spLocks noGrp="1"/>
          </p:cNvSpPr>
          <p:nvPr>
            <p:ph type="title"/>
          </p:nvPr>
        </p:nvSpPr>
        <p:spPr/>
        <p:txBody>
          <a:bodyPr>
            <a:normAutofit/>
          </a:bodyPr>
          <a:lstStyle/>
          <a:p>
            <a:r>
              <a:rPr lang="en-GB" dirty="0"/>
              <a:t>1: Set up multi-factor authentication</a:t>
            </a:r>
            <a:endParaRPr lang="en-IN" dirty="0"/>
          </a:p>
        </p:txBody>
      </p:sp>
      <p:sp>
        <p:nvSpPr>
          <p:cNvPr id="3" name="Content Placeholder 2">
            <a:extLst>
              <a:ext uri="{FF2B5EF4-FFF2-40B4-BE49-F238E27FC236}">
                <a16:creationId xmlns:a16="http://schemas.microsoft.com/office/drawing/2014/main" id="{D52665BD-880F-4C7A-82C5-898AE0F75CF1}"/>
              </a:ext>
            </a:extLst>
          </p:cNvPr>
          <p:cNvSpPr>
            <a:spLocks noGrp="1"/>
          </p:cNvSpPr>
          <p:nvPr>
            <p:ph sz="quarter" idx="1"/>
          </p:nvPr>
        </p:nvSpPr>
        <p:spPr/>
        <p:txBody>
          <a:bodyPr>
            <a:normAutofit fontScale="92500" lnSpcReduction="10000"/>
          </a:bodyPr>
          <a:lstStyle/>
          <a:p>
            <a:pPr algn="just"/>
            <a:r>
              <a:rPr lang="en-GB" dirty="0"/>
              <a:t>You enable or disable security defaults from the Properties pane for Azure Active Directory (Azure AD) in the Azure portal.</a:t>
            </a:r>
          </a:p>
          <a:p>
            <a:pPr lvl="1" algn="just"/>
            <a:r>
              <a:rPr lang="en-GB" dirty="0"/>
              <a:t>Sign in to the Microsoft 365 admin </a:t>
            </a:r>
            <a:r>
              <a:rPr lang="en-GB" dirty="0" err="1"/>
              <a:t>center</a:t>
            </a:r>
            <a:r>
              <a:rPr lang="en-GB" dirty="0"/>
              <a:t> with global admin credentials.</a:t>
            </a:r>
          </a:p>
          <a:p>
            <a:pPr lvl="1" algn="just"/>
            <a:r>
              <a:rPr lang="en-GB" dirty="0"/>
              <a:t>In the left nav choose Show All and under Admin </a:t>
            </a:r>
            <a:r>
              <a:rPr lang="en-GB" dirty="0" err="1"/>
              <a:t>centers</a:t>
            </a:r>
            <a:r>
              <a:rPr lang="en-GB" dirty="0"/>
              <a:t>, choose Azure Active Directory.</a:t>
            </a:r>
          </a:p>
          <a:p>
            <a:pPr lvl="1" algn="just"/>
            <a:r>
              <a:rPr lang="en-GB" dirty="0"/>
              <a:t>In the Azure Active Directory admin </a:t>
            </a:r>
            <a:r>
              <a:rPr lang="en-GB" dirty="0" err="1"/>
              <a:t>center</a:t>
            </a:r>
            <a:r>
              <a:rPr lang="en-GB" dirty="0"/>
              <a:t> choose Azure Active Directory &gt; Properties.</a:t>
            </a:r>
          </a:p>
          <a:p>
            <a:pPr lvl="1" algn="just"/>
            <a:r>
              <a:rPr lang="en-GB" dirty="0"/>
              <a:t>At the bottom of the page, choose Manage Security defaults.</a:t>
            </a:r>
          </a:p>
          <a:p>
            <a:pPr lvl="1" algn="just"/>
            <a:r>
              <a:rPr lang="en-GB" dirty="0"/>
              <a:t>Choose Yes to enable security defaults or No to disable security defaults, and then choose Save.</a:t>
            </a:r>
          </a:p>
          <a:p>
            <a:pPr algn="just"/>
            <a:r>
              <a:rPr lang="en-GB" dirty="0"/>
              <a:t>After you set up multi-factor authentication for your organization, your users will be required to set up two-step verification on their devices. </a:t>
            </a:r>
            <a:endParaRPr lang="en-IN" dirty="0"/>
          </a:p>
        </p:txBody>
      </p:sp>
    </p:spTree>
    <p:extLst>
      <p:ext uri="{BB962C8B-B14F-4D97-AF65-F5344CB8AC3E}">
        <p14:creationId xmlns:p14="http://schemas.microsoft.com/office/powerpoint/2010/main" val="317836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4CEC-2900-478A-A6C1-ADBF9338CC8C}"/>
              </a:ext>
            </a:extLst>
          </p:cNvPr>
          <p:cNvSpPr>
            <a:spLocks noGrp="1"/>
          </p:cNvSpPr>
          <p:nvPr>
            <p:ph type="title"/>
          </p:nvPr>
        </p:nvSpPr>
        <p:spPr/>
        <p:txBody>
          <a:bodyPr/>
          <a:lstStyle/>
          <a:p>
            <a:r>
              <a:rPr lang="en-GB" dirty="0"/>
              <a:t>2: Train your users</a:t>
            </a:r>
            <a:endParaRPr lang="en-IN" dirty="0"/>
          </a:p>
        </p:txBody>
      </p:sp>
      <p:sp>
        <p:nvSpPr>
          <p:cNvPr id="3" name="Content Placeholder 2">
            <a:extLst>
              <a:ext uri="{FF2B5EF4-FFF2-40B4-BE49-F238E27FC236}">
                <a16:creationId xmlns:a16="http://schemas.microsoft.com/office/drawing/2014/main" id="{798DFBFC-FC03-497E-8A42-40C3827FDB8A}"/>
              </a:ext>
            </a:extLst>
          </p:cNvPr>
          <p:cNvSpPr>
            <a:spLocks noGrp="1"/>
          </p:cNvSpPr>
          <p:nvPr>
            <p:ph sz="quarter" idx="1"/>
          </p:nvPr>
        </p:nvSpPr>
        <p:spPr/>
        <p:txBody>
          <a:bodyPr>
            <a:normAutofit/>
          </a:bodyPr>
          <a:lstStyle/>
          <a:p>
            <a:pPr algn="just"/>
            <a:r>
              <a:rPr lang="en-GB" dirty="0"/>
              <a:t>Microsoft recommends that your users take the actions described in this article: Protect your account and devices from hackers and malware. These actions include:</a:t>
            </a:r>
          </a:p>
          <a:p>
            <a:pPr lvl="1" algn="just"/>
            <a:r>
              <a:rPr lang="en-GB" dirty="0"/>
              <a:t>Using strong passwords</a:t>
            </a:r>
          </a:p>
          <a:p>
            <a:pPr lvl="1" algn="just"/>
            <a:r>
              <a:rPr lang="en-GB" dirty="0"/>
              <a:t>Protecting devices</a:t>
            </a:r>
          </a:p>
          <a:p>
            <a:pPr lvl="1" algn="just"/>
            <a:r>
              <a:rPr lang="en-GB" dirty="0"/>
              <a:t>Enabling security features on Windows 10 and Mac PCs</a:t>
            </a:r>
            <a:endParaRPr lang="en-IN" dirty="0"/>
          </a:p>
        </p:txBody>
      </p:sp>
    </p:spTree>
    <p:extLst>
      <p:ext uri="{BB962C8B-B14F-4D97-AF65-F5344CB8AC3E}">
        <p14:creationId xmlns:p14="http://schemas.microsoft.com/office/powerpoint/2010/main" val="136375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3621-962E-4587-B1DF-F307A586A070}"/>
              </a:ext>
            </a:extLst>
          </p:cNvPr>
          <p:cNvSpPr>
            <a:spLocks noGrp="1"/>
          </p:cNvSpPr>
          <p:nvPr>
            <p:ph type="title"/>
          </p:nvPr>
        </p:nvSpPr>
        <p:spPr/>
        <p:txBody>
          <a:bodyPr/>
          <a:lstStyle/>
          <a:p>
            <a:r>
              <a:rPr lang="en-GB" dirty="0"/>
              <a:t>3: Use dedicated admin accounts</a:t>
            </a:r>
            <a:endParaRPr lang="en-IN" dirty="0"/>
          </a:p>
        </p:txBody>
      </p:sp>
      <p:sp>
        <p:nvSpPr>
          <p:cNvPr id="3" name="Content Placeholder 2">
            <a:extLst>
              <a:ext uri="{FF2B5EF4-FFF2-40B4-BE49-F238E27FC236}">
                <a16:creationId xmlns:a16="http://schemas.microsoft.com/office/drawing/2014/main" id="{A17D04C4-1408-4AEC-83DF-13C01626AB2F}"/>
              </a:ext>
            </a:extLst>
          </p:cNvPr>
          <p:cNvSpPr>
            <a:spLocks noGrp="1"/>
          </p:cNvSpPr>
          <p:nvPr>
            <p:ph sz="quarter" idx="1"/>
          </p:nvPr>
        </p:nvSpPr>
        <p:spPr/>
        <p:txBody>
          <a:bodyPr>
            <a:normAutofit fontScale="92500" lnSpcReduction="10000"/>
          </a:bodyPr>
          <a:lstStyle/>
          <a:p>
            <a:pPr algn="just"/>
            <a:r>
              <a:rPr lang="en-GB" dirty="0"/>
              <a:t>The administrative accounts you use to administer your Microsoft 365 environment include elevated privileges. These are valuable targets for hackers and cyber criminals. Use admin accounts only for administration. Admins should have a separate user account for regular, non-administrative use and only use their administrative account when necessary to complete a task associated with their job function. Additional recommendations:</a:t>
            </a:r>
          </a:p>
          <a:p>
            <a:pPr lvl="1" algn="just"/>
            <a:r>
              <a:rPr lang="en-GB" dirty="0"/>
              <a:t>Be sure admin accounts are also set up for multi-factor authentication.</a:t>
            </a:r>
          </a:p>
          <a:p>
            <a:pPr lvl="1" algn="just"/>
            <a:r>
              <a:rPr lang="en-GB" dirty="0"/>
              <a:t>Before using admin accounts, close out all unrelated browser sessions and apps, including personal email accounts.</a:t>
            </a:r>
          </a:p>
          <a:p>
            <a:pPr lvl="1" algn="just"/>
            <a:r>
              <a:rPr lang="en-GB" dirty="0"/>
              <a:t>After completing admin tasks, be sure to log out of the browser session.</a:t>
            </a:r>
            <a:endParaRPr lang="en-IN" dirty="0"/>
          </a:p>
        </p:txBody>
      </p:sp>
    </p:spTree>
    <p:extLst>
      <p:ext uri="{BB962C8B-B14F-4D97-AF65-F5344CB8AC3E}">
        <p14:creationId xmlns:p14="http://schemas.microsoft.com/office/powerpoint/2010/main" val="171179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A2C-48AA-411D-BCEE-9B1544285926}"/>
              </a:ext>
            </a:extLst>
          </p:cNvPr>
          <p:cNvSpPr>
            <a:spLocks noGrp="1"/>
          </p:cNvSpPr>
          <p:nvPr>
            <p:ph type="title"/>
          </p:nvPr>
        </p:nvSpPr>
        <p:spPr/>
        <p:txBody>
          <a:bodyPr/>
          <a:lstStyle/>
          <a:p>
            <a:r>
              <a:rPr lang="en-GB" dirty="0"/>
              <a:t>How User Authentication is Done</a:t>
            </a:r>
            <a:endParaRPr lang="en-IN" dirty="0"/>
          </a:p>
        </p:txBody>
      </p:sp>
      <p:sp>
        <p:nvSpPr>
          <p:cNvPr id="3" name="Content Placeholder 2">
            <a:extLst>
              <a:ext uri="{FF2B5EF4-FFF2-40B4-BE49-F238E27FC236}">
                <a16:creationId xmlns:a16="http://schemas.microsoft.com/office/drawing/2014/main" id="{B9DE3B51-47DF-4128-8EAA-732DEFA5B55E}"/>
              </a:ext>
            </a:extLst>
          </p:cNvPr>
          <p:cNvSpPr>
            <a:spLocks noGrp="1"/>
          </p:cNvSpPr>
          <p:nvPr>
            <p:ph sz="quarter" idx="1"/>
          </p:nvPr>
        </p:nvSpPr>
        <p:spPr/>
        <p:txBody>
          <a:bodyPr>
            <a:normAutofit/>
          </a:bodyPr>
          <a:lstStyle/>
          <a:p>
            <a:pPr algn="just"/>
            <a:r>
              <a:rPr lang="en-GB" dirty="0"/>
              <a:t>Although you probably already use a password to protect your Windows 10 account and files from unauthorized access, there are plenty of reasons you may also want to set a password to protect Word, Excel, or PowerPoint documents. </a:t>
            </a:r>
          </a:p>
          <a:p>
            <a:pPr algn="just"/>
            <a:r>
              <a:rPr lang="en-GB" dirty="0"/>
              <a:t>For example, you might have to share a document with sensitive information and want to make sure that only one person has access to it. </a:t>
            </a:r>
            <a:endParaRPr lang="en-IN" dirty="0"/>
          </a:p>
        </p:txBody>
      </p:sp>
    </p:spTree>
    <p:extLst>
      <p:ext uri="{BB962C8B-B14F-4D97-AF65-F5344CB8AC3E}">
        <p14:creationId xmlns:p14="http://schemas.microsoft.com/office/powerpoint/2010/main" val="362752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4462-2CD4-439E-80A1-B353AB47FFD3}"/>
              </a:ext>
            </a:extLst>
          </p:cNvPr>
          <p:cNvSpPr>
            <a:spLocks noGrp="1"/>
          </p:cNvSpPr>
          <p:nvPr>
            <p:ph type="title"/>
          </p:nvPr>
        </p:nvSpPr>
        <p:spPr/>
        <p:txBody>
          <a:bodyPr>
            <a:normAutofit/>
          </a:bodyPr>
          <a:lstStyle/>
          <a:p>
            <a:r>
              <a:rPr lang="en-GB" dirty="0"/>
              <a:t>4: Raise the level of protection against malware in mail</a:t>
            </a:r>
            <a:endParaRPr lang="en-IN" dirty="0"/>
          </a:p>
        </p:txBody>
      </p:sp>
      <p:sp>
        <p:nvSpPr>
          <p:cNvPr id="3" name="Content Placeholder 2">
            <a:extLst>
              <a:ext uri="{FF2B5EF4-FFF2-40B4-BE49-F238E27FC236}">
                <a16:creationId xmlns:a16="http://schemas.microsoft.com/office/drawing/2014/main" id="{825131FD-50C8-41CE-9FFF-49CBE93774B7}"/>
              </a:ext>
            </a:extLst>
          </p:cNvPr>
          <p:cNvSpPr>
            <a:spLocks noGrp="1"/>
          </p:cNvSpPr>
          <p:nvPr>
            <p:ph sz="quarter" idx="1"/>
          </p:nvPr>
        </p:nvSpPr>
        <p:spPr/>
        <p:txBody>
          <a:bodyPr>
            <a:normAutofit fontScale="77500" lnSpcReduction="20000"/>
          </a:bodyPr>
          <a:lstStyle/>
          <a:p>
            <a:pPr marL="0" indent="0" algn="just">
              <a:buNone/>
            </a:pPr>
            <a:r>
              <a:rPr lang="en-GB" dirty="0"/>
              <a:t>Your Microsoft 365 environment includes protection against malware, but you can increase this protection by blocking attachments with file types that are commonly used for malware. To bump up malware protection in email, complete the following steps:</a:t>
            </a:r>
          </a:p>
          <a:p>
            <a:pPr algn="just"/>
            <a:r>
              <a:rPr lang="en-GB" dirty="0"/>
              <a:t>Go to https://protection.office.com and sign in with your admin account credentials.</a:t>
            </a:r>
          </a:p>
          <a:p>
            <a:pPr algn="just"/>
            <a:r>
              <a:rPr lang="en-GB" dirty="0"/>
              <a:t>In the Security &amp; Compliance </a:t>
            </a:r>
            <a:r>
              <a:rPr lang="en-GB" dirty="0" err="1"/>
              <a:t>Center</a:t>
            </a:r>
            <a:r>
              <a:rPr lang="en-GB" dirty="0"/>
              <a:t>, in the left navigation pane, under Threat management, choose Policy &gt; Anti-Malware.</a:t>
            </a:r>
          </a:p>
          <a:p>
            <a:pPr algn="just"/>
            <a:r>
              <a:rPr lang="en-GB" dirty="0"/>
              <a:t>Double-click the default policy to edit this company-wide policy.</a:t>
            </a:r>
          </a:p>
          <a:p>
            <a:pPr algn="just"/>
            <a:r>
              <a:rPr lang="en-GB" dirty="0"/>
              <a:t>Select Settings.</a:t>
            </a:r>
          </a:p>
          <a:p>
            <a:pPr algn="just"/>
            <a:r>
              <a:rPr lang="en-GB" dirty="0"/>
              <a:t>Under Common Attachment Types Filter, select On. The file types that are blocked are listed in the window directly below this control. You can add or delete file types later, if needed.</a:t>
            </a:r>
          </a:p>
          <a:p>
            <a:pPr algn="just"/>
            <a:r>
              <a:rPr lang="en-GB" dirty="0"/>
              <a:t>Select Save.</a:t>
            </a:r>
            <a:endParaRPr lang="en-IN" dirty="0"/>
          </a:p>
        </p:txBody>
      </p:sp>
    </p:spTree>
    <p:extLst>
      <p:ext uri="{BB962C8B-B14F-4D97-AF65-F5344CB8AC3E}">
        <p14:creationId xmlns:p14="http://schemas.microsoft.com/office/powerpoint/2010/main" val="396514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EEE9-80C0-4D15-A321-154A74EED20A}"/>
              </a:ext>
            </a:extLst>
          </p:cNvPr>
          <p:cNvSpPr>
            <a:spLocks noGrp="1"/>
          </p:cNvSpPr>
          <p:nvPr>
            <p:ph type="title"/>
          </p:nvPr>
        </p:nvSpPr>
        <p:spPr/>
        <p:txBody>
          <a:bodyPr/>
          <a:lstStyle/>
          <a:p>
            <a:r>
              <a:rPr lang="en-GB" dirty="0"/>
              <a:t>5: Protect against ransomware</a:t>
            </a:r>
            <a:endParaRPr lang="en-IN" dirty="0"/>
          </a:p>
        </p:txBody>
      </p:sp>
      <p:sp>
        <p:nvSpPr>
          <p:cNvPr id="3" name="Content Placeholder 2">
            <a:extLst>
              <a:ext uri="{FF2B5EF4-FFF2-40B4-BE49-F238E27FC236}">
                <a16:creationId xmlns:a16="http://schemas.microsoft.com/office/drawing/2014/main" id="{79516372-0D6C-4C80-B7AB-858C0C89FC95}"/>
              </a:ext>
            </a:extLst>
          </p:cNvPr>
          <p:cNvSpPr>
            <a:spLocks noGrp="1"/>
          </p:cNvSpPr>
          <p:nvPr>
            <p:ph sz="quarter" idx="1"/>
          </p:nvPr>
        </p:nvSpPr>
        <p:spPr/>
        <p:txBody>
          <a:bodyPr>
            <a:normAutofit fontScale="92500" lnSpcReduction="10000"/>
          </a:bodyPr>
          <a:lstStyle/>
          <a:p>
            <a:pPr algn="just"/>
            <a:r>
              <a:rPr lang="en-GB" dirty="0"/>
              <a:t>Ransomware restricts access to data by encrypting files or locking computer screens. It then attempts to extort money from victims by asking for "ransom," usually in form of cryptocurrencies like Bitcoin, in exchange for access to data.</a:t>
            </a:r>
          </a:p>
          <a:p>
            <a:pPr algn="just"/>
            <a:r>
              <a:rPr lang="en-GB" dirty="0"/>
              <a:t>You can protect against ransomware by creating one or more mail flow rules to block file extensions that are commonly used for ransomware, or to warn users who receive these attachments in email. A good starting point is to create two rules:</a:t>
            </a:r>
          </a:p>
          <a:p>
            <a:pPr lvl="1" algn="just"/>
            <a:r>
              <a:rPr lang="en-GB" dirty="0"/>
              <a:t>Warn users before opening Office file attachments that include macros. Ransomware can be hidden inside macros, so we'll warn users to not open these files from people they do not know.</a:t>
            </a:r>
          </a:p>
          <a:p>
            <a:pPr lvl="1" algn="just"/>
            <a:r>
              <a:rPr lang="en-GB" dirty="0"/>
              <a:t>Block file types that could contain ransomware or other malicious code. </a:t>
            </a:r>
            <a:endParaRPr lang="en-IN" dirty="0"/>
          </a:p>
        </p:txBody>
      </p:sp>
    </p:spTree>
    <p:extLst>
      <p:ext uri="{BB962C8B-B14F-4D97-AF65-F5344CB8AC3E}">
        <p14:creationId xmlns:p14="http://schemas.microsoft.com/office/powerpoint/2010/main" val="3066953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0EBC-AFCC-4E09-BBC5-37FDDF9B62F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5DE7586-B22A-4E64-A424-5D2E6DE21F79}"/>
              </a:ext>
            </a:extLst>
          </p:cNvPr>
          <p:cNvSpPr>
            <a:spLocks noGrp="1"/>
          </p:cNvSpPr>
          <p:nvPr>
            <p:ph sz="quarter" idx="1"/>
          </p:nvPr>
        </p:nvSpPr>
        <p:spPr/>
        <p:txBody>
          <a:bodyPr>
            <a:normAutofit/>
          </a:bodyPr>
          <a:lstStyle/>
          <a:p>
            <a:pPr marL="0" indent="0" algn="just">
              <a:buNone/>
            </a:pPr>
            <a:r>
              <a:rPr lang="en-GB" dirty="0"/>
              <a:t>To create a mail transport rule, view a short training video, or complete the following steps:</a:t>
            </a:r>
          </a:p>
          <a:p>
            <a:pPr algn="just"/>
            <a:r>
              <a:rPr lang="en-GB" dirty="0"/>
              <a:t>Go to the Exchange admin </a:t>
            </a:r>
            <a:r>
              <a:rPr lang="en-GB" dirty="0" err="1"/>
              <a:t>center</a:t>
            </a:r>
            <a:r>
              <a:rPr lang="en-GB" dirty="0"/>
              <a:t>.</a:t>
            </a:r>
          </a:p>
          <a:p>
            <a:pPr algn="just"/>
            <a:r>
              <a:rPr lang="en-GB" dirty="0"/>
              <a:t>In the mail flow category, select rules.</a:t>
            </a:r>
          </a:p>
          <a:p>
            <a:pPr algn="just"/>
            <a:r>
              <a:rPr lang="en-GB" dirty="0"/>
              <a:t>Select +, and then Create a new rule.</a:t>
            </a:r>
          </a:p>
          <a:p>
            <a:pPr algn="just"/>
            <a:r>
              <a:rPr lang="en-GB" dirty="0"/>
              <a:t>Select **** at the bottom of the dialog box to see the full set of options.</a:t>
            </a:r>
          </a:p>
          <a:p>
            <a:pPr algn="just"/>
            <a:r>
              <a:rPr lang="en-GB" dirty="0"/>
              <a:t>Apply the settings in the following table for each rule. Leave the rest of the settings at the default, unless you want to change these.</a:t>
            </a:r>
          </a:p>
          <a:p>
            <a:pPr algn="just"/>
            <a:r>
              <a:rPr lang="en-GB" dirty="0"/>
              <a:t>Select Save.</a:t>
            </a:r>
            <a:endParaRPr lang="en-IN" dirty="0"/>
          </a:p>
        </p:txBody>
      </p:sp>
    </p:spTree>
    <p:extLst>
      <p:ext uri="{BB962C8B-B14F-4D97-AF65-F5344CB8AC3E}">
        <p14:creationId xmlns:p14="http://schemas.microsoft.com/office/powerpoint/2010/main" val="396206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957D-AC8D-45AE-BB15-1F06720F1F2C}"/>
              </a:ext>
            </a:extLst>
          </p:cNvPr>
          <p:cNvSpPr>
            <a:spLocks noGrp="1"/>
          </p:cNvSpPr>
          <p:nvPr>
            <p:ph type="title"/>
          </p:nvPr>
        </p:nvSpPr>
        <p:spPr/>
        <p:txBody>
          <a:bodyPr/>
          <a:lstStyle/>
          <a:p>
            <a:r>
              <a:rPr lang="en-GB" dirty="0"/>
              <a:t>6: Stop auto-forwarding for email</a:t>
            </a:r>
            <a:endParaRPr lang="en-IN" dirty="0"/>
          </a:p>
        </p:txBody>
      </p:sp>
      <p:sp>
        <p:nvSpPr>
          <p:cNvPr id="3" name="Content Placeholder 2">
            <a:extLst>
              <a:ext uri="{FF2B5EF4-FFF2-40B4-BE49-F238E27FC236}">
                <a16:creationId xmlns:a16="http://schemas.microsoft.com/office/drawing/2014/main" id="{2F81DC09-9C46-4B04-B813-1172F0EC2EA0}"/>
              </a:ext>
            </a:extLst>
          </p:cNvPr>
          <p:cNvSpPr>
            <a:spLocks noGrp="1"/>
          </p:cNvSpPr>
          <p:nvPr>
            <p:ph sz="quarter" idx="1"/>
          </p:nvPr>
        </p:nvSpPr>
        <p:spPr/>
        <p:txBody>
          <a:bodyPr>
            <a:normAutofit fontScale="92500" lnSpcReduction="20000"/>
          </a:bodyPr>
          <a:lstStyle/>
          <a:p>
            <a:pPr marL="0" indent="0" algn="just">
              <a:buNone/>
            </a:pPr>
            <a:r>
              <a:rPr lang="en-GB" dirty="0"/>
              <a:t>Hackers who gain access to a user's mailbox can exfiltrate mail by configuring the mailbox to automatically forward email. This can happen even without the user's awareness. You can prevent this from happening by configuring a mail flow rule. To create a mail transport rule:</a:t>
            </a:r>
          </a:p>
          <a:p>
            <a:pPr algn="just"/>
            <a:r>
              <a:rPr lang="en-GB" dirty="0"/>
              <a:t>Go to the Exchange admin </a:t>
            </a:r>
            <a:r>
              <a:rPr lang="en-GB" dirty="0" err="1"/>
              <a:t>center</a:t>
            </a:r>
            <a:r>
              <a:rPr lang="en-GB" dirty="0"/>
              <a:t>.</a:t>
            </a:r>
          </a:p>
          <a:p>
            <a:pPr algn="just"/>
            <a:r>
              <a:rPr lang="en-GB" dirty="0"/>
              <a:t>In the mail flow category, select rules.</a:t>
            </a:r>
          </a:p>
          <a:p>
            <a:pPr algn="just"/>
            <a:r>
              <a:rPr lang="en-GB" dirty="0"/>
              <a:t>Select +, and then Create a new rule.</a:t>
            </a:r>
          </a:p>
          <a:p>
            <a:pPr algn="just"/>
            <a:r>
              <a:rPr lang="en-GB" dirty="0"/>
              <a:t>Select More options at the bottom of the dialog box to see the full set of options.</a:t>
            </a:r>
          </a:p>
          <a:p>
            <a:pPr algn="just"/>
            <a:r>
              <a:rPr lang="en-GB" dirty="0"/>
              <a:t>Apply the settings in the following table. Leave the rest of the settings at the default, unless you want to change these.</a:t>
            </a:r>
          </a:p>
          <a:p>
            <a:pPr algn="just"/>
            <a:r>
              <a:rPr lang="en-GB" dirty="0"/>
              <a:t>Select Save.</a:t>
            </a:r>
            <a:endParaRPr lang="en-IN" dirty="0"/>
          </a:p>
        </p:txBody>
      </p:sp>
    </p:spTree>
    <p:extLst>
      <p:ext uri="{BB962C8B-B14F-4D97-AF65-F5344CB8AC3E}">
        <p14:creationId xmlns:p14="http://schemas.microsoft.com/office/powerpoint/2010/main" val="3860561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9992-58C0-4A7F-B8E4-F5D2095F4087}"/>
              </a:ext>
            </a:extLst>
          </p:cNvPr>
          <p:cNvSpPr>
            <a:spLocks noGrp="1"/>
          </p:cNvSpPr>
          <p:nvPr>
            <p:ph type="title"/>
          </p:nvPr>
        </p:nvSpPr>
        <p:spPr/>
        <p:txBody>
          <a:bodyPr/>
          <a:lstStyle/>
          <a:p>
            <a:r>
              <a:rPr lang="en-GB" dirty="0"/>
              <a:t>7: Use Office Message Encryption</a:t>
            </a:r>
            <a:endParaRPr lang="en-IN" dirty="0"/>
          </a:p>
        </p:txBody>
      </p:sp>
      <p:sp>
        <p:nvSpPr>
          <p:cNvPr id="3" name="Content Placeholder 2">
            <a:extLst>
              <a:ext uri="{FF2B5EF4-FFF2-40B4-BE49-F238E27FC236}">
                <a16:creationId xmlns:a16="http://schemas.microsoft.com/office/drawing/2014/main" id="{F49AF394-C4A9-4EA1-AE02-30A3DF62C26A}"/>
              </a:ext>
            </a:extLst>
          </p:cNvPr>
          <p:cNvSpPr>
            <a:spLocks noGrp="1"/>
          </p:cNvSpPr>
          <p:nvPr>
            <p:ph sz="quarter" idx="1"/>
          </p:nvPr>
        </p:nvSpPr>
        <p:spPr/>
        <p:txBody>
          <a:bodyPr>
            <a:normAutofit lnSpcReduction="10000"/>
          </a:bodyPr>
          <a:lstStyle/>
          <a:p>
            <a:pPr algn="just"/>
            <a:r>
              <a:rPr lang="en-GB" dirty="0"/>
              <a:t>Office Message Encryption is included with Microsoft 365. It's already set up. With Office Message Encryption, your organization can send and receive encrypted email messages between people inside and outside your organization. Office 365 Message Encryption works with Outlook.com, Yahoo!, Gmail, and other email services. Email message encryption helps ensure that only intended recipients can view message content.</a:t>
            </a:r>
          </a:p>
          <a:p>
            <a:pPr algn="just"/>
            <a:r>
              <a:rPr lang="en-GB" dirty="0"/>
              <a:t>Office Message Encryption provides two protection options when sending mail:</a:t>
            </a:r>
          </a:p>
          <a:p>
            <a:pPr lvl="1" algn="just"/>
            <a:r>
              <a:rPr lang="en-GB" dirty="0"/>
              <a:t>Do not forward</a:t>
            </a:r>
          </a:p>
          <a:p>
            <a:pPr lvl="1" algn="just"/>
            <a:r>
              <a:rPr lang="en-GB" dirty="0"/>
              <a:t>Encrypt</a:t>
            </a:r>
            <a:endParaRPr lang="en-IN" dirty="0"/>
          </a:p>
        </p:txBody>
      </p:sp>
    </p:spTree>
    <p:extLst>
      <p:ext uri="{BB962C8B-B14F-4D97-AF65-F5344CB8AC3E}">
        <p14:creationId xmlns:p14="http://schemas.microsoft.com/office/powerpoint/2010/main" val="4235949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120D-4691-4A0C-B366-47E1E979BCDC}"/>
              </a:ext>
            </a:extLst>
          </p:cNvPr>
          <p:cNvSpPr>
            <a:spLocks noGrp="1"/>
          </p:cNvSpPr>
          <p:nvPr>
            <p:ph type="title"/>
          </p:nvPr>
        </p:nvSpPr>
        <p:spPr/>
        <p:txBody>
          <a:bodyPr/>
          <a:lstStyle/>
          <a:p>
            <a:r>
              <a:rPr lang="en-IN" dirty="0"/>
              <a:t>To send protected email</a:t>
            </a:r>
          </a:p>
        </p:txBody>
      </p:sp>
      <p:sp>
        <p:nvSpPr>
          <p:cNvPr id="3" name="Content Placeholder 2">
            <a:extLst>
              <a:ext uri="{FF2B5EF4-FFF2-40B4-BE49-F238E27FC236}">
                <a16:creationId xmlns:a16="http://schemas.microsoft.com/office/drawing/2014/main" id="{B0179527-0B36-46E6-9E8A-E40BB876E3E4}"/>
              </a:ext>
            </a:extLst>
          </p:cNvPr>
          <p:cNvSpPr>
            <a:spLocks noGrp="1"/>
          </p:cNvSpPr>
          <p:nvPr>
            <p:ph sz="quarter" idx="1"/>
          </p:nvPr>
        </p:nvSpPr>
        <p:spPr/>
        <p:txBody>
          <a:bodyPr/>
          <a:lstStyle/>
          <a:p>
            <a:pPr algn="just"/>
            <a:r>
              <a:rPr lang="en-GB" dirty="0"/>
              <a:t>In Outlook for PC, select Options in the email, and then choose Permissions.</a:t>
            </a:r>
          </a:p>
          <a:p>
            <a:pPr algn="just"/>
            <a:endParaRPr lang="en-GB" dirty="0"/>
          </a:p>
          <a:p>
            <a:pPr algn="just"/>
            <a:endParaRPr lang="en-IN" dirty="0"/>
          </a:p>
        </p:txBody>
      </p:sp>
      <p:sp>
        <p:nvSpPr>
          <p:cNvPr id="4" name="AutoShape 2" descr="Email message encryption in Outlook.">
            <a:extLst>
              <a:ext uri="{FF2B5EF4-FFF2-40B4-BE49-F238E27FC236}">
                <a16:creationId xmlns:a16="http://schemas.microsoft.com/office/drawing/2014/main" id="{94A9E4D7-68B9-40B8-9E39-C553B3E76B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2F04AB17-B0CA-41C2-BA56-A1166269ADE2}"/>
              </a:ext>
            </a:extLst>
          </p:cNvPr>
          <p:cNvPicPr>
            <a:picLocks noChangeAspect="1"/>
          </p:cNvPicPr>
          <p:nvPr/>
        </p:nvPicPr>
        <p:blipFill>
          <a:blip r:embed="rId2"/>
          <a:stretch>
            <a:fillRect/>
          </a:stretch>
        </p:blipFill>
        <p:spPr>
          <a:xfrm>
            <a:off x="838200" y="2514600"/>
            <a:ext cx="7086600" cy="3733800"/>
          </a:xfrm>
          <a:prstGeom prst="rect">
            <a:avLst/>
          </a:prstGeom>
        </p:spPr>
      </p:pic>
    </p:spTree>
    <p:extLst>
      <p:ext uri="{BB962C8B-B14F-4D97-AF65-F5344CB8AC3E}">
        <p14:creationId xmlns:p14="http://schemas.microsoft.com/office/powerpoint/2010/main" val="1982650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58F8-EBDA-4EE2-9F57-0787C5A2341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C5DFC74-16E6-40EB-81D1-D943DEDB33C3}"/>
              </a:ext>
            </a:extLst>
          </p:cNvPr>
          <p:cNvSpPr>
            <a:spLocks noGrp="1"/>
          </p:cNvSpPr>
          <p:nvPr>
            <p:ph sz="quarter" idx="1"/>
          </p:nvPr>
        </p:nvSpPr>
        <p:spPr/>
        <p:txBody>
          <a:bodyPr/>
          <a:lstStyle/>
          <a:p>
            <a:pPr algn="just"/>
            <a:r>
              <a:rPr lang="en-GB" dirty="0"/>
              <a:t>In Outlook.com, select Protect in the email. The default protection is Do not forward. To change this to encrypt, select Change Permissions &gt; Encrypt.</a:t>
            </a:r>
          </a:p>
          <a:p>
            <a:pPr algn="just"/>
            <a:endParaRPr lang="en-IN" dirty="0"/>
          </a:p>
        </p:txBody>
      </p:sp>
      <p:sp>
        <p:nvSpPr>
          <p:cNvPr id="4" name="AutoShape 2" descr="Email message encryption in Outlook.com.">
            <a:extLst>
              <a:ext uri="{FF2B5EF4-FFF2-40B4-BE49-F238E27FC236}">
                <a16:creationId xmlns:a16="http://schemas.microsoft.com/office/drawing/2014/main" id="{118B15DE-4E45-4D62-BA23-EF5AD345FDD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CEFB68-69B2-4F45-B419-B7F5D50A01F7}"/>
              </a:ext>
            </a:extLst>
          </p:cNvPr>
          <p:cNvPicPr>
            <a:picLocks noChangeAspect="1"/>
          </p:cNvPicPr>
          <p:nvPr/>
        </p:nvPicPr>
        <p:blipFill>
          <a:blip r:embed="rId2"/>
          <a:stretch>
            <a:fillRect/>
          </a:stretch>
        </p:blipFill>
        <p:spPr>
          <a:xfrm>
            <a:off x="2057400" y="2895600"/>
            <a:ext cx="5257800" cy="3352800"/>
          </a:xfrm>
          <a:prstGeom prst="rect">
            <a:avLst/>
          </a:prstGeom>
        </p:spPr>
      </p:pic>
    </p:spTree>
    <p:extLst>
      <p:ext uri="{BB962C8B-B14F-4D97-AF65-F5344CB8AC3E}">
        <p14:creationId xmlns:p14="http://schemas.microsoft.com/office/powerpoint/2010/main" val="228342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E891-0B58-4AA8-A4F5-06B54C0B90EA}"/>
              </a:ext>
            </a:extLst>
          </p:cNvPr>
          <p:cNvSpPr>
            <a:spLocks noGrp="1"/>
          </p:cNvSpPr>
          <p:nvPr>
            <p:ph type="title"/>
          </p:nvPr>
        </p:nvSpPr>
        <p:spPr/>
        <p:txBody>
          <a:bodyPr/>
          <a:lstStyle/>
          <a:p>
            <a:r>
              <a:rPr lang="en-GB" dirty="0"/>
              <a:t>To receive encrypted email</a:t>
            </a:r>
            <a:endParaRPr lang="en-IN" dirty="0"/>
          </a:p>
        </p:txBody>
      </p:sp>
      <p:sp>
        <p:nvSpPr>
          <p:cNvPr id="3" name="Content Placeholder 2">
            <a:extLst>
              <a:ext uri="{FF2B5EF4-FFF2-40B4-BE49-F238E27FC236}">
                <a16:creationId xmlns:a16="http://schemas.microsoft.com/office/drawing/2014/main" id="{15B7F2F9-D87D-4419-9DE6-4F8F951477E9}"/>
              </a:ext>
            </a:extLst>
          </p:cNvPr>
          <p:cNvSpPr>
            <a:spLocks noGrp="1"/>
          </p:cNvSpPr>
          <p:nvPr>
            <p:ph sz="quarter" idx="1"/>
          </p:nvPr>
        </p:nvSpPr>
        <p:spPr/>
        <p:txBody>
          <a:bodyPr>
            <a:normAutofit lnSpcReduction="10000"/>
          </a:bodyPr>
          <a:lstStyle/>
          <a:p>
            <a:pPr algn="just"/>
            <a:r>
              <a:rPr lang="en-GB" dirty="0"/>
              <a:t>If the recipient has Outlook 2013 or Outlook 2016 and a Microsoft email account, they'll see an alert about the item's restricted permissions in the Reading pane. After opening the message, the recipient can view the message just like any other.</a:t>
            </a:r>
          </a:p>
          <a:p>
            <a:pPr algn="just"/>
            <a:r>
              <a:rPr lang="en-GB" dirty="0"/>
              <a:t>If the recipient is using another email client or email account, such as Gmail or Yahoo, they'll see a link that lets them either sign in to read the email message or request a one-time passcode to view the message in a web browser. If users aren't receiving the email, have them check their Spam or Junk folder.</a:t>
            </a:r>
            <a:endParaRPr lang="en-IN" dirty="0"/>
          </a:p>
        </p:txBody>
      </p:sp>
    </p:spTree>
    <p:extLst>
      <p:ext uri="{BB962C8B-B14F-4D97-AF65-F5344CB8AC3E}">
        <p14:creationId xmlns:p14="http://schemas.microsoft.com/office/powerpoint/2010/main" val="2852140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8AD-5C1B-4583-BC31-5A71D7904985}"/>
              </a:ext>
            </a:extLst>
          </p:cNvPr>
          <p:cNvSpPr>
            <a:spLocks noGrp="1"/>
          </p:cNvSpPr>
          <p:nvPr>
            <p:ph type="title"/>
          </p:nvPr>
        </p:nvSpPr>
        <p:spPr/>
        <p:txBody>
          <a:bodyPr>
            <a:normAutofit/>
          </a:bodyPr>
          <a:lstStyle/>
          <a:p>
            <a:r>
              <a:rPr lang="en-GB" dirty="0"/>
              <a:t>8. Protect your email from phishing attacks</a:t>
            </a:r>
            <a:endParaRPr lang="en-IN" dirty="0"/>
          </a:p>
        </p:txBody>
      </p:sp>
      <p:sp>
        <p:nvSpPr>
          <p:cNvPr id="3" name="Content Placeholder 2">
            <a:extLst>
              <a:ext uri="{FF2B5EF4-FFF2-40B4-BE49-F238E27FC236}">
                <a16:creationId xmlns:a16="http://schemas.microsoft.com/office/drawing/2014/main" id="{DB91ADE6-2B8F-4A66-BAA2-C55A6856AF02}"/>
              </a:ext>
            </a:extLst>
          </p:cNvPr>
          <p:cNvSpPr>
            <a:spLocks noGrp="1"/>
          </p:cNvSpPr>
          <p:nvPr>
            <p:ph sz="quarter" idx="1"/>
          </p:nvPr>
        </p:nvSpPr>
        <p:spPr/>
        <p:txBody>
          <a:bodyPr/>
          <a:lstStyle/>
          <a:p>
            <a:pPr algn="just"/>
            <a:r>
              <a:rPr lang="en-GB" dirty="0"/>
              <a:t>If you've configured one or more custom domains for your Microsoft 365 environment, you can configure targeted anti-phishing protection. Anti-phishing protection, a part of Microsoft Defender for Office 365, can help protect your organization from malicious impersonation-based phishing attacks and other phishing attacks. If you haven't configured a custom domain, you do not need to do this.</a:t>
            </a:r>
            <a:endParaRPr lang="en-IN" dirty="0"/>
          </a:p>
        </p:txBody>
      </p:sp>
    </p:spTree>
    <p:extLst>
      <p:ext uri="{BB962C8B-B14F-4D97-AF65-F5344CB8AC3E}">
        <p14:creationId xmlns:p14="http://schemas.microsoft.com/office/powerpoint/2010/main" val="248067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0588-26D9-480C-9FB3-2C11D5115143}"/>
              </a:ext>
            </a:extLst>
          </p:cNvPr>
          <p:cNvSpPr>
            <a:spLocks noGrp="1"/>
          </p:cNvSpPr>
          <p:nvPr>
            <p:ph type="title"/>
          </p:nvPr>
        </p:nvSpPr>
        <p:spPr/>
        <p:txBody>
          <a:bodyPr/>
          <a:lstStyle/>
          <a:p>
            <a:r>
              <a:rPr lang="en-GB" dirty="0"/>
              <a:t>Continue..</a:t>
            </a:r>
            <a:endParaRPr lang="en-IN" dirty="0"/>
          </a:p>
        </p:txBody>
      </p:sp>
      <p:pic>
        <p:nvPicPr>
          <p:cNvPr id="5" name="Content Placeholder 4">
            <a:extLst>
              <a:ext uri="{FF2B5EF4-FFF2-40B4-BE49-F238E27FC236}">
                <a16:creationId xmlns:a16="http://schemas.microsoft.com/office/drawing/2014/main" id="{BEDCFD73-4E82-4866-9CFF-669A66C21CAC}"/>
              </a:ext>
            </a:extLst>
          </p:cNvPr>
          <p:cNvPicPr>
            <a:picLocks noGrp="1" noChangeAspect="1"/>
          </p:cNvPicPr>
          <p:nvPr>
            <p:ph sz="quarter" idx="1"/>
          </p:nvPr>
        </p:nvPicPr>
        <p:blipFill>
          <a:blip r:embed="rId2"/>
          <a:stretch>
            <a:fillRect/>
          </a:stretch>
        </p:blipFill>
        <p:spPr>
          <a:xfrm>
            <a:off x="457200" y="1770062"/>
            <a:ext cx="7467600" cy="4533900"/>
          </a:xfrm>
          <a:prstGeom prst="rect">
            <a:avLst/>
          </a:prstGeom>
        </p:spPr>
      </p:pic>
    </p:spTree>
    <p:extLst>
      <p:ext uri="{BB962C8B-B14F-4D97-AF65-F5344CB8AC3E}">
        <p14:creationId xmlns:p14="http://schemas.microsoft.com/office/powerpoint/2010/main" val="223444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A3B7-DEA5-4BD9-8043-8B57170FCFB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62C4F7D-9EE3-4EF1-A5CC-B4CCDFDBB6DA}"/>
              </a:ext>
            </a:extLst>
          </p:cNvPr>
          <p:cNvSpPr>
            <a:spLocks noGrp="1"/>
          </p:cNvSpPr>
          <p:nvPr>
            <p:ph sz="quarter" idx="1"/>
          </p:nvPr>
        </p:nvSpPr>
        <p:spPr/>
        <p:txBody>
          <a:bodyPr/>
          <a:lstStyle/>
          <a:p>
            <a:pPr algn="just"/>
            <a:r>
              <a:rPr lang="en-GB" dirty="0"/>
              <a:t>Maybe you usually save documents to OneDrive or another cloud storage service, and you want to add an extra layer of protection, in case the account gets compromised. </a:t>
            </a:r>
          </a:p>
          <a:p>
            <a:pPr algn="just"/>
            <a:r>
              <a:rPr lang="en-GB" dirty="0"/>
              <a:t>Or perhaps you work in an environment where many people may have physical access to your computer, and you simply want to keep prying eyes out of certain data.</a:t>
            </a:r>
            <a:endParaRPr lang="en-IN" dirty="0"/>
          </a:p>
        </p:txBody>
      </p:sp>
    </p:spTree>
    <p:extLst>
      <p:ext uri="{BB962C8B-B14F-4D97-AF65-F5344CB8AC3E}">
        <p14:creationId xmlns:p14="http://schemas.microsoft.com/office/powerpoint/2010/main" val="3323994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DF2C-963E-403E-A00B-8D6AEEF9CB2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5ED3AC4-D658-4C44-B309-6862E9414F0F}"/>
              </a:ext>
            </a:extLst>
          </p:cNvPr>
          <p:cNvSpPr>
            <a:spLocks noGrp="1"/>
          </p:cNvSpPr>
          <p:nvPr>
            <p:ph sz="quarter" idx="1"/>
          </p:nvPr>
        </p:nvSpPr>
        <p:spPr/>
        <p:txBody>
          <a:bodyPr>
            <a:normAutofit fontScale="85000" lnSpcReduction="10000"/>
          </a:bodyPr>
          <a:lstStyle/>
          <a:p>
            <a:pPr marL="0" indent="0" algn="just">
              <a:buNone/>
            </a:pPr>
            <a:r>
              <a:rPr lang="en-GB" dirty="0"/>
              <a:t>To create an anti-phishing policy in Defender for Office 365, view a short training video, or complete the following steps:</a:t>
            </a:r>
          </a:p>
          <a:p>
            <a:pPr algn="just"/>
            <a:r>
              <a:rPr lang="en-GB" dirty="0"/>
              <a:t>Go to https://protection.office.com.</a:t>
            </a:r>
          </a:p>
          <a:p>
            <a:pPr algn="just"/>
            <a:r>
              <a:rPr lang="en-GB" dirty="0"/>
              <a:t>In the Security &amp; Compliance </a:t>
            </a:r>
            <a:r>
              <a:rPr lang="en-GB" dirty="0" err="1"/>
              <a:t>Center</a:t>
            </a:r>
            <a:r>
              <a:rPr lang="en-GB" dirty="0"/>
              <a:t>, in the left navigation pane, under Threat management, select Policy.</a:t>
            </a:r>
          </a:p>
          <a:p>
            <a:pPr algn="just"/>
            <a:r>
              <a:rPr lang="en-GB" dirty="0"/>
              <a:t>On the Policy page, select Anti-phishing.</a:t>
            </a:r>
          </a:p>
          <a:p>
            <a:pPr algn="just"/>
            <a:r>
              <a:rPr lang="en-GB" dirty="0"/>
              <a:t>On the Anti-phishing page, select + Create. A wizard launches that steps you through defining your anti-phishing policy.</a:t>
            </a:r>
          </a:p>
          <a:p>
            <a:pPr algn="just"/>
            <a:r>
              <a:rPr lang="en-GB" dirty="0"/>
              <a:t>Specify the name, description, and settings for your policy as recommended in the chart below. See Learn about anti-phishing policy in Microsoft Defender for Office 365 options for more details.</a:t>
            </a:r>
          </a:p>
          <a:p>
            <a:pPr algn="just"/>
            <a:r>
              <a:rPr lang="en-GB" dirty="0"/>
              <a:t>After you have reviewed your settings, select Create this policy or Save, as appropriate.</a:t>
            </a:r>
            <a:endParaRPr lang="en-IN" dirty="0"/>
          </a:p>
        </p:txBody>
      </p:sp>
    </p:spTree>
    <p:extLst>
      <p:ext uri="{BB962C8B-B14F-4D97-AF65-F5344CB8AC3E}">
        <p14:creationId xmlns:p14="http://schemas.microsoft.com/office/powerpoint/2010/main" val="2137639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977B-04ED-4649-A614-03451601FE04}"/>
              </a:ext>
            </a:extLst>
          </p:cNvPr>
          <p:cNvSpPr>
            <a:spLocks noGrp="1"/>
          </p:cNvSpPr>
          <p:nvPr>
            <p:ph type="title"/>
          </p:nvPr>
        </p:nvSpPr>
        <p:spPr/>
        <p:txBody>
          <a:bodyPr>
            <a:normAutofit fontScale="90000"/>
          </a:bodyPr>
          <a:lstStyle/>
          <a:p>
            <a:r>
              <a:rPr lang="en-GB" dirty="0"/>
              <a:t>9: Protect against malicious attachments and files with Safe Attachments</a:t>
            </a:r>
            <a:endParaRPr lang="en-IN" dirty="0"/>
          </a:p>
        </p:txBody>
      </p:sp>
      <p:sp>
        <p:nvSpPr>
          <p:cNvPr id="3" name="Content Placeholder 2">
            <a:extLst>
              <a:ext uri="{FF2B5EF4-FFF2-40B4-BE49-F238E27FC236}">
                <a16:creationId xmlns:a16="http://schemas.microsoft.com/office/drawing/2014/main" id="{7824B8DA-5C45-4B32-BF64-A8AB861E1FEB}"/>
              </a:ext>
            </a:extLst>
          </p:cNvPr>
          <p:cNvSpPr>
            <a:spLocks noGrp="1"/>
          </p:cNvSpPr>
          <p:nvPr>
            <p:ph sz="quarter" idx="1"/>
          </p:nvPr>
        </p:nvSpPr>
        <p:spPr/>
        <p:txBody>
          <a:bodyPr>
            <a:normAutofit/>
          </a:bodyPr>
          <a:lstStyle/>
          <a:p>
            <a:pPr algn="just"/>
            <a:r>
              <a:rPr lang="en-GB" dirty="0"/>
              <a:t>People regularly send, receive, and share attachments, such as documents, presentations, spreadsheets, and more. </a:t>
            </a:r>
          </a:p>
          <a:p>
            <a:pPr algn="just"/>
            <a:r>
              <a:rPr lang="en-GB" dirty="0"/>
              <a:t>It's not always easy to tell whether an attachment is safe or malicious just by looking at an email message. </a:t>
            </a:r>
          </a:p>
          <a:p>
            <a:pPr algn="just"/>
            <a:r>
              <a:rPr lang="en-GB" dirty="0"/>
              <a:t>Microsoft Defender for Office 365 includes Safe Attachment protection, but this protection is not turned on by default. For that, create a new rule to begin using this protection. This protection extends to files in SharePoint, OneDrive, and Microsoft Teams.</a:t>
            </a:r>
            <a:endParaRPr lang="en-IN" dirty="0"/>
          </a:p>
        </p:txBody>
      </p:sp>
    </p:spTree>
    <p:extLst>
      <p:ext uri="{BB962C8B-B14F-4D97-AF65-F5344CB8AC3E}">
        <p14:creationId xmlns:p14="http://schemas.microsoft.com/office/powerpoint/2010/main" val="3312090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C9CB-2533-4038-96F9-72C7527E03B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4A3AB80-705C-4DE7-A914-1B85B7A336A4}"/>
              </a:ext>
            </a:extLst>
          </p:cNvPr>
          <p:cNvSpPr>
            <a:spLocks noGrp="1"/>
          </p:cNvSpPr>
          <p:nvPr>
            <p:ph sz="quarter" idx="1"/>
          </p:nvPr>
        </p:nvSpPr>
        <p:spPr/>
        <p:txBody>
          <a:bodyPr>
            <a:normAutofit fontScale="92500" lnSpcReduction="10000"/>
          </a:bodyPr>
          <a:lstStyle/>
          <a:p>
            <a:pPr algn="just"/>
            <a:r>
              <a:rPr lang="en-GB" dirty="0"/>
              <a:t>Go to https://protection.office.com and sign in with your admin account.</a:t>
            </a:r>
          </a:p>
          <a:p>
            <a:pPr algn="just"/>
            <a:r>
              <a:rPr lang="en-GB" dirty="0"/>
              <a:t>In the Security &amp; Compliance </a:t>
            </a:r>
            <a:r>
              <a:rPr lang="en-GB" dirty="0" err="1"/>
              <a:t>Center</a:t>
            </a:r>
            <a:r>
              <a:rPr lang="en-GB" dirty="0"/>
              <a:t>, in the left navigation pane, under Threat management, select Policy.</a:t>
            </a:r>
          </a:p>
          <a:p>
            <a:pPr algn="just"/>
            <a:r>
              <a:rPr lang="en-GB" dirty="0"/>
              <a:t>On the Policy page, select Safe Attachments.</a:t>
            </a:r>
          </a:p>
          <a:p>
            <a:pPr algn="just"/>
            <a:r>
              <a:rPr lang="en-GB" dirty="0"/>
              <a:t>On the Safe attachments page, apply this protection broadly by selecting the Turn on ATP for SharePoint, OneDrive, and Microsoft Teams check box.</a:t>
            </a:r>
          </a:p>
          <a:p>
            <a:pPr algn="just"/>
            <a:r>
              <a:rPr lang="en-GB" dirty="0"/>
              <a:t>Select + to create a new policy.</a:t>
            </a:r>
          </a:p>
          <a:p>
            <a:pPr algn="just"/>
            <a:r>
              <a:rPr lang="en-GB" dirty="0"/>
              <a:t>Apply the settings in the following table.</a:t>
            </a:r>
          </a:p>
          <a:p>
            <a:pPr algn="just"/>
            <a:r>
              <a:rPr lang="en-GB" dirty="0"/>
              <a:t>After you have reviewed your settings, select Create this policy or Save, as appropriate.</a:t>
            </a:r>
            <a:endParaRPr lang="en-IN" dirty="0"/>
          </a:p>
        </p:txBody>
      </p:sp>
    </p:spTree>
    <p:extLst>
      <p:ext uri="{BB962C8B-B14F-4D97-AF65-F5344CB8AC3E}">
        <p14:creationId xmlns:p14="http://schemas.microsoft.com/office/powerpoint/2010/main" val="2422116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707D-2FA4-42C2-926E-E89B4083FF3D}"/>
              </a:ext>
            </a:extLst>
          </p:cNvPr>
          <p:cNvSpPr>
            <a:spLocks noGrp="1"/>
          </p:cNvSpPr>
          <p:nvPr>
            <p:ph type="title"/>
          </p:nvPr>
        </p:nvSpPr>
        <p:spPr/>
        <p:txBody>
          <a:bodyPr>
            <a:normAutofit/>
          </a:bodyPr>
          <a:lstStyle/>
          <a:p>
            <a:r>
              <a:rPr lang="en-GB" dirty="0"/>
              <a:t>10: Protect against phishing attacks with Safe Links</a:t>
            </a:r>
            <a:endParaRPr lang="en-IN" dirty="0"/>
          </a:p>
        </p:txBody>
      </p:sp>
      <p:sp>
        <p:nvSpPr>
          <p:cNvPr id="3" name="Content Placeholder 2">
            <a:extLst>
              <a:ext uri="{FF2B5EF4-FFF2-40B4-BE49-F238E27FC236}">
                <a16:creationId xmlns:a16="http://schemas.microsoft.com/office/drawing/2014/main" id="{0FB7A236-52A3-4710-BE7B-3DCBE570BB0C}"/>
              </a:ext>
            </a:extLst>
          </p:cNvPr>
          <p:cNvSpPr>
            <a:spLocks noGrp="1"/>
          </p:cNvSpPr>
          <p:nvPr>
            <p:ph sz="quarter" idx="1"/>
          </p:nvPr>
        </p:nvSpPr>
        <p:spPr/>
        <p:txBody>
          <a:bodyPr>
            <a:normAutofit/>
          </a:bodyPr>
          <a:lstStyle/>
          <a:p>
            <a:pPr algn="just"/>
            <a:r>
              <a:rPr lang="en-GB" dirty="0"/>
              <a:t>Hackers sometimes hide malicious websites in links in email or other files. Safe Links, part of Microsoft Defender for Office 365, can help protect your organization by providing time-of-click verification of web addresses (URLs) in email messages and Office documents. Protection is defined through Safe Links policies.</a:t>
            </a:r>
          </a:p>
          <a:p>
            <a:pPr lvl="1" algn="just"/>
            <a:r>
              <a:rPr lang="en-GB" dirty="0"/>
              <a:t>Modify the default policy to increase protection.</a:t>
            </a:r>
          </a:p>
          <a:p>
            <a:pPr lvl="1" algn="just"/>
            <a:r>
              <a:rPr lang="en-GB" dirty="0"/>
              <a:t>Add a new policy targeted to all recipients in your domain.</a:t>
            </a:r>
            <a:endParaRPr lang="en-IN" dirty="0"/>
          </a:p>
        </p:txBody>
      </p:sp>
    </p:spTree>
    <p:extLst>
      <p:ext uri="{BB962C8B-B14F-4D97-AF65-F5344CB8AC3E}">
        <p14:creationId xmlns:p14="http://schemas.microsoft.com/office/powerpoint/2010/main" val="302011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E589-47D8-43D5-9D62-38F6844B029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4FB07E8-9A11-4C46-87A5-63D0EC70D8A2}"/>
              </a:ext>
            </a:extLst>
          </p:cNvPr>
          <p:cNvSpPr>
            <a:spLocks noGrp="1"/>
          </p:cNvSpPr>
          <p:nvPr>
            <p:ph sz="quarter" idx="1"/>
          </p:nvPr>
        </p:nvSpPr>
        <p:spPr/>
        <p:txBody>
          <a:bodyPr/>
          <a:lstStyle/>
          <a:p>
            <a:pPr marL="0" indent="0" algn="just">
              <a:buNone/>
            </a:pPr>
            <a:r>
              <a:rPr lang="en-GB" dirty="0"/>
              <a:t>To get to Safe Links, view a short training video, or complete the following steps:</a:t>
            </a:r>
          </a:p>
          <a:p>
            <a:pPr algn="just"/>
            <a:r>
              <a:rPr lang="en-GB" dirty="0"/>
              <a:t>Go to https://protection.office.com and sign in with your admin account.</a:t>
            </a:r>
          </a:p>
          <a:p>
            <a:pPr algn="just"/>
            <a:r>
              <a:rPr lang="en-GB" dirty="0"/>
              <a:t>In the Security &amp; Compliance </a:t>
            </a:r>
            <a:r>
              <a:rPr lang="en-GB" dirty="0" err="1"/>
              <a:t>Center</a:t>
            </a:r>
            <a:r>
              <a:rPr lang="en-GB" dirty="0"/>
              <a:t>, in the left navigation pane, under Threat management, select Policy.</a:t>
            </a:r>
          </a:p>
          <a:p>
            <a:pPr algn="just"/>
            <a:r>
              <a:rPr lang="en-GB" dirty="0"/>
              <a:t>On the Policy page, select Safe Links.</a:t>
            </a:r>
            <a:endParaRPr lang="en-IN" dirty="0"/>
          </a:p>
        </p:txBody>
      </p:sp>
    </p:spTree>
    <p:extLst>
      <p:ext uri="{BB962C8B-B14F-4D97-AF65-F5344CB8AC3E}">
        <p14:creationId xmlns:p14="http://schemas.microsoft.com/office/powerpoint/2010/main" val="1819446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3CE0-0BCA-4836-9A42-9FF87D10512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0E1A185-CB1C-4F9F-B076-E891875D4F1C}"/>
              </a:ext>
            </a:extLst>
          </p:cNvPr>
          <p:cNvSpPr>
            <a:spLocks noGrp="1"/>
          </p:cNvSpPr>
          <p:nvPr>
            <p:ph sz="quarter" idx="1"/>
          </p:nvPr>
        </p:nvSpPr>
        <p:spPr/>
        <p:txBody>
          <a:bodyPr>
            <a:normAutofit/>
          </a:bodyPr>
          <a:lstStyle/>
          <a:p>
            <a:pPr marL="0" indent="0" algn="just">
              <a:buNone/>
            </a:pPr>
            <a:r>
              <a:rPr lang="en-GB" dirty="0"/>
              <a:t>To modify the default policy:</a:t>
            </a:r>
          </a:p>
          <a:p>
            <a:pPr algn="just"/>
            <a:r>
              <a:rPr lang="en-GB" dirty="0"/>
              <a:t>On the Safe links page, under Policies that apply to the entire organization, double-click the Default policy.</a:t>
            </a:r>
          </a:p>
          <a:p>
            <a:pPr algn="just"/>
            <a:r>
              <a:rPr lang="en-GB" dirty="0"/>
              <a:t>Under Settings that apply to content across Office 365, enter a URL to be blocked, such as example.com, and select +.</a:t>
            </a:r>
          </a:p>
          <a:p>
            <a:pPr algn="just"/>
            <a:r>
              <a:rPr lang="en-GB" dirty="0"/>
              <a:t>Under Settings that apply to content except email, select Office 365 applications, Do not track when users click safe links, and Do not let users click through safe links to original URL.</a:t>
            </a:r>
          </a:p>
          <a:p>
            <a:pPr algn="just"/>
            <a:r>
              <a:rPr lang="en-GB" dirty="0"/>
              <a:t>Select Save.</a:t>
            </a:r>
            <a:endParaRPr lang="en-IN" dirty="0"/>
          </a:p>
        </p:txBody>
      </p:sp>
    </p:spTree>
    <p:extLst>
      <p:ext uri="{BB962C8B-B14F-4D97-AF65-F5344CB8AC3E}">
        <p14:creationId xmlns:p14="http://schemas.microsoft.com/office/powerpoint/2010/main" val="365055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5DC5-2F47-4809-95F8-F783062E71FC}"/>
              </a:ext>
            </a:extLst>
          </p:cNvPr>
          <p:cNvSpPr>
            <a:spLocks noGrp="1"/>
          </p:cNvSpPr>
          <p:nvPr>
            <p:ph type="title"/>
          </p:nvPr>
        </p:nvSpPr>
        <p:spPr/>
        <p:txBody>
          <a:bodyPr>
            <a:normAutofit/>
          </a:bodyPr>
          <a:lstStyle/>
          <a:p>
            <a:r>
              <a:rPr lang="en-GB" dirty="0"/>
              <a:t>How can you protect yourself against malicious code?</a:t>
            </a:r>
            <a:endParaRPr lang="en-IN" dirty="0"/>
          </a:p>
        </p:txBody>
      </p:sp>
      <p:sp>
        <p:nvSpPr>
          <p:cNvPr id="3" name="Content Placeholder 2">
            <a:extLst>
              <a:ext uri="{FF2B5EF4-FFF2-40B4-BE49-F238E27FC236}">
                <a16:creationId xmlns:a16="http://schemas.microsoft.com/office/drawing/2014/main" id="{4D0A6317-0F3A-4335-8643-A153BA8E6573}"/>
              </a:ext>
            </a:extLst>
          </p:cNvPr>
          <p:cNvSpPr>
            <a:spLocks noGrp="1"/>
          </p:cNvSpPr>
          <p:nvPr>
            <p:ph sz="quarter" idx="1"/>
          </p:nvPr>
        </p:nvSpPr>
        <p:spPr/>
        <p:txBody>
          <a:bodyPr>
            <a:normAutofit/>
          </a:bodyPr>
          <a:lstStyle/>
          <a:p>
            <a:pPr algn="just"/>
            <a:r>
              <a:rPr lang="en-GB" dirty="0"/>
              <a:t>Install and maintain antivirus software. Antivirus software recognizes malware and protects your computer against it. Installing antivirus software from a reputable vendor is an important step in preventing and detecting infections. Always visit vendor sites directly rather than clicking on advertisements or email links. Because attackers are continually creating new viruses and other forms of malicious code, it is important to keep your antivirus software up-to-date.</a:t>
            </a:r>
          </a:p>
        </p:txBody>
      </p:sp>
    </p:spTree>
    <p:extLst>
      <p:ext uri="{BB962C8B-B14F-4D97-AF65-F5344CB8AC3E}">
        <p14:creationId xmlns:p14="http://schemas.microsoft.com/office/powerpoint/2010/main" val="137413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1A7B-0C3B-445D-BCC2-FC37CDCB5CC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DF5D3E4-9556-4C91-B4D5-B44F46A63347}"/>
              </a:ext>
            </a:extLst>
          </p:cNvPr>
          <p:cNvSpPr>
            <a:spLocks noGrp="1"/>
          </p:cNvSpPr>
          <p:nvPr>
            <p:ph sz="quarter" idx="1"/>
          </p:nvPr>
        </p:nvSpPr>
        <p:spPr/>
        <p:txBody>
          <a:bodyPr/>
          <a:lstStyle/>
          <a:p>
            <a:pPr algn="just"/>
            <a:r>
              <a:rPr lang="en-GB" dirty="0"/>
              <a:t>Use caution with links and attachments. Take appropriate precautions when using email and web browsers to reduce the risk of an infection. Be wary of unsolicited email attachments and use caution when clicking on email links, even if they seem to come from people you know. </a:t>
            </a:r>
            <a:endParaRPr lang="en-IN" dirty="0"/>
          </a:p>
        </p:txBody>
      </p:sp>
    </p:spTree>
    <p:extLst>
      <p:ext uri="{BB962C8B-B14F-4D97-AF65-F5344CB8AC3E}">
        <p14:creationId xmlns:p14="http://schemas.microsoft.com/office/powerpoint/2010/main" val="3508428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0674-082A-4B48-A212-D8CF9F4A505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1A0AB77-21FC-4DB8-A706-ED3DF90109C3}"/>
              </a:ext>
            </a:extLst>
          </p:cNvPr>
          <p:cNvSpPr>
            <a:spLocks noGrp="1"/>
          </p:cNvSpPr>
          <p:nvPr>
            <p:ph sz="quarter" idx="1"/>
          </p:nvPr>
        </p:nvSpPr>
        <p:spPr/>
        <p:txBody>
          <a:bodyPr>
            <a:normAutofit/>
          </a:bodyPr>
          <a:lstStyle/>
          <a:p>
            <a:pPr algn="just"/>
            <a:r>
              <a:rPr lang="en-GB" dirty="0"/>
              <a:t>Block pop-up advertisements. Pop-up blockers disable windows that could potentially contain malicious code. Most browsers have a free feature that can be enabled to block pop-up advertisements.</a:t>
            </a:r>
          </a:p>
          <a:p>
            <a:pPr algn="just"/>
            <a:r>
              <a:rPr lang="en-GB" dirty="0"/>
              <a:t>Use an account with limited permissions. When navigating the web, it's a good security practice to use an account with limited permissions. If you do become infected, restricted permissions keep the malicious code from spreading and escalating to an administrative account.</a:t>
            </a:r>
          </a:p>
        </p:txBody>
      </p:sp>
    </p:spTree>
    <p:extLst>
      <p:ext uri="{BB962C8B-B14F-4D97-AF65-F5344CB8AC3E}">
        <p14:creationId xmlns:p14="http://schemas.microsoft.com/office/powerpoint/2010/main" val="1316516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91FC-B40E-4928-A582-D126E12121B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048DF4F-0D14-4EF4-98B0-1B4C2648BFD5}"/>
              </a:ext>
            </a:extLst>
          </p:cNvPr>
          <p:cNvSpPr>
            <a:spLocks noGrp="1"/>
          </p:cNvSpPr>
          <p:nvPr>
            <p:ph sz="quarter" idx="1"/>
          </p:nvPr>
        </p:nvSpPr>
        <p:spPr/>
        <p:txBody>
          <a:bodyPr>
            <a:normAutofit/>
          </a:bodyPr>
          <a:lstStyle/>
          <a:p>
            <a:pPr algn="just"/>
            <a:r>
              <a:rPr lang="en-GB" dirty="0"/>
              <a:t>Disable external media </a:t>
            </a:r>
            <a:r>
              <a:rPr lang="en-GB" dirty="0" err="1"/>
              <a:t>AutoRun</a:t>
            </a:r>
            <a:r>
              <a:rPr lang="en-GB" dirty="0"/>
              <a:t> and AutoPlay features. Disabling </a:t>
            </a:r>
            <a:r>
              <a:rPr lang="en-GB" dirty="0" err="1"/>
              <a:t>AutoRun</a:t>
            </a:r>
            <a:r>
              <a:rPr lang="en-GB" dirty="0"/>
              <a:t> and AutoPlay features prevents external media infected with malicious code from automatically running on your computer.</a:t>
            </a:r>
          </a:p>
          <a:p>
            <a:pPr algn="just"/>
            <a:r>
              <a:rPr lang="en-GB" dirty="0"/>
              <a:t>Change your passwords. If you believe your computer is infected, change your passwords. This includes any passwords for websites that may have been cached in your web browser. Create and use strong passwords, making them difficult for attackers to guess. </a:t>
            </a:r>
            <a:endParaRPr lang="en-IN" dirty="0"/>
          </a:p>
        </p:txBody>
      </p:sp>
    </p:spTree>
    <p:extLst>
      <p:ext uri="{BB962C8B-B14F-4D97-AF65-F5344CB8AC3E}">
        <p14:creationId xmlns:p14="http://schemas.microsoft.com/office/powerpoint/2010/main" val="197227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DC14-B557-47D1-BC62-89CB4781E8F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80E638F-75A0-4F52-9A94-A284E74AF4EA}"/>
              </a:ext>
            </a:extLst>
          </p:cNvPr>
          <p:cNvSpPr>
            <a:spLocks noGrp="1"/>
          </p:cNvSpPr>
          <p:nvPr>
            <p:ph sz="quarter" idx="1"/>
          </p:nvPr>
        </p:nvSpPr>
        <p:spPr/>
        <p:txBody>
          <a:bodyPr>
            <a:normAutofit/>
          </a:bodyPr>
          <a:lstStyle/>
          <a:p>
            <a:pPr algn="just"/>
            <a:r>
              <a:rPr lang="en-GB" dirty="0"/>
              <a:t>Whatever the reason, Office 365 as well as Office 2019, Office 2016, and older versions include settings to quickly encrypt a document using a password.</a:t>
            </a:r>
          </a:p>
          <a:p>
            <a:pPr algn="just"/>
            <a:r>
              <a:rPr lang="en-GB" dirty="0"/>
              <a:t>Steps to protect an Office document using a password. </a:t>
            </a:r>
          </a:p>
          <a:p>
            <a:pPr lvl="1" algn="just"/>
            <a:r>
              <a:rPr lang="en-GB" dirty="0"/>
              <a:t>How to set a password for an Office document</a:t>
            </a:r>
          </a:p>
          <a:p>
            <a:pPr lvl="1" algn="just"/>
            <a:r>
              <a:rPr lang="en-GB" dirty="0"/>
              <a:t>How to remove a password from an Office document</a:t>
            </a:r>
            <a:endParaRPr lang="en-IN" dirty="0"/>
          </a:p>
        </p:txBody>
      </p:sp>
    </p:spTree>
    <p:extLst>
      <p:ext uri="{BB962C8B-B14F-4D97-AF65-F5344CB8AC3E}">
        <p14:creationId xmlns:p14="http://schemas.microsoft.com/office/powerpoint/2010/main" val="1035919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DCF3-1F99-45F0-B72C-20216E05714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FB7C33D-FD95-453E-81CA-42F630075F97}"/>
              </a:ext>
            </a:extLst>
          </p:cNvPr>
          <p:cNvSpPr>
            <a:spLocks noGrp="1"/>
          </p:cNvSpPr>
          <p:nvPr>
            <p:ph sz="quarter" idx="1"/>
          </p:nvPr>
        </p:nvSpPr>
        <p:spPr/>
        <p:txBody>
          <a:bodyPr>
            <a:normAutofit/>
          </a:bodyPr>
          <a:lstStyle/>
          <a:p>
            <a:pPr algn="just"/>
            <a:r>
              <a:rPr lang="en-GB" dirty="0"/>
              <a:t>Keep software updated. Install software patches on your computer so attackers do not take advantage of known vulnerabilities. Consider enabling automatic updates, when available. </a:t>
            </a:r>
          </a:p>
          <a:p>
            <a:pPr algn="just"/>
            <a:r>
              <a:rPr lang="en-GB" dirty="0"/>
              <a:t>Back up data. Regularly back up your documents, photos, and important email messages to the cloud or to an external hard drive. In the event of an infection, your information will not be lost.</a:t>
            </a:r>
          </a:p>
        </p:txBody>
      </p:sp>
    </p:spTree>
    <p:extLst>
      <p:ext uri="{BB962C8B-B14F-4D97-AF65-F5344CB8AC3E}">
        <p14:creationId xmlns:p14="http://schemas.microsoft.com/office/powerpoint/2010/main" val="3949530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A6EC-A43D-48CA-963B-C886FDD9E80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6529B1A-0C6D-4C51-B7BC-7C8D9FE9F633}"/>
              </a:ext>
            </a:extLst>
          </p:cNvPr>
          <p:cNvSpPr>
            <a:spLocks noGrp="1"/>
          </p:cNvSpPr>
          <p:nvPr>
            <p:ph sz="quarter" idx="1"/>
          </p:nvPr>
        </p:nvSpPr>
        <p:spPr/>
        <p:txBody>
          <a:bodyPr/>
          <a:lstStyle/>
          <a:p>
            <a:pPr algn="just"/>
            <a:r>
              <a:rPr lang="en-GB" dirty="0"/>
              <a:t>Install or enable a firewall. Firewalls can prevent some types of infection by blocking malicious traffic before it enters your computer. Some operating systems include a firewall; if the operating system you are using includes one, enable it. </a:t>
            </a:r>
          </a:p>
          <a:p>
            <a:pPr algn="just"/>
            <a:r>
              <a:rPr lang="en-GB" dirty="0"/>
              <a:t>Use anti-spyware tools. Spyware is a common virus source, but you can minimize infections by using a program that identifies and removes spyware. Most antivirus software includes an anti-spyware option; ensure you enable it.</a:t>
            </a:r>
            <a:endParaRPr lang="en-IN" dirty="0"/>
          </a:p>
          <a:p>
            <a:endParaRPr lang="en-IN" dirty="0"/>
          </a:p>
        </p:txBody>
      </p:sp>
    </p:spTree>
    <p:extLst>
      <p:ext uri="{BB962C8B-B14F-4D97-AF65-F5344CB8AC3E}">
        <p14:creationId xmlns:p14="http://schemas.microsoft.com/office/powerpoint/2010/main" val="1722393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353A-10B1-4FA8-81D5-A522A09CF86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C67917D-59EA-4D7C-8D57-0B3F23662438}"/>
              </a:ext>
            </a:extLst>
          </p:cNvPr>
          <p:cNvSpPr>
            <a:spLocks noGrp="1"/>
          </p:cNvSpPr>
          <p:nvPr>
            <p:ph sz="quarter" idx="1"/>
          </p:nvPr>
        </p:nvSpPr>
        <p:spPr/>
        <p:txBody>
          <a:bodyPr/>
          <a:lstStyle/>
          <a:p>
            <a:pPr algn="just"/>
            <a:r>
              <a:rPr lang="en-GB" dirty="0"/>
              <a:t>Monitor accounts. Look for any unauthorized use of, or unusual activity on, your accounts—especially banking accounts. If you identify unauthorized or unusual activity, contact your account provider immediately.</a:t>
            </a:r>
          </a:p>
          <a:p>
            <a:pPr algn="just"/>
            <a:r>
              <a:rPr lang="en-GB" dirty="0"/>
              <a:t>Avoid using public Wi-Fi. Unsecured public Wi-Fi may allow an attacker to intercept your device’s network traffic and gain access to your personal information.</a:t>
            </a:r>
            <a:endParaRPr lang="en-IN" dirty="0"/>
          </a:p>
        </p:txBody>
      </p:sp>
    </p:spTree>
    <p:extLst>
      <p:ext uri="{BB962C8B-B14F-4D97-AF65-F5344CB8AC3E}">
        <p14:creationId xmlns:p14="http://schemas.microsoft.com/office/powerpoint/2010/main" val="2845109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D516-3199-4E85-AFE8-74DD5E629FEC}"/>
              </a:ext>
            </a:extLst>
          </p:cNvPr>
          <p:cNvSpPr>
            <a:spLocks noGrp="1"/>
          </p:cNvSpPr>
          <p:nvPr>
            <p:ph type="title"/>
          </p:nvPr>
        </p:nvSpPr>
        <p:spPr/>
        <p:txBody>
          <a:bodyPr>
            <a:normAutofit/>
          </a:bodyPr>
          <a:lstStyle/>
          <a:p>
            <a:r>
              <a:rPr lang="en-GB" dirty="0"/>
              <a:t>How do you recover if you become a victim of malicious code?</a:t>
            </a:r>
            <a:endParaRPr lang="en-IN" dirty="0"/>
          </a:p>
        </p:txBody>
      </p:sp>
      <p:sp>
        <p:nvSpPr>
          <p:cNvPr id="3" name="Content Placeholder 2">
            <a:extLst>
              <a:ext uri="{FF2B5EF4-FFF2-40B4-BE49-F238E27FC236}">
                <a16:creationId xmlns:a16="http://schemas.microsoft.com/office/drawing/2014/main" id="{AC941286-6977-4252-BE99-D81174D54452}"/>
              </a:ext>
            </a:extLst>
          </p:cNvPr>
          <p:cNvSpPr>
            <a:spLocks noGrp="1"/>
          </p:cNvSpPr>
          <p:nvPr>
            <p:ph sz="quarter" idx="1"/>
          </p:nvPr>
        </p:nvSpPr>
        <p:spPr/>
        <p:txBody>
          <a:bodyPr/>
          <a:lstStyle/>
          <a:p>
            <a:pPr algn="just"/>
            <a:r>
              <a:rPr lang="en-GB" dirty="0"/>
              <a:t>Using antivirus software is the best way to defend your computer against malicious code. If you think your computer is infected, run your antivirus software program. </a:t>
            </a:r>
          </a:p>
          <a:p>
            <a:pPr algn="just"/>
            <a:r>
              <a:rPr lang="en-GB" dirty="0"/>
              <a:t>Ideally, your antivirus program will identify any malicious code on your computer and quarantine them so they no longer affect your system. You should also consider these additional steps:</a:t>
            </a:r>
            <a:endParaRPr lang="en-IN" dirty="0"/>
          </a:p>
        </p:txBody>
      </p:sp>
    </p:spTree>
    <p:extLst>
      <p:ext uri="{BB962C8B-B14F-4D97-AF65-F5344CB8AC3E}">
        <p14:creationId xmlns:p14="http://schemas.microsoft.com/office/powerpoint/2010/main" val="547719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B888-BBAE-4E72-9375-F296ACE33C7D}"/>
              </a:ext>
            </a:extLst>
          </p:cNvPr>
          <p:cNvSpPr>
            <a:spLocks noGrp="1"/>
          </p:cNvSpPr>
          <p:nvPr>
            <p:ph type="title"/>
          </p:nvPr>
        </p:nvSpPr>
        <p:spPr/>
        <p:txBody>
          <a:bodyPr/>
          <a:lstStyle/>
          <a:p>
            <a:r>
              <a:rPr lang="en-GB" dirty="0"/>
              <a:t>1. Minimize the damage</a:t>
            </a:r>
            <a:endParaRPr lang="en-IN" dirty="0"/>
          </a:p>
        </p:txBody>
      </p:sp>
      <p:sp>
        <p:nvSpPr>
          <p:cNvPr id="3" name="Content Placeholder 2">
            <a:extLst>
              <a:ext uri="{FF2B5EF4-FFF2-40B4-BE49-F238E27FC236}">
                <a16:creationId xmlns:a16="http://schemas.microsoft.com/office/drawing/2014/main" id="{CFF12546-E794-4953-BD6E-17E798C11CDD}"/>
              </a:ext>
            </a:extLst>
          </p:cNvPr>
          <p:cNvSpPr>
            <a:spLocks noGrp="1"/>
          </p:cNvSpPr>
          <p:nvPr>
            <p:ph sz="quarter" idx="1"/>
          </p:nvPr>
        </p:nvSpPr>
        <p:spPr/>
        <p:txBody>
          <a:bodyPr>
            <a:normAutofit/>
          </a:bodyPr>
          <a:lstStyle/>
          <a:p>
            <a:pPr algn="just"/>
            <a:r>
              <a:rPr lang="en-GB" dirty="0"/>
              <a:t>If you are at work and have access to an information technology (IT) department, contact them immediately. The sooner they can investigate and “clean” your computer, the less likely it is to cause additional damage to your computer—and other computers on the network. If you are on a home computer or laptop, disconnect your computer from the internet; this will prevent the attacker from accessing your system.</a:t>
            </a:r>
          </a:p>
        </p:txBody>
      </p:sp>
    </p:spTree>
    <p:extLst>
      <p:ext uri="{BB962C8B-B14F-4D97-AF65-F5344CB8AC3E}">
        <p14:creationId xmlns:p14="http://schemas.microsoft.com/office/powerpoint/2010/main" val="2344167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9ADF-08D0-47A9-84FF-A172D556BDAF}"/>
              </a:ext>
            </a:extLst>
          </p:cNvPr>
          <p:cNvSpPr>
            <a:spLocks noGrp="1"/>
          </p:cNvSpPr>
          <p:nvPr>
            <p:ph type="title"/>
          </p:nvPr>
        </p:nvSpPr>
        <p:spPr/>
        <p:txBody>
          <a:bodyPr/>
          <a:lstStyle/>
          <a:p>
            <a:r>
              <a:rPr lang="en-GB" dirty="0"/>
              <a:t>2. Remove the malicious code. </a:t>
            </a:r>
            <a:endParaRPr lang="en-IN" dirty="0"/>
          </a:p>
        </p:txBody>
      </p:sp>
      <p:sp>
        <p:nvSpPr>
          <p:cNvPr id="3" name="Content Placeholder 2">
            <a:extLst>
              <a:ext uri="{FF2B5EF4-FFF2-40B4-BE49-F238E27FC236}">
                <a16:creationId xmlns:a16="http://schemas.microsoft.com/office/drawing/2014/main" id="{FE226F17-5907-43EB-8B4F-9E04F0EA9285}"/>
              </a:ext>
            </a:extLst>
          </p:cNvPr>
          <p:cNvSpPr>
            <a:spLocks noGrp="1"/>
          </p:cNvSpPr>
          <p:nvPr>
            <p:ph sz="quarter" idx="1"/>
          </p:nvPr>
        </p:nvSpPr>
        <p:spPr/>
        <p:txBody>
          <a:bodyPr>
            <a:normAutofit lnSpcReduction="10000"/>
          </a:bodyPr>
          <a:lstStyle/>
          <a:p>
            <a:pPr algn="just"/>
            <a:r>
              <a:rPr lang="en-GB" dirty="0"/>
              <a:t>If you have antivirus software installed on your computer, update the software and perform a manual scan of your entire system. </a:t>
            </a:r>
          </a:p>
          <a:p>
            <a:pPr algn="just"/>
            <a:r>
              <a:rPr lang="en-GB" dirty="0"/>
              <a:t>If you do not have antivirus software, you can purchase it online or in a computer store. If the software cannot locate and remove the infection, you may need to reinstall your operating system, usually with a system restore disk. </a:t>
            </a:r>
          </a:p>
          <a:p>
            <a:pPr algn="just"/>
            <a:r>
              <a:rPr lang="en-GB" i="1" dirty="0"/>
              <a:t>Note that reinstalling or restoring the operating system typically erases all of your files and any additional software that you have installed on your computer. After reinstalling the operating system and any other software, install all of the appropriate patches to fix known vulnerabilities.</a:t>
            </a:r>
            <a:endParaRPr lang="en-IN" i="1" dirty="0"/>
          </a:p>
          <a:p>
            <a:endParaRPr lang="en-IN" dirty="0"/>
          </a:p>
        </p:txBody>
      </p:sp>
    </p:spTree>
    <p:extLst>
      <p:ext uri="{BB962C8B-B14F-4D97-AF65-F5344CB8AC3E}">
        <p14:creationId xmlns:p14="http://schemas.microsoft.com/office/powerpoint/2010/main" val="2335790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B77F-90BB-40D0-841E-2084763A1B8A}"/>
              </a:ext>
            </a:extLst>
          </p:cNvPr>
          <p:cNvSpPr>
            <a:spLocks noGrp="1"/>
          </p:cNvSpPr>
          <p:nvPr>
            <p:ph type="title"/>
          </p:nvPr>
        </p:nvSpPr>
        <p:spPr/>
        <p:txBody>
          <a:bodyPr/>
          <a:lstStyle/>
          <a:p>
            <a:r>
              <a:rPr lang="en-GB" dirty="0"/>
              <a:t>Examples of malicious code attacks</a:t>
            </a:r>
            <a:endParaRPr lang="en-IN" dirty="0"/>
          </a:p>
        </p:txBody>
      </p:sp>
      <p:sp>
        <p:nvSpPr>
          <p:cNvPr id="3" name="Content Placeholder 2">
            <a:extLst>
              <a:ext uri="{FF2B5EF4-FFF2-40B4-BE49-F238E27FC236}">
                <a16:creationId xmlns:a16="http://schemas.microsoft.com/office/drawing/2014/main" id="{48D613EC-6394-4BB7-B972-B168FE43EDC7}"/>
              </a:ext>
            </a:extLst>
          </p:cNvPr>
          <p:cNvSpPr>
            <a:spLocks noGrp="1"/>
          </p:cNvSpPr>
          <p:nvPr>
            <p:ph sz="quarter" idx="1"/>
          </p:nvPr>
        </p:nvSpPr>
        <p:spPr/>
        <p:txBody>
          <a:bodyPr>
            <a:normAutofit lnSpcReduction="10000"/>
          </a:bodyPr>
          <a:lstStyle/>
          <a:p>
            <a:pPr marL="0" indent="0" algn="just">
              <a:buNone/>
            </a:pPr>
            <a:r>
              <a:rPr lang="en-GB" b="1" dirty="0" err="1"/>
              <a:t>Emotet</a:t>
            </a:r>
            <a:r>
              <a:rPr lang="en-GB" b="1" dirty="0"/>
              <a:t> trojan</a:t>
            </a:r>
          </a:p>
          <a:p>
            <a:pPr algn="just"/>
            <a:r>
              <a:rPr lang="en-GB" dirty="0"/>
              <a:t>First appearing in 2014, the </a:t>
            </a:r>
            <a:r>
              <a:rPr lang="en-GB" dirty="0" err="1"/>
              <a:t>Emotet</a:t>
            </a:r>
            <a:r>
              <a:rPr lang="en-GB" dirty="0"/>
              <a:t> trojan evolved from its malware roots to become email spam laden with malicious code. The attackers use phishing tactics like urgent email subject lines (ex: "Payment Needed") to fool users into downloads.</a:t>
            </a:r>
          </a:p>
          <a:p>
            <a:pPr algn="just"/>
            <a:r>
              <a:rPr lang="en-GB" dirty="0"/>
              <a:t>Once on a device, </a:t>
            </a:r>
            <a:r>
              <a:rPr lang="en-GB" dirty="0" err="1"/>
              <a:t>Emotet</a:t>
            </a:r>
            <a:r>
              <a:rPr lang="en-GB" dirty="0"/>
              <a:t> has been known to run scripts that deliver viruses, install command and control (C&amp;C) malware for botnet recruitment, and more. This threat took a short break in 2018 before returning to become an SMS malware threat in the process.</a:t>
            </a:r>
          </a:p>
        </p:txBody>
      </p:sp>
    </p:spTree>
    <p:extLst>
      <p:ext uri="{BB962C8B-B14F-4D97-AF65-F5344CB8AC3E}">
        <p14:creationId xmlns:p14="http://schemas.microsoft.com/office/powerpoint/2010/main" val="379893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638E-2CFC-4E10-8A37-9EFADE87E64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40EBC58-F9BB-442F-816F-6CE767FED8EC}"/>
              </a:ext>
            </a:extLst>
          </p:cNvPr>
          <p:cNvSpPr>
            <a:spLocks noGrp="1"/>
          </p:cNvSpPr>
          <p:nvPr>
            <p:ph sz="quarter" idx="1"/>
          </p:nvPr>
        </p:nvSpPr>
        <p:spPr/>
        <p:txBody>
          <a:bodyPr/>
          <a:lstStyle/>
          <a:p>
            <a:pPr marL="0" indent="0">
              <a:buNone/>
            </a:pPr>
            <a:r>
              <a:rPr lang="en-GB" b="1" dirty="0"/>
              <a:t>Stuxnet worm</a:t>
            </a:r>
          </a:p>
          <a:p>
            <a:pPr algn="just"/>
            <a:r>
              <a:rPr lang="en-GB" dirty="0"/>
              <a:t>Since 2010, the Stuxnet computer worm and its successors have been targeting national infrastructure. Its first documented attack involved Iranian nuclear facilities via USB flash drive, destroying critical equipment. Stuxnet has since ceased, but its source code has been used to create similar highly targeted attacks through 2018.</a:t>
            </a:r>
            <a:endParaRPr lang="en-IN" dirty="0"/>
          </a:p>
        </p:txBody>
      </p:sp>
    </p:spTree>
    <p:extLst>
      <p:ext uri="{BB962C8B-B14F-4D97-AF65-F5344CB8AC3E}">
        <p14:creationId xmlns:p14="http://schemas.microsoft.com/office/powerpoint/2010/main" val="2777374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2F7B-4F04-4F7B-85FB-1B8C8BEF800B}"/>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26B050B2-4693-4C3D-A030-FCB6A1CD1163}"/>
              </a:ext>
            </a:extLst>
          </p:cNvPr>
          <p:cNvSpPr>
            <a:spLocks noGrp="1"/>
          </p:cNvSpPr>
          <p:nvPr>
            <p:ph sz="quarter" idx="1"/>
          </p:nvPr>
        </p:nvSpPr>
        <p:spPr/>
        <p:txBody>
          <a:bodyPr/>
          <a:lstStyle/>
          <a:p>
            <a:pPr algn="just"/>
            <a:r>
              <a:rPr lang="en-GB" dirty="0"/>
              <a:t>Threats to your computer will continue to evolve. Although you cannot eliminate every hazard, by using caution, installing and using antivirus software, and following other simple security practices, you can significantly reduce your risk and strengthen your protection against malicious code.</a:t>
            </a:r>
            <a:endParaRPr lang="en-IN" dirty="0"/>
          </a:p>
        </p:txBody>
      </p:sp>
    </p:spTree>
    <p:extLst>
      <p:ext uri="{BB962C8B-B14F-4D97-AF65-F5344CB8AC3E}">
        <p14:creationId xmlns:p14="http://schemas.microsoft.com/office/powerpoint/2010/main" val="459917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3318-AC76-455C-AC71-E5AC26EFE473}"/>
              </a:ext>
            </a:extLst>
          </p:cNvPr>
          <p:cNvSpPr>
            <a:spLocks noGrp="1"/>
          </p:cNvSpPr>
          <p:nvPr>
            <p:ph type="title"/>
          </p:nvPr>
        </p:nvSpPr>
        <p:spPr/>
        <p:txBody>
          <a:bodyPr/>
          <a:lstStyle/>
          <a:p>
            <a:r>
              <a:rPr lang="en-GB" dirty="0"/>
              <a:t>Password-cracking Techniques Used by Hackers</a:t>
            </a:r>
            <a:endParaRPr lang="en-IN" dirty="0"/>
          </a:p>
        </p:txBody>
      </p:sp>
      <p:sp>
        <p:nvSpPr>
          <p:cNvPr id="3" name="Content Placeholder 2">
            <a:extLst>
              <a:ext uri="{FF2B5EF4-FFF2-40B4-BE49-F238E27FC236}">
                <a16:creationId xmlns:a16="http://schemas.microsoft.com/office/drawing/2014/main" id="{F5233E06-FDF7-491C-9161-89B2EB62F920}"/>
              </a:ext>
            </a:extLst>
          </p:cNvPr>
          <p:cNvSpPr>
            <a:spLocks noGrp="1"/>
          </p:cNvSpPr>
          <p:nvPr>
            <p:ph sz="quarter" idx="1"/>
          </p:nvPr>
        </p:nvSpPr>
        <p:spPr/>
        <p:txBody>
          <a:bodyPr>
            <a:normAutofit/>
          </a:bodyPr>
          <a:lstStyle/>
          <a:p>
            <a:pPr algn="just"/>
            <a:r>
              <a:rPr lang="en-GB" dirty="0"/>
              <a:t>You certainly will always need to change your password, and sometimes more urgently than you think, but mitigating against theft is a great way to stay on top of your account security. </a:t>
            </a:r>
          </a:p>
          <a:p>
            <a:r>
              <a:rPr lang="en-GB" dirty="0"/>
              <a:t>You can always head to www.haveibeenpwned.com to check if you’re at risk, but simply thinking your password is secure enough to not be hacked into is a bad mindset to have.</a:t>
            </a:r>
          </a:p>
        </p:txBody>
      </p:sp>
    </p:spTree>
    <p:extLst>
      <p:ext uri="{BB962C8B-B14F-4D97-AF65-F5344CB8AC3E}">
        <p14:creationId xmlns:p14="http://schemas.microsoft.com/office/powerpoint/2010/main" val="385122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EC79-F459-48CE-A7BA-A66961F8D274}"/>
              </a:ext>
            </a:extLst>
          </p:cNvPr>
          <p:cNvSpPr>
            <a:spLocks noGrp="1"/>
          </p:cNvSpPr>
          <p:nvPr>
            <p:ph type="title"/>
          </p:nvPr>
        </p:nvSpPr>
        <p:spPr/>
        <p:txBody>
          <a:bodyPr>
            <a:normAutofit/>
          </a:bodyPr>
          <a:lstStyle/>
          <a:p>
            <a:r>
              <a:rPr lang="en-GB" dirty="0"/>
              <a:t>How to set a password for an Office document</a:t>
            </a:r>
            <a:endParaRPr lang="en-IN" dirty="0"/>
          </a:p>
        </p:txBody>
      </p:sp>
      <p:sp>
        <p:nvSpPr>
          <p:cNvPr id="3" name="Content Placeholder 2">
            <a:extLst>
              <a:ext uri="{FF2B5EF4-FFF2-40B4-BE49-F238E27FC236}">
                <a16:creationId xmlns:a16="http://schemas.microsoft.com/office/drawing/2014/main" id="{7DFD3272-A275-4ED2-B99F-340330749DF4}"/>
              </a:ext>
            </a:extLst>
          </p:cNvPr>
          <p:cNvSpPr>
            <a:spLocks noGrp="1"/>
          </p:cNvSpPr>
          <p:nvPr>
            <p:ph sz="quarter" idx="1"/>
          </p:nvPr>
        </p:nvSpPr>
        <p:spPr/>
        <p:txBody>
          <a:bodyPr>
            <a:normAutofit/>
          </a:bodyPr>
          <a:lstStyle/>
          <a:p>
            <a:pPr marL="0" indent="0" algn="just">
              <a:buNone/>
            </a:pPr>
            <a:r>
              <a:rPr lang="en-GB" dirty="0"/>
              <a:t>To add an encryption password to Microsoft Word, Excel, or PowerPoint, use these steps:</a:t>
            </a:r>
          </a:p>
          <a:p>
            <a:pPr algn="just"/>
            <a:r>
              <a:rPr lang="en-GB" dirty="0"/>
              <a:t>Open the Word (Excel or PowerPoint) document.</a:t>
            </a:r>
          </a:p>
          <a:p>
            <a:pPr algn="just"/>
            <a:r>
              <a:rPr lang="en-GB" dirty="0"/>
              <a:t>Click on File.</a:t>
            </a:r>
          </a:p>
          <a:p>
            <a:pPr algn="just"/>
            <a:r>
              <a:rPr lang="en-GB" dirty="0"/>
              <a:t>Click on Info.</a:t>
            </a:r>
          </a:p>
          <a:p>
            <a:pPr algn="just"/>
            <a:r>
              <a:rPr lang="en-GB" dirty="0"/>
              <a:t>On the right side, click the Protect document menu.</a:t>
            </a:r>
          </a:p>
          <a:p>
            <a:pPr lvl="1" algn="just"/>
            <a:r>
              <a:rPr lang="en-GB" dirty="0"/>
              <a:t>Note: In Excel, the option will appear as "Protect Workbook," and in PowerPoint, it'll be displayed as "Protect presentation."</a:t>
            </a:r>
          </a:p>
        </p:txBody>
      </p:sp>
    </p:spTree>
    <p:extLst>
      <p:ext uri="{BB962C8B-B14F-4D97-AF65-F5344CB8AC3E}">
        <p14:creationId xmlns:p14="http://schemas.microsoft.com/office/powerpoint/2010/main" val="2944925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AFA4-88F8-42F2-B59A-181FD78BA53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C55C995-B3CE-4879-AAD1-6E645F907C22}"/>
              </a:ext>
            </a:extLst>
          </p:cNvPr>
          <p:cNvSpPr>
            <a:spLocks noGrp="1"/>
          </p:cNvSpPr>
          <p:nvPr>
            <p:ph sz="quarter" idx="1"/>
          </p:nvPr>
        </p:nvSpPr>
        <p:spPr/>
        <p:txBody>
          <a:bodyPr/>
          <a:lstStyle/>
          <a:p>
            <a:pPr algn="just"/>
            <a:r>
              <a:rPr lang="en-GB" dirty="0"/>
              <a:t>So, to help you understand just how hackers get your passwords – secure or otherwise – we’ve put together a list of the top ten password-cracking techniques used by hackers. </a:t>
            </a:r>
          </a:p>
          <a:p>
            <a:pPr algn="just"/>
            <a:r>
              <a:rPr lang="en-GB" dirty="0"/>
              <a:t>Some of the below methods are certainly outdated, but that doesn’t mean they aren’t still being used. </a:t>
            </a:r>
            <a:endParaRPr lang="en-IN" dirty="0"/>
          </a:p>
          <a:p>
            <a:endParaRPr lang="en-IN" dirty="0"/>
          </a:p>
        </p:txBody>
      </p:sp>
    </p:spTree>
    <p:extLst>
      <p:ext uri="{BB962C8B-B14F-4D97-AF65-F5344CB8AC3E}">
        <p14:creationId xmlns:p14="http://schemas.microsoft.com/office/powerpoint/2010/main" val="1630153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0F4B-A19A-4D91-B8DB-0C38DFEF8E5B}"/>
              </a:ext>
            </a:extLst>
          </p:cNvPr>
          <p:cNvSpPr>
            <a:spLocks noGrp="1"/>
          </p:cNvSpPr>
          <p:nvPr>
            <p:ph type="title"/>
          </p:nvPr>
        </p:nvSpPr>
        <p:spPr/>
        <p:txBody>
          <a:bodyPr/>
          <a:lstStyle/>
          <a:p>
            <a:r>
              <a:rPr lang="en-GB" dirty="0"/>
              <a:t>1. Phishing</a:t>
            </a:r>
            <a:endParaRPr lang="en-IN" dirty="0"/>
          </a:p>
        </p:txBody>
      </p:sp>
      <p:sp>
        <p:nvSpPr>
          <p:cNvPr id="3" name="Content Placeholder 2">
            <a:extLst>
              <a:ext uri="{FF2B5EF4-FFF2-40B4-BE49-F238E27FC236}">
                <a16:creationId xmlns:a16="http://schemas.microsoft.com/office/drawing/2014/main" id="{88ECB07F-9A4F-4B70-8478-7A66F9EBA687}"/>
              </a:ext>
            </a:extLst>
          </p:cNvPr>
          <p:cNvSpPr>
            <a:spLocks noGrp="1"/>
          </p:cNvSpPr>
          <p:nvPr>
            <p:ph sz="quarter" idx="1"/>
          </p:nvPr>
        </p:nvSpPr>
        <p:spPr/>
        <p:txBody>
          <a:bodyPr/>
          <a:lstStyle/>
          <a:p>
            <a:pPr algn="just"/>
            <a:r>
              <a:rPr lang="en-GB" dirty="0"/>
              <a:t>There’s an easy way to hack, ask the user for his or her password. </a:t>
            </a:r>
          </a:p>
          <a:p>
            <a:pPr algn="just"/>
            <a:r>
              <a:rPr lang="en-GB" dirty="0"/>
              <a:t>A phishing email leads the unsuspecting reader to a spoofed log in page associated with whatever service it is the hacker wants to access, usually by requesting the user to put right some terrible problem with their security. </a:t>
            </a:r>
          </a:p>
          <a:p>
            <a:pPr algn="just"/>
            <a:r>
              <a:rPr lang="en-GB" dirty="0"/>
              <a:t>That page then skims their password and the hacker can go use it for their own purpose.</a:t>
            </a:r>
            <a:endParaRPr lang="en-IN" dirty="0"/>
          </a:p>
        </p:txBody>
      </p:sp>
    </p:spTree>
    <p:extLst>
      <p:ext uri="{BB962C8B-B14F-4D97-AF65-F5344CB8AC3E}">
        <p14:creationId xmlns:p14="http://schemas.microsoft.com/office/powerpoint/2010/main" val="632970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06EF-BF3A-4989-896E-A1287F8490C1}"/>
              </a:ext>
            </a:extLst>
          </p:cNvPr>
          <p:cNvSpPr>
            <a:spLocks noGrp="1"/>
          </p:cNvSpPr>
          <p:nvPr>
            <p:ph type="title"/>
          </p:nvPr>
        </p:nvSpPr>
        <p:spPr/>
        <p:txBody>
          <a:bodyPr/>
          <a:lstStyle/>
          <a:p>
            <a:r>
              <a:rPr lang="en-GB" dirty="0"/>
              <a:t>Continue..</a:t>
            </a:r>
            <a:endParaRPr lang="en-IN" dirty="0"/>
          </a:p>
        </p:txBody>
      </p:sp>
      <p:pic>
        <p:nvPicPr>
          <p:cNvPr id="2050" name="Picture 2" descr="password_cracking_-_dictionary">
            <a:extLst>
              <a:ext uri="{FF2B5EF4-FFF2-40B4-BE49-F238E27FC236}">
                <a16:creationId xmlns:a16="http://schemas.microsoft.com/office/drawing/2014/main" id="{DD18B760-349E-47E9-9C57-D39954CCC78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04875" y="2189162"/>
            <a:ext cx="65722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450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0C0F-6A01-4702-B88F-AAAE894CBFB1}"/>
              </a:ext>
            </a:extLst>
          </p:cNvPr>
          <p:cNvSpPr>
            <a:spLocks noGrp="1"/>
          </p:cNvSpPr>
          <p:nvPr>
            <p:ph type="title"/>
          </p:nvPr>
        </p:nvSpPr>
        <p:spPr/>
        <p:txBody>
          <a:bodyPr/>
          <a:lstStyle/>
          <a:p>
            <a:r>
              <a:rPr lang="en-GB" dirty="0"/>
              <a:t>2. Social Engineering</a:t>
            </a:r>
            <a:endParaRPr lang="en-IN" dirty="0"/>
          </a:p>
        </p:txBody>
      </p:sp>
      <p:sp>
        <p:nvSpPr>
          <p:cNvPr id="3" name="Content Placeholder 2">
            <a:extLst>
              <a:ext uri="{FF2B5EF4-FFF2-40B4-BE49-F238E27FC236}">
                <a16:creationId xmlns:a16="http://schemas.microsoft.com/office/drawing/2014/main" id="{A07730D6-B7A2-45AC-A5F7-9925EEDCA192}"/>
              </a:ext>
            </a:extLst>
          </p:cNvPr>
          <p:cNvSpPr>
            <a:spLocks noGrp="1"/>
          </p:cNvSpPr>
          <p:nvPr>
            <p:ph sz="quarter" idx="1"/>
          </p:nvPr>
        </p:nvSpPr>
        <p:spPr/>
        <p:txBody>
          <a:bodyPr>
            <a:normAutofit fontScale="92500" lnSpcReduction="10000"/>
          </a:bodyPr>
          <a:lstStyle/>
          <a:p>
            <a:pPr algn="just"/>
            <a:r>
              <a:rPr lang="en-GB" dirty="0"/>
              <a:t>Social engineering takes the whole “ask the user” concept outside of the inbox that phishing tends to stick with and into the real world.</a:t>
            </a:r>
          </a:p>
          <a:p>
            <a:pPr algn="just"/>
            <a:r>
              <a:rPr lang="en-GB" dirty="0"/>
              <a:t>A </a:t>
            </a:r>
            <a:r>
              <a:rPr lang="en-GB" dirty="0" err="1"/>
              <a:t>favorite</a:t>
            </a:r>
            <a:r>
              <a:rPr lang="en-GB" dirty="0"/>
              <a:t> of the social engineer is to call an office posing as an IT security tech guy and simply ask for the network access password. You’d be amazed at how often this works. Some even have the necessary gonads to don a suit and name badge before walking into a business to ask the receptionist the same question face to face.</a:t>
            </a:r>
          </a:p>
          <a:p>
            <a:pPr algn="just"/>
            <a:r>
              <a:rPr lang="en-GB" dirty="0"/>
              <a:t>Time and again, it’s been shown that many businesses either don’t have good security in place or people are too friendly and trusting when they shouldn’t be, such as giving people access to sensitive locations because of a uniform or sob story.</a:t>
            </a:r>
            <a:endParaRPr lang="en-IN" dirty="0"/>
          </a:p>
        </p:txBody>
      </p:sp>
    </p:spTree>
    <p:extLst>
      <p:ext uri="{BB962C8B-B14F-4D97-AF65-F5344CB8AC3E}">
        <p14:creationId xmlns:p14="http://schemas.microsoft.com/office/powerpoint/2010/main" val="3976359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5A09-77B9-43FE-AE1D-FC08A3010FCE}"/>
              </a:ext>
            </a:extLst>
          </p:cNvPr>
          <p:cNvSpPr>
            <a:spLocks noGrp="1"/>
          </p:cNvSpPr>
          <p:nvPr>
            <p:ph type="title"/>
          </p:nvPr>
        </p:nvSpPr>
        <p:spPr/>
        <p:txBody>
          <a:bodyPr/>
          <a:lstStyle/>
          <a:p>
            <a:r>
              <a:rPr lang="en-GB" dirty="0"/>
              <a:t>3. Malware</a:t>
            </a:r>
            <a:endParaRPr lang="en-IN" dirty="0"/>
          </a:p>
        </p:txBody>
      </p:sp>
      <p:sp>
        <p:nvSpPr>
          <p:cNvPr id="3" name="Content Placeholder 2">
            <a:extLst>
              <a:ext uri="{FF2B5EF4-FFF2-40B4-BE49-F238E27FC236}">
                <a16:creationId xmlns:a16="http://schemas.microsoft.com/office/drawing/2014/main" id="{CF24A0E2-5068-4408-BF72-FECA472A25C0}"/>
              </a:ext>
            </a:extLst>
          </p:cNvPr>
          <p:cNvSpPr>
            <a:spLocks noGrp="1"/>
          </p:cNvSpPr>
          <p:nvPr>
            <p:ph sz="quarter" idx="1"/>
          </p:nvPr>
        </p:nvSpPr>
        <p:spPr/>
        <p:txBody>
          <a:bodyPr/>
          <a:lstStyle/>
          <a:p>
            <a:pPr algn="just"/>
            <a:r>
              <a:rPr lang="en-GB" dirty="0"/>
              <a:t>Malware comes in many forms, such as a keylogger, also known as a screen scraper, which records everything you type or takes screenshots during a login process, and then forwards a copy of this file to hacker central.</a:t>
            </a:r>
          </a:p>
          <a:p>
            <a:pPr algn="just"/>
            <a:r>
              <a:rPr lang="en-GB" dirty="0"/>
              <a:t>Some malware will look for the existence of a web browser client password file and copy it, which, unless properly encrypted, will contain easily accessible saved passwords from the user’s browsing history.</a:t>
            </a:r>
            <a:endParaRPr lang="en-IN" dirty="0"/>
          </a:p>
        </p:txBody>
      </p:sp>
    </p:spTree>
    <p:extLst>
      <p:ext uri="{BB962C8B-B14F-4D97-AF65-F5344CB8AC3E}">
        <p14:creationId xmlns:p14="http://schemas.microsoft.com/office/powerpoint/2010/main" val="3951913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53A2-CF35-475B-BF7E-3B12B55742C5}"/>
              </a:ext>
            </a:extLst>
          </p:cNvPr>
          <p:cNvSpPr>
            <a:spLocks noGrp="1"/>
          </p:cNvSpPr>
          <p:nvPr>
            <p:ph type="title"/>
          </p:nvPr>
        </p:nvSpPr>
        <p:spPr/>
        <p:txBody>
          <a:bodyPr/>
          <a:lstStyle/>
          <a:p>
            <a:r>
              <a:rPr lang="en-GB" dirty="0"/>
              <a:t>4. Dictionary Attack</a:t>
            </a:r>
            <a:endParaRPr lang="en-IN" dirty="0"/>
          </a:p>
        </p:txBody>
      </p:sp>
      <p:sp>
        <p:nvSpPr>
          <p:cNvPr id="3" name="Content Placeholder 2">
            <a:extLst>
              <a:ext uri="{FF2B5EF4-FFF2-40B4-BE49-F238E27FC236}">
                <a16:creationId xmlns:a16="http://schemas.microsoft.com/office/drawing/2014/main" id="{E11B671B-6B0E-4EE3-A233-707943B5F781}"/>
              </a:ext>
            </a:extLst>
          </p:cNvPr>
          <p:cNvSpPr>
            <a:spLocks noGrp="1"/>
          </p:cNvSpPr>
          <p:nvPr>
            <p:ph sz="quarter" idx="1"/>
          </p:nvPr>
        </p:nvSpPr>
        <p:spPr/>
        <p:txBody>
          <a:bodyPr/>
          <a:lstStyle/>
          <a:p>
            <a:pPr algn="just"/>
            <a:r>
              <a:rPr lang="en-GB" dirty="0"/>
              <a:t>The dictionary attack uses a simple file containing words that can be found in a dictionary, hence its rather straightforward name. In other words, this attack uses exactly the kind of words that many people use as their password.</a:t>
            </a:r>
          </a:p>
          <a:p>
            <a:pPr algn="just"/>
            <a:r>
              <a:rPr lang="en-GB" dirty="0"/>
              <a:t>Cleverly grouping words together such as “</a:t>
            </a:r>
            <a:r>
              <a:rPr lang="en-GB" dirty="0" err="1"/>
              <a:t>letmein</a:t>
            </a:r>
            <a:r>
              <a:rPr lang="en-GB" dirty="0"/>
              <a:t>” or “</a:t>
            </a:r>
            <a:r>
              <a:rPr lang="en-GB" dirty="0" err="1"/>
              <a:t>superadministratorguy</a:t>
            </a:r>
            <a:r>
              <a:rPr lang="en-GB" dirty="0"/>
              <a:t>” will not prevent your password from being cracked this way – well, not for more than a few extra seconds.</a:t>
            </a:r>
            <a:endParaRPr lang="en-IN" dirty="0"/>
          </a:p>
        </p:txBody>
      </p:sp>
    </p:spTree>
    <p:extLst>
      <p:ext uri="{BB962C8B-B14F-4D97-AF65-F5344CB8AC3E}">
        <p14:creationId xmlns:p14="http://schemas.microsoft.com/office/powerpoint/2010/main" val="3241911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4F4B-05EA-4A1F-84E4-36949914D4B4}"/>
              </a:ext>
            </a:extLst>
          </p:cNvPr>
          <p:cNvSpPr>
            <a:spLocks noGrp="1"/>
          </p:cNvSpPr>
          <p:nvPr>
            <p:ph type="title"/>
          </p:nvPr>
        </p:nvSpPr>
        <p:spPr/>
        <p:txBody>
          <a:bodyPr/>
          <a:lstStyle/>
          <a:p>
            <a:r>
              <a:rPr lang="en-GB" dirty="0"/>
              <a:t>Continue..</a:t>
            </a:r>
            <a:endParaRPr lang="en-IN" dirty="0"/>
          </a:p>
        </p:txBody>
      </p:sp>
      <p:pic>
        <p:nvPicPr>
          <p:cNvPr id="3074" name="Picture 2" descr="password_cracking_-_dictionary">
            <a:extLst>
              <a:ext uri="{FF2B5EF4-FFF2-40B4-BE49-F238E27FC236}">
                <a16:creationId xmlns:a16="http://schemas.microsoft.com/office/drawing/2014/main" id="{D14BE2B2-41D8-43BE-9A58-13A59FCE6F4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04875" y="2189162"/>
            <a:ext cx="65722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7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5675-2272-4A41-BE73-8371FC30543C}"/>
              </a:ext>
            </a:extLst>
          </p:cNvPr>
          <p:cNvSpPr>
            <a:spLocks noGrp="1"/>
          </p:cNvSpPr>
          <p:nvPr>
            <p:ph type="title"/>
          </p:nvPr>
        </p:nvSpPr>
        <p:spPr/>
        <p:txBody>
          <a:bodyPr/>
          <a:lstStyle/>
          <a:p>
            <a:r>
              <a:rPr lang="en-GB" dirty="0"/>
              <a:t>5. Rainbow Table Attack</a:t>
            </a:r>
            <a:endParaRPr lang="en-IN" dirty="0"/>
          </a:p>
        </p:txBody>
      </p:sp>
      <p:sp>
        <p:nvSpPr>
          <p:cNvPr id="3" name="Content Placeholder 2">
            <a:extLst>
              <a:ext uri="{FF2B5EF4-FFF2-40B4-BE49-F238E27FC236}">
                <a16:creationId xmlns:a16="http://schemas.microsoft.com/office/drawing/2014/main" id="{5F220AF7-956C-4A4E-A2C1-685521A114BF}"/>
              </a:ext>
            </a:extLst>
          </p:cNvPr>
          <p:cNvSpPr>
            <a:spLocks noGrp="1"/>
          </p:cNvSpPr>
          <p:nvPr>
            <p:ph sz="quarter" idx="1"/>
          </p:nvPr>
        </p:nvSpPr>
        <p:spPr/>
        <p:txBody>
          <a:bodyPr>
            <a:normAutofit lnSpcReduction="10000"/>
          </a:bodyPr>
          <a:lstStyle/>
          <a:p>
            <a:pPr algn="just"/>
            <a:r>
              <a:rPr lang="en-GB" dirty="0"/>
              <a:t>Rainbow tables aren’t as </a:t>
            </a:r>
            <a:r>
              <a:rPr lang="en-GB" dirty="0" err="1"/>
              <a:t>colorful</a:t>
            </a:r>
            <a:r>
              <a:rPr lang="en-GB" dirty="0"/>
              <a:t> as their name may imply but, for a hacker, your password could well be at the end of it. </a:t>
            </a:r>
          </a:p>
          <a:p>
            <a:pPr algn="just"/>
            <a:r>
              <a:rPr lang="en-GB" dirty="0"/>
              <a:t>In the most straightforward way possible, you can boil a rainbow table down into a list of pre-computed hashes – the numerical value used when encrypting a password. </a:t>
            </a:r>
          </a:p>
          <a:p>
            <a:pPr algn="just"/>
            <a:r>
              <a:rPr lang="en-GB" dirty="0"/>
              <a:t>This table contains hashes of all possible password combinations for any given hashing algorithm. </a:t>
            </a:r>
          </a:p>
          <a:p>
            <a:pPr algn="just"/>
            <a:r>
              <a:rPr lang="en-GB" dirty="0"/>
              <a:t>Rainbow tables are attractive as it reduces the time needed to crack a password hash to simply just looking something up in a list.</a:t>
            </a:r>
            <a:endParaRPr lang="en-IN" dirty="0"/>
          </a:p>
        </p:txBody>
      </p:sp>
    </p:spTree>
    <p:extLst>
      <p:ext uri="{BB962C8B-B14F-4D97-AF65-F5344CB8AC3E}">
        <p14:creationId xmlns:p14="http://schemas.microsoft.com/office/powerpoint/2010/main" val="4707304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B8FE-58C8-4DBB-AFBE-D839E8D40D3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5B150DF-3ADD-4D47-B371-4439C03D2C97}"/>
              </a:ext>
            </a:extLst>
          </p:cNvPr>
          <p:cNvSpPr>
            <a:spLocks noGrp="1"/>
          </p:cNvSpPr>
          <p:nvPr>
            <p:ph sz="quarter" idx="1"/>
          </p:nvPr>
        </p:nvSpPr>
        <p:spPr/>
        <p:txBody>
          <a:bodyPr>
            <a:normAutofit lnSpcReduction="10000"/>
          </a:bodyPr>
          <a:lstStyle/>
          <a:p>
            <a:pPr algn="just"/>
            <a:r>
              <a:rPr lang="en-GB" dirty="0"/>
              <a:t>However, rainbow tables are huge, unwieldy things. They require serious computing power to run and a table becomes useless if the hash it’s trying to find has been “salted” by the addition of random characters to its password ahead of hashing the algorithm.</a:t>
            </a:r>
          </a:p>
          <a:p>
            <a:pPr algn="just"/>
            <a:r>
              <a:rPr lang="en-GB" dirty="0"/>
              <a:t>There is talk of salted rainbow tables existing, but these would be so large as to be difficult to use in practice. They would likely only work with a predefined “random character” set and password strings below 12 characters as the size of the table would be prohibitive to even state-level hackers otherwise.</a:t>
            </a:r>
            <a:endParaRPr lang="en-IN" dirty="0"/>
          </a:p>
        </p:txBody>
      </p:sp>
    </p:spTree>
    <p:extLst>
      <p:ext uri="{BB962C8B-B14F-4D97-AF65-F5344CB8AC3E}">
        <p14:creationId xmlns:p14="http://schemas.microsoft.com/office/powerpoint/2010/main" val="4146113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29C3-45BF-41F8-8776-AEAA29AD2ACC}"/>
              </a:ext>
            </a:extLst>
          </p:cNvPr>
          <p:cNvSpPr>
            <a:spLocks noGrp="1"/>
          </p:cNvSpPr>
          <p:nvPr>
            <p:ph type="title"/>
          </p:nvPr>
        </p:nvSpPr>
        <p:spPr/>
        <p:txBody>
          <a:bodyPr/>
          <a:lstStyle/>
          <a:p>
            <a:r>
              <a:rPr lang="en-GB" dirty="0"/>
              <a:t>6. Spidering</a:t>
            </a:r>
            <a:endParaRPr lang="en-IN" dirty="0"/>
          </a:p>
        </p:txBody>
      </p:sp>
      <p:sp>
        <p:nvSpPr>
          <p:cNvPr id="3" name="Content Placeholder 2">
            <a:extLst>
              <a:ext uri="{FF2B5EF4-FFF2-40B4-BE49-F238E27FC236}">
                <a16:creationId xmlns:a16="http://schemas.microsoft.com/office/drawing/2014/main" id="{96A72B95-E7F8-44B8-9C78-ADC07C17D332}"/>
              </a:ext>
            </a:extLst>
          </p:cNvPr>
          <p:cNvSpPr>
            <a:spLocks noGrp="1"/>
          </p:cNvSpPr>
          <p:nvPr>
            <p:ph sz="quarter" idx="1"/>
          </p:nvPr>
        </p:nvSpPr>
        <p:spPr/>
        <p:txBody>
          <a:bodyPr>
            <a:normAutofit/>
          </a:bodyPr>
          <a:lstStyle/>
          <a:p>
            <a:pPr algn="just"/>
            <a:r>
              <a:rPr lang="en-GB" dirty="0"/>
              <a:t>Savvy hackers have realized that many corporate passwords are made up of words that are connected to the business itself. Studying corporate literature, website sales material, and even the websites of competitors and listed customers can provide the ammunition to build a custom word list to use in a brute force attack.</a:t>
            </a:r>
          </a:p>
          <a:p>
            <a:pPr algn="just"/>
            <a:r>
              <a:rPr lang="en-GB" dirty="0"/>
              <a:t>Really savvy hackers have automated the process and let a spidering application, similar to the web crawlers employed by leading search engines to identify keywords, and then collect and collate the lists for them.</a:t>
            </a:r>
            <a:endParaRPr lang="en-IN" dirty="0"/>
          </a:p>
        </p:txBody>
      </p:sp>
    </p:spTree>
    <p:extLst>
      <p:ext uri="{BB962C8B-B14F-4D97-AF65-F5344CB8AC3E}">
        <p14:creationId xmlns:p14="http://schemas.microsoft.com/office/powerpoint/2010/main" val="41918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E8EA-D3A1-4EC9-92CF-005C219F34C7}"/>
              </a:ext>
            </a:extLst>
          </p:cNvPr>
          <p:cNvSpPr>
            <a:spLocks noGrp="1"/>
          </p:cNvSpPr>
          <p:nvPr>
            <p:ph type="title"/>
          </p:nvPr>
        </p:nvSpPr>
        <p:spPr/>
        <p:txBody>
          <a:bodyPr>
            <a:normAutofit/>
          </a:bodyPr>
          <a:lstStyle/>
          <a:p>
            <a:r>
              <a:rPr lang="en-GB" dirty="0"/>
              <a:t>Select the Encrypt with Password option.</a:t>
            </a:r>
            <a:endParaRPr lang="en-IN" dirty="0"/>
          </a:p>
        </p:txBody>
      </p:sp>
      <p:pic>
        <p:nvPicPr>
          <p:cNvPr id="1026" name="Picture 2">
            <a:extLst>
              <a:ext uri="{FF2B5EF4-FFF2-40B4-BE49-F238E27FC236}">
                <a16:creationId xmlns:a16="http://schemas.microsoft.com/office/drawing/2014/main" id="{499AC2FC-39A8-4460-870C-B029081794C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62074"/>
            <a:ext cx="7467600" cy="434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05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93B6-97A4-400A-96FA-7811B756481F}"/>
              </a:ext>
            </a:extLst>
          </p:cNvPr>
          <p:cNvSpPr>
            <a:spLocks noGrp="1"/>
          </p:cNvSpPr>
          <p:nvPr>
            <p:ph type="title"/>
          </p:nvPr>
        </p:nvSpPr>
        <p:spPr/>
        <p:txBody>
          <a:bodyPr/>
          <a:lstStyle/>
          <a:p>
            <a:r>
              <a:rPr lang="en-GB" dirty="0"/>
              <a:t>7. Offline Cracking</a:t>
            </a:r>
            <a:endParaRPr lang="en-IN" dirty="0"/>
          </a:p>
        </p:txBody>
      </p:sp>
      <p:sp>
        <p:nvSpPr>
          <p:cNvPr id="3" name="Content Placeholder 2">
            <a:extLst>
              <a:ext uri="{FF2B5EF4-FFF2-40B4-BE49-F238E27FC236}">
                <a16:creationId xmlns:a16="http://schemas.microsoft.com/office/drawing/2014/main" id="{101B4ADF-185C-41FB-A985-66E705FB4653}"/>
              </a:ext>
            </a:extLst>
          </p:cNvPr>
          <p:cNvSpPr>
            <a:spLocks noGrp="1"/>
          </p:cNvSpPr>
          <p:nvPr>
            <p:ph sz="quarter" idx="1"/>
          </p:nvPr>
        </p:nvSpPr>
        <p:spPr/>
        <p:txBody>
          <a:bodyPr>
            <a:normAutofit/>
          </a:bodyPr>
          <a:lstStyle/>
          <a:p>
            <a:pPr algn="just"/>
            <a:r>
              <a:rPr lang="en-GB" dirty="0"/>
              <a:t>It’s easy to imagine that passwords are safe when the systems they protect lock out users after three or four wrong guesses, blocking automated guessing applications. </a:t>
            </a:r>
          </a:p>
          <a:p>
            <a:pPr algn="just"/>
            <a:r>
              <a:rPr lang="en-GB" dirty="0"/>
              <a:t>Well, that would be true if it were not for the fact that most password hacking takes place offline, using a set of hashes in a password file that has been ‘obtained’ from a compromised system.</a:t>
            </a:r>
          </a:p>
        </p:txBody>
      </p:sp>
    </p:spTree>
    <p:extLst>
      <p:ext uri="{BB962C8B-B14F-4D97-AF65-F5344CB8AC3E}">
        <p14:creationId xmlns:p14="http://schemas.microsoft.com/office/powerpoint/2010/main" val="3493546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D598-BC69-4041-991C-6264279D925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349D901-0A27-45C8-96D6-4EF9D91E3AEA}"/>
              </a:ext>
            </a:extLst>
          </p:cNvPr>
          <p:cNvSpPr>
            <a:spLocks noGrp="1"/>
          </p:cNvSpPr>
          <p:nvPr>
            <p:ph sz="quarter" idx="1"/>
          </p:nvPr>
        </p:nvSpPr>
        <p:spPr/>
        <p:txBody>
          <a:bodyPr/>
          <a:lstStyle/>
          <a:p>
            <a:pPr algn="just"/>
            <a:r>
              <a:rPr lang="en-GB" dirty="0"/>
              <a:t>Often the target in question has been compromised via a hack on a third party, which then provides access to the system servers and those all-important user password hash files. </a:t>
            </a:r>
          </a:p>
          <a:p>
            <a:pPr algn="just"/>
            <a:r>
              <a:rPr lang="en-GB" dirty="0"/>
              <a:t>The password cracker can then take as long as they need to try and crack the code without alerting the target system or individual user.</a:t>
            </a:r>
            <a:endParaRPr lang="en-IN" dirty="0"/>
          </a:p>
          <a:p>
            <a:endParaRPr lang="en-IN" dirty="0"/>
          </a:p>
        </p:txBody>
      </p:sp>
    </p:spTree>
    <p:extLst>
      <p:ext uri="{BB962C8B-B14F-4D97-AF65-F5344CB8AC3E}">
        <p14:creationId xmlns:p14="http://schemas.microsoft.com/office/powerpoint/2010/main" val="1823553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AA72-5223-4B01-9F41-2E0C0973F829}"/>
              </a:ext>
            </a:extLst>
          </p:cNvPr>
          <p:cNvSpPr>
            <a:spLocks noGrp="1"/>
          </p:cNvSpPr>
          <p:nvPr>
            <p:ph type="title"/>
          </p:nvPr>
        </p:nvSpPr>
        <p:spPr/>
        <p:txBody>
          <a:bodyPr/>
          <a:lstStyle/>
          <a:p>
            <a:r>
              <a:rPr lang="en-GB" dirty="0"/>
              <a:t>8. Brute Force Attack</a:t>
            </a:r>
            <a:endParaRPr lang="en-IN" dirty="0"/>
          </a:p>
        </p:txBody>
      </p:sp>
      <p:sp>
        <p:nvSpPr>
          <p:cNvPr id="3" name="Content Placeholder 2">
            <a:extLst>
              <a:ext uri="{FF2B5EF4-FFF2-40B4-BE49-F238E27FC236}">
                <a16:creationId xmlns:a16="http://schemas.microsoft.com/office/drawing/2014/main" id="{03F5685B-6D9F-45A7-AA51-19AE85C08310}"/>
              </a:ext>
            </a:extLst>
          </p:cNvPr>
          <p:cNvSpPr>
            <a:spLocks noGrp="1"/>
          </p:cNvSpPr>
          <p:nvPr>
            <p:ph sz="quarter" idx="1"/>
          </p:nvPr>
        </p:nvSpPr>
        <p:spPr/>
        <p:txBody>
          <a:bodyPr>
            <a:normAutofit fontScale="92500" lnSpcReduction="10000"/>
          </a:bodyPr>
          <a:lstStyle/>
          <a:p>
            <a:pPr algn="just"/>
            <a:r>
              <a:rPr lang="en-GB" dirty="0"/>
              <a:t>Similar to the dictionary attack, the brute force attack comes with an added bonus for the hacker. Instead of simply using words, a brute force attack lets them detect non-dictionary words by working through all possible alpha-numeric combinations from aaa1 to zzz10.</a:t>
            </a:r>
          </a:p>
          <a:p>
            <a:pPr algn="just"/>
            <a:r>
              <a:rPr lang="en-GB" dirty="0"/>
              <a:t>It’s not quick, provided your password is over a handful of characters long, but it will uncover your password eventually. Brute force attacks can be shortened by throwing additional computing horsepower, in terms of both processing power – including harnessing the power of your video card GPU – and machine numbers, such as using distributed computing models like online bitcoin miners.</a:t>
            </a:r>
            <a:endParaRPr lang="en-IN" dirty="0"/>
          </a:p>
        </p:txBody>
      </p:sp>
    </p:spTree>
    <p:extLst>
      <p:ext uri="{BB962C8B-B14F-4D97-AF65-F5344CB8AC3E}">
        <p14:creationId xmlns:p14="http://schemas.microsoft.com/office/powerpoint/2010/main" val="19391233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3618-153B-4BF8-9148-757FA2E0D1D5}"/>
              </a:ext>
            </a:extLst>
          </p:cNvPr>
          <p:cNvSpPr>
            <a:spLocks noGrp="1"/>
          </p:cNvSpPr>
          <p:nvPr>
            <p:ph type="title"/>
          </p:nvPr>
        </p:nvSpPr>
        <p:spPr/>
        <p:txBody>
          <a:bodyPr/>
          <a:lstStyle/>
          <a:p>
            <a:r>
              <a:rPr lang="en-GB" dirty="0"/>
              <a:t>Continue..</a:t>
            </a:r>
            <a:endParaRPr lang="en-IN" dirty="0"/>
          </a:p>
        </p:txBody>
      </p:sp>
      <p:pic>
        <p:nvPicPr>
          <p:cNvPr id="4098" name="Picture 2">
            <a:extLst>
              <a:ext uri="{FF2B5EF4-FFF2-40B4-BE49-F238E27FC236}">
                <a16:creationId xmlns:a16="http://schemas.microsoft.com/office/drawing/2014/main" id="{B1AD6D57-7C77-475D-97A3-87151B60E88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09750" y="2451100"/>
            <a:ext cx="4762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189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48C5-0BA8-4E85-82D7-89C17C146843}"/>
              </a:ext>
            </a:extLst>
          </p:cNvPr>
          <p:cNvSpPr>
            <a:spLocks noGrp="1"/>
          </p:cNvSpPr>
          <p:nvPr>
            <p:ph type="title"/>
          </p:nvPr>
        </p:nvSpPr>
        <p:spPr/>
        <p:txBody>
          <a:bodyPr/>
          <a:lstStyle/>
          <a:p>
            <a:r>
              <a:rPr lang="en-GB" dirty="0"/>
              <a:t>9. Shoulder Surfing</a:t>
            </a:r>
            <a:endParaRPr lang="en-IN" dirty="0"/>
          </a:p>
        </p:txBody>
      </p:sp>
      <p:sp>
        <p:nvSpPr>
          <p:cNvPr id="3" name="Content Placeholder 2">
            <a:extLst>
              <a:ext uri="{FF2B5EF4-FFF2-40B4-BE49-F238E27FC236}">
                <a16:creationId xmlns:a16="http://schemas.microsoft.com/office/drawing/2014/main" id="{0688A19A-4178-419B-913F-2DD9E76A6265}"/>
              </a:ext>
            </a:extLst>
          </p:cNvPr>
          <p:cNvSpPr>
            <a:spLocks noGrp="1"/>
          </p:cNvSpPr>
          <p:nvPr>
            <p:ph sz="quarter" idx="1"/>
          </p:nvPr>
        </p:nvSpPr>
        <p:spPr/>
        <p:txBody>
          <a:bodyPr>
            <a:normAutofit/>
          </a:bodyPr>
          <a:lstStyle/>
          <a:p>
            <a:pPr algn="just"/>
            <a:r>
              <a:rPr lang="en-GB" dirty="0"/>
              <a:t>Another form of social engineering, shoulder surfing, just as it implies, entails peeking over a person’s shoulders while they’re entering credentials, passwords, etc.</a:t>
            </a:r>
          </a:p>
          <a:p>
            <a:pPr algn="just"/>
            <a:r>
              <a:rPr lang="en-GB" dirty="0"/>
              <a:t> Although the concept is very low tech, you’d be surprised how many passwords and sensitive information is stolen this way, so remain aware of your surroundings when accessing bank accounts, etc. on the go.</a:t>
            </a:r>
          </a:p>
        </p:txBody>
      </p:sp>
    </p:spTree>
    <p:extLst>
      <p:ext uri="{BB962C8B-B14F-4D97-AF65-F5344CB8AC3E}">
        <p14:creationId xmlns:p14="http://schemas.microsoft.com/office/powerpoint/2010/main" val="3905302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4D9D-6F02-45ED-8C1A-A5BEB86F541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72363F9-53DE-42E9-AA9F-C5B32931FB2F}"/>
              </a:ext>
            </a:extLst>
          </p:cNvPr>
          <p:cNvSpPr>
            <a:spLocks noGrp="1"/>
          </p:cNvSpPr>
          <p:nvPr>
            <p:ph sz="quarter" idx="1"/>
          </p:nvPr>
        </p:nvSpPr>
        <p:spPr/>
        <p:txBody>
          <a:bodyPr/>
          <a:lstStyle/>
          <a:p>
            <a:pPr algn="just"/>
            <a:r>
              <a:rPr lang="en-GB" dirty="0"/>
              <a:t>The most confident of hackers will take the guise of a parcel courier, aircon service technician, or anything else that gets them access to an office building. </a:t>
            </a:r>
          </a:p>
          <a:p>
            <a:pPr algn="just"/>
            <a:r>
              <a:rPr lang="en-GB" dirty="0"/>
              <a:t>Once they are in, the service personnel “uniform” provides a kind of free pass to wander around unhindered, and make note of passwords being entered by genuine members of staff. </a:t>
            </a:r>
          </a:p>
          <a:p>
            <a:pPr algn="just"/>
            <a:r>
              <a:rPr lang="en-GB" dirty="0"/>
              <a:t>It also provides an excellent opportunity to eyeball all those post-it notes stuck to the front of LCD screens with logins scribbled upon them.</a:t>
            </a:r>
            <a:endParaRPr lang="en-IN" dirty="0"/>
          </a:p>
          <a:p>
            <a:endParaRPr lang="en-IN" dirty="0"/>
          </a:p>
        </p:txBody>
      </p:sp>
    </p:spTree>
    <p:extLst>
      <p:ext uri="{BB962C8B-B14F-4D97-AF65-F5344CB8AC3E}">
        <p14:creationId xmlns:p14="http://schemas.microsoft.com/office/powerpoint/2010/main" val="7582397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0087-C221-42A3-999E-D7F6A69D0C53}"/>
              </a:ext>
            </a:extLst>
          </p:cNvPr>
          <p:cNvSpPr>
            <a:spLocks noGrp="1"/>
          </p:cNvSpPr>
          <p:nvPr>
            <p:ph type="title"/>
          </p:nvPr>
        </p:nvSpPr>
        <p:spPr/>
        <p:txBody>
          <a:bodyPr/>
          <a:lstStyle/>
          <a:p>
            <a:r>
              <a:rPr lang="en-GB" dirty="0"/>
              <a:t>Continue..</a:t>
            </a:r>
            <a:endParaRPr lang="en-IN" dirty="0"/>
          </a:p>
        </p:txBody>
      </p:sp>
      <p:pic>
        <p:nvPicPr>
          <p:cNvPr id="5122" name="Picture 2" descr="password_cracking_-_shoulder_surfing">
            <a:extLst>
              <a:ext uri="{FF2B5EF4-FFF2-40B4-BE49-F238E27FC236}">
                <a16:creationId xmlns:a16="http://schemas.microsoft.com/office/drawing/2014/main" id="{225C2A89-CC35-4926-8D35-4E127340C9F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04875" y="2189162"/>
            <a:ext cx="65722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50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71A1-CC14-4BB4-BA26-B3D8DACED3BB}"/>
              </a:ext>
            </a:extLst>
          </p:cNvPr>
          <p:cNvSpPr>
            <a:spLocks noGrp="1"/>
          </p:cNvSpPr>
          <p:nvPr>
            <p:ph type="title"/>
          </p:nvPr>
        </p:nvSpPr>
        <p:spPr/>
        <p:txBody>
          <a:bodyPr/>
          <a:lstStyle/>
          <a:p>
            <a:r>
              <a:rPr lang="en-GB" dirty="0"/>
              <a:t>10. Guess</a:t>
            </a:r>
            <a:endParaRPr lang="en-IN" dirty="0"/>
          </a:p>
        </p:txBody>
      </p:sp>
      <p:sp>
        <p:nvSpPr>
          <p:cNvPr id="3" name="Content Placeholder 2">
            <a:extLst>
              <a:ext uri="{FF2B5EF4-FFF2-40B4-BE49-F238E27FC236}">
                <a16:creationId xmlns:a16="http://schemas.microsoft.com/office/drawing/2014/main" id="{62D56DBF-C368-48F5-9CB5-C96A99F4C0C5}"/>
              </a:ext>
            </a:extLst>
          </p:cNvPr>
          <p:cNvSpPr>
            <a:spLocks noGrp="1"/>
          </p:cNvSpPr>
          <p:nvPr>
            <p:ph sz="quarter" idx="1"/>
          </p:nvPr>
        </p:nvSpPr>
        <p:spPr/>
        <p:txBody>
          <a:bodyPr>
            <a:normAutofit/>
          </a:bodyPr>
          <a:lstStyle/>
          <a:p>
            <a:pPr algn="just"/>
            <a:r>
              <a:rPr lang="en-GB" dirty="0"/>
              <a:t>The password crackers’ best friend, of course, is the predictability of the user. Unless a truly random password has been created using software dedicated to the task, a user-generated ‘random’ password is unlikely to be anything of the sort.</a:t>
            </a:r>
          </a:p>
          <a:p>
            <a:pPr algn="just"/>
            <a:r>
              <a:rPr lang="en-GB" dirty="0"/>
              <a:t>Instead, thanks to our brains’ emotional attachment to things we like, the chances are those random passwords are based upon our interests, hobbies, pets, family, and so on. </a:t>
            </a:r>
            <a:endParaRPr lang="en-IN" dirty="0"/>
          </a:p>
        </p:txBody>
      </p:sp>
    </p:spTree>
    <p:extLst>
      <p:ext uri="{BB962C8B-B14F-4D97-AF65-F5344CB8AC3E}">
        <p14:creationId xmlns:p14="http://schemas.microsoft.com/office/powerpoint/2010/main" val="2292002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77B1-CF4A-42A6-8775-C46A550FF3C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AEEA708-5ED7-45C5-8838-AB301C03AC21}"/>
              </a:ext>
            </a:extLst>
          </p:cNvPr>
          <p:cNvSpPr>
            <a:spLocks noGrp="1"/>
          </p:cNvSpPr>
          <p:nvPr>
            <p:ph sz="quarter" idx="1"/>
          </p:nvPr>
        </p:nvSpPr>
        <p:spPr/>
        <p:txBody>
          <a:bodyPr/>
          <a:lstStyle/>
          <a:p>
            <a:pPr algn="just"/>
            <a:r>
              <a:rPr lang="en-GB" dirty="0"/>
              <a:t>In fact, passwords tend to be based on all the things we like to chat about on social networks and even include in our profiles. </a:t>
            </a:r>
          </a:p>
          <a:p>
            <a:pPr algn="just"/>
            <a:r>
              <a:rPr lang="en-GB" dirty="0"/>
              <a:t>Password crackers are very likely to look at this information and make a few – often correct – educated guesses when attempting to crack a consumer-level password without resorting to dictionary or brute force attacks.</a:t>
            </a:r>
            <a:endParaRPr lang="en-IN" dirty="0"/>
          </a:p>
        </p:txBody>
      </p:sp>
    </p:spTree>
    <p:extLst>
      <p:ext uri="{BB962C8B-B14F-4D97-AF65-F5344CB8AC3E}">
        <p14:creationId xmlns:p14="http://schemas.microsoft.com/office/powerpoint/2010/main" val="3960989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9B30-45A4-45B3-8818-6F4C605A1336}"/>
              </a:ext>
            </a:extLst>
          </p:cNvPr>
          <p:cNvSpPr>
            <a:spLocks noGrp="1"/>
          </p:cNvSpPr>
          <p:nvPr>
            <p:ph type="title"/>
          </p:nvPr>
        </p:nvSpPr>
        <p:spPr/>
        <p:txBody>
          <a:bodyPr/>
          <a:lstStyle/>
          <a:p>
            <a:r>
              <a:rPr lang="en-GB" dirty="0"/>
              <a:t>Continue..</a:t>
            </a:r>
            <a:endParaRPr lang="en-IN" dirty="0"/>
          </a:p>
        </p:txBody>
      </p:sp>
      <p:pic>
        <p:nvPicPr>
          <p:cNvPr id="6146" name="Picture 2">
            <a:extLst>
              <a:ext uri="{FF2B5EF4-FFF2-40B4-BE49-F238E27FC236}">
                <a16:creationId xmlns:a16="http://schemas.microsoft.com/office/drawing/2014/main" id="{F6B0FD33-ACEB-465E-AB3F-E541FF7AD97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181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D27C-75A0-4307-A5C8-F2D5F6D9E31A}"/>
              </a:ext>
            </a:extLst>
          </p:cNvPr>
          <p:cNvSpPr>
            <a:spLocks noGrp="1"/>
          </p:cNvSpPr>
          <p:nvPr>
            <p:ph type="title"/>
          </p:nvPr>
        </p:nvSpPr>
        <p:spPr/>
        <p:txBody>
          <a:bodyPr/>
          <a:lstStyle/>
          <a:p>
            <a:r>
              <a:rPr lang="en-GB" dirty="0"/>
              <a:t>Type a password to protect the document.</a:t>
            </a:r>
            <a:endParaRPr lang="en-IN" dirty="0"/>
          </a:p>
        </p:txBody>
      </p:sp>
      <p:pic>
        <p:nvPicPr>
          <p:cNvPr id="2050" name="Picture 2">
            <a:extLst>
              <a:ext uri="{FF2B5EF4-FFF2-40B4-BE49-F238E27FC236}">
                <a16:creationId xmlns:a16="http://schemas.microsoft.com/office/drawing/2014/main" id="{7B9695A9-87C6-41EC-B2B6-6D0D645196A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62074"/>
            <a:ext cx="7467600" cy="434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200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37C5-9B25-4569-9550-EFE00BECA606}"/>
              </a:ext>
            </a:extLst>
          </p:cNvPr>
          <p:cNvSpPr>
            <a:spLocks noGrp="1"/>
          </p:cNvSpPr>
          <p:nvPr>
            <p:ph type="title"/>
          </p:nvPr>
        </p:nvSpPr>
        <p:spPr/>
        <p:txBody>
          <a:bodyPr>
            <a:normAutofit/>
          </a:bodyPr>
          <a:lstStyle/>
          <a:p>
            <a:r>
              <a:rPr lang="en-GB" dirty="0"/>
              <a:t>Best Practices to Protect Yourself from Hackers</a:t>
            </a:r>
            <a:endParaRPr lang="en-IN" dirty="0"/>
          </a:p>
        </p:txBody>
      </p:sp>
      <p:sp>
        <p:nvSpPr>
          <p:cNvPr id="3" name="Content Placeholder 2">
            <a:extLst>
              <a:ext uri="{FF2B5EF4-FFF2-40B4-BE49-F238E27FC236}">
                <a16:creationId xmlns:a16="http://schemas.microsoft.com/office/drawing/2014/main" id="{D84E391F-2AF2-409F-821A-D368EBBEC346}"/>
              </a:ext>
            </a:extLst>
          </p:cNvPr>
          <p:cNvSpPr>
            <a:spLocks noGrp="1"/>
          </p:cNvSpPr>
          <p:nvPr>
            <p:ph sz="quarter" idx="1"/>
          </p:nvPr>
        </p:nvSpPr>
        <p:spPr/>
        <p:txBody>
          <a:bodyPr>
            <a:normAutofit/>
          </a:bodyPr>
          <a:lstStyle/>
          <a:p>
            <a:pPr algn="just"/>
            <a:r>
              <a:rPr lang="en-GB" dirty="0"/>
              <a:t>Maintain strong and unique passwords for all of your accounts, there are password managers available.</a:t>
            </a:r>
          </a:p>
          <a:p>
            <a:pPr algn="just"/>
            <a:r>
              <a:rPr lang="en-GB" dirty="0"/>
              <a:t>Don’t click on links or download files in emails arbitrarily, it’s best to not do it at all but activation emails prevent this.</a:t>
            </a:r>
          </a:p>
          <a:p>
            <a:pPr algn="just"/>
            <a:r>
              <a:rPr lang="en-GB" dirty="0"/>
              <a:t>Check for and apply security updates periodically. Most work computers might not allow this, the system administrator will take care of these things.</a:t>
            </a:r>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5021657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FDB6-B556-408A-AD44-DFB92C7E3B7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B7EBB1B-7A14-450D-9660-2D1C65D335D2}"/>
              </a:ext>
            </a:extLst>
          </p:cNvPr>
          <p:cNvSpPr>
            <a:spLocks noGrp="1"/>
          </p:cNvSpPr>
          <p:nvPr>
            <p:ph sz="quarter" idx="1"/>
          </p:nvPr>
        </p:nvSpPr>
        <p:spPr/>
        <p:txBody>
          <a:bodyPr/>
          <a:lstStyle/>
          <a:p>
            <a:pPr algn="just"/>
            <a:r>
              <a:rPr lang="en-GB" dirty="0"/>
              <a:t>When using a new computer or drive, consider using encryption. You can encrypt a HDD/SSD with data on it, but it can take hours or days because of the extra information.</a:t>
            </a:r>
          </a:p>
          <a:p>
            <a:pPr algn="just"/>
            <a:r>
              <a:rPr lang="en-GB" dirty="0"/>
              <a:t>Use the notion of least privilege, which means only give access to what’s needed. Basically, create user accounts that aren’t admins for casual computer use by you or friends and family.</a:t>
            </a:r>
          </a:p>
          <a:p>
            <a:endParaRPr lang="en-IN" dirty="0"/>
          </a:p>
        </p:txBody>
      </p:sp>
    </p:spTree>
    <p:extLst>
      <p:ext uri="{BB962C8B-B14F-4D97-AF65-F5344CB8AC3E}">
        <p14:creationId xmlns:p14="http://schemas.microsoft.com/office/powerpoint/2010/main" val="478234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6507-4C6E-4389-9A14-78A0B1EACDD8}"/>
              </a:ext>
            </a:extLst>
          </p:cNvPr>
          <p:cNvSpPr>
            <a:spLocks noGrp="1"/>
          </p:cNvSpPr>
          <p:nvPr>
            <p:ph type="title"/>
          </p:nvPr>
        </p:nvSpPr>
        <p:spPr/>
        <p:txBody>
          <a:bodyPr/>
          <a:lstStyle/>
          <a:p>
            <a:r>
              <a:rPr lang="en-GB" dirty="0"/>
              <a:t>To remove a computer virus and other malicious software</a:t>
            </a:r>
            <a:endParaRPr lang="en-IN" dirty="0"/>
          </a:p>
        </p:txBody>
      </p:sp>
      <p:sp>
        <p:nvSpPr>
          <p:cNvPr id="3" name="Content Placeholder 2">
            <a:extLst>
              <a:ext uri="{FF2B5EF4-FFF2-40B4-BE49-F238E27FC236}">
                <a16:creationId xmlns:a16="http://schemas.microsoft.com/office/drawing/2014/main" id="{67A15897-B8AE-49CD-87AC-18B94169AC29}"/>
              </a:ext>
            </a:extLst>
          </p:cNvPr>
          <p:cNvSpPr>
            <a:spLocks noGrp="1"/>
          </p:cNvSpPr>
          <p:nvPr>
            <p:ph sz="quarter" idx="1"/>
          </p:nvPr>
        </p:nvSpPr>
        <p:spPr/>
        <p:txBody>
          <a:bodyPr>
            <a:normAutofit lnSpcReduction="10000"/>
          </a:bodyPr>
          <a:lstStyle/>
          <a:p>
            <a:pPr algn="just"/>
            <a:r>
              <a:rPr lang="en-GB" b="1" dirty="0"/>
              <a:t>1. Install the latest updates from Microsoft Update</a:t>
            </a:r>
          </a:p>
          <a:p>
            <a:pPr algn="just"/>
            <a:r>
              <a:rPr lang="en-GB" dirty="0"/>
              <a:t>Note A computer virus may prevent you from accessing the Microsoft Update website to install the latest updates. It is recommended that you set the Automatic Updates service to run automatically so that a computer is not missing any important updates.</a:t>
            </a:r>
          </a:p>
          <a:p>
            <a:pPr algn="just"/>
            <a:r>
              <a:rPr lang="en-GB" b="1" dirty="0"/>
              <a:t>2. Use the free Microsoft Safety Scanner</a:t>
            </a:r>
          </a:p>
          <a:p>
            <a:pPr algn="just"/>
            <a:r>
              <a:rPr lang="en-GB" dirty="0"/>
              <a:t>Microsoft offers a free online tool that scans and helps remove potential threats from your computer. To perform the scan, go to the Microsoft Safety Scanner website.</a:t>
            </a:r>
            <a:endParaRPr lang="en-IN" dirty="0"/>
          </a:p>
        </p:txBody>
      </p:sp>
    </p:spTree>
    <p:extLst>
      <p:ext uri="{BB962C8B-B14F-4D97-AF65-F5344CB8AC3E}">
        <p14:creationId xmlns:p14="http://schemas.microsoft.com/office/powerpoint/2010/main" val="439377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31B3-E828-4D75-9F1B-51098AAB9DA7}"/>
              </a:ext>
            </a:extLst>
          </p:cNvPr>
          <p:cNvSpPr>
            <a:spLocks noGrp="1"/>
          </p:cNvSpPr>
          <p:nvPr>
            <p:ph type="title"/>
          </p:nvPr>
        </p:nvSpPr>
        <p:spPr/>
        <p:txBody>
          <a:bodyPr>
            <a:normAutofit/>
          </a:bodyPr>
          <a:lstStyle/>
          <a:p>
            <a:r>
              <a:rPr lang="en-GB" dirty="0"/>
              <a:t>3. Manually remove the rogue security software</a:t>
            </a:r>
            <a:endParaRPr lang="en-IN" dirty="0"/>
          </a:p>
        </p:txBody>
      </p:sp>
      <p:sp>
        <p:nvSpPr>
          <p:cNvPr id="3" name="Content Placeholder 2">
            <a:extLst>
              <a:ext uri="{FF2B5EF4-FFF2-40B4-BE49-F238E27FC236}">
                <a16:creationId xmlns:a16="http://schemas.microsoft.com/office/drawing/2014/main" id="{8F0151C5-4A8F-44DF-8309-E707CD3E9A72}"/>
              </a:ext>
            </a:extLst>
          </p:cNvPr>
          <p:cNvSpPr>
            <a:spLocks noGrp="1"/>
          </p:cNvSpPr>
          <p:nvPr>
            <p:ph sz="quarter" idx="1"/>
          </p:nvPr>
        </p:nvSpPr>
        <p:spPr/>
        <p:txBody>
          <a:bodyPr>
            <a:normAutofit fontScale="85000" lnSpcReduction="20000"/>
          </a:bodyPr>
          <a:lstStyle/>
          <a:p>
            <a:pPr algn="just"/>
            <a:r>
              <a:rPr lang="en-GB" dirty="0"/>
              <a:t>Note the name of the rogue security software. For this example, we'll call it XP Security Agent 2010.</a:t>
            </a:r>
          </a:p>
          <a:p>
            <a:pPr algn="just"/>
            <a:r>
              <a:rPr lang="en-GB" dirty="0"/>
              <a:t>Restart your computer.</a:t>
            </a:r>
          </a:p>
          <a:p>
            <a:pPr algn="just"/>
            <a:r>
              <a:rPr lang="en-GB" dirty="0"/>
              <a:t>When you see the computer's manufacturer's logo, repeatedly press the F8 key.</a:t>
            </a:r>
          </a:p>
          <a:p>
            <a:pPr algn="just"/>
            <a:r>
              <a:rPr lang="en-GB" dirty="0"/>
              <a:t>When you are prompted, use the arrow keys to highlight Safe Mode with Networking, and then press Enter.</a:t>
            </a:r>
          </a:p>
          <a:p>
            <a:pPr algn="just"/>
            <a:r>
              <a:rPr lang="en-GB" dirty="0"/>
              <a:t>Click the Start button and check whether the rogue security software appears on the Start menu. If it's not listed there, click All Programs and scroll to find the rogue security software's name.</a:t>
            </a:r>
          </a:p>
          <a:p>
            <a:pPr algn="just"/>
            <a:r>
              <a:rPr lang="en-GB" dirty="0"/>
              <a:t>Right-click the name of the rogue security software program, and then click Properties.</a:t>
            </a:r>
          </a:p>
          <a:p>
            <a:pPr algn="just"/>
            <a:r>
              <a:rPr lang="en-GB" dirty="0"/>
              <a:t>Click the Shortcut tab.</a:t>
            </a:r>
          </a:p>
          <a:p>
            <a:pPr algn="just"/>
            <a:r>
              <a:rPr lang="en-GB" dirty="0"/>
              <a:t>In the Properties dialog box, check the path of the rogue security software program that is listed in Target. For example, C:\Program Files\XP Security Agent 2010.</a:t>
            </a:r>
          </a:p>
          <a:p>
            <a:endParaRPr lang="en-IN" dirty="0"/>
          </a:p>
        </p:txBody>
      </p:sp>
    </p:spTree>
    <p:extLst>
      <p:ext uri="{BB962C8B-B14F-4D97-AF65-F5344CB8AC3E}">
        <p14:creationId xmlns:p14="http://schemas.microsoft.com/office/powerpoint/2010/main" val="3240138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2479-5AEB-4721-BE57-C3A0FAB5731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2F46F97-3394-46DE-BB14-63E8F47B5264}"/>
              </a:ext>
            </a:extLst>
          </p:cNvPr>
          <p:cNvSpPr>
            <a:spLocks noGrp="1"/>
          </p:cNvSpPr>
          <p:nvPr>
            <p:ph sz="quarter" idx="1"/>
          </p:nvPr>
        </p:nvSpPr>
        <p:spPr/>
        <p:txBody>
          <a:bodyPr>
            <a:normAutofit fontScale="85000" lnSpcReduction="20000"/>
          </a:bodyPr>
          <a:lstStyle/>
          <a:p>
            <a:pPr algn="just"/>
            <a:r>
              <a:rPr lang="en-GB" dirty="0"/>
              <a:t>Note The folder name frequently is a random number.</a:t>
            </a:r>
          </a:p>
          <a:p>
            <a:pPr algn="just"/>
            <a:r>
              <a:rPr lang="en-GB" dirty="0"/>
              <a:t>Click Open File Location.</a:t>
            </a:r>
          </a:p>
          <a:p>
            <a:pPr algn="just"/>
            <a:r>
              <a:rPr lang="en-GB" dirty="0"/>
              <a:t>In the Program Files window, click Program Files in the address bar.</a:t>
            </a:r>
          </a:p>
          <a:p>
            <a:pPr algn="just"/>
            <a:r>
              <a:rPr lang="en-GB" dirty="0"/>
              <a:t>Scroll until you find the rogue security software program folder. For example, XP Security Agent 2010.</a:t>
            </a:r>
          </a:p>
          <a:p>
            <a:pPr algn="just"/>
            <a:r>
              <a:rPr lang="en-GB" dirty="0"/>
              <a:t>Right-click the folder, and then click Delete.</a:t>
            </a:r>
          </a:p>
          <a:p>
            <a:pPr algn="just"/>
            <a:r>
              <a:rPr lang="en-GB" dirty="0"/>
              <a:t>Restart your computer.</a:t>
            </a:r>
          </a:p>
          <a:p>
            <a:pPr algn="just"/>
            <a:r>
              <a:rPr lang="en-GB" dirty="0"/>
              <a:t>Go to the Microsoft Safety Scanner website.</a:t>
            </a:r>
          </a:p>
          <a:p>
            <a:pPr algn="just"/>
            <a:r>
              <a:rPr lang="en-GB" dirty="0"/>
              <a:t>Click the Download Now button, and then click Run.</a:t>
            </a:r>
          </a:p>
          <a:p>
            <a:pPr algn="just"/>
            <a:r>
              <a:rPr lang="en-GB" dirty="0"/>
              <a:t>Follow the instructions to scan your computer and help remove the rogue security software.</a:t>
            </a:r>
          </a:p>
          <a:p>
            <a:pPr algn="just"/>
            <a:r>
              <a:rPr lang="en-GB" dirty="0"/>
              <a:t>If you suspect that your computer is infected with rogue security software that was not detected by using Microsoft security solutions, you can submit samples by using the Microsoft Malware Protection </a:t>
            </a:r>
            <a:r>
              <a:rPr lang="en-GB" dirty="0" err="1"/>
              <a:t>Center</a:t>
            </a:r>
            <a:r>
              <a:rPr lang="en-GB" dirty="0"/>
              <a:t> submission form.</a:t>
            </a:r>
          </a:p>
          <a:p>
            <a:endParaRPr lang="en-IN" dirty="0"/>
          </a:p>
        </p:txBody>
      </p:sp>
    </p:spTree>
    <p:extLst>
      <p:ext uri="{BB962C8B-B14F-4D97-AF65-F5344CB8AC3E}">
        <p14:creationId xmlns:p14="http://schemas.microsoft.com/office/powerpoint/2010/main" val="17557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FCE-C2E4-42C4-8404-53954C20EC19}"/>
              </a:ext>
            </a:extLst>
          </p:cNvPr>
          <p:cNvSpPr>
            <a:spLocks noGrp="1"/>
          </p:cNvSpPr>
          <p:nvPr>
            <p:ph type="title"/>
          </p:nvPr>
        </p:nvSpPr>
        <p:spPr/>
        <p:txBody>
          <a:bodyPr/>
          <a:lstStyle/>
          <a:p>
            <a:r>
              <a:rPr lang="en-GB" dirty="0"/>
              <a:t>4. Run Microsoft Defender Offline</a:t>
            </a:r>
            <a:endParaRPr lang="en-IN" dirty="0"/>
          </a:p>
        </p:txBody>
      </p:sp>
      <p:sp>
        <p:nvSpPr>
          <p:cNvPr id="3" name="Content Placeholder 2">
            <a:extLst>
              <a:ext uri="{FF2B5EF4-FFF2-40B4-BE49-F238E27FC236}">
                <a16:creationId xmlns:a16="http://schemas.microsoft.com/office/drawing/2014/main" id="{A28DA34D-C2EC-49D3-9FC9-B5B7918369B3}"/>
              </a:ext>
            </a:extLst>
          </p:cNvPr>
          <p:cNvSpPr>
            <a:spLocks noGrp="1"/>
          </p:cNvSpPr>
          <p:nvPr>
            <p:ph sz="quarter" idx="1"/>
          </p:nvPr>
        </p:nvSpPr>
        <p:spPr/>
        <p:txBody>
          <a:bodyPr/>
          <a:lstStyle/>
          <a:p>
            <a:pPr algn="just"/>
            <a:r>
              <a:rPr lang="en-GB" dirty="0"/>
              <a:t>Microsoft Defender Offline is an anti-malware tool that helps remove difficult to eliminate viruses that start before Windows starts. Starting with Windows 10, Microsoft Defender Offline is built-in. To use it follow the steps in this article: Help protect my PC with Microsoft Defender Offline.</a:t>
            </a:r>
            <a:endParaRPr lang="en-IN" dirty="0"/>
          </a:p>
        </p:txBody>
      </p:sp>
    </p:spTree>
    <p:extLst>
      <p:ext uri="{BB962C8B-B14F-4D97-AF65-F5344CB8AC3E}">
        <p14:creationId xmlns:p14="http://schemas.microsoft.com/office/powerpoint/2010/main" val="2162846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126C-B6FD-4CA8-9C01-2D8E77C1E84C}"/>
              </a:ext>
            </a:extLst>
          </p:cNvPr>
          <p:cNvSpPr>
            <a:spLocks noGrp="1"/>
          </p:cNvSpPr>
          <p:nvPr>
            <p:ph type="title"/>
          </p:nvPr>
        </p:nvSpPr>
        <p:spPr/>
        <p:txBody>
          <a:bodyPr/>
          <a:lstStyle/>
          <a:p>
            <a:r>
              <a:rPr lang="en-GB" dirty="0"/>
              <a:t>How to protect your computer against malware</a:t>
            </a:r>
            <a:endParaRPr lang="en-IN" dirty="0"/>
          </a:p>
        </p:txBody>
      </p:sp>
      <p:sp>
        <p:nvSpPr>
          <p:cNvPr id="3" name="Content Placeholder 2">
            <a:extLst>
              <a:ext uri="{FF2B5EF4-FFF2-40B4-BE49-F238E27FC236}">
                <a16:creationId xmlns:a16="http://schemas.microsoft.com/office/drawing/2014/main" id="{51EA2F12-E512-40F1-9475-699D03B90E67}"/>
              </a:ext>
            </a:extLst>
          </p:cNvPr>
          <p:cNvSpPr>
            <a:spLocks noGrp="1"/>
          </p:cNvSpPr>
          <p:nvPr>
            <p:ph sz="quarter" idx="1"/>
          </p:nvPr>
        </p:nvSpPr>
        <p:spPr/>
        <p:txBody>
          <a:bodyPr>
            <a:normAutofit lnSpcReduction="10000"/>
          </a:bodyPr>
          <a:lstStyle/>
          <a:p>
            <a:pPr algn="just"/>
            <a:r>
              <a:rPr lang="en-GB" b="1" dirty="0"/>
              <a:t>Turn on the firewall: </a:t>
            </a:r>
            <a:r>
              <a:rPr lang="en-GB" dirty="0"/>
              <a:t>Confirm that the Windows firewall is turned on.</a:t>
            </a:r>
          </a:p>
          <a:p>
            <a:pPr algn="just"/>
            <a:r>
              <a:rPr lang="en-GB" b="1" dirty="0"/>
              <a:t>Install antivirus software: </a:t>
            </a:r>
            <a:r>
              <a:rPr lang="en-GB" dirty="0"/>
              <a:t>If you want to avoid getting a virus on your devices from the internet, installing and running antivirus software is important. Cyberthreats have evolved, and everyday activities like online banking, shopping, and browsing can make you vulnerable to cyberthreats.</a:t>
            </a:r>
          </a:p>
          <a:p>
            <a:pPr algn="just"/>
            <a:r>
              <a:rPr lang="en-GB" dirty="0"/>
              <a:t>Viruses are a major cyberthreat, which is why it’s smart to keep your devices protected against them. Reputable security software can help protect against phishing and other online threats as you bank, shop, and browse online.</a:t>
            </a:r>
            <a:endParaRPr lang="en-IN" dirty="0"/>
          </a:p>
        </p:txBody>
      </p:sp>
    </p:spTree>
    <p:extLst>
      <p:ext uri="{BB962C8B-B14F-4D97-AF65-F5344CB8AC3E}">
        <p14:creationId xmlns:p14="http://schemas.microsoft.com/office/powerpoint/2010/main" val="162566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E6E2-E345-4C7E-9EC8-B20D530E546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59B780F-1069-4D73-A825-4E53C7018FA6}"/>
              </a:ext>
            </a:extLst>
          </p:cNvPr>
          <p:cNvSpPr>
            <a:spLocks noGrp="1"/>
          </p:cNvSpPr>
          <p:nvPr>
            <p:ph sz="quarter" idx="1"/>
          </p:nvPr>
        </p:nvSpPr>
        <p:spPr/>
        <p:txBody>
          <a:bodyPr>
            <a:normAutofit lnSpcReduction="10000"/>
          </a:bodyPr>
          <a:lstStyle/>
          <a:p>
            <a:pPr algn="just"/>
            <a:r>
              <a:rPr lang="en-GB" b="1" dirty="0"/>
              <a:t>Be careful with email attachments: </a:t>
            </a:r>
            <a:r>
              <a:rPr lang="en-GB" dirty="0"/>
              <a:t>Email services like Gmail and Outlook ask for your permission before downloading an attachment. There’s a reason for that. Downloading an attachment can be dangerous. While email services often have virus protection built into their software, emails with viruses as attachments can still reach your inbox.</a:t>
            </a:r>
          </a:p>
          <a:p>
            <a:pPr algn="just"/>
            <a:r>
              <a:rPr lang="en-GB" dirty="0"/>
              <a:t>Cybercriminals often try to spread a virus with spamming emails. They send the emails with malicious attachments to a multitude of people. Once opened and executed, the virus can install in the background and begin its work.</a:t>
            </a:r>
          </a:p>
        </p:txBody>
      </p:sp>
    </p:spTree>
    <p:extLst>
      <p:ext uri="{BB962C8B-B14F-4D97-AF65-F5344CB8AC3E}">
        <p14:creationId xmlns:p14="http://schemas.microsoft.com/office/powerpoint/2010/main" val="36801293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C8EA-9486-4779-B74F-CC85CAC32A6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C669A1C-E88A-4049-B4C0-C893BFF27FE1}"/>
              </a:ext>
            </a:extLst>
          </p:cNvPr>
          <p:cNvSpPr>
            <a:spLocks noGrp="1"/>
          </p:cNvSpPr>
          <p:nvPr>
            <p:ph sz="quarter" idx="1"/>
          </p:nvPr>
        </p:nvSpPr>
        <p:spPr/>
        <p:txBody>
          <a:bodyPr>
            <a:normAutofit fontScale="92500"/>
          </a:bodyPr>
          <a:lstStyle/>
          <a:p>
            <a:pPr algn="just"/>
            <a:r>
              <a:rPr lang="en-GB" dirty="0"/>
              <a:t>If you don’t know the person who sent you an email attachment — or if the email looks like it could be a phishing attempt — then ignoring it might be your best option. Only click on attachments or download files from your email if you trust the source.</a:t>
            </a:r>
          </a:p>
          <a:p>
            <a:pPr algn="just"/>
            <a:r>
              <a:rPr lang="en-GB" dirty="0"/>
              <a:t>It’s also smart to disable image previews within your email software. This feature can be found in the Options or Settings of the program.</a:t>
            </a:r>
          </a:p>
          <a:p>
            <a:pPr algn="just"/>
            <a:r>
              <a:rPr lang="en-GB" dirty="0"/>
              <a:t>Some viruses can attach to images and install themselves as soon as the email is opened. You can configure your settings to only show images from trusted sources. This can help prevent an infected image from turning into a virus on your computer.</a:t>
            </a:r>
            <a:endParaRPr lang="en-IN" dirty="0"/>
          </a:p>
          <a:p>
            <a:endParaRPr lang="en-IN" dirty="0"/>
          </a:p>
        </p:txBody>
      </p:sp>
    </p:spTree>
    <p:extLst>
      <p:ext uri="{BB962C8B-B14F-4D97-AF65-F5344CB8AC3E}">
        <p14:creationId xmlns:p14="http://schemas.microsoft.com/office/powerpoint/2010/main" val="3501157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455F-D907-4EDB-AD33-CEEFBFD1A07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3F71614-E233-4FA8-8AA3-5867CB171926}"/>
              </a:ext>
            </a:extLst>
          </p:cNvPr>
          <p:cNvSpPr>
            <a:spLocks noGrp="1"/>
          </p:cNvSpPr>
          <p:nvPr>
            <p:ph sz="quarter" idx="1"/>
          </p:nvPr>
        </p:nvSpPr>
        <p:spPr/>
        <p:txBody>
          <a:bodyPr>
            <a:normAutofit fontScale="92500"/>
          </a:bodyPr>
          <a:lstStyle/>
          <a:p>
            <a:pPr algn="just"/>
            <a:r>
              <a:rPr lang="en-GB" b="1" dirty="0"/>
              <a:t>Patch your operating system and applications</a:t>
            </a:r>
          </a:p>
          <a:p>
            <a:pPr algn="just"/>
            <a:r>
              <a:rPr lang="en-GB" dirty="0"/>
              <a:t>Tech companies routinely put out software updates to make their devices or software safer to use. Without these updates, cybercriminals can abuse security flaws and force a device to download a virus.</a:t>
            </a:r>
          </a:p>
          <a:p>
            <a:pPr algn="just"/>
            <a:r>
              <a:rPr lang="en-GB" dirty="0"/>
              <a:t>This cyberthreat is called a software vulnerability. You might be careful to avoid viruses on the internet, but a software vulnerability may lurk in the background of your computer. The only way to ensure you’ve covered this risk? Regularly update your software whenever a patch is available. Or you can adjust your computer settings to accept updates automatically.</a:t>
            </a:r>
            <a:endParaRPr lang="en-IN" dirty="0"/>
          </a:p>
        </p:txBody>
      </p:sp>
    </p:spTree>
    <p:extLst>
      <p:ext uri="{BB962C8B-B14F-4D97-AF65-F5344CB8AC3E}">
        <p14:creationId xmlns:p14="http://schemas.microsoft.com/office/powerpoint/2010/main" val="299050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27F-9791-4B0F-BBA3-E08534167A0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AA8E034-EE1B-41A0-81C9-068315866D3F}"/>
              </a:ext>
            </a:extLst>
          </p:cNvPr>
          <p:cNvSpPr>
            <a:spLocks noGrp="1"/>
          </p:cNvSpPr>
          <p:nvPr>
            <p:ph sz="quarter" idx="1"/>
          </p:nvPr>
        </p:nvSpPr>
        <p:spPr/>
        <p:txBody>
          <a:bodyPr/>
          <a:lstStyle/>
          <a:p>
            <a:r>
              <a:rPr lang="en-GB" dirty="0"/>
              <a:t>Click the OK button.</a:t>
            </a:r>
          </a:p>
          <a:p>
            <a:r>
              <a:rPr lang="en-GB" dirty="0"/>
              <a:t>Retype the password.</a:t>
            </a:r>
          </a:p>
          <a:p>
            <a:endParaRPr lang="en-IN" dirty="0"/>
          </a:p>
        </p:txBody>
      </p:sp>
      <p:pic>
        <p:nvPicPr>
          <p:cNvPr id="3074" name="Picture 2">
            <a:extLst>
              <a:ext uri="{FF2B5EF4-FFF2-40B4-BE49-F238E27FC236}">
                <a16:creationId xmlns:a16="http://schemas.microsoft.com/office/drawing/2014/main" id="{B4B249B3-EF9C-4116-A219-19AAAADB8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162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76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429F-DEC7-4432-9E35-EF69B096237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92E17B2-11AA-43BF-9A3A-D541F88604DF}"/>
              </a:ext>
            </a:extLst>
          </p:cNvPr>
          <p:cNvSpPr>
            <a:spLocks noGrp="1"/>
          </p:cNvSpPr>
          <p:nvPr>
            <p:ph sz="quarter" idx="1"/>
          </p:nvPr>
        </p:nvSpPr>
        <p:spPr/>
        <p:txBody>
          <a:bodyPr>
            <a:normAutofit fontScale="92500" lnSpcReduction="10000"/>
          </a:bodyPr>
          <a:lstStyle/>
          <a:p>
            <a:pPr algn="just"/>
            <a:r>
              <a:rPr lang="en-GB" b="1" dirty="0"/>
              <a:t>Avoid questionable websites</a:t>
            </a:r>
          </a:p>
          <a:p>
            <a:pPr algn="just"/>
            <a:r>
              <a:rPr lang="en-GB" dirty="0"/>
              <a:t>It is believed that there are over 1.7 billion websites in the world, and not all of them have the best intentions. The bad ones that pose a cyberthreat will use a variety of tools to download a virus to your computer, like drive-by downloads, hosting malicious advertisements, and getting you to click on misleading links.</a:t>
            </a:r>
          </a:p>
          <a:p>
            <a:pPr algn="just"/>
            <a:r>
              <a:rPr lang="en-GB" dirty="0"/>
              <a:t>Avoid clicking on links to websites with suspicious names, such as mixtures of letters and numbers that don’t resemble words. Also be on the lookout for websites that share names of trusted brands, but have a variation within the URL. If there are extra symbols in the URL, it’s likely a fake website.</a:t>
            </a:r>
            <a:endParaRPr lang="en-IN" dirty="0"/>
          </a:p>
        </p:txBody>
      </p:sp>
    </p:spTree>
    <p:extLst>
      <p:ext uri="{BB962C8B-B14F-4D97-AF65-F5344CB8AC3E}">
        <p14:creationId xmlns:p14="http://schemas.microsoft.com/office/powerpoint/2010/main" val="218775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FCB-8528-4B24-BA82-449B9B139C6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065F875-BB8E-47C5-87F5-93160557A664}"/>
              </a:ext>
            </a:extLst>
          </p:cNvPr>
          <p:cNvSpPr>
            <a:spLocks noGrp="1"/>
          </p:cNvSpPr>
          <p:nvPr>
            <p:ph sz="quarter" idx="1"/>
          </p:nvPr>
        </p:nvSpPr>
        <p:spPr/>
        <p:txBody>
          <a:bodyPr>
            <a:normAutofit/>
          </a:bodyPr>
          <a:lstStyle/>
          <a:p>
            <a:pPr algn="just"/>
            <a:r>
              <a:rPr lang="en-GB" b="1" dirty="0"/>
              <a:t>Avoid pirated software: </a:t>
            </a:r>
            <a:r>
              <a:rPr lang="en-GB" dirty="0"/>
              <a:t>It might be tempting to get a free copy of a game, movie, or application that everyone else has to pay for. But if you download a cracked or illegal version of software, your computer or mobile device could be at risk.</a:t>
            </a:r>
          </a:p>
          <a:p>
            <a:pPr algn="just"/>
            <a:r>
              <a:rPr lang="en-GB" dirty="0"/>
              <a:t>Pirated software often comes from difficult-to-find websites or peer-to-peer sharing, both of which contain users who may simply be looking for their </a:t>
            </a:r>
            <a:r>
              <a:rPr lang="en-GB" dirty="0" err="1"/>
              <a:t>favorite</a:t>
            </a:r>
            <a:r>
              <a:rPr lang="en-GB" dirty="0"/>
              <a:t> movie, or those who are looking to spread a virus.</a:t>
            </a:r>
          </a:p>
        </p:txBody>
      </p:sp>
    </p:spTree>
    <p:extLst>
      <p:ext uri="{BB962C8B-B14F-4D97-AF65-F5344CB8AC3E}">
        <p14:creationId xmlns:p14="http://schemas.microsoft.com/office/powerpoint/2010/main" val="12442601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DD95-9E02-4AEA-ADD3-6114D2B3C78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9AEF0AC-B574-4F71-A223-8AEFBF6DBDCD}"/>
              </a:ext>
            </a:extLst>
          </p:cNvPr>
          <p:cNvSpPr>
            <a:spLocks noGrp="1"/>
          </p:cNvSpPr>
          <p:nvPr>
            <p:ph sz="quarter" idx="1"/>
          </p:nvPr>
        </p:nvSpPr>
        <p:spPr/>
        <p:txBody>
          <a:bodyPr/>
          <a:lstStyle/>
          <a:p>
            <a:pPr algn="just"/>
            <a:r>
              <a:rPr lang="en-GB" dirty="0"/>
              <a:t>With no virus protection built into what’s being downloaded, it’s easy for a cybercriminal to slip a virus into a free application. Sometimes there won’t even be any free software — just a virus.</a:t>
            </a:r>
          </a:p>
          <a:p>
            <a:pPr algn="just"/>
            <a:r>
              <a:rPr lang="en-GB" dirty="0"/>
              <a:t>Be cautious when downloading anything for free. If you download pirated files — which is not recommended — make sure you’re using antivirus software.</a:t>
            </a:r>
            <a:endParaRPr lang="en-IN" dirty="0"/>
          </a:p>
          <a:p>
            <a:endParaRPr lang="en-IN" dirty="0"/>
          </a:p>
        </p:txBody>
      </p:sp>
    </p:spTree>
    <p:extLst>
      <p:ext uri="{BB962C8B-B14F-4D97-AF65-F5344CB8AC3E}">
        <p14:creationId xmlns:p14="http://schemas.microsoft.com/office/powerpoint/2010/main" val="18298718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C77C-536B-4B92-AD45-672132ED100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E308C33-378C-4390-A8F1-8C660A69573F}"/>
              </a:ext>
            </a:extLst>
          </p:cNvPr>
          <p:cNvSpPr>
            <a:spLocks noGrp="1"/>
          </p:cNvSpPr>
          <p:nvPr>
            <p:ph sz="quarter" idx="1"/>
          </p:nvPr>
        </p:nvSpPr>
        <p:spPr/>
        <p:txBody>
          <a:bodyPr>
            <a:normAutofit lnSpcReduction="10000"/>
          </a:bodyPr>
          <a:lstStyle/>
          <a:p>
            <a:pPr algn="just"/>
            <a:r>
              <a:rPr lang="en-GB" b="1" dirty="0"/>
              <a:t>Backup your computer</a:t>
            </a:r>
          </a:p>
          <a:p>
            <a:pPr algn="just"/>
            <a:r>
              <a:rPr lang="en-GB" dirty="0"/>
              <a:t>This tip may not help you avoid getting a virus on your devices from the internet, but it will help you sidestep some of the damage and stress that comes with it if you do.</a:t>
            </a:r>
          </a:p>
          <a:p>
            <a:pPr algn="just"/>
            <a:r>
              <a:rPr lang="en-GB" dirty="0"/>
              <a:t>By regularly using a cloud backup, you can keep copies of all your important files and records in a location that won’t be contaminated by the virus.</a:t>
            </a:r>
          </a:p>
          <a:p>
            <a:pPr algn="just"/>
            <a:r>
              <a:rPr lang="en-GB" dirty="0"/>
              <a:t>Then, should you become a victim of a computer virus that’s difficult to get rid of without damaging your files, you can simply wipe your device and restore it to the most recent point before it was infected.</a:t>
            </a:r>
            <a:endParaRPr lang="en-IN" dirty="0"/>
          </a:p>
        </p:txBody>
      </p:sp>
    </p:spTree>
    <p:extLst>
      <p:ext uri="{BB962C8B-B14F-4D97-AF65-F5344CB8AC3E}">
        <p14:creationId xmlns:p14="http://schemas.microsoft.com/office/powerpoint/2010/main" val="291538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871D-AD1C-4642-A2A5-ED3F119D59A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C6A8FF8-A6FA-49F2-BF1D-228EC26103A4}"/>
              </a:ext>
            </a:extLst>
          </p:cNvPr>
          <p:cNvSpPr>
            <a:spLocks noGrp="1"/>
          </p:cNvSpPr>
          <p:nvPr>
            <p:ph sz="quarter" idx="1"/>
          </p:nvPr>
        </p:nvSpPr>
        <p:spPr/>
        <p:txBody>
          <a:bodyPr/>
          <a:lstStyle/>
          <a:p>
            <a:pPr algn="just"/>
            <a:r>
              <a:rPr lang="en-GB" dirty="0"/>
              <a:t>Click the OK button.</a:t>
            </a:r>
          </a:p>
          <a:p>
            <a:pPr algn="just"/>
            <a:r>
              <a:rPr lang="en-GB" dirty="0"/>
              <a:t>Once you complete these steps, every time you open the document, you'll be prompted to enter a password to decrypt its contents.</a:t>
            </a:r>
          </a:p>
          <a:p>
            <a:pPr algn="just"/>
            <a:r>
              <a:rPr lang="en-GB" dirty="0"/>
              <a:t>When setting up a password for an Excel, PowerPoint, or Word document, consider that without a password it'll be virtually impossible to open the document, so make sure to keep the password in a safe place.</a:t>
            </a:r>
            <a:endParaRPr lang="en-IN" dirty="0"/>
          </a:p>
        </p:txBody>
      </p:sp>
    </p:spTree>
    <p:extLst>
      <p:ext uri="{BB962C8B-B14F-4D97-AF65-F5344CB8AC3E}">
        <p14:creationId xmlns:p14="http://schemas.microsoft.com/office/powerpoint/2010/main" val="432387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TotalTime>
  <Words>6078</Words>
  <Application>Microsoft Office PowerPoint</Application>
  <PresentationFormat>On-screen Show (4:3)</PresentationFormat>
  <Paragraphs>305</Paragraphs>
  <Slides>83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Century Schoolbook</vt:lpstr>
      <vt:lpstr>Wingdings</vt:lpstr>
      <vt:lpstr>Wingdings 2</vt:lpstr>
      <vt:lpstr>Oriel</vt:lpstr>
      <vt:lpstr>CAP-791</vt:lpstr>
      <vt:lpstr>How User Authentication is Done</vt:lpstr>
      <vt:lpstr>Continue..</vt:lpstr>
      <vt:lpstr>Continue..</vt:lpstr>
      <vt:lpstr>How to set a password for an Office document</vt:lpstr>
      <vt:lpstr>Select the Encrypt with Password option.</vt:lpstr>
      <vt:lpstr>Type a password to protect the document.</vt:lpstr>
      <vt:lpstr>Continue..</vt:lpstr>
      <vt:lpstr>Continue..</vt:lpstr>
      <vt:lpstr>How to remove a password from an Office document</vt:lpstr>
      <vt:lpstr>Continue..</vt:lpstr>
      <vt:lpstr>Continue..</vt:lpstr>
      <vt:lpstr>Continue..</vt:lpstr>
      <vt:lpstr>Clear the current password.</vt:lpstr>
      <vt:lpstr>Continue..</vt:lpstr>
      <vt:lpstr>Top 10 ways to secure Microsoft 365 for business plans</vt:lpstr>
      <vt:lpstr>1: Set up multi-factor authentication</vt:lpstr>
      <vt:lpstr>2: Train your users</vt:lpstr>
      <vt:lpstr>3: Use dedicated admin accounts</vt:lpstr>
      <vt:lpstr>4: Raise the level of protection against malware in mail</vt:lpstr>
      <vt:lpstr>5: Protect against ransomware</vt:lpstr>
      <vt:lpstr>Continue..</vt:lpstr>
      <vt:lpstr>6: Stop auto-forwarding for email</vt:lpstr>
      <vt:lpstr>7: Use Office Message Encryption</vt:lpstr>
      <vt:lpstr>To send protected email</vt:lpstr>
      <vt:lpstr>Continue..</vt:lpstr>
      <vt:lpstr>To receive encrypted email</vt:lpstr>
      <vt:lpstr>8. Protect your email from phishing attacks</vt:lpstr>
      <vt:lpstr>Continue..</vt:lpstr>
      <vt:lpstr>Continue..</vt:lpstr>
      <vt:lpstr>9: Protect against malicious attachments and files with Safe Attachments</vt:lpstr>
      <vt:lpstr>Continue..</vt:lpstr>
      <vt:lpstr>10: Protect against phishing attacks with Safe Links</vt:lpstr>
      <vt:lpstr>Continue..</vt:lpstr>
      <vt:lpstr>Continue..</vt:lpstr>
      <vt:lpstr>How can you protect yourself against malicious code?</vt:lpstr>
      <vt:lpstr>Continue..</vt:lpstr>
      <vt:lpstr>Continue..</vt:lpstr>
      <vt:lpstr>Continue..</vt:lpstr>
      <vt:lpstr>Continue..</vt:lpstr>
      <vt:lpstr>Continue..</vt:lpstr>
      <vt:lpstr>Continue..</vt:lpstr>
      <vt:lpstr>How do you recover if you become a victim of malicious code?</vt:lpstr>
      <vt:lpstr>1. Minimize the damage</vt:lpstr>
      <vt:lpstr>2. Remove the malicious code. </vt:lpstr>
      <vt:lpstr>Examples of malicious code attacks</vt:lpstr>
      <vt:lpstr>Continue..</vt:lpstr>
      <vt:lpstr>Conclusion</vt:lpstr>
      <vt:lpstr>Password-cracking Techniques Used by Hackers</vt:lpstr>
      <vt:lpstr>Continue..</vt:lpstr>
      <vt:lpstr>1. Phishing</vt:lpstr>
      <vt:lpstr>Continue..</vt:lpstr>
      <vt:lpstr>2. Social Engineering</vt:lpstr>
      <vt:lpstr>3. Malware</vt:lpstr>
      <vt:lpstr>4. Dictionary Attack</vt:lpstr>
      <vt:lpstr>Continue..</vt:lpstr>
      <vt:lpstr>5. Rainbow Table Attack</vt:lpstr>
      <vt:lpstr>Continue..</vt:lpstr>
      <vt:lpstr>6. Spidering</vt:lpstr>
      <vt:lpstr>7. Offline Cracking</vt:lpstr>
      <vt:lpstr>Continue..</vt:lpstr>
      <vt:lpstr>8. Brute Force Attack</vt:lpstr>
      <vt:lpstr>Continue..</vt:lpstr>
      <vt:lpstr>9. Shoulder Surfing</vt:lpstr>
      <vt:lpstr>Continue..</vt:lpstr>
      <vt:lpstr>Continue..</vt:lpstr>
      <vt:lpstr>10. Guess</vt:lpstr>
      <vt:lpstr>Continue..</vt:lpstr>
      <vt:lpstr>Continue..</vt:lpstr>
      <vt:lpstr>Best Practices to Protect Yourself from Hackers</vt:lpstr>
      <vt:lpstr>Continue..</vt:lpstr>
      <vt:lpstr>To remove a computer virus and other malicious software</vt:lpstr>
      <vt:lpstr>3. Manually remove the rogue security software</vt:lpstr>
      <vt:lpstr>Continue..</vt:lpstr>
      <vt:lpstr>4. Run Microsoft Defender Offline</vt:lpstr>
      <vt:lpstr>How to protect your computer against malware</vt:lpstr>
      <vt:lpstr>Continue..</vt:lpstr>
      <vt:lpstr>Continue..</vt:lpstr>
      <vt:lpstr>Continue..</vt:lpstr>
      <vt:lpstr>Continue..</vt:lpstr>
      <vt:lpstr>Continue..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165</cp:revision>
  <dcterms:created xsi:type="dcterms:W3CDTF">2014-08-19T17:16:14Z</dcterms:created>
  <dcterms:modified xsi:type="dcterms:W3CDTF">2021-11-10T09:12:53Z</dcterms:modified>
</cp:coreProperties>
</file>