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3708" r:id="rId3"/>
    <p:sldMasterId id="2147483720" r:id="rId4"/>
  </p:sldMasterIdLst>
  <p:notesMasterIdLst>
    <p:notesMasterId r:id="rId34"/>
  </p:notesMasterIdLst>
  <p:sldIdLst>
    <p:sldId id="276" r:id="rId5"/>
    <p:sldId id="377" r:id="rId6"/>
    <p:sldId id="378" r:id="rId7"/>
    <p:sldId id="379" r:id="rId8"/>
    <p:sldId id="380" r:id="rId9"/>
    <p:sldId id="381" r:id="rId10"/>
    <p:sldId id="383" r:id="rId11"/>
    <p:sldId id="384" r:id="rId12"/>
    <p:sldId id="405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</p:sldIdLst>
  <p:sldSz cx="93614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73C8B"/>
    <a:srgbClr val="A50021"/>
    <a:srgbClr val="0B5ED7"/>
    <a:srgbClr val="EBEBBD"/>
    <a:srgbClr val="FFFFFF"/>
    <a:srgbClr val="FFFF99"/>
    <a:srgbClr val="9966FF"/>
    <a:srgbClr val="FF66FF"/>
    <a:srgbClr val="24A5F4"/>
    <a:srgbClr val="CC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883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524" y="-102"/>
      </p:cViewPr>
      <p:guideLst>
        <p:guide orient="horz" pos="216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1C46E-64F0-43F6-BE9E-34902C7136EB}" type="datetimeFigureOut">
              <a:rPr lang="en-GB" smtClean="0"/>
              <a:pPr/>
              <a:t>03/08/2022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2388" y="1143000"/>
            <a:ext cx="421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9D183-B827-4306-BDB1-894B95ECBBA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3357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8848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663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82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8802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7733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4996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0096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5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57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6069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58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2753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554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0482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262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271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1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7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5" y="6356351"/>
            <a:ext cx="624099" cy="365125"/>
          </a:xfrm>
        </p:spPr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26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9882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2540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79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71506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0583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23663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0948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5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57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96002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58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99119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28712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986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202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80963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1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7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5" y="6356351"/>
            <a:ext cx="624099" cy="365125"/>
          </a:xfrm>
        </p:spPr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26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20774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53403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79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90024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0915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88065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0410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5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57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10954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58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3369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404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8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60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93004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08370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76310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1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7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5" y="6356351"/>
            <a:ext cx="624099" cy="365125"/>
          </a:xfrm>
        </p:spPr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26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3922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77807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79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689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64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055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861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041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643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4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9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8" y="6356357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32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973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8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8" y="6356357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7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6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2735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5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1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1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29902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5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1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1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90144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5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03-08-2022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1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1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5491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doc/contrib/Verzani-SimpleR.pdf" TargetMode="Externa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ide/download/desktop" TargetMode="External"/><Relationship Id="rId2" Type="http://schemas.openxmlformats.org/officeDocument/2006/relationships/hyperlink" Target="http://cran.r-project.org/bin/" TargetMode="Externa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irror.aarnet.edu.au/pub/CRAN" TargetMode="Externa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studio.com/" TargetMode="Externa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Today’s discussion…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9" y="1935480"/>
            <a:ext cx="5853700" cy="4389120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is an open source programming language and software environment for statistical computing and graphics.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language is widely used among statisticians and data  miners for developing statistical software and data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tools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 descr="D:\BI&amp;A-Collections\MDP\R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8027" y="1648777"/>
            <a:ext cx="2748862" cy="2257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934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86506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R for simple </a:t>
            </a:r>
            <a:r>
              <a:rPr lang="en-US" sz="4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3+5</a:t>
            </a:r>
            <a:endParaRPr lang="en-GB" dirty="0"/>
          </a:p>
          <a:p>
            <a:r>
              <a:rPr lang="en-US" dirty="0"/>
              <a:t>&gt; 12 + 3 / 4 – 5 + 3*8</a:t>
            </a:r>
            <a:endParaRPr lang="en-GB" dirty="0"/>
          </a:p>
          <a:p>
            <a:r>
              <a:rPr lang="en-US" dirty="0"/>
              <a:t>&gt; (12 + 3 / 4 – 5) + 3*8</a:t>
            </a:r>
            <a:endParaRPr lang="en-GB" dirty="0"/>
          </a:p>
          <a:p>
            <a:r>
              <a:rPr lang="en-US" dirty="0"/>
              <a:t>&gt; pi * 2^3 – </a:t>
            </a:r>
            <a:r>
              <a:rPr lang="en-US" dirty="0" err="1"/>
              <a:t>sqrt</a:t>
            </a:r>
            <a:r>
              <a:rPr lang="en-US" dirty="0"/>
              <a:t>(4)</a:t>
            </a:r>
            <a:endParaRPr lang="en-GB" dirty="0"/>
          </a:p>
          <a:p>
            <a:r>
              <a:rPr lang="en-US" dirty="0"/>
              <a:t>&gt;factorial(4)</a:t>
            </a:r>
            <a:endParaRPr lang="en-GB" dirty="0"/>
          </a:p>
          <a:p>
            <a:r>
              <a:rPr lang="en-US" dirty="0"/>
              <a:t>&gt;log(2,10)</a:t>
            </a:r>
            <a:endParaRPr lang="en-GB" dirty="0"/>
          </a:p>
          <a:p>
            <a:r>
              <a:rPr lang="en-US" dirty="0"/>
              <a:t>&gt;log(2, base=10)</a:t>
            </a:r>
            <a:endParaRPr lang="en-GB" dirty="0"/>
          </a:p>
          <a:p>
            <a:r>
              <a:rPr lang="en-US" dirty="0"/>
              <a:t>&gt;log10(2)</a:t>
            </a:r>
            <a:endParaRPr lang="en-GB" dirty="0"/>
          </a:p>
          <a:p>
            <a:r>
              <a:rPr lang="en-US" dirty="0"/>
              <a:t>&gt;log(2)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415551" y="3536329"/>
            <a:ext cx="20960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ignores spaces</a:t>
            </a:r>
            <a:endParaRPr lang="en-GB" sz="16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259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86506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store results of calculations for future use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5" y="1845169"/>
            <a:ext cx="8425339" cy="4389120"/>
          </a:xfrm>
        </p:spPr>
        <p:txBody>
          <a:bodyPr/>
          <a:lstStyle/>
          <a:p>
            <a:r>
              <a:rPr lang="en-US" dirty="0"/>
              <a:t>&gt;  x = 3+5</a:t>
            </a:r>
            <a:endParaRPr lang="en-GB" dirty="0"/>
          </a:p>
          <a:p>
            <a:r>
              <a:rPr lang="en-US" dirty="0"/>
              <a:t>&gt; x</a:t>
            </a:r>
            <a:endParaRPr lang="en-GB" dirty="0"/>
          </a:p>
          <a:p>
            <a:r>
              <a:rPr lang="en-US" dirty="0"/>
              <a:t>&gt;  y = 12 + 3 / 4 – 5 + 3*8</a:t>
            </a:r>
            <a:endParaRPr lang="en-GB" dirty="0"/>
          </a:p>
          <a:p>
            <a:r>
              <a:rPr lang="en-US" dirty="0"/>
              <a:t>&gt; y</a:t>
            </a:r>
            <a:endParaRPr lang="en-GB" dirty="0"/>
          </a:p>
          <a:p>
            <a:r>
              <a:rPr lang="en-US" dirty="0"/>
              <a:t>&gt; z =  (12 + 3 / 4 – 5) + 3*8</a:t>
            </a:r>
            <a:endParaRPr lang="en-GB" dirty="0"/>
          </a:p>
          <a:p>
            <a:r>
              <a:rPr lang="en-US" dirty="0"/>
              <a:t>&gt; z</a:t>
            </a:r>
            <a:endParaRPr lang="en-GB" dirty="0"/>
          </a:p>
          <a:p>
            <a:r>
              <a:rPr lang="en-US" dirty="0"/>
              <a:t>&gt; A </a:t>
            </a:r>
            <a:r>
              <a:rPr lang="en-US" dirty="0" smtClean="0"/>
              <a:t>&lt;- </a:t>
            </a:r>
            <a:r>
              <a:rPr lang="en-US" dirty="0"/>
              <a:t>6 + 8 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70C0"/>
                </a:solidFill>
              </a:rPr>
              <a:t>## </a:t>
            </a:r>
            <a:r>
              <a:rPr lang="en-US" dirty="0">
                <a:solidFill>
                  <a:srgbClr val="0070C0"/>
                </a:solidFill>
              </a:rPr>
              <a:t>no space </a:t>
            </a:r>
            <a:r>
              <a:rPr lang="en-US" dirty="0" smtClean="0">
                <a:solidFill>
                  <a:srgbClr val="0070C0"/>
                </a:solidFill>
              </a:rPr>
              <a:t>should be between </a:t>
            </a:r>
            <a:r>
              <a:rPr lang="en-US" dirty="0">
                <a:solidFill>
                  <a:srgbClr val="0070C0"/>
                </a:solidFill>
              </a:rPr>
              <a:t>&lt; &amp; -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a                   </a:t>
            </a:r>
            <a:r>
              <a:rPr lang="en-US" dirty="0">
                <a:solidFill>
                  <a:srgbClr val="0070C0"/>
                </a:solidFill>
              </a:rPr>
              <a:t>## </a:t>
            </a:r>
            <a:r>
              <a:rPr lang="en-US" dirty="0" smtClean="0">
                <a:solidFill>
                  <a:srgbClr val="0070C0"/>
                </a:solidFill>
              </a:rPr>
              <a:t>Note: R </a:t>
            </a:r>
            <a:r>
              <a:rPr lang="en-US" dirty="0">
                <a:solidFill>
                  <a:srgbClr val="0070C0"/>
                </a:solidFill>
              </a:rPr>
              <a:t>is case sensitive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&gt;A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820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Identifiers</a:t>
            </a:r>
            <a:r>
              <a:rPr lang="en-US" sz="5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5" y="1687124"/>
            <a:ext cx="8425339" cy="438912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Don't use underscores ( _ ) or hyphens ( - ) in identifiers. </a:t>
            </a:r>
            <a:endParaRPr lang="en-GB" dirty="0"/>
          </a:p>
          <a:p>
            <a:pPr lvl="8"/>
            <a:endParaRPr lang="en-GB" dirty="0"/>
          </a:p>
          <a:p>
            <a:pPr lvl="0"/>
            <a:r>
              <a:rPr lang="en-US" dirty="0"/>
              <a:t>The preferred form for variable names is all lower case letters and words separated with </a:t>
            </a:r>
            <a:r>
              <a:rPr lang="en-US" dirty="0" smtClean="0"/>
              <a:t>dots (variable.name) but </a:t>
            </a:r>
            <a:r>
              <a:rPr lang="en-US" dirty="0" err="1" smtClean="0"/>
              <a:t>variableName</a:t>
            </a:r>
            <a:r>
              <a:rPr lang="en-US" dirty="0"/>
              <a:t> is also </a:t>
            </a:r>
            <a:r>
              <a:rPr lang="en-US" dirty="0" smtClean="0"/>
              <a:t>accepted. </a:t>
            </a:r>
          </a:p>
          <a:p>
            <a:pPr marL="0" lvl="0" indent="0">
              <a:buNone/>
            </a:pPr>
            <a:endParaRPr lang="en-GB" dirty="0"/>
          </a:p>
          <a:p>
            <a:r>
              <a:rPr lang="en-US" dirty="0">
                <a:solidFill>
                  <a:srgbClr val="FF0000"/>
                </a:solidFill>
              </a:rPr>
              <a:t>Examples: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>
                <a:solidFill>
                  <a:srgbClr val="FF0000"/>
                </a:solidFill>
              </a:rPr>
              <a:t>avg.clicks</a:t>
            </a:r>
            <a:r>
              <a:rPr lang="en-US" dirty="0"/>
              <a:t>      </a:t>
            </a:r>
            <a:r>
              <a:rPr lang="en-US" dirty="0">
                <a:solidFill>
                  <a:srgbClr val="0070C0"/>
                </a:solidFill>
              </a:rPr>
              <a:t>GOOD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>
                <a:solidFill>
                  <a:srgbClr val="FF0000"/>
                </a:solidFill>
              </a:rPr>
              <a:t>avgClicks</a:t>
            </a:r>
            <a:r>
              <a:rPr lang="en-US" dirty="0"/>
              <a:t>      </a:t>
            </a:r>
            <a:r>
              <a:rPr lang="en-US" dirty="0">
                <a:solidFill>
                  <a:srgbClr val="0070C0"/>
                </a:solidFill>
              </a:rPr>
              <a:t>OK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>
                <a:solidFill>
                  <a:srgbClr val="FF0000"/>
                </a:solidFill>
              </a:rPr>
              <a:t>avg_Clicks</a:t>
            </a: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BAD</a:t>
            </a:r>
            <a:endParaRPr lang="en-GB" dirty="0">
              <a:solidFill>
                <a:srgbClr val="0070C0"/>
              </a:solidFill>
            </a:endParaRPr>
          </a:p>
          <a:p>
            <a:pPr lvl="0"/>
            <a:endParaRPr lang="en-GB" dirty="0"/>
          </a:p>
          <a:p>
            <a:pPr lvl="0"/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/>
              <a:t>names have initial capital letters and no dots </a:t>
            </a:r>
            <a:r>
              <a:rPr lang="en-US" dirty="0" smtClean="0"/>
              <a:t>(e.g., </a:t>
            </a:r>
            <a:r>
              <a:rPr lang="en-US" dirty="0" err="1" smtClean="0">
                <a:solidFill>
                  <a:srgbClr val="FF0000"/>
                </a:solidFill>
              </a:rPr>
              <a:t>FunctionName</a:t>
            </a:r>
            <a:r>
              <a:rPr lang="en-US" dirty="0" smtClean="0"/>
              <a:t>).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2445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C 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&gt; data1 = c(3</a:t>
            </a:r>
            <a:r>
              <a:rPr lang="en-US" dirty="0" smtClean="0"/>
              <a:t>, 6, 9, 12, 78, 34</a:t>
            </a:r>
            <a:r>
              <a:rPr lang="en-US" dirty="0"/>
              <a:t>, 5, 7, 7)   </a:t>
            </a:r>
            <a:r>
              <a:rPr lang="en-US" dirty="0">
                <a:solidFill>
                  <a:srgbClr val="0070C0"/>
                </a:solidFill>
              </a:rPr>
              <a:t>## numerical data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data1.text = c(‘Mon’, ‘Tue’, “Wed”)  </a:t>
            </a:r>
            <a:r>
              <a:rPr lang="en-US" dirty="0">
                <a:solidFill>
                  <a:srgbClr val="0070C0"/>
                </a:solidFill>
              </a:rPr>
              <a:t>## Text </a:t>
            </a:r>
            <a:r>
              <a:rPr lang="en-US" dirty="0" smtClean="0">
                <a:solidFill>
                  <a:srgbClr val="0070C0"/>
                </a:solidFill>
              </a:rPr>
              <a:t>data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                                      </a:t>
            </a:r>
            <a:r>
              <a:rPr lang="en-US" dirty="0" smtClean="0">
                <a:solidFill>
                  <a:srgbClr val="0070C0"/>
                </a:solidFill>
              </a:rPr>
              <a:t>## </a:t>
            </a:r>
            <a:r>
              <a:rPr lang="en-US" dirty="0">
                <a:solidFill>
                  <a:srgbClr val="0070C0"/>
                </a:solidFill>
              </a:rPr>
              <a:t>Single or double quote both ok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                      </a:t>
            </a:r>
            <a:r>
              <a:rPr lang="en-US" dirty="0" smtClean="0">
                <a:solidFill>
                  <a:srgbClr val="0070C0"/>
                </a:solidFill>
              </a:rPr>
              <a:t>##</a:t>
            </a:r>
            <a:r>
              <a:rPr lang="en-US" dirty="0">
                <a:solidFill>
                  <a:srgbClr val="0070C0"/>
                </a:solidFill>
              </a:rPr>
              <a:t>copy/paste into R console may not work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data1.text = c(data1.text, ‘Thu’, ‘Fri’)  </a:t>
            </a:r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744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for making data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5" y="1653258"/>
            <a:ext cx="8425339" cy="4389120"/>
          </a:xfrm>
        </p:spPr>
        <p:txBody>
          <a:bodyPr>
            <a:normAutofit/>
          </a:bodyPr>
          <a:lstStyle/>
          <a:p>
            <a:r>
              <a:rPr lang="en-US" dirty="0"/>
              <a:t>&gt; data3 = scan()   </a:t>
            </a:r>
            <a:r>
              <a:rPr lang="en-US" dirty="0">
                <a:solidFill>
                  <a:srgbClr val="0070C0"/>
                </a:solidFill>
              </a:rPr>
              <a:t>## data separated by Space / Press 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 smtClean="0"/>
              <a:t>                                  </a:t>
            </a:r>
            <a:r>
              <a:rPr lang="en-US" dirty="0" smtClean="0">
                <a:solidFill>
                  <a:srgbClr val="0070C0"/>
                </a:solidFill>
              </a:rPr>
              <a:t>## Press Enter key twice </a:t>
            </a:r>
            <a:r>
              <a:rPr lang="en-US" dirty="0">
                <a:solidFill>
                  <a:srgbClr val="0070C0"/>
                </a:solidFill>
              </a:rPr>
              <a:t>to exit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1: 4 5 7 8</a:t>
            </a:r>
            <a:endParaRPr lang="en-GB" dirty="0"/>
          </a:p>
          <a:p>
            <a:r>
              <a:rPr lang="en-US" dirty="0"/>
              <a:t>5: 2 9 4</a:t>
            </a:r>
            <a:endParaRPr lang="en-GB" dirty="0"/>
          </a:p>
          <a:p>
            <a:r>
              <a:rPr lang="en-US" dirty="0"/>
              <a:t>8: 3</a:t>
            </a:r>
            <a:endParaRPr lang="en-GB" dirty="0"/>
          </a:p>
          <a:p>
            <a:r>
              <a:rPr lang="en-US" dirty="0" smtClean="0"/>
              <a:t>9: 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&gt; data3</a:t>
            </a:r>
            <a:endParaRPr lang="en-GB" dirty="0" smtClean="0"/>
          </a:p>
          <a:p>
            <a:r>
              <a:rPr lang="en-US" dirty="0" smtClean="0"/>
              <a:t>[1] 4 5 7 8 2 9 4 3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689838" y="4250848"/>
            <a:ext cx="1676934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 Read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 items</a:t>
            </a:r>
            <a:endParaRPr lang="en-GB" sz="1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25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for making data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5" y="1653258"/>
            <a:ext cx="4058769" cy="438912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&gt; d3 = scan(what = ‘character’)</a:t>
            </a:r>
            <a:endParaRPr lang="en-GB" dirty="0"/>
          </a:p>
          <a:p>
            <a:r>
              <a:rPr lang="en-US" dirty="0"/>
              <a:t>1: mon</a:t>
            </a:r>
            <a:endParaRPr lang="en-GB" dirty="0"/>
          </a:p>
          <a:p>
            <a:r>
              <a:rPr lang="en-US" dirty="0"/>
              <a:t>2: </a:t>
            </a:r>
            <a:r>
              <a:rPr lang="en-US" dirty="0" err="1"/>
              <a:t>tue</a:t>
            </a:r>
            <a:endParaRPr lang="en-GB" dirty="0"/>
          </a:p>
          <a:p>
            <a:r>
              <a:rPr lang="en-US" dirty="0"/>
              <a:t>3: wed </a:t>
            </a:r>
            <a:r>
              <a:rPr lang="en-US" dirty="0" err="1"/>
              <a:t>thu</a:t>
            </a:r>
            <a:endParaRPr lang="en-GB" dirty="0"/>
          </a:p>
          <a:p>
            <a:r>
              <a:rPr lang="en-US" dirty="0"/>
              <a:t>5: </a:t>
            </a:r>
            <a:endParaRPr lang="en-GB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               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b="1" dirty="0"/>
              <a:t>&gt; d3</a:t>
            </a:r>
            <a:endParaRPr lang="en-GB" dirty="0"/>
          </a:p>
          <a:p>
            <a:r>
              <a:rPr lang="en-US" dirty="0"/>
              <a:t>[1] "mon" "</a:t>
            </a:r>
            <a:r>
              <a:rPr lang="en-US" dirty="0" err="1"/>
              <a:t>tue</a:t>
            </a:r>
            <a:r>
              <a:rPr lang="en-US" dirty="0"/>
              <a:t>" "wed" "</a:t>
            </a:r>
            <a:r>
              <a:rPr lang="en-US" dirty="0" err="1"/>
              <a:t>thu</a:t>
            </a:r>
            <a:r>
              <a:rPr lang="en-US" dirty="0"/>
              <a:t>"</a:t>
            </a:r>
            <a:endParaRPr lang="en-GB" dirty="0"/>
          </a:p>
          <a:p>
            <a:r>
              <a:rPr lang="en-US" b="1" dirty="0"/>
              <a:t>&gt; d3[2]</a:t>
            </a:r>
            <a:endParaRPr lang="en-GB" dirty="0"/>
          </a:p>
          <a:p>
            <a:r>
              <a:rPr lang="en-US" dirty="0"/>
              <a:t>[1] "</a:t>
            </a:r>
            <a:r>
              <a:rPr lang="en-US" dirty="0" err="1"/>
              <a:t>tue</a:t>
            </a:r>
            <a:r>
              <a:rPr lang="en-US" dirty="0"/>
              <a:t>"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b="1" dirty="0"/>
              <a:t>&gt; d3[2]='mon'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b="1" dirty="0"/>
              <a:t>&gt; d3</a:t>
            </a:r>
            <a:endParaRPr lang="en-GB" dirty="0"/>
          </a:p>
          <a:p>
            <a:r>
              <a:rPr lang="en-US" dirty="0"/>
              <a:t>[1] "mon" "mon" "wed" "</a:t>
            </a:r>
            <a:r>
              <a:rPr lang="en-US" dirty="0" err="1"/>
              <a:t>thu</a:t>
            </a:r>
            <a:r>
              <a:rPr lang="en-US" dirty="0" smtClean="0"/>
              <a:t>"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5200" y="1653258"/>
            <a:ext cx="4447822" cy="438912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&gt; d3[6]='sat'</a:t>
            </a:r>
            <a:endParaRPr lang="en-GB" dirty="0" smtClean="0"/>
          </a:p>
          <a:p>
            <a:r>
              <a:rPr lang="en-US" dirty="0" smtClean="0"/>
              <a:t> </a:t>
            </a:r>
            <a:endParaRPr lang="en-GB" dirty="0" smtClean="0"/>
          </a:p>
          <a:p>
            <a:r>
              <a:rPr lang="en-US" dirty="0" smtClean="0"/>
              <a:t>&gt; d3</a:t>
            </a:r>
            <a:endParaRPr lang="en-GB" dirty="0" smtClean="0"/>
          </a:p>
          <a:p>
            <a:r>
              <a:rPr lang="en-US" dirty="0" smtClean="0"/>
              <a:t>[1] "mon" "mon" "wed" "</a:t>
            </a:r>
            <a:r>
              <a:rPr lang="en-US" dirty="0" err="1" smtClean="0"/>
              <a:t>thu</a:t>
            </a:r>
            <a:r>
              <a:rPr lang="en-US" dirty="0" smtClean="0"/>
              <a:t>" NA    "sat"</a:t>
            </a:r>
            <a:endParaRPr lang="en-GB" dirty="0" smtClean="0"/>
          </a:p>
          <a:p>
            <a:r>
              <a:rPr lang="en-US" dirty="0" smtClean="0"/>
              <a:t> </a:t>
            </a:r>
            <a:endParaRPr lang="en-GB" dirty="0" smtClean="0"/>
          </a:p>
          <a:p>
            <a:r>
              <a:rPr lang="en-US" dirty="0" smtClean="0"/>
              <a:t>&gt; d3[2]='</a:t>
            </a:r>
            <a:r>
              <a:rPr lang="en-US" dirty="0" err="1" smtClean="0"/>
              <a:t>tue</a:t>
            </a:r>
            <a:r>
              <a:rPr lang="en-US" dirty="0" smtClean="0"/>
              <a:t>'</a:t>
            </a:r>
            <a:endParaRPr lang="en-GB" dirty="0" smtClean="0"/>
          </a:p>
          <a:p>
            <a:r>
              <a:rPr lang="en-US" dirty="0" smtClean="0"/>
              <a:t> </a:t>
            </a:r>
            <a:endParaRPr lang="en-GB" dirty="0" smtClean="0"/>
          </a:p>
          <a:p>
            <a:r>
              <a:rPr lang="en-US" dirty="0" smtClean="0"/>
              <a:t>&gt; d3[5] = '</a:t>
            </a:r>
            <a:r>
              <a:rPr lang="en-US" dirty="0" err="1" smtClean="0"/>
              <a:t>fri</a:t>
            </a:r>
            <a:r>
              <a:rPr lang="en-US" dirty="0" smtClean="0"/>
              <a:t>'</a:t>
            </a:r>
            <a:endParaRPr lang="en-GB" dirty="0" smtClean="0"/>
          </a:p>
          <a:p>
            <a:r>
              <a:rPr lang="en-US" dirty="0" smtClean="0"/>
              <a:t> </a:t>
            </a:r>
            <a:endParaRPr lang="en-GB" dirty="0" smtClean="0"/>
          </a:p>
          <a:p>
            <a:r>
              <a:rPr lang="en-US" dirty="0" smtClean="0"/>
              <a:t>&gt; d3</a:t>
            </a:r>
            <a:endParaRPr lang="en-GB" dirty="0" smtClean="0"/>
          </a:p>
          <a:p>
            <a:r>
              <a:rPr lang="en-US" dirty="0" smtClean="0"/>
              <a:t>[1] "mon" "</a:t>
            </a:r>
            <a:r>
              <a:rPr lang="en-US" dirty="0" err="1" smtClean="0"/>
              <a:t>tue</a:t>
            </a:r>
            <a:r>
              <a:rPr lang="en-US" dirty="0" smtClean="0"/>
              <a:t>" "wed" "</a:t>
            </a:r>
            <a:r>
              <a:rPr lang="en-US" dirty="0" err="1" smtClean="0"/>
              <a:t>thu</a:t>
            </a:r>
            <a:r>
              <a:rPr lang="en-US" dirty="0" smtClean="0"/>
              <a:t>" "</a:t>
            </a:r>
            <a:r>
              <a:rPr lang="en-US" dirty="0" err="1" smtClean="0"/>
              <a:t>fri</a:t>
            </a:r>
            <a:r>
              <a:rPr lang="en-US" dirty="0" smtClean="0"/>
              <a:t>" "sat"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070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working directory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5" y="1653258"/>
            <a:ext cx="8425339" cy="43891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&gt;</a:t>
            </a:r>
            <a:r>
              <a:rPr lang="en-US" dirty="0" err="1"/>
              <a:t>getwd</a:t>
            </a:r>
            <a:r>
              <a:rPr lang="en-US" dirty="0"/>
              <a:t>()</a:t>
            </a:r>
            <a:endParaRPr lang="en-GB" dirty="0"/>
          </a:p>
          <a:p>
            <a:r>
              <a:rPr lang="en-US" dirty="0"/>
              <a:t>[1] "</a:t>
            </a:r>
            <a:r>
              <a:rPr lang="en-US" dirty="0" smtClean="0"/>
              <a:t>C:\Users\DSamanta\R\Database"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dirty="0"/>
              <a:t>&gt; </a:t>
            </a:r>
            <a:r>
              <a:rPr lang="en-US" dirty="0" err="1"/>
              <a:t>setwd</a:t>
            </a:r>
            <a:r>
              <a:rPr lang="en-US" dirty="0"/>
              <a:t>(</a:t>
            </a:r>
            <a:r>
              <a:rPr lang="en-US" dirty="0" smtClean="0"/>
              <a:t>'D:\Data Analytics\Project\Database)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dirty="0"/>
              <a:t>&gt; </a:t>
            </a:r>
            <a:r>
              <a:rPr lang="en-US" dirty="0" err="1"/>
              <a:t>dir</a:t>
            </a:r>
            <a:r>
              <a:rPr lang="en-US" dirty="0"/>
              <a:t>()  </a:t>
            </a:r>
            <a:r>
              <a:rPr lang="en-US" dirty="0" smtClean="0"/>
              <a:t>                    </a:t>
            </a:r>
            <a:r>
              <a:rPr lang="en-US" dirty="0" smtClean="0">
                <a:solidFill>
                  <a:srgbClr val="0070C0"/>
                </a:solidFill>
              </a:rPr>
              <a:t>## </a:t>
            </a:r>
            <a:r>
              <a:rPr lang="en-US" dirty="0">
                <a:solidFill>
                  <a:srgbClr val="0070C0"/>
                </a:solidFill>
              </a:rPr>
              <a:t>working directory listing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dirty="0"/>
              <a:t>&gt;ls()    </a:t>
            </a:r>
            <a:r>
              <a:rPr lang="en-US" dirty="0" smtClean="0"/>
              <a:t>                     </a:t>
            </a:r>
            <a:r>
              <a:rPr lang="en-US" dirty="0" smtClean="0">
                <a:solidFill>
                  <a:srgbClr val="0070C0"/>
                </a:solidFill>
              </a:rPr>
              <a:t>## </a:t>
            </a:r>
            <a:r>
              <a:rPr lang="en-US" dirty="0">
                <a:solidFill>
                  <a:srgbClr val="0070C0"/>
                </a:solidFill>
              </a:rPr>
              <a:t>Workspace listing of objects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dirty="0"/>
              <a:t>&gt;</a:t>
            </a:r>
            <a:r>
              <a:rPr lang="en-US" dirty="0" err="1"/>
              <a:t>rm</a:t>
            </a:r>
            <a:r>
              <a:rPr lang="en-US" dirty="0"/>
              <a:t>(‘object</a:t>
            </a:r>
            <a:r>
              <a:rPr lang="en-US" dirty="0" smtClean="0"/>
              <a:t>’)           </a:t>
            </a:r>
            <a:r>
              <a:rPr lang="en-US" dirty="0" smtClean="0">
                <a:solidFill>
                  <a:srgbClr val="0070C0"/>
                </a:solidFill>
              </a:rPr>
              <a:t>## Remove an element “object”, if exist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dirty="0"/>
              <a:t>&gt; </a:t>
            </a:r>
            <a:r>
              <a:rPr lang="en-US" dirty="0" err="1"/>
              <a:t>rm</a:t>
            </a:r>
            <a:r>
              <a:rPr lang="en-US" dirty="0"/>
              <a:t>(list = ls())      </a:t>
            </a:r>
            <a:r>
              <a:rPr lang="en-US" dirty="0">
                <a:solidFill>
                  <a:srgbClr val="0070C0"/>
                </a:solidFill>
              </a:rPr>
              <a:t>## </a:t>
            </a:r>
            <a:r>
              <a:rPr lang="en-US" dirty="0" smtClean="0">
                <a:solidFill>
                  <a:srgbClr val="0070C0"/>
                </a:solidFill>
              </a:rPr>
              <a:t>Cleaning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15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data from </a:t>
            </a:r>
            <a:r>
              <a:rPr lang="en-US" sz="5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data file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5" y="1653258"/>
            <a:ext cx="8425339" cy="438912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&gt; </a:t>
            </a:r>
            <a:r>
              <a:rPr lang="en-IN" dirty="0" err="1"/>
              <a:t>setwd</a:t>
            </a:r>
            <a:r>
              <a:rPr lang="en-IN" dirty="0"/>
              <a:t>("D:/</a:t>
            </a:r>
            <a:r>
              <a:rPr lang="en-IN" dirty="0" err="1"/>
              <a:t>arpita</a:t>
            </a:r>
            <a:r>
              <a:rPr lang="en-IN" dirty="0"/>
              <a:t>/data analytics/my work") </a:t>
            </a:r>
            <a:r>
              <a:rPr lang="en-US" dirty="0" smtClean="0"/>
              <a:t>#</a:t>
            </a:r>
            <a:r>
              <a:rPr lang="en-US" dirty="0" smtClean="0">
                <a:solidFill>
                  <a:srgbClr val="0070C0"/>
                </a:solidFill>
              </a:rPr>
              <a:t>Set </a:t>
            </a:r>
            <a:r>
              <a:rPr lang="en-US" dirty="0">
                <a:solidFill>
                  <a:srgbClr val="0070C0"/>
                </a:solidFill>
              </a:rPr>
              <a:t>the working directory to file </a:t>
            </a:r>
            <a:r>
              <a:rPr lang="en-US" dirty="0" smtClean="0">
                <a:solidFill>
                  <a:srgbClr val="0070C0"/>
                </a:solidFill>
              </a:rPr>
              <a:t>location</a:t>
            </a:r>
            <a:endParaRPr lang="en-GB" dirty="0"/>
          </a:p>
          <a:p>
            <a:r>
              <a:rPr lang="en-US" dirty="0"/>
              <a:t>&gt; </a:t>
            </a:r>
            <a:r>
              <a:rPr lang="en-US" dirty="0" err="1"/>
              <a:t>getwd</a:t>
            </a:r>
            <a:r>
              <a:rPr lang="en-US" dirty="0"/>
              <a:t>()</a:t>
            </a:r>
            <a:endParaRPr lang="en-GB" dirty="0"/>
          </a:p>
          <a:p>
            <a:r>
              <a:rPr lang="en-US" dirty="0"/>
              <a:t>[1] "D:/arpita/data analytics/my </a:t>
            </a:r>
            <a:r>
              <a:rPr lang="en-US" dirty="0" smtClean="0"/>
              <a:t>work“</a:t>
            </a:r>
          </a:p>
          <a:p>
            <a:r>
              <a:rPr lang="en-US" dirty="0" smtClean="0"/>
              <a:t>&gt; </a:t>
            </a:r>
            <a:r>
              <a:rPr lang="en-US" dirty="0" err="1"/>
              <a:t>dir</a:t>
            </a:r>
            <a:r>
              <a:rPr lang="en-US" dirty="0"/>
              <a:t>()</a:t>
            </a:r>
            <a:endParaRPr lang="en-GB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[1] "Arv.txt"            "</a:t>
            </a:r>
            <a:r>
              <a:rPr lang="en-US" dirty="0" err="1">
                <a:solidFill>
                  <a:srgbClr val="0070C0"/>
                </a:solidFill>
              </a:rPr>
              <a:t>DiningAtSFO</a:t>
            </a:r>
            <a:r>
              <a:rPr lang="en-US" dirty="0">
                <a:solidFill>
                  <a:srgbClr val="0070C0"/>
                </a:solidFill>
              </a:rPr>
              <a:t>"        "</a:t>
            </a:r>
            <a:r>
              <a:rPr lang="en-US" dirty="0" err="1">
                <a:solidFill>
                  <a:srgbClr val="0070C0"/>
                </a:solidFill>
              </a:rPr>
              <a:t>LatentView</a:t>
            </a:r>
            <a:r>
              <a:rPr lang="en-US" dirty="0">
                <a:solidFill>
                  <a:srgbClr val="0070C0"/>
                </a:solidFill>
              </a:rPr>
              <a:t>-DPL" </a:t>
            </a:r>
            <a:r>
              <a:rPr lang="en-US" dirty="0" smtClean="0">
                <a:solidFill>
                  <a:srgbClr val="0070C0"/>
                </a:solidFill>
              </a:rPr>
              <a:t>     "</a:t>
            </a:r>
            <a:r>
              <a:rPr lang="en-US" dirty="0">
                <a:solidFill>
                  <a:srgbClr val="0070C0"/>
                </a:solidFill>
              </a:rPr>
              <a:t>TC-10-Rec.csv"      "TC.csv"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/>
              <a:t>rm</a:t>
            </a:r>
            <a:r>
              <a:rPr lang="en-US" dirty="0"/>
              <a:t>(list=ls(all=TRUE))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# 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 smtClean="0">
                <a:solidFill>
                  <a:srgbClr val="0070C0"/>
                </a:solidFill>
              </a:rPr>
              <a:t>efresh </a:t>
            </a:r>
            <a:r>
              <a:rPr lang="en-US" dirty="0">
                <a:solidFill>
                  <a:srgbClr val="0070C0"/>
                </a:solidFill>
              </a:rPr>
              <a:t>session           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data=read.csv(</a:t>
            </a:r>
            <a:r>
              <a:rPr lang="en-US" dirty="0" smtClean="0"/>
              <a:t>'iris.csv', </a:t>
            </a:r>
            <a:r>
              <a:rPr lang="en-US" dirty="0"/>
              <a:t>header = T</a:t>
            </a:r>
            <a:r>
              <a:rPr lang="en-US" dirty="0" smtClean="0"/>
              <a:t>, </a:t>
            </a:r>
            <a:r>
              <a:rPr lang="en-US" dirty="0" err="1" smtClean="0"/>
              <a:t>sep</a:t>
            </a:r>
            <a:r>
              <a:rPr lang="en-US" dirty="0"/>
              <a:t>=",") </a:t>
            </a:r>
            <a:endParaRPr lang="en-US" dirty="0" smtClean="0"/>
          </a:p>
          <a:p>
            <a:r>
              <a:rPr lang="en-US" dirty="0" smtClean="0"/>
              <a:t>(data </a:t>
            </a:r>
            <a:r>
              <a:rPr lang="en-US" dirty="0"/>
              <a:t>= </a:t>
            </a:r>
            <a:r>
              <a:rPr lang="en-US" dirty="0" err="1"/>
              <a:t>read.table</a:t>
            </a:r>
            <a:r>
              <a:rPr lang="en-US" dirty="0" smtClean="0"/>
              <a:t>(‘iris.csv</a:t>
            </a:r>
            <a:r>
              <a:rPr lang="en-US" dirty="0"/>
              <a:t>', header = T, </a:t>
            </a:r>
            <a:r>
              <a:rPr lang="en-US" dirty="0" err="1"/>
              <a:t>sep</a:t>
            </a:r>
            <a:r>
              <a:rPr lang="en-US" dirty="0"/>
              <a:t> = ','))</a:t>
            </a:r>
            <a:endParaRPr lang="en-GB" dirty="0"/>
          </a:p>
          <a:p>
            <a:r>
              <a:rPr lang="en-US" dirty="0"/>
              <a:t>&gt; ls()</a:t>
            </a:r>
            <a:endParaRPr lang="en-GB" dirty="0"/>
          </a:p>
          <a:p>
            <a:r>
              <a:rPr lang="en-US" dirty="0"/>
              <a:t>[1] </a:t>
            </a:r>
            <a:r>
              <a:rPr lang="en-US" dirty="0" smtClean="0"/>
              <a:t>"data</a:t>
            </a:r>
            <a:r>
              <a:rPr lang="en-US" dirty="0"/>
              <a:t>"</a:t>
            </a:r>
            <a:endParaRPr lang="en-GB" dirty="0"/>
          </a:p>
          <a:p>
            <a:r>
              <a:rPr lang="en-US" dirty="0"/>
              <a:t>&gt; </a:t>
            </a:r>
            <a:r>
              <a:rPr lang="en-US" dirty="0" err="1" smtClean="0"/>
              <a:t>str</a:t>
            </a:r>
            <a:r>
              <a:rPr lang="en-US" dirty="0" smtClean="0"/>
              <a:t>(data</a:t>
            </a:r>
            <a:r>
              <a:rPr lang="en-US" dirty="0"/>
              <a:t>)</a:t>
            </a:r>
            <a:endParaRPr lang="en-GB" dirty="0"/>
          </a:p>
          <a:p>
            <a:r>
              <a:rPr lang="pt-BR" dirty="0">
                <a:solidFill>
                  <a:srgbClr val="0070C0"/>
                </a:solidFill>
              </a:rPr>
              <a:t>'data.frame':	149 obs. of  5 variables:</a:t>
            </a:r>
          </a:p>
          <a:p>
            <a:r>
              <a:rPr lang="pt-BR" dirty="0">
                <a:solidFill>
                  <a:srgbClr val="0070C0"/>
                </a:solidFill>
              </a:rPr>
              <a:t> $ X5.1       : num  4.9 4.7 4.6 5 5.4 4.6 5 4.4 4.9 5.4 ...</a:t>
            </a:r>
          </a:p>
          <a:p>
            <a:r>
              <a:rPr lang="pt-BR" dirty="0">
                <a:solidFill>
                  <a:srgbClr val="0070C0"/>
                </a:solidFill>
              </a:rPr>
              <a:t> $ X3.5       : num  3 3.2 3.1 3.6 3.9 3.4 3.4 2.9 3.1 3.7 ...</a:t>
            </a:r>
          </a:p>
          <a:p>
            <a:r>
              <a:rPr lang="pt-BR" dirty="0">
                <a:solidFill>
                  <a:srgbClr val="0070C0"/>
                </a:solidFill>
              </a:rPr>
              <a:t> $ X1.4       : num  1.4 1.3 1.5 1.4 1.7 1.4 1.5 1.4 1.5 1.5 ...</a:t>
            </a:r>
          </a:p>
          <a:p>
            <a:r>
              <a:rPr lang="pt-BR" dirty="0">
                <a:solidFill>
                  <a:srgbClr val="0070C0"/>
                </a:solidFill>
              </a:rPr>
              <a:t> $ X0.2       : num  0.2 0.2 0.2 0.2 0.4 0.3 0.2 0.2 0.1 0.2 ...</a:t>
            </a:r>
          </a:p>
          <a:p>
            <a:r>
              <a:rPr lang="pt-BR" dirty="0">
                <a:solidFill>
                  <a:srgbClr val="0070C0"/>
                </a:solidFill>
              </a:rPr>
              <a:t> $ Iris.setosa: Factor w/ 3 levels "Iris-setosa",..: 1 1 1 1 1 1 1 1 1 1 ...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51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elements from a file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5" y="1653258"/>
            <a:ext cx="8425339" cy="438912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&gt;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data$X5.1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4.9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4.7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4.6  5.0  5.4  4.6  5.0  4.4  4.9  5.4  4.8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4.8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4.3  5.8  5.7</a:t>
            </a:r>
          </a:p>
          <a:p>
            <a:r>
              <a:rPr lang="en-US" dirty="0"/>
              <a:t>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data$X5.1[7]=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</a:p>
          <a:p>
            <a:r>
              <a:rPr lang="en-US" dirty="0" smtClean="0"/>
              <a:t>&gt; data$X5.1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[1] 4.9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4.7  4.6  5.0  5.4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5.2  4.4  4.9  5.4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4.8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4.8  4.3  5.8  5.7</a:t>
            </a:r>
            <a:r>
              <a:rPr lang="en-US" sz="23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2300" dirty="0" smtClean="0">
                <a:solidFill>
                  <a:srgbClr val="0070C0"/>
                </a:solidFill>
              </a:rPr>
              <a:t>#Note: This </a:t>
            </a:r>
            <a:r>
              <a:rPr lang="en-US" sz="2300" dirty="0">
                <a:solidFill>
                  <a:srgbClr val="0070C0"/>
                </a:solidFill>
              </a:rPr>
              <a:t>change has happened in workspace only not in the file.</a:t>
            </a:r>
            <a:endParaRPr lang="en-GB" sz="2300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How to make it permanent? 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US" dirty="0"/>
              <a:t>write.csv / </a:t>
            </a:r>
            <a:r>
              <a:rPr lang="en-US" dirty="0" err="1"/>
              <a:t>write.table</a:t>
            </a:r>
            <a:endParaRPr lang="en-GB" dirty="0"/>
          </a:p>
          <a:p>
            <a:r>
              <a:rPr lang="en-US" dirty="0"/>
              <a:t>&gt;</a:t>
            </a:r>
            <a:r>
              <a:rPr lang="en-US" dirty="0" err="1" smtClean="0"/>
              <a:t>write.table</a:t>
            </a:r>
            <a:r>
              <a:rPr lang="en-US" dirty="0" smtClean="0"/>
              <a:t>(data</a:t>
            </a:r>
            <a:r>
              <a:rPr lang="en-US" dirty="0"/>
              <a:t>, file </a:t>
            </a:r>
            <a:r>
              <a:rPr lang="en-US" dirty="0" smtClean="0"/>
              <a:t>=‘iris_mod.csv</a:t>
            </a:r>
            <a:r>
              <a:rPr lang="en-US" dirty="0"/>
              <a:t>', </a:t>
            </a:r>
            <a:r>
              <a:rPr lang="en-US" dirty="0" err="1"/>
              <a:t>row.names</a:t>
            </a:r>
            <a:r>
              <a:rPr lang="en-US" dirty="0"/>
              <a:t> = FALSE, </a:t>
            </a:r>
            <a:r>
              <a:rPr lang="en-US" dirty="0" err="1"/>
              <a:t>sep</a:t>
            </a:r>
            <a:r>
              <a:rPr lang="en-US" dirty="0"/>
              <a:t> = ',')</a:t>
            </a:r>
            <a:endParaRPr lang="en-GB" dirty="0"/>
          </a:p>
          <a:p>
            <a:r>
              <a:rPr lang="en-US" dirty="0">
                <a:solidFill>
                  <a:srgbClr val="0070C0"/>
                </a:solidFill>
              </a:rPr>
              <a:t>If  </a:t>
            </a:r>
            <a:r>
              <a:rPr lang="en-US" dirty="0" err="1">
                <a:solidFill>
                  <a:srgbClr val="0070C0"/>
                </a:solidFill>
              </a:rPr>
              <a:t>row.names</a:t>
            </a:r>
            <a:r>
              <a:rPr lang="en-US" dirty="0">
                <a:solidFill>
                  <a:srgbClr val="0070C0"/>
                </a:solidFill>
              </a:rPr>
              <a:t> is TRUE, R adds one ID column in the beginning of file.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So its suggested to use </a:t>
            </a:r>
            <a:r>
              <a:rPr lang="en-US" dirty="0" err="1">
                <a:solidFill>
                  <a:srgbClr val="0070C0"/>
                </a:solidFill>
              </a:rPr>
              <a:t>row.names</a:t>
            </a:r>
            <a:r>
              <a:rPr lang="en-US" dirty="0">
                <a:solidFill>
                  <a:srgbClr val="0070C0"/>
                </a:solidFill>
              </a:rPr>
              <a:t> = FALSE option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</a:t>
            </a:r>
            <a:r>
              <a:rPr lang="en-US" dirty="0" smtClean="0"/>
              <a:t>write.csv(data</a:t>
            </a:r>
            <a:r>
              <a:rPr lang="en-US" dirty="0"/>
              <a:t>, file ==‘iris_mod.csv</a:t>
            </a:r>
            <a:r>
              <a:rPr lang="en-US" dirty="0" smtClean="0"/>
              <a:t>', </a:t>
            </a:r>
            <a:r>
              <a:rPr lang="en-US" dirty="0" err="1"/>
              <a:t>row.names</a:t>
            </a:r>
            <a:r>
              <a:rPr lang="en-US" dirty="0"/>
              <a:t> = TRUE)   ## to test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6806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data items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756" y="1653258"/>
            <a:ext cx="6714658" cy="4389120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Vector</a:t>
            </a:r>
          </a:p>
          <a:p>
            <a:pPr lvl="1"/>
            <a:endParaRPr lang="en-GB" dirty="0"/>
          </a:p>
          <a:p>
            <a:pPr lvl="0"/>
            <a:r>
              <a:rPr lang="en-US" b="1" dirty="0" smtClean="0"/>
              <a:t>Matrix</a:t>
            </a:r>
          </a:p>
          <a:p>
            <a:pPr lvl="1"/>
            <a:endParaRPr lang="en-GB" dirty="0"/>
          </a:p>
          <a:p>
            <a:pPr lvl="0"/>
            <a:r>
              <a:rPr lang="en-US" b="1" dirty="0"/>
              <a:t>Data </a:t>
            </a:r>
            <a:r>
              <a:rPr lang="en-US" b="1" dirty="0" smtClean="0"/>
              <a:t>Frame</a:t>
            </a:r>
          </a:p>
          <a:p>
            <a:pPr lvl="1"/>
            <a:endParaRPr lang="en-GB" dirty="0"/>
          </a:p>
          <a:p>
            <a:pPr lvl="0"/>
            <a:r>
              <a:rPr lang="en-US" b="1" dirty="0"/>
              <a:t>List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8342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of R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Modelled after S &amp; S-plus, developed at AT&amp;T labs in late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1980s.</a:t>
            </a:r>
          </a:p>
          <a:p>
            <a:pPr lvl="7" algn="just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project was started by Robert Gentleman and Ross Ihaka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Statistics, University of Auckland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(1995).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7" algn="just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maintained by R core development team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nternational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of volunteer developers (since 1997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960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2" y="1653258"/>
            <a:ext cx="8204792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&gt;x=c(1,2,3,4,56)</a:t>
            </a:r>
            <a:endParaRPr lang="en-GB" dirty="0"/>
          </a:p>
          <a:p>
            <a:r>
              <a:rPr lang="en-US" dirty="0"/>
              <a:t>&gt;x</a:t>
            </a:r>
            <a:endParaRPr lang="en-GB" dirty="0"/>
          </a:p>
          <a:p>
            <a:r>
              <a:rPr lang="en-US" dirty="0"/>
              <a:t>&gt; x[2]</a:t>
            </a:r>
            <a:endParaRPr lang="en-GB" dirty="0"/>
          </a:p>
          <a:p>
            <a:r>
              <a:rPr lang="en-US" dirty="0"/>
              <a:t>&gt; x  =  c(3, 4, NA, 5)</a:t>
            </a:r>
            <a:endParaRPr lang="en-GB" dirty="0"/>
          </a:p>
          <a:p>
            <a:r>
              <a:rPr lang="en-US" dirty="0"/>
              <a:t>&gt;mean(x)</a:t>
            </a:r>
            <a:endParaRPr lang="en-GB" dirty="0"/>
          </a:p>
          <a:p>
            <a:r>
              <a:rPr lang="en-US" dirty="0"/>
              <a:t>[1] NA</a:t>
            </a:r>
            <a:endParaRPr lang="en-GB" dirty="0"/>
          </a:p>
          <a:p>
            <a:r>
              <a:rPr lang="en-US" dirty="0"/>
              <a:t>&gt;mean(x, rm.NA=T)</a:t>
            </a:r>
            <a:endParaRPr lang="en-GB" dirty="0"/>
          </a:p>
          <a:p>
            <a:r>
              <a:rPr lang="en-US" dirty="0"/>
              <a:t>[1] 4</a:t>
            </a:r>
            <a:endParaRPr lang="en-GB" dirty="0"/>
          </a:p>
          <a:p>
            <a:r>
              <a:rPr lang="en-US" dirty="0"/>
              <a:t>&gt; x  =  c(3, 4, NULL, 5)</a:t>
            </a:r>
            <a:endParaRPr lang="en-GB" dirty="0"/>
          </a:p>
          <a:p>
            <a:r>
              <a:rPr lang="en-US" dirty="0"/>
              <a:t>&gt;mean(x)</a:t>
            </a:r>
            <a:endParaRPr lang="en-GB" dirty="0"/>
          </a:p>
          <a:p>
            <a:r>
              <a:rPr lang="en-US" dirty="0"/>
              <a:t>[1] 4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613940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on Vectors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2" y="1653258"/>
            <a:ext cx="8204792" cy="438912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&gt;y = c(</a:t>
            </a:r>
            <a:r>
              <a:rPr lang="en-US" b="1" dirty="0" err="1"/>
              <a:t>x,c</a:t>
            </a:r>
            <a:r>
              <a:rPr lang="en-US" b="1" dirty="0"/>
              <a:t>(-1,5),x)</a:t>
            </a:r>
            <a:endParaRPr lang="en-GB" dirty="0"/>
          </a:p>
          <a:p>
            <a:r>
              <a:rPr lang="en-US" b="1" dirty="0"/>
              <a:t>&gt;length(x)</a:t>
            </a:r>
            <a:endParaRPr lang="en-GB" dirty="0"/>
          </a:p>
          <a:p>
            <a:r>
              <a:rPr lang="en-US" b="1" dirty="0"/>
              <a:t>&gt;length(y)</a:t>
            </a:r>
            <a:endParaRPr lang="en-GB" dirty="0"/>
          </a:p>
          <a:p>
            <a:r>
              <a:rPr lang="en-US" b="1" dirty="0">
                <a:solidFill>
                  <a:srgbClr val="0070C0"/>
                </a:solidFill>
              </a:rPr>
              <a:t>There are useful methods to create long vectors whose elements are in arithmetic progression: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b="1" dirty="0"/>
              <a:t>&gt; x=1:20</a:t>
            </a:r>
            <a:endParaRPr lang="en-GB" dirty="0"/>
          </a:p>
          <a:p>
            <a:r>
              <a:rPr lang="en-US" b="1" dirty="0"/>
              <a:t>&gt; x</a:t>
            </a:r>
            <a:endParaRPr lang="en-GB" dirty="0"/>
          </a:p>
          <a:p>
            <a:r>
              <a:rPr lang="en-US" b="1" dirty="0"/>
              <a:t> </a:t>
            </a:r>
            <a:endParaRPr lang="en-GB" dirty="0"/>
          </a:p>
          <a:p>
            <a:r>
              <a:rPr lang="en-US" b="1" dirty="0" smtClean="0">
                <a:solidFill>
                  <a:srgbClr val="0070C0"/>
                </a:solidFill>
              </a:rPr>
              <a:t>If </a:t>
            </a:r>
            <a:r>
              <a:rPr lang="en-US" b="1" dirty="0">
                <a:solidFill>
                  <a:srgbClr val="0070C0"/>
                </a:solidFill>
              </a:rPr>
              <a:t>the common difference is not 1 or -1 then we can use the </a:t>
            </a:r>
            <a:r>
              <a:rPr lang="en-US" b="1" dirty="0" err="1">
                <a:solidFill>
                  <a:srgbClr val="0070C0"/>
                </a:solidFill>
              </a:rPr>
              <a:t>seq</a:t>
            </a:r>
            <a:r>
              <a:rPr lang="en-US" b="1" dirty="0">
                <a:solidFill>
                  <a:srgbClr val="0070C0"/>
                </a:solidFill>
              </a:rPr>
              <a:t> function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b="1" dirty="0"/>
              <a:t>&gt; y=</a:t>
            </a:r>
            <a:r>
              <a:rPr lang="en-US" b="1" dirty="0" err="1"/>
              <a:t>seq</a:t>
            </a:r>
            <a:r>
              <a:rPr lang="en-US" b="1" dirty="0"/>
              <a:t>(2,5,0.3)</a:t>
            </a:r>
            <a:endParaRPr lang="en-GB" dirty="0"/>
          </a:p>
          <a:p>
            <a:r>
              <a:rPr lang="en-US" b="1" dirty="0"/>
              <a:t>&gt; y</a:t>
            </a:r>
            <a:endParaRPr lang="en-GB" dirty="0"/>
          </a:p>
          <a:p>
            <a:r>
              <a:rPr lang="en-US" dirty="0"/>
              <a:t> [1] 2.0 2.3 2.6 2.9 3.2 3.5 3.8 4.1 4.4 4.7 5.0</a:t>
            </a:r>
            <a:endParaRPr lang="en-GB" dirty="0"/>
          </a:p>
          <a:p>
            <a:r>
              <a:rPr lang="en-US" b="1" dirty="0"/>
              <a:t>&gt; length(y)</a:t>
            </a:r>
            <a:endParaRPr lang="en-GB" dirty="0"/>
          </a:p>
          <a:p>
            <a:r>
              <a:rPr lang="en-US" dirty="0"/>
              <a:t>[1] 11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13947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on Vectors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2" y="1653257"/>
            <a:ext cx="4131734" cy="459796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&gt; x=1:5</a:t>
            </a:r>
            <a:endParaRPr lang="en-GB" dirty="0"/>
          </a:p>
          <a:p>
            <a:r>
              <a:rPr lang="en-US" dirty="0"/>
              <a:t>&gt; mean(x)</a:t>
            </a:r>
            <a:endParaRPr lang="en-GB" dirty="0"/>
          </a:p>
          <a:p>
            <a:r>
              <a:rPr lang="en-US" dirty="0">
                <a:solidFill>
                  <a:srgbClr val="0070C0"/>
                </a:solidFill>
              </a:rPr>
              <a:t>[1] 3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x</a:t>
            </a:r>
            <a:endParaRPr lang="en-GB" dirty="0"/>
          </a:p>
          <a:p>
            <a:r>
              <a:rPr lang="en-US" dirty="0">
                <a:solidFill>
                  <a:srgbClr val="0070C0"/>
                </a:solidFill>
              </a:rPr>
              <a:t>[1] 1 2 3 4 5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x^2</a:t>
            </a:r>
            <a:endParaRPr lang="en-GB" dirty="0"/>
          </a:p>
          <a:p>
            <a:r>
              <a:rPr lang="en-US" dirty="0">
                <a:solidFill>
                  <a:srgbClr val="0070C0"/>
                </a:solidFill>
              </a:rPr>
              <a:t>[1]  1  4  9 16 25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x+1</a:t>
            </a:r>
            <a:endParaRPr lang="en-GB" dirty="0"/>
          </a:p>
          <a:p>
            <a:r>
              <a:rPr lang="en-US" dirty="0">
                <a:solidFill>
                  <a:srgbClr val="0070C0"/>
                </a:solidFill>
              </a:rPr>
              <a:t>[1] 2 3 4 5 6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2*x</a:t>
            </a:r>
            <a:endParaRPr lang="en-GB" dirty="0"/>
          </a:p>
          <a:p>
            <a:r>
              <a:rPr lang="en-US" dirty="0">
                <a:solidFill>
                  <a:srgbClr val="0070C0"/>
                </a:solidFill>
              </a:rPr>
              <a:t>[1]  2  4  6  8 10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</a:t>
            </a:r>
            <a:r>
              <a:rPr lang="en-US" dirty="0" err="1"/>
              <a:t>exp</a:t>
            </a:r>
            <a:r>
              <a:rPr lang="en-US" dirty="0"/>
              <a:t>(</a:t>
            </a:r>
            <a:r>
              <a:rPr lang="en-US" dirty="0" err="1"/>
              <a:t>sqrt</a:t>
            </a:r>
            <a:r>
              <a:rPr lang="en-US" dirty="0"/>
              <a:t>(x))</a:t>
            </a:r>
            <a:endParaRPr lang="en-GB" dirty="0"/>
          </a:p>
          <a:p>
            <a:r>
              <a:rPr lang="en-US" dirty="0">
                <a:solidFill>
                  <a:srgbClr val="0070C0"/>
                </a:solidFill>
              </a:rPr>
              <a:t>[1] 2.718282 4.113250 5.652234 7.389056 </a:t>
            </a:r>
            <a:r>
              <a:rPr lang="en-US" dirty="0" smtClean="0">
                <a:solidFill>
                  <a:srgbClr val="0070C0"/>
                </a:solidFill>
              </a:rPr>
              <a:t>9.356469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1200" y="1862103"/>
            <a:ext cx="4131734" cy="438912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It is very easy to add/subtract/multiply/divide two vectors entry by entry.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&gt; y=c(0,3,4,0)</a:t>
            </a:r>
            <a:endParaRPr lang="en-GB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x+y</a:t>
            </a:r>
            <a:endParaRPr lang="en-GB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[1] 1 5 7 4 5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&gt; y=c(0,3,4,0,9)</a:t>
            </a:r>
            <a:endParaRPr lang="en-GB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x+y</a:t>
            </a:r>
            <a:endParaRPr lang="en-GB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[1]  1  5  7  4 14</a:t>
            </a:r>
          </a:p>
          <a:p>
            <a:r>
              <a:rPr lang="en-US" dirty="0">
                <a:solidFill>
                  <a:srgbClr val="FF0000"/>
                </a:solidFill>
              </a:rPr>
              <a:t>Warning message: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In x + y : longer object length is not a multiple of shorter object </a:t>
            </a:r>
            <a:r>
              <a:rPr lang="en-US" dirty="0" smtClean="0">
                <a:solidFill>
                  <a:srgbClr val="FF0000"/>
                </a:solidFill>
              </a:rPr>
              <a:t>length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&gt; x=1:6</a:t>
            </a:r>
            <a:endParaRPr lang="en-GB" dirty="0" smtClean="0"/>
          </a:p>
          <a:p>
            <a:r>
              <a:rPr lang="en-US" dirty="0" smtClean="0"/>
              <a:t>&gt; y=c(9,8)</a:t>
            </a:r>
            <a:endParaRPr lang="en-GB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x+y</a:t>
            </a:r>
            <a:endParaRPr lang="en-GB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[1] 10 10 12 12 14 14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5686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Matrices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1" y="1653257"/>
            <a:ext cx="8116711" cy="459796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Same data type/mode – number , character, logical 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 err="1"/>
              <a:t>a.matrix</a:t>
            </a:r>
            <a:r>
              <a:rPr lang="en-US" dirty="0"/>
              <a:t>  &lt;- matrix(vector, </a:t>
            </a:r>
            <a:r>
              <a:rPr lang="en-US" dirty="0" err="1"/>
              <a:t>nrow</a:t>
            </a:r>
            <a:r>
              <a:rPr lang="en-US" dirty="0"/>
              <a:t> = r, </a:t>
            </a:r>
            <a:r>
              <a:rPr lang="en-US" dirty="0" err="1"/>
              <a:t>ncol</a:t>
            </a:r>
            <a:r>
              <a:rPr lang="en-US" dirty="0"/>
              <a:t> = c, </a:t>
            </a:r>
            <a:r>
              <a:rPr lang="en-US" dirty="0" err="1"/>
              <a:t>byrow</a:t>
            </a:r>
            <a:r>
              <a:rPr lang="en-US" dirty="0"/>
              <a:t> = FALSE, </a:t>
            </a:r>
            <a:r>
              <a:rPr lang="en-US" dirty="0" err="1"/>
              <a:t>dimnames</a:t>
            </a:r>
            <a:r>
              <a:rPr lang="en-US" dirty="0"/>
              <a:t> = list(char-vector-</a:t>
            </a:r>
            <a:r>
              <a:rPr lang="en-US" dirty="0" err="1"/>
              <a:t>rownames</a:t>
            </a:r>
            <a:r>
              <a:rPr lang="en-US" dirty="0"/>
              <a:t>, char-vector-col-names))</a:t>
            </a:r>
            <a:endParaRPr lang="en-GB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## </a:t>
            </a:r>
            <a:r>
              <a:rPr lang="en-US" dirty="0" err="1">
                <a:solidFill>
                  <a:srgbClr val="0070C0"/>
                </a:solidFill>
              </a:rPr>
              <a:t>dimnames</a:t>
            </a:r>
            <a:r>
              <a:rPr lang="en-US" dirty="0">
                <a:solidFill>
                  <a:srgbClr val="0070C0"/>
                </a:solidFill>
              </a:rPr>
              <a:t> is optional argument, provides labels for rows &amp; columns. 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y &lt;- matrix(1:20, </a:t>
            </a:r>
            <a:r>
              <a:rPr lang="en-US" dirty="0" err="1"/>
              <a:t>nrow</a:t>
            </a:r>
            <a:r>
              <a:rPr lang="en-US" dirty="0"/>
              <a:t> = 4, </a:t>
            </a:r>
            <a:r>
              <a:rPr lang="en-US" dirty="0" err="1"/>
              <a:t>ncol</a:t>
            </a:r>
            <a:r>
              <a:rPr lang="en-US" dirty="0"/>
              <a:t> = 5)</a:t>
            </a:r>
            <a:endParaRPr lang="en-GB" dirty="0"/>
          </a:p>
          <a:p>
            <a:r>
              <a:rPr lang="en-US" dirty="0"/>
              <a:t>&gt;A = matrix(c(1,2,3,4),</a:t>
            </a:r>
            <a:r>
              <a:rPr lang="en-US" dirty="0" err="1"/>
              <a:t>nrow</a:t>
            </a:r>
            <a:r>
              <a:rPr lang="en-US" dirty="0"/>
              <a:t>=2,byrow=T)</a:t>
            </a:r>
            <a:endParaRPr lang="en-GB" dirty="0"/>
          </a:p>
          <a:p>
            <a:r>
              <a:rPr lang="en-US" dirty="0"/>
              <a:t>&gt;A</a:t>
            </a:r>
            <a:endParaRPr lang="en-GB" dirty="0"/>
          </a:p>
          <a:p>
            <a:r>
              <a:rPr lang="en-US" dirty="0"/>
              <a:t>&gt;A = matrix(c(1,2,3,4),</a:t>
            </a:r>
            <a:r>
              <a:rPr lang="en-US" dirty="0" err="1"/>
              <a:t>ncol</a:t>
            </a:r>
            <a:r>
              <a:rPr lang="en-US" dirty="0"/>
              <a:t>=2)</a:t>
            </a:r>
            <a:endParaRPr lang="en-GB" dirty="0"/>
          </a:p>
          <a:p>
            <a:r>
              <a:rPr lang="en-US" dirty="0"/>
              <a:t>&gt;B = matrix(2:7,nrow=2)</a:t>
            </a:r>
            <a:endParaRPr lang="en-GB" dirty="0"/>
          </a:p>
          <a:p>
            <a:r>
              <a:rPr lang="en-US" dirty="0"/>
              <a:t>&gt;C = matrix(5:2,ncol=2)</a:t>
            </a:r>
            <a:endParaRPr lang="en-GB" dirty="0"/>
          </a:p>
          <a:p>
            <a:r>
              <a:rPr lang="en-US" dirty="0"/>
              <a:t>&gt;</a:t>
            </a:r>
            <a:r>
              <a:rPr lang="en-US" dirty="0" err="1"/>
              <a:t>mr</a:t>
            </a:r>
            <a:r>
              <a:rPr lang="en-US" dirty="0"/>
              <a:t> &lt;- matrix(1:20, </a:t>
            </a:r>
            <a:r>
              <a:rPr lang="en-US" dirty="0" err="1"/>
              <a:t>nrow</a:t>
            </a:r>
            <a:r>
              <a:rPr lang="en-US" dirty="0"/>
              <a:t> = 5, </a:t>
            </a:r>
            <a:r>
              <a:rPr lang="en-US" dirty="0" err="1"/>
              <a:t>ncol</a:t>
            </a:r>
            <a:r>
              <a:rPr lang="en-US" dirty="0"/>
              <a:t> = 4, </a:t>
            </a:r>
            <a:r>
              <a:rPr lang="en-US" dirty="0" err="1"/>
              <a:t>byrow</a:t>
            </a:r>
            <a:r>
              <a:rPr lang="en-US" dirty="0"/>
              <a:t> = T)</a:t>
            </a:r>
            <a:endParaRPr lang="en-GB" dirty="0"/>
          </a:p>
          <a:p>
            <a:r>
              <a:rPr lang="en-US" dirty="0"/>
              <a:t>&gt;mc &lt;- matrix(1:20, </a:t>
            </a:r>
            <a:r>
              <a:rPr lang="en-US" dirty="0" err="1"/>
              <a:t>nrow</a:t>
            </a:r>
            <a:r>
              <a:rPr lang="en-US" dirty="0"/>
              <a:t> = 5, </a:t>
            </a:r>
            <a:r>
              <a:rPr lang="en-US" dirty="0" err="1"/>
              <a:t>ncol</a:t>
            </a:r>
            <a:r>
              <a:rPr lang="en-US" dirty="0"/>
              <a:t> = 4)</a:t>
            </a:r>
            <a:endParaRPr lang="en-GB" dirty="0"/>
          </a:p>
          <a:p>
            <a:r>
              <a:rPr lang="en-US" dirty="0"/>
              <a:t>&gt;</a:t>
            </a:r>
            <a:r>
              <a:rPr lang="en-US" dirty="0" err="1"/>
              <a:t>mr</a:t>
            </a:r>
            <a:endParaRPr lang="en-GB" dirty="0"/>
          </a:p>
          <a:p>
            <a:r>
              <a:rPr lang="en-US" dirty="0"/>
              <a:t>&gt;mc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38339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on matrices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1" y="1653257"/>
            <a:ext cx="8116711" cy="45979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&gt;dim(B) </a:t>
            </a:r>
            <a:r>
              <a:rPr lang="en-US" dirty="0" smtClean="0"/>
              <a:t>            </a:t>
            </a:r>
            <a:r>
              <a:rPr lang="en-US" dirty="0" smtClean="0">
                <a:solidFill>
                  <a:srgbClr val="0070C0"/>
                </a:solidFill>
              </a:rPr>
              <a:t>#</a:t>
            </a: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imension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</a:t>
            </a:r>
            <a:r>
              <a:rPr lang="en-US" dirty="0" err="1"/>
              <a:t>nrow</a:t>
            </a:r>
            <a:r>
              <a:rPr lang="en-US" dirty="0"/>
              <a:t>(B)</a:t>
            </a:r>
            <a:endParaRPr lang="en-GB" dirty="0"/>
          </a:p>
          <a:p>
            <a:r>
              <a:rPr lang="en-US" dirty="0"/>
              <a:t>&gt;</a:t>
            </a:r>
            <a:r>
              <a:rPr lang="en-US" dirty="0" err="1"/>
              <a:t>ncol</a:t>
            </a:r>
            <a:r>
              <a:rPr lang="en-US" dirty="0"/>
              <a:t>(B)</a:t>
            </a:r>
            <a:endParaRPr lang="en-GB" dirty="0"/>
          </a:p>
          <a:p>
            <a:r>
              <a:rPr lang="en-US" dirty="0"/>
              <a:t>&gt;A+C</a:t>
            </a:r>
            <a:endParaRPr lang="en-GB" dirty="0"/>
          </a:p>
          <a:p>
            <a:r>
              <a:rPr lang="en-US" dirty="0"/>
              <a:t>&gt;A-C</a:t>
            </a:r>
            <a:endParaRPr lang="en-GB" dirty="0"/>
          </a:p>
          <a:p>
            <a:r>
              <a:rPr lang="en-US" dirty="0"/>
              <a:t>&gt;A%*%C     </a:t>
            </a:r>
            <a:r>
              <a:rPr lang="en-US" dirty="0" smtClean="0"/>
              <a:t>      </a:t>
            </a:r>
            <a:r>
              <a:rPr lang="en-US" sz="2100" dirty="0" smtClean="0">
                <a:solidFill>
                  <a:srgbClr val="0070C0"/>
                </a:solidFill>
              </a:rPr>
              <a:t>#</a:t>
            </a:r>
            <a:r>
              <a:rPr lang="en-US" sz="2100" dirty="0">
                <a:solidFill>
                  <a:srgbClr val="0070C0"/>
                </a:solidFill>
              </a:rPr>
              <a:t>M</a:t>
            </a:r>
            <a:r>
              <a:rPr lang="en-US" sz="2100" dirty="0" smtClean="0">
                <a:solidFill>
                  <a:srgbClr val="0070C0"/>
                </a:solidFill>
              </a:rPr>
              <a:t>atrix multiplication. </a:t>
            </a:r>
            <a:r>
              <a:rPr lang="en-US" sz="2100" dirty="0" smtClean="0">
                <a:solidFill>
                  <a:srgbClr val="FF0000"/>
                </a:solidFill>
              </a:rPr>
              <a:t>Where will be the result?</a:t>
            </a:r>
            <a:endParaRPr lang="en-GB" sz="2100" dirty="0">
              <a:solidFill>
                <a:srgbClr val="FF0000"/>
              </a:solidFill>
            </a:endParaRPr>
          </a:p>
          <a:p>
            <a:r>
              <a:rPr lang="en-US" dirty="0"/>
              <a:t>&gt;A*C       </a:t>
            </a:r>
            <a:r>
              <a:rPr lang="en-US" dirty="0" smtClean="0"/>
              <a:t>           </a:t>
            </a:r>
            <a:r>
              <a:rPr lang="en-US" dirty="0" smtClean="0">
                <a:solidFill>
                  <a:srgbClr val="0070C0"/>
                </a:solidFill>
              </a:rPr>
              <a:t>#</a:t>
            </a:r>
            <a:r>
              <a:rPr lang="en-US" dirty="0">
                <a:solidFill>
                  <a:srgbClr val="0070C0"/>
                </a:solidFill>
              </a:rPr>
              <a:t>E</a:t>
            </a:r>
            <a:r>
              <a:rPr lang="en-US" dirty="0" smtClean="0">
                <a:solidFill>
                  <a:srgbClr val="0070C0"/>
                </a:solidFill>
              </a:rPr>
              <a:t>ntry-wise </a:t>
            </a:r>
            <a:r>
              <a:rPr lang="en-US" dirty="0">
                <a:solidFill>
                  <a:srgbClr val="0070C0"/>
                </a:solidFill>
              </a:rPr>
              <a:t>multiplication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&gt;t(A)        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rgbClr val="0070C0"/>
                </a:solidFill>
              </a:rPr>
              <a:t>#Transpose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&gt;A[1,2]</a:t>
            </a:r>
            <a:endParaRPr lang="en-GB" dirty="0"/>
          </a:p>
          <a:p>
            <a:r>
              <a:rPr lang="en-US" dirty="0"/>
              <a:t>&gt;A[1,]</a:t>
            </a:r>
            <a:endParaRPr lang="en-GB" dirty="0"/>
          </a:p>
          <a:p>
            <a:r>
              <a:rPr lang="en-US" dirty="0"/>
              <a:t>&gt;B[1,c(2,3)]</a:t>
            </a:r>
            <a:endParaRPr lang="en-GB" dirty="0"/>
          </a:p>
          <a:p>
            <a:r>
              <a:rPr lang="en-US" dirty="0"/>
              <a:t>&gt;B[,-1]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788971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1" y="1653257"/>
            <a:ext cx="8116711" cy="459796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Vectors and matrices in R are two ways to work with a collection of objects.</a:t>
            </a:r>
            <a:endParaRPr lang="en-GB" dirty="0"/>
          </a:p>
          <a:p>
            <a:pPr lvl="2"/>
            <a:endParaRPr lang="en-GB" dirty="0"/>
          </a:p>
          <a:p>
            <a:pPr lvl="0"/>
            <a:r>
              <a:rPr lang="en-US" dirty="0"/>
              <a:t>Lists provide a third method. Unlike a vector or a matrix a list can </a:t>
            </a:r>
            <a:r>
              <a:rPr lang="en-US" dirty="0">
                <a:solidFill>
                  <a:srgbClr val="FF0000"/>
                </a:solidFill>
              </a:rPr>
              <a:t>hold different kinds of objects</a:t>
            </a:r>
            <a:r>
              <a:rPr lang="en-US" dirty="0"/>
              <a:t>. </a:t>
            </a:r>
            <a:endParaRPr lang="en-GB" dirty="0"/>
          </a:p>
          <a:p>
            <a:pPr lvl="2"/>
            <a:endParaRPr lang="en-GB" dirty="0"/>
          </a:p>
          <a:p>
            <a:pPr lvl="0"/>
            <a:r>
              <a:rPr lang="en-US" dirty="0"/>
              <a:t>One entry in a list may be a number, while the next is a matrix, while a third is a character string (like "Hello R!"). </a:t>
            </a:r>
            <a:endParaRPr lang="en-GB" dirty="0"/>
          </a:p>
          <a:p>
            <a:pPr lvl="3"/>
            <a:endParaRPr lang="en-GB" dirty="0"/>
          </a:p>
          <a:p>
            <a:pPr lvl="0"/>
            <a:r>
              <a:rPr lang="en-US" dirty="0" smtClean="0"/>
              <a:t>Statistical </a:t>
            </a:r>
            <a:r>
              <a:rPr lang="en-US" dirty="0"/>
              <a:t>functions of R usually return the result in the form of lists. So we must know how to unpack a list using the $ </a:t>
            </a:r>
            <a:r>
              <a:rPr lang="en-US" dirty="0" smtClean="0"/>
              <a:t>symbol.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69228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of lists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1" y="1653257"/>
            <a:ext cx="8116711" cy="4597965"/>
          </a:xfrm>
        </p:spPr>
        <p:txBody>
          <a:bodyPr>
            <a:normAutofit/>
          </a:bodyPr>
          <a:lstStyle/>
          <a:p>
            <a:r>
              <a:rPr lang="en-US" dirty="0"/>
              <a:t>&gt;x = list(name="</a:t>
            </a:r>
            <a:r>
              <a:rPr lang="en-US" dirty="0" err="1"/>
              <a:t>Arun</a:t>
            </a:r>
            <a:r>
              <a:rPr lang="en-US" dirty="0"/>
              <a:t> Patel", nationality="Indian", height=5.5, </a:t>
            </a:r>
            <a:r>
              <a:rPr lang="en-US" dirty="0" smtClean="0"/>
              <a:t>marks=c(95,45,80))</a:t>
            </a:r>
          </a:p>
          <a:p>
            <a:pPr lvl="8"/>
            <a:endParaRPr lang="en-GB" dirty="0"/>
          </a:p>
          <a:p>
            <a:r>
              <a:rPr lang="en-US" dirty="0"/>
              <a:t>&gt;names(x)</a:t>
            </a:r>
            <a:endParaRPr lang="en-GB" dirty="0"/>
          </a:p>
          <a:p>
            <a:r>
              <a:rPr lang="en-US" dirty="0"/>
              <a:t>&gt;</a:t>
            </a:r>
            <a:r>
              <a:rPr lang="en-US" dirty="0" err="1" smtClean="0"/>
              <a:t>x$name</a:t>
            </a:r>
            <a:endParaRPr lang="en-US" dirty="0" smtClean="0"/>
          </a:p>
          <a:p>
            <a:pPr lvl="8"/>
            <a:endParaRPr lang="en-GB" dirty="0"/>
          </a:p>
          <a:p>
            <a:r>
              <a:rPr lang="en-US" dirty="0"/>
              <a:t>&gt;</a:t>
            </a:r>
            <a:r>
              <a:rPr lang="en-US" dirty="0" err="1"/>
              <a:t>x$hei</a:t>
            </a:r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 smtClean="0">
                <a:solidFill>
                  <a:srgbClr val="0070C0"/>
                </a:solidFill>
              </a:rPr>
              <a:t>#abbreviations </a:t>
            </a:r>
            <a:r>
              <a:rPr lang="en-US" dirty="0">
                <a:solidFill>
                  <a:srgbClr val="0070C0"/>
                </a:solidFill>
              </a:rPr>
              <a:t>are OK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</a:t>
            </a:r>
            <a:r>
              <a:rPr lang="en-US" dirty="0" err="1" smtClean="0"/>
              <a:t>x$marks</a:t>
            </a:r>
            <a:endParaRPr lang="en-GB" dirty="0"/>
          </a:p>
          <a:p>
            <a:r>
              <a:rPr lang="en-US" dirty="0"/>
              <a:t>&gt;</a:t>
            </a:r>
            <a:r>
              <a:rPr lang="en-US" dirty="0" err="1" smtClean="0"/>
              <a:t>x$m</a:t>
            </a:r>
            <a:r>
              <a:rPr lang="en-US" dirty="0" smtClean="0"/>
              <a:t>[2</a:t>
            </a:r>
            <a:r>
              <a:rPr lang="en-US" dirty="0"/>
              <a:t>] 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627882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frame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1" y="1653257"/>
            <a:ext cx="8116711" cy="459796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>
                <a:solidFill>
                  <a:srgbClr val="0070C0"/>
                </a:solidFill>
              </a:rPr>
              <a:t>A data frame is more general than a matrix, in that different columns can have different modes (numeric, character, factor, etc.). 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 smtClean="0"/>
              <a:t>&gt;</a:t>
            </a:r>
            <a:r>
              <a:rPr lang="en-US" dirty="0"/>
              <a:t>d &lt;- c(1,2,3,4)</a:t>
            </a:r>
            <a:endParaRPr lang="en-GB" dirty="0"/>
          </a:p>
          <a:p>
            <a:r>
              <a:rPr lang="en-US" dirty="0"/>
              <a:t>&gt;e &lt;- c("red", "white", "red", NA)</a:t>
            </a:r>
            <a:endParaRPr lang="en-GB" dirty="0"/>
          </a:p>
          <a:p>
            <a:r>
              <a:rPr lang="en-US" dirty="0"/>
              <a:t>&gt;f &lt;- c(TRUE,TRUE,TRUE,FALSE)</a:t>
            </a:r>
            <a:endParaRPr lang="en-GB" dirty="0"/>
          </a:p>
          <a:p>
            <a:r>
              <a:rPr lang="en-US" dirty="0"/>
              <a:t>&gt;</a:t>
            </a:r>
            <a:r>
              <a:rPr lang="en-US" dirty="0" err="1"/>
              <a:t>myframe</a:t>
            </a:r>
            <a:r>
              <a:rPr lang="en-US" dirty="0"/>
              <a:t> &lt;- 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dirty="0" err="1"/>
              <a:t>d,e,f</a:t>
            </a:r>
            <a:r>
              <a:rPr lang="en-US" dirty="0"/>
              <a:t>)</a:t>
            </a:r>
            <a:endParaRPr lang="en-GB" dirty="0"/>
          </a:p>
          <a:p>
            <a:r>
              <a:rPr lang="en-US" dirty="0"/>
              <a:t>&gt;names(</a:t>
            </a:r>
            <a:r>
              <a:rPr lang="en-US" dirty="0" err="1"/>
              <a:t>myframe</a:t>
            </a:r>
            <a:r>
              <a:rPr lang="en-US" dirty="0"/>
              <a:t>) &lt;- c("</a:t>
            </a:r>
            <a:r>
              <a:rPr lang="en-US" dirty="0" err="1"/>
              <a:t>ID","Color","Passed</a:t>
            </a:r>
            <a:r>
              <a:rPr lang="en-US" dirty="0"/>
              <a:t>") </a:t>
            </a:r>
            <a:r>
              <a:rPr lang="en-US" dirty="0">
                <a:solidFill>
                  <a:srgbClr val="0070C0"/>
                </a:solidFill>
              </a:rPr>
              <a:t># </a:t>
            </a:r>
            <a:r>
              <a:rPr lang="en-US" dirty="0" smtClean="0">
                <a:solidFill>
                  <a:srgbClr val="0070C0"/>
                </a:solidFill>
              </a:rPr>
              <a:t>Variable </a:t>
            </a:r>
            <a:r>
              <a:rPr lang="en-US" dirty="0">
                <a:solidFill>
                  <a:srgbClr val="0070C0"/>
                </a:solidFill>
              </a:rPr>
              <a:t>names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</a:t>
            </a:r>
            <a:r>
              <a:rPr lang="en-US" dirty="0" err="1"/>
              <a:t>myframe</a:t>
            </a:r>
            <a:endParaRPr lang="en-GB" dirty="0"/>
          </a:p>
          <a:p>
            <a:r>
              <a:rPr lang="en-US" dirty="0"/>
              <a:t>&gt;</a:t>
            </a:r>
            <a:r>
              <a:rPr lang="en-US" dirty="0" err="1"/>
              <a:t>myframe</a:t>
            </a:r>
            <a:r>
              <a:rPr lang="en-US" dirty="0"/>
              <a:t>[1:3,] </a:t>
            </a:r>
            <a:r>
              <a:rPr lang="en-US" dirty="0" smtClean="0"/>
              <a:t>        </a:t>
            </a:r>
            <a:r>
              <a:rPr lang="en-US" dirty="0" smtClean="0">
                <a:solidFill>
                  <a:srgbClr val="0070C0"/>
                </a:solidFill>
              </a:rPr>
              <a:t># 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 smtClean="0">
                <a:solidFill>
                  <a:srgbClr val="0070C0"/>
                </a:solidFill>
              </a:rPr>
              <a:t>ows </a:t>
            </a:r>
            <a:r>
              <a:rPr lang="en-US" dirty="0">
                <a:solidFill>
                  <a:srgbClr val="0070C0"/>
                </a:solidFill>
              </a:rPr>
              <a:t>1 , 2, 3 of data frame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</a:t>
            </a:r>
            <a:r>
              <a:rPr lang="en-US" dirty="0" err="1"/>
              <a:t>myframe</a:t>
            </a:r>
            <a:r>
              <a:rPr lang="en-US" dirty="0"/>
              <a:t>[,1:2] </a:t>
            </a:r>
            <a:r>
              <a:rPr lang="en-US" dirty="0" smtClean="0"/>
              <a:t>        </a:t>
            </a:r>
            <a:r>
              <a:rPr lang="en-US" dirty="0" smtClean="0">
                <a:solidFill>
                  <a:srgbClr val="0070C0"/>
                </a:solidFill>
              </a:rPr>
              <a:t># </a:t>
            </a:r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 smtClean="0">
                <a:solidFill>
                  <a:srgbClr val="0070C0"/>
                </a:solidFill>
              </a:rPr>
              <a:t>ol </a:t>
            </a:r>
            <a:r>
              <a:rPr lang="en-US" dirty="0">
                <a:solidFill>
                  <a:srgbClr val="0070C0"/>
                </a:solidFill>
              </a:rPr>
              <a:t>1, 2 of data frame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</a:t>
            </a:r>
            <a:r>
              <a:rPr lang="en-US" dirty="0" err="1"/>
              <a:t>myframe</a:t>
            </a:r>
            <a:r>
              <a:rPr lang="en-US" dirty="0"/>
              <a:t>[c("</a:t>
            </a:r>
            <a:r>
              <a:rPr lang="en-US" dirty="0" err="1"/>
              <a:t>ID","Color</a:t>
            </a:r>
            <a:r>
              <a:rPr lang="en-US" dirty="0"/>
              <a:t>")] </a:t>
            </a:r>
            <a:r>
              <a:rPr lang="en-US" sz="2400" dirty="0" smtClean="0">
                <a:solidFill>
                  <a:srgbClr val="0070C0"/>
                </a:solidFill>
              </a:rPr>
              <a:t>#Columns </a:t>
            </a:r>
            <a:r>
              <a:rPr lang="en-US" sz="2400" dirty="0">
                <a:solidFill>
                  <a:srgbClr val="0070C0"/>
                </a:solidFill>
              </a:rPr>
              <a:t>ID and color from data frame</a:t>
            </a:r>
            <a:endParaRPr lang="en-GB" sz="2400" dirty="0">
              <a:solidFill>
                <a:srgbClr val="0070C0"/>
              </a:solidFill>
            </a:endParaRPr>
          </a:p>
          <a:p>
            <a:r>
              <a:rPr lang="en-US" dirty="0"/>
              <a:t>&gt;</a:t>
            </a:r>
            <a:r>
              <a:rPr lang="en-US" dirty="0" err="1"/>
              <a:t>myframe$ID</a:t>
            </a: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0070C0"/>
                </a:solidFill>
              </a:rPr>
              <a:t># </a:t>
            </a:r>
            <a:r>
              <a:rPr lang="en-US" dirty="0">
                <a:solidFill>
                  <a:srgbClr val="0070C0"/>
                </a:solidFill>
              </a:rPr>
              <a:t>V</a:t>
            </a:r>
            <a:r>
              <a:rPr lang="en-US" dirty="0" smtClean="0">
                <a:solidFill>
                  <a:srgbClr val="0070C0"/>
                </a:solidFill>
              </a:rPr>
              <a:t>ariable </a:t>
            </a:r>
            <a:r>
              <a:rPr lang="en-US" dirty="0">
                <a:solidFill>
                  <a:srgbClr val="0070C0"/>
                </a:solidFill>
              </a:rPr>
              <a:t>ID in the data frame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9519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1" y="1653257"/>
            <a:ext cx="8116711" cy="4724965"/>
          </a:xfrm>
        </p:spPr>
        <p:txBody>
          <a:bodyPr>
            <a:normAutofit fontScale="77500" lnSpcReduction="20000"/>
          </a:bodyPr>
          <a:lstStyle/>
          <a:p>
            <a:pPr lvl="0" fontAlgn="base"/>
            <a:r>
              <a:rPr lang="en-US" dirty="0" smtClean="0"/>
              <a:t>In</a:t>
            </a:r>
            <a:r>
              <a:rPr lang="en-US" dirty="0"/>
              <a:t> </a:t>
            </a:r>
            <a:r>
              <a:rPr lang="en-US" dirty="0" smtClean="0"/>
              <a:t>R we can make a </a:t>
            </a:r>
            <a:r>
              <a:rPr lang="en-US" dirty="0"/>
              <a:t>variable is nominal by making it a factor. </a:t>
            </a:r>
            <a:endParaRPr lang="en-GB" dirty="0"/>
          </a:p>
          <a:p>
            <a:pPr lvl="1" fontAlgn="base"/>
            <a:endParaRPr lang="en-GB" dirty="0"/>
          </a:p>
          <a:p>
            <a:pPr lvl="0" fontAlgn="base"/>
            <a:r>
              <a:rPr lang="en-US" dirty="0"/>
              <a:t>The factor stores the nominal values as a vector of integers in the range [ 1... </a:t>
            </a:r>
            <a:r>
              <a:rPr lang="en-US" dirty="0" smtClean="0"/>
              <a:t>k] </a:t>
            </a:r>
            <a:r>
              <a:rPr lang="en-US" dirty="0"/>
              <a:t>(where k is the number of unique values in the nominal variable</a:t>
            </a:r>
            <a:r>
              <a:rPr lang="en-US" dirty="0" smtClean="0"/>
              <a:t>). </a:t>
            </a:r>
            <a:endParaRPr lang="en-GB" dirty="0"/>
          </a:p>
          <a:p>
            <a:pPr lvl="1"/>
            <a:endParaRPr lang="en-GB" dirty="0"/>
          </a:p>
          <a:p>
            <a:pPr lvl="0" fontAlgn="base"/>
            <a:r>
              <a:rPr lang="en-US" dirty="0"/>
              <a:t>An internal vector of character strings (the original values) mapped to these integers.</a:t>
            </a:r>
            <a:endParaRPr lang="en-GB" dirty="0"/>
          </a:p>
          <a:p>
            <a:pPr lvl="1" fontAlgn="base"/>
            <a:endParaRPr lang="en-GB" dirty="0"/>
          </a:p>
          <a:p>
            <a:r>
              <a:rPr lang="en-US" dirty="0">
                <a:solidFill>
                  <a:srgbClr val="0070C0"/>
                </a:solidFill>
              </a:rPr>
              <a:t># </a:t>
            </a:r>
            <a:r>
              <a:rPr lang="en-US" dirty="0" smtClean="0">
                <a:solidFill>
                  <a:srgbClr val="0070C0"/>
                </a:solidFill>
              </a:rPr>
              <a:t>Example: variable </a:t>
            </a:r>
            <a:r>
              <a:rPr lang="en-US" dirty="0">
                <a:solidFill>
                  <a:srgbClr val="0070C0"/>
                </a:solidFill>
              </a:rPr>
              <a:t>gender with 20 "male" entries and 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# 30 "female" entries 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/>
              <a:t>&gt;gender &lt;- c(rep("male",20), rep("female", 30)) </a:t>
            </a:r>
            <a:br>
              <a:rPr lang="en-US" dirty="0"/>
            </a:br>
            <a:r>
              <a:rPr lang="en-US" dirty="0"/>
              <a:t>&gt;gender &lt;- factor(gender) 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# </a:t>
            </a:r>
            <a:r>
              <a:rPr lang="en-US" dirty="0" smtClean="0">
                <a:solidFill>
                  <a:srgbClr val="0070C0"/>
                </a:solidFill>
              </a:rPr>
              <a:t>Stores </a:t>
            </a:r>
            <a:r>
              <a:rPr lang="en-US" dirty="0">
                <a:solidFill>
                  <a:srgbClr val="0070C0"/>
                </a:solidFill>
              </a:rPr>
              <a:t>gender as 20 </a:t>
            </a:r>
            <a:r>
              <a:rPr lang="en-US" dirty="0" smtClean="0">
                <a:solidFill>
                  <a:srgbClr val="0070C0"/>
                </a:solidFill>
              </a:rPr>
              <a:t>1’s </a:t>
            </a:r>
            <a:r>
              <a:rPr lang="en-US" dirty="0">
                <a:solidFill>
                  <a:srgbClr val="0070C0"/>
                </a:solidFill>
              </a:rPr>
              <a:t>and 30 </a:t>
            </a:r>
            <a:r>
              <a:rPr lang="en-US" dirty="0" smtClean="0">
                <a:solidFill>
                  <a:srgbClr val="0070C0"/>
                </a:solidFill>
              </a:rPr>
              <a:t>2’s 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# 1=male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smtClean="0">
                <a:solidFill>
                  <a:srgbClr val="0070C0"/>
                </a:solidFill>
              </a:rPr>
              <a:t>2=female </a:t>
            </a:r>
            <a:r>
              <a:rPr lang="en-US" dirty="0">
                <a:solidFill>
                  <a:srgbClr val="0070C0"/>
                </a:solidFill>
              </a:rPr>
              <a:t>internally (alphabetically)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# R now treats gender as a nominal variable 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/>
              <a:t>&gt;summary(gender)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545521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1" y="1653257"/>
            <a:ext cx="8116711" cy="4724965"/>
          </a:xfrm>
        </p:spPr>
        <p:txBody>
          <a:bodyPr>
            <a:normAutofit/>
          </a:bodyPr>
          <a:lstStyle/>
          <a:p>
            <a:pPr lvl="0" fontAlgn="base"/>
            <a:endParaRPr lang="en-US" dirty="0" smtClean="0"/>
          </a:p>
          <a:p>
            <a:pPr lvl="0" fontAlgn="base"/>
            <a:endParaRPr lang="en-US" dirty="0"/>
          </a:p>
          <a:p>
            <a:pPr lvl="0" fontAlgn="base"/>
            <a:endParaRPr lang="en-US" dirty="0" smtClean="0"/>
          </a:p>
          <a:p>
            <a:pPr lvl="0" fontAlgn="base"/>
            <a:endParaRPr lang="en-US" dirty="0"/>
          </a:p>
          <a:p>
            <a:pPr lvl="0" fontAlgn="base"/>
            <a:endParaRPr lang="en-US" dirty="0" smtClean="0"/>
          </a:p>
          <a:p>
            <a:pPr lvl="0" fontAlgn="base"/>
            <a:endParaRPr lang="en-US" dirty="0"/>
          </a:p>
          <a:p>
            <a:r>
              <a:rPr lang="en-US" dirty="0"/>
              <a:t>&gt;g = function(</a:t>
            </a:r>
            <a:r>
              <a:rPr lang="en-US" dirty="0" err="1"/>
              <a:t>x,y</a:t>
            </a:r>
            <a:r>
              <a:rPr lang="en-US" dirty="0"/>
              <a:t>) (x+2*y)/3</a:t>
            </a:r>
            <a:endParaRPr lang="en-GB" dirty="0"/>
          </a:p>
          <a:p>
            <a:r>
              <a:rPr lang="en-US" dirty="0"/>
              <a:t>&gt;g(1,2)</a:t>
            </a:r>
            <a:endParaRPr lang="en-GB" dirty="0"/>
          </a:p>
          <a:p>
            <a:r>
              <a:rPr lang="en-US" dirty="0"/>
              <a:t>&gt;g(2,1)</a:t>
            </a:r>
            <a:endParaRPr lang="en-GB" dirty="0"/>
          </a:p>
          <a:p>
            <a:pPr lvl="0" fontAlgn="base"/>
            <a:endParaRPr lang="en-US" dirty="0" smtClean="0"/>
          </a:p>
          <a:p>
            <a:pPr lvl="0" fontAlgn="base"/>
            <a:endParaRPr lang="en-GB" dirty="0"/>
          </a:p>
        </p:txBody>
      </p:sp>
      <p:pic>
        <p:nvPicPr>
          <p:cNvPr id="4" name="Picture 3" descr="http://www.iiap.res.in/astrostat/tuts/image/fu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5567" y="2277886"/>
            <a:ext cx="33813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7596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78604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944" y="1844825"/>
            <a:ext cx="8229600" cy="3600400"/>
          </a:xfrm>
        </p:spPr>
        <p:txBody>
          <a:bodyPr/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hlinkClick r:id="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"/>
              </a:rPr>
              <a:t>http://www.r-project.org/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http://cran.r-project.org/doc/contrib/Verzani-SimpleR.pdf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010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704088"/>
            <a:ext cx="8229600" cy="92471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R and </a:t>
            </a:r>
            <a:r>
              <a:rPr lang="en-IN" sz="4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944" y="2420888"/>
            <a:ext cx="8229600" cy="3096344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R 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http://cran.r-project.org/bin/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http://www.rstudio.com/ide/download/desktop</a:t>
            </a:r>
            <a:endParaRPr lang="en-IN" dirty="0" smtClean="0"/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546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944" y="1412777"/>
            <a:ext cx="8229600" cy="47133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R on windows PC 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internet browser to point to 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http://mirror.aarnet.edu.au/pub/CRAN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heading Precompiled Binary Distributions, choose the link Windows.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heading is R for Windows; choose the link base.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download option(R 3.4.1 for windows).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this to the folder C:\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your PC.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downloading is complete, close or minimize the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click on R 3.4.1-win32.exe in C:\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install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R on Linux: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install r-base-core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457200" lvl="1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3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704088"/>
            <a:ext cx="8229600" cy="7086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944" y="1844825"/>
            <a:ext cx="8229600" cy="4281339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 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www.rstudio.com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click on the "Download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button.</a:t>
            </a:r>
          </a:p>
          <a:p>
            <a:pPr marL="457200" lvl="1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"Download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Desktop.“</a:t>
            </a:r>
          </a:p>
          <a:p>
            <a:pPr marL="457200" lvl="1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version recommended for your system, or the latest Windows version, and save the executable file.  Run the .exe file and follow the installation instructions. 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test run with R in Windows 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80" y="1412776"/>
            <a:ext cx="8291264" cy="511256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click the R icon on the Desktop and the R Console will open.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while the program loads. You observe something like this.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786" y="2196644"/>
            <a:ext cx="547260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0164" y="6156012"/>
            <a:ext cx="5395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type your own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at the prompt line &gt;.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100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131" y="1505267"/>
            <a:ext cx="7422913" cy="513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440268"/>
            <a:ext cx="8425339" cy="914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help from R console</a:t>
            </a:r>
            <a:endParaRPr lang="en-GB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7875" y="2468880"/>
            <a:ext cx="2941169" cy="4389120"/>
          </a:xfrm>
        </p:spPr>
        <p:txBody>
          <a:bodyPr/>
          <a:lstStyle/>
          <a:p>
            <a:pPr lvl="1"/>
            <a:r>
              <a:rPr lang="en-US" dirty="0" err="1" smtClean="0"/>
              <a:t>help.start</a:t>
            </a:r>
            <a:r>
              <a:rPr lang="en-US" dirty="0"/>
              <a:t>()</a:t>
            </a:r>
            <a:endParaRPr lang="en-GB" sz="1600" dirty="0"/>
          </a:p>
          <a:p>
            <a:pPr lvl="1"/>
            <a:r>
              <a:rPr lang="en-US" dirty="0"/>
              <a:t>help(topic)</a:t>
            </a:r>
            <a:endParaRPr lang="en-GB" sz="1600" dirty="0"/>
          </a:p>
          <a:p>
            <a:pPr lvl="1"/>
            <a:r>
              <a:rPr lang="en-US" dirty="0"/>
              <a:t>?topic</a:t>
            </a:r>
            <a:endParaRPr lang="en-GB" sz="1600" dirty="0"/>
          </a:p>
          <a:p>
            <a:pPr lvl="1"/>
            <a:r>
              <a:rPr lang="en-US" dirty="0"/>
              <a:t>??topic</a:t>
            </a:r>
            <a:endParaRPr lang="en-GB" sz="1600" dirty="0"/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0460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478310"/>
            <a:ext cx="8425339" cy="6675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command in integrated environment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514475"/>
            <a:ext cx="84391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6726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4600</TotalTime>
  <Words>1467</Words>
  <Application>Microsoft Office PowerPoint</Application>
  <PresentationFormat>Custom</PresentationFormat>
  <Paragraphs>322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1_Flow</vt:lpstr>
      <vt:lpstr>3_Flow</vt:lpstr>
      <vt:lpstr>4_Flow</vt:lpstr>
      <vt:lpstr>5_Flow</vt:lpstr>
      <vt:lpstr>Today’s discussion…</vt:lpstr>
      <vt:lpstr>History of R</vt:lpstr>
      <vt:lpstr> R resources</vt:lpstr>
      <vt:lpstr>Download R and RStudio</vt:lpstr>
      <vt:lpstr>Installation </vt:lpstr>
      <vt:lpstr>Installation</vt:lpstr>
      <vt:lpstr>A test run with R in Windows </vt:lpstr>
      <vt:lpstr>Getting help from R console</vt:lpstr>
      <vt:lpstr>R command in integrated environment</vt:lpstr>
      <vt:lpstr>How to use R for simple maths</vt:lpstr>
      <vt:lpstr>How to store results of calculations for future use</vt:lpstr>
      <vt:lpstr>Identifiers naming</vt:lpstr>
      <vt:lpstr>Using C command</vt:lpstr>
      <vt:lpstr>Scan command for making data</vt:lpstr>
      <vt:lpstr>Scan command for making data</vt:lpstr>
      <vt:lpstr>Concept of working directory</vt:lpstr>
      <vt:lpstr>Reading data from a data file</vt:lpstr>
      <vt:lpstr>Accessing elements from a file</vt:lpstr>
      <vt:lpstr>Different data items in R</vt:lpstr>
      <vt:lpstr>Vectors in R</vt:lpstr>
      <vt:lpstr>More on Vectors in R</vt:lpstr>
      <vt:lpstr>More on Vectors in R</vt:lpstr>
      <vt:lpstr>Matrices in R</vt:lpstr>
      <vt:lpstr>More on matrices in R</vt:lpstr>
      <vt:lpstr>Lists in R</vt:lpstr>
      <vt:lpstr>Examples of lists in R</vt:lpstr>
      <vt:lpstr>Data frame in R</vt:lpstr>
      <vt:lpstr>Factors in R</vt:lpstr>
      <vt:lpstr>Functions in R</vt:lpstr>
    </vt:vector>
  </TitlesOfParts>
  <Company>by 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Baljeet</dc:creator>
  <cp:lastModifiedBy>PC</cp:lastModifiedBy>
  <cp:revision>684</cp:revision>
  <dcterms:created xsi:type="dcterms:W3CDTF">2016-07-28T11:27:44Z</dcterms:created>
  <dcterms:modified xsi:type="dcterms:W3CDTF">2022-08-04T06:24:31Z</dcterms:modified>
</cp:coreProperties>
</file>