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601" r:id="rId2"/>
    <p:sldId id="602" r:id="rId3"/>
    <p:sldId id="603" r:id="rId4"/>
    <p:sldId id="604" r:id="rId5"/>
    <p:sldId id="605" r:id="rId6"/>
    <p:sldId id="610" r:id="rId7"/>
    <p:sldId id="609" r:id="rId8"/>
    <p:sldId id="607" r:id="rId9"/>
    <p:sldId id="608" r:id="rId10"/>
    <p:sldId id="626" r:id="rId11"/>
    <p:sldId id="615" r:id="rId12"/>
    <p:sldId id="616" r:id="rId13"/>
    <p:sldId id="622" r:id="rId14"/>
    <p:sldId id="632" r:id="rId15"/>
    <p:sldId id="631" r:id="rId16"/>
    <p:sldId id="630" r:id="rId17"/>
    <p:sldId id="629" r:id="rId18"/>
    <p:sldId id="623" r:id="rId19"/>
    <p:sldId id="612" r:id="rId20"/>
    <p:sldId id="613" r:id="rId21"/>
    <p:sldId id="614" r:id="rId22"/>
    <p:sldId id="317" r:id="rId23"/>
    <p:sldId id="625" r:id="rId24"/>
    <p:sldId id="627" r:id="rId25"/>
    <p:sldId id="624" r:id="rId26"/>
    <p:sldId id="628" r:id="rId27"/>
    <p:sldId id="277" r:id="rId28"/>
    <p:sldId id="318" r:id="rId29"/>
    <p:sldId id="320" r:id="rId30"/>
    <p:sldId id="326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618" r:id="rId39"/>
    <p:sldId id="385" r:id="rId40"/>
    <p:sldId id="389" r:id="rId41"/>
    <p:sldId id="388" r:id="rId42"/>
    <p:sldId id="619" r:id="rId43"/>
    <p:sldId id="633" r:id="rId44"/>
    <p:sldId id="620" r:id="rId45"/>
    <p:sldId id="62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71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0529B-A525-42FB-ABA8-8757CAB9B6D7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20E2-FBFB-45FE-9D6D-6A37132D6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520E2-FBFB-45FE-9D6D-6A37132D632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691-08A8-40DA-97EE-56403BCD478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3BD-9AC6-45A2-9AAB-96701B3DC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Libra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en/Reference/LiquidCrystalNoCursor" TargetMode="External"/><Relationship Id="rId3" Type="http://schemas.openxmlformats.org/officeDocument/2006/relationships/hyperlink" Target="https://www.arduino.cc/en/Reference/LiquidCrystalBegin" TargetMode="External"/><Relationship Id="rId7" Type="http://schemas.openxmlformats.org/officeDocument/2006/relationships/hyperlink" Target="https://www.arduino.cc/en/Reference/LiquidCrystalCursor" TargetMode="External"/><Relationship Id="rId2" Type="http://schemas.openxmlformats.org/officeDocument/2006/relationships/hyperlink" Target="https://www.arduino.cc/en/Reference/LiquidCrystalConstru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Reference/LiquidCrystalPrint" TargetMode="External"/><Relationship Id="rId5" Type="http://schemas.openxmlformats.org/officeDocument/2006/relationships/hyperlink" Target="https://www.arduino.cc/en/Reference/LiquidCrystalSetCursor" TargetMode="External"/><Relationship Id="rId4" Type="http://schemas.openxmlformats.org/officeDocument/2006/relationships/hyperlink" Target="https://www.arduino.cc/en/Reference/LiquidCrystalClear" TargetMode="External"/><Relationship Id="rId9" Type="http://schemas.openxmlformats.org/officeDocument/2006/relationships/hyperlink" Target="https://www.arduino.cc/en/Reference/LiquidCrystalBlin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LiquidCrystalNoBlink" TargetMode="External"/><Relationship Id="rId7" Type="http://schemas.openxmlformats.org/officeDocument/2006/relationships/hyperlink" Target="https://www.arduino.cc/en/Reference/LiquidCrystalScrollDisplayRight" TargetMode="External"/><Relationship Id="rId2" Type="http://schemas.openxmlformats.org/officeDocument/2006/relationships/hyperlink" Target="https://www.arduino.cc/en/Reference/LiquidCrystalB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Reference/LiquidCrystalScrollDisplayLeft" TargetMode="External"/><Relationship Id="rId5" Type="http://schemas.openxmlformats.org/officeDocument/2006/relationships/hyperlink" Target="https://www.arduino.cc/en/Reference/LiquidCrystalNoDisplay" TargetMode="External"/><Relationship Id="rId4" Type="http://schemas.openxmlformats.org/officeDocument/2006/relationships/hyperlink" Target="https://www.arduino.cc/en/Reference/LiquidCrystalDispla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PWM?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Pulse Width Modulation (PWM) is a technique for creating a digital square wave signal. </a:t>
            </a:r>
          </a:p>
          <a:p>
            <a:r>
              <a:rPr lang="en-US" sz="2400" dirty="0"/>
              <a:t>A square wave has 3 main characteristics</a:t>
            </a:r>
          </a:p>
          <a:p>
            <a:pPr lvl="1"/>
            <a:r>
              <a:rPr lang="en-US" sz="2000" b="1" dirty="0"/>
              <a:t>Amplitude</a:t>
            </a:r>
            <a:r>
              <a:rPr lang="en-US" sz="2000" dirty="0"/>
              <a:t> - The amount the signal changes between On and Off states</a:t>
            </a:r>
          </a:p>
          <a:p>
            <a:pPr lvl="1"/>
            <a:r>
              <a:rPr lang="en-US" sz="2000" b="1" dirty="0"/>
              <a:t>Frequency</a:t>
            </a:r>
            <a:r>
              <a:rPr lang="en-US" sz="2000" dirty="0"/>
              <a:t> - The number of times the signal repeats in a given time frame</a:t>
            </a:r>
          </a:p>
          <a:p>
            <a:pPr lvl="1"/>
            <a:r>
              <a:rPr lang="en-US" sz="2000" b="1" dirty="0"/>
              <a:t>Duty Cycle</a:t>
            </a:r>
            <a:r>
              <a:rPr lang="en-US" sz="2000" dirty="0"/>
              <a:t> -  The proportion of On time to Off time usually expressed as a percentage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19600"/>
            <a:ext cx="5715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266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MCU ESP8266 Specifications, Overview and Setting Up">
            <a:extLst>
              <a:ext uri="{FF2B5EF4-FFF2-40B4-BE49-F238E27FC236}">
                <a16:creationId xmlns:a16="http://schemas.microsoft.com/office/drawing/2014/main" id="{884D659B-9427-1EEF-C9D0-750EB4BA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868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ull Up and Pull Down Resistor and Where to Use them?">
            <a:extLst>
              <a:ext uri="{FF2B5EF4-FFF2-40B4-BE49-F238E27FC236}">
                <a16:creationId xmlns:a16="http://schemas.microsoft.com/office/drawing/2014/main" id="{87829E22-4B27-603A-B60F-1158746C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47738"/>
            <a:ext cx="8534400" cy="57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5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Button or Switch Interface Circuit without Pull Up Resistor">
            <a:extLst>
              <a:ext uri="{FF2B5EF4-FFF2-40B4-BE49-F238E27FC236}">
                <a16:creationId xmlns:a16="http://schemas.microsoft.com/office/drawing/2014/main" id="{6F406F55-5F72-C5B0-B217-AB332482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2296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7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mcu Nodemcu Adc With Arduino Ide | Nodemcu">
            <a:extLst>
              <a:ext uri="{FF2B5EF4-FFF2-40B4-BE49-F238E27FC236}">
                <a16:creationId xmlns:a16="http://schemas.microsoft.com/office/drawing/2014/main" id="{575D194C-6A7F-CB14-FE57-DD20D298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90947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2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B565B-DFAC-CC74-466A-03507AFD5F58}"/>
              </a:ext>
            </a:extLst>
          </p:cNvPr>
          <p:cNvSpPr txBox="1"/>
          <p:nvPr/>
        </p:nvSpPr>
        <p:spPr>
          <a:xfrm>
            <a:off x="381000" y="457200"/>
            <a:ext cx="8382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8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put your setup code here, to run once:</a:t>
            </a:r>
            <a:endParaRPr lang="en-I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8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098658"/>
                </a:solidFill>
                <a:latin typeface="Consolas" panose="020B0609020204030204" pitchFamily="49" charset="0"/>
              </a:rPr>
              <a:t>9600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sz="28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098658"/>
                </a:solidFill>
                <a:latin typeface="Consolas" panose="020B0609020204030204" pitchFamily="49" charset="0"/>
              </a:rPr>
              <a:t>A0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Delay(50);</a:t>
            </a:r>
            <a:endParaRPr lang="en-I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5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mcu Nodemcu Pwm With Arduino Ide | Nodemcu">
            <a:extLst>
              <a:ext uri="{FF2B5EF4-FFF2-40B4-BE49-F238E27FC236}">
                <a16:creationId xmlns:a16="http://schemas.microsoft.com/office/drawing/2014/main" id="{EA304BBD-43FC-2614-4015-9F2F0635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91440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4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13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-Segment display with nodemcu over WiFi using arduino ide">
            <a:extLst>
              <a:ext uri="{FF2B5EF4-FFF2-40B4-BE49-F238E27FC236}">
                <a16:creationId xmlns:a16="http://schemas.microsoft.com/office/drawing/2014/main" id="{D412521D-8148-78C4-82E3-7961FC75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9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16" y="-76200"/>
            <a:ext cx="8229600" cy="1143000"/>
          </a:xfrm>
        </p:spPr>
        <p:txBody>
          <a:bodyPr/>
          <a:lstStyle/>
          <a:p>
            <a:r>
              <a:rPr lang="en-US" dirty="0"/>
              <a:t>Seven Segment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0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219200"/>
            <a:ext cx="878205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Can a digital devise produce analog output?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Analog Output</a:t>
            </a:r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438400"/>
            <a:ext cx="484505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5"/>
          <p:cNvSpPr txBox="1">
            <a:spLocks noChangeArrowheads="1"/>
          </p:cNvSpPr>
          <p:nvPr/>
        </p:nvSpPr>
        <p:spPr bwMode="auto">
          <a:xfrm>
            <a:off x="533400" y="5562600"/>
            <a:ext cx="8077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Analog output can be simulated using pulse width modulation (PWM)</a:t>
            </a: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2028825" y="5102225"/>
            <a:ext cx="52863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Image from </a:t>
            </a:r>
            <a:r>
              <a:rPr lang="en-US" altLang="en-US" sz="1200" i="1"/>
              <a:t>Theory and Practice of Tangible User Interfaces</a:t>
            </a:r>
            <a:r>
              <a:rPr lang="en-US" altLang="en-US" sz="1200"/>
              <a:t> at UC Berkley </a:t>
            </a:r>
          </a:p>
        </p:txBody>
      </p:sp>
    </p:spTree>
    <p:extLst>
      <p:ext uri="{BB962C8B-B14F-4D97-AF65-F5344CB8AC3E}">
        <p14:creationId xmlns:p14="http://schemas.microsoft.com/office/powerpoint/2010/main" val="161475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487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Cathode </a:t>
            </a:r>
            <a:r>
              <a:rPr lang="en-US" dirty="0"/>
              <a:t>Seven Segment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7638"/>
            <a:ext cx="69342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5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CD Display Tutorial for Arduino, ESP8266 and ESP32">
            <a:extLst>
              <a:ext uri="{FF2B5EF4-FFF2-40B4-BE49-F238E27FC236}">
                <a16:creationId xmlns:a16="http://schemas.microsoft.com/office/drawing/2014/main" id="{67330A68-BCE8-F6C3-68F0-4A5E24F1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6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: ASCII value of letter in Python - w3resource">
            <a:extLst>
              <a:ext uri="{FF2B5EF4-FFF2-40B4-BE49-F238E27FC236}">
                <a16:creationId xmlns:a16="http://schemas.microsoft.com/office/drawing/2014/main" id="{FC4752DA-9AD5-E739-61BE-3AD2C9CA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playing moving(scrolling) text on 16x2 lcd with arduino uno">
            <a:extLst>
              <a:ext uri="{FF2B5EF4-FFF2-40B4-BE49-F238E27FC236}">
                <a16:creationId xmlns:a16="http://schemas.microsoft.com/office/drawing/2014/main" id="{EA362D09-C149-BEEC-A2D4-9A5E4589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001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2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83F211-AF16-99C2-29E6-9187A9823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52324"/>
              </p:ext>
            </p:extLst>
          </p:nvPr>
        </p:nvGraphicFramePr>
        <p:xfrm>
          <a:off x="609600" y="685800"/>
          <a:ext cx="8001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40240" imgH="3930480" progId="PBrush">
                  <p:embed/>
                </p:oleObj>
              </mc:Choice>
              <mc:Fallback>
                <p:oleObj name="Bitmap Image" r:id="rId2" imgW="5340240" imgH="3930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685800"/>
                        <a:ext cx="800100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72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468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905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  “</a:t>
            </a:r>
            <a:r>
              <a:rPr lang="en-US" sz="2400" dirty="0" err="1"/>
              <a:t>LiquidCrystal.h</a:t>
            </a:r>
            <a:r>
              <a:rPr lang="en-US" sz="2400" dirty="0"/>
              <a:t>” is used for easily controlling the LCD module using Arduino/Node MCU board with the help of built in methods defined inside the library For example, data string can be printed on the LCD module by merely calling a method </a:t>
            </a:r>
            <a:r>
              <a:rPr lang="en-US" sz="2400" b="1" dirty="0" err="1"/>
              <a:t>lcd.print</a:t>
            </a:r>
            <a:r>
              <a:rPr lang="en-US" sz="2400" b="1" dirty="0"/>
              <a:t>(),</a:t>
            </a:r>
            <a:r>
              <a:rPr lang="en-US" sz="2400" dirty="0"/>
              <a:t>The library is readily available with the Arduino IDE (as its a pre installed</a:t>
            </a:r>
            <a:r>
              <a:rPr lang="en-US" sz="2400" b="1" u="sng" dirty="0">
                <a:hlinkClick r:id="rId3"/>
              </a:rPr>
              <a:t> standard library</a:t>
            </a:r>
            <a:r>
              <a:rPr lang="en-US" sz="2400" dirty="0"/>
              <a:t>). The </a:t>
            </a:r>
            <a:r>
              <a:rPr lang="en-US" sz="2400" dirty="0" err="1"/>
              <a:t>LiquidCrystal.h</a:t>
            </a:r>
            <a:r>
              <a:rPr lang="en-US" sz="2400" dirty="0"/>
              <a:t> library provides functions/methods for almost all applications like printing a string, setting the cursor, initializing the LCD, scrolling the display, auto scroll, clear LCD, blink cursor etc.</a:t>
            </a:r>
            <a:endParaRPr lang="en-I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1000"/>
            <a:ext cx="89154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LiquidCrystal.h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LiquidCrystal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lcd(18, 19, 5, 4, 2,15);//lcd(rs,en,d4,d5,d6,d7)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void setup()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lcd.begin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(16, 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void loop()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lcd.setCursor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(0,0);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lcd.print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("Welcome to the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lcd.setCursor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(0,1);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lcd.print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("class of ECE662");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2603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6002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2"/>
              </a:rPr>
              <a:t>LiquidCrystal</a:t>
            </a:r>
            <a:r>
              <a:rPr lang="en-IN" sz="2400" dirty="0">
                <a:hlinkClick r:id="rId2"/>
              </a:rPr>
              <a:t>()</a:t>
            </a:r>
            <a:r>
              <a:rPr lang="en-IN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/>
              <a:t>LiquidCrystal</a:t>
            </a:r>
            <a:r>
              <a:rPr lang="en-IN" sz="2400" dirty="0"/>
              <a:t>  </a:t>
            </a:r>
            <a:r>
              <a:rPr lang="en-IN" sz="2400" dirty="0" err="1"/>
              <a:t>abc</a:t>
            </a:r>
            <a:r>
              <a:rPr lang="en-IN" sz="2400" dirty="0"/>
              <a:t>(</a:t>
            </a:r>
            <a:r>
              <a:rPr lang="en-IN" sz="2400" dirty="0" err="1"/>
              <a:t>rs</a:t>
            </a:r>
            <a:r>
              <a:rPr lang="en-IN" sz="2400" dirty="0"/>
              <a:t>, enable, d4, d5, d6, d7) </a:t>
            </a:r>
            <a:br>
              <a:rPr lang="en-IN" sz="2400" dirty="0"/>
            </a:br>
            <a:r>
              <a:rPr lang="en-IN" sz="2400" dirty="0" err="1"/>
              <a:t>LiquidCrystal</a:t>
            </a:r>
            <a:r>
              <a:rPr lang="en-IN" sz="2400" dirty="0"/>
              <a:t>     </a:t>
            </a:r>
            <a:r>
              <a:rPr lang="en-IN" sz="2400" dirty="0" err="1"/>
              <a:t>abc</a:t>
            </a:r>
            <a:r>
              <a:rPr lang="en-IN" sz="2400" dirty="0"/>
              <a:t> (</a:t>
            </a:r>
            <a:r>
              <a:rPr lang="en-IN" sz="2400" dirty="0" err="1"/>
              <a:t>rs</a:t>
            </a:r>
            <a:r>
              <a:rPr lang="en-IN" sz="2400" dirty="0"/>
              <a:t>, </a:t>
            </a:r>
            <a:r>
              <a:rPr lang="en-IN" sz="2400" dirty="0" err="1"/>
              <a:t>rw</a:t>
            </a:r>
            <a:r>
              <a:rPr lang="en-IN" sz="2400" dirty="0"/>
              <a:t>, enable, d4, d5, d6, d7) </a:t>
            </a:r>
            <a:br>
              <a:rPr lang="en-IN" sz="2400" dirty="0"/>
            </a:br>
            <a:r>
              <a:rPr lang="en-IN" sz="2400" dirty="0" err="1"/>
              <a:t>LiquidCrystal</a:t>
            </a:r>
            <a:r>
              <a:rPr lang="en-IN" sz="2400" dirty="0"/>
              <a:t>     </a:t>
            </a:r>
            <a:r>
              <a:rPr lang="en-IN" sz="2400" dirty="0" err="1"/>
              <a:t>abc</a:t>
            </a:r>
            <a:r>
              <a:rPr lang="en-IN" sz="2400" dirty="0"/>
              <a:t> (</a:t>
            </a:r>
            <a:r>
              <a:rPr lang="en-IN" sz="2400" dirty="0" err="1"/>
              <a:t>rs</a:t>
            </a:r>
            <a:r>
              <a:rPr lang="en-IN" sz="2400" dirty="0"/>
              <a:t>, enable, d0, d1, d2, d3, d4, d5, d6, d7) </a:t>
            </a:r>
            <a:br>
              <a:rPr lang="en-IN" sz="2400" dirty="0"/>
            </a:br>
            <a:r>
              <a:rPr lang="en-IN" sz="2400" dirty="0" err="1"/>
              <a:t>LiquidCrystal</a:t>
            </a:r>
            <a:r>
              <a:rPr lang="en-IN" sz="2400" dirty="0"/>
              <a:t> </a:t>
            </a:r>
            <a:r>
              <a:rPr lang="en-IN" sz="2400" dirty="0" err="1"/>
              <a:t>abc</a:t>
            </a:r>
            <a:r>
              <a:rPr lang="en-IN" sz="2400" dirty="0"/>
              <a:t> (</a:t>
            </a:r>
            <a:r>
              <a:rPr lang="en-IN" sz="2400" dirty="0" err="1"/>
              <a:t>rs</a:t>
            </a:r>
            <a:r>
              <a:rPr lang="en-IN" sz="2400" dirty="0"/>
              <a:t>, </a:t>
            </a:r>
            <a:r>
              <a:rPr lang="en-IN" sz="2400" dirty="0" err="1"/>
              <a:t>rw</a:t>
            </a:r>
            <a:r>
              <a:rPr lang="en-IN" sz="2400" dirty="0"/>
              <a:t>, enable, d0, d1, d2, d3, d4, d5, d6, d7)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begin()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.begin</a:t>
            </a:r>
            <a:r>
              <a:rPr lang="en-IN" sz="2400" dirty="0"/>
              <a:t>(cols, rows)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clear()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.clear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5"/>
              </a:rPr>
              <a:t>setCursor</a:t>
            </a:r>
            <a:r>
              <a:rPr lang="en-IN" sz="2400" dirty="0">
                <a:hlinkClick r:id="rId5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.setCursor</a:t>
            </a:r>
            <a:r>
              <a:rPr lang="en-IN" sz="2400" dirty="0"/>
              <a:t>(col, row)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6"/>
              </a:rPr>
              <a:t>print()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.print</a:t>
            </a:r>
            <a:r>
              <a:rPr lang="en-IN" sz="2400" dirty="0"/>
              <a:t>(data)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7"/>
              </a:rPr>
              <a:t>cursor()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.cursor</a:t>
            </a:r>
            <a:r>
              <a:rPr lang="en-IN" sz="24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8"/>
              </a:rPr>
              <a:t>noCursor</a:t>
            </a:r>
            <a:r>
              <a:rPr lang="en-IN" sz="2400" dirty="0">
                <a:hlinkClick r:id="rId8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.noCursor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9"/>
              </a:rPr>
              <a:t>blink()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.blink</a:t>
            </a:r>
            <a:r>
              <a:rPr lang="en-IN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68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Pulse Width Modulation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553B1-8737-42ED-84EB-B3F5B18F7909}"/>
              </a:ext>
            </a:extLst>
          </p:cNvPr>
          <p:cNvSpPr txBox="1"/>
          <p:nvPr/>
        </p:nvSpPr>
        <p:spPr>
          <a:xfrm>
            <a:off x="0" y="1246188"/>
            <a:ext cx="3429000" cy="544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Can’t use digital pins to directly supply say 2.5V, but can pulse the output on and off really fast to produce the same effect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The on-off pulsing happens so quickly, the connected output device “sees” the result as a reduction in the voltage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5734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49350"/>
            <a:ext cx="56959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94038" y="6283325"/>
            <a:ext cx="6126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Image from </a:t>
            </a:r>
            <a:r>
              <a:rPr lang="en-US" altLang="en-US" sz="1400" i="1"/>
              <a:t>Theory and Practice of Tangible User Interfaces</a:t>
            </a:r>
            <a:r>
              <a:rPr lang="en-US" altLang="en-US" sz="1400"/>
              <a:t> at UC Berkley </a:t>
            </a:r>
          </a:p>
        </p:txBody>
      </p:sp>
    </p:spTree>
    <p:extLst>
      <p:ext uri="{BB962C8B-B14F-4D97-AF65-F5344CB8AC3E}">
        <p14:creationId xmlns:p14="http://schemas.microsoft.com/office/powerpoint/2010/main" val="3797326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676400"/>
            <a:ext cx="7620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blink()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.blink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3"/>
              </a:rPr>
              <a:t>noBlink</a:t>
            </a:r>
            <a:r>
              <a:rPr lang="en-IN" sz="2400" dirty="0">
                <a:hlinkClick r:id="rId3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.noBlink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display()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.display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5"/>
              </a:rPr>
              <a:t>noDisplay</a:t>
            </a:r>
            <a:r>
              <a:rPr lang="en-IN" sz="2400" dirty="0">
                <a:hlinkClick r:id="rId5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.noDisplay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6"/>
              </a:rPr>
              <a:t>scrollDisplayLeft</a:t>
            </a:r>
            <a:r>
              <a:rPr lang="en-IN" sz="2400" dirty="0">
                <a:hlinkClick r:id="rId6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.scrollDisplayLeft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hlinkClick r:id="rId7"/>
              </a:rPr>
              <a:t>scrollDisplayRight</a:t>
            </a:r>
            <a:r>
              <a:rPr lang="en-IN" sz="2400" dirty="0">
                <a:hlinkClick r:id="rId7"/>
              </a:rPr>
              <a:t>()</a:t>
            </a:r>
            <a:r>
              <a:rPr lang="en-IN" sz="2400" dirty="0"/>
              <a:t> </a:t>
            </a:r>
            <a:r>
              <a:rPr lang="en-IN" sz="2400" i="1" dirty="0" err="1"/>
              <a:t>lcd</a:t>
            </a:r>
            <a:r>
              <a:rPr lang="en-IN" sz="2400" dirty="0" err="1"/>
              <a:t>.scrollDisplayRight</a:t>
            </a:r>
            <a:r>
              <a:rPr lang="en-IN" sz="2400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56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Ultrasonic sensor is a device that can </a:t>
            </a:r>
            <a:r>
              <a:rPr lang="en-US" u="sng" dirty="0"/>
              <a:t>measure the distance to an object by using sound waves</a:t>
            </a:r>
            <a:r>
              <a:rPr lang="en-US" dirty="0"/>
              <a:t>. </a:t>
            </a:r>
          </a:p>
          <a:p>
            <a:r>
              <a:rPr lang="en-US" dirty="0"/>
              <a:t>It measures distance by sending out a sound wave at a specific frequency and listening for that sound wave to bounce back. </a:t>
            </a:r>
          </a:p>
          <a:p>
            <a:r>
              <a:rPr lang="en-US" u="sng" dirty="0"/>
              <a:t>By recording the elapsed time between the sound wave being generated and the sound wave bouncing back,</a:t>
            </a:r>
            <a:r>
              <a:rPr lang="en-US" dirty="0"/>
              <a:t> it is possible to calculate the distance between the sonar sensor and the object.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5410200"/>
            <a:ext cx="7343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5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Since it is known that sound travels through air at about 344 m/s (1129 </a:t>
            </a:r>
            <a:r>
              <a:rPr lang="en-US" dirty="0" err="1"/>
              <a:t>ft</a:t>
            </a:r>
            <a:r>
              <a:rPr lang="en-US" dirty="0"/>
              <a:t>/s), you can take the time for the sound wave to return and multiply it by 344 meters (or 1129 feet) to find the total round-trip distance of the sound wave. </a:t>
            </a:r>
          </a:p>
          <a:p>
            <a:r>
              <a:rPr lang="en-US" dirty="0"/>
              <a:t>Round-trip means that the sound wave traveled 2 times the distance to the object before it was detected by the sensor; it includes the 'trip' from the sonar sensor to the object AND the 'trip' from the object to the Ultrasonic sensor (after the sound wave bounced off the object). </a:t>
            </a:r>
          </a:p>
          <a:p>
            <a:r>
              <a:rPr lang="en-US" dirty="0"/>
              <a:t>To find the distance to the object, simply divide the round-trip distance in half.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5791200"/>
            <a:ext cx="3838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9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628775"/>
            <a:ext cx="86010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(1) Using IO trigger for at least 10us high level signal,</a:t>
            </a:r>
          </a:p>
          <a:p>
            <a:r>
              <a:rPr lang="en-US" dirty="0">
                <a:latin typeface="Times New Roman" panose="02020603050405020304" pitchFamily="18" charset="0"/>
              </a:rPr>
              <a:t>(2) The Module automatically sends eight 40 kHz and detect whether there is a pulse signal back.</a:t>
            </a:r>
          </a:p>
          <a:p>
            <a:r>
              <a:rPr lang="en-US" dirty="0">
                <a:latin typeface="Times New Roman" panose="02020603050405020304" pitchFamily="18" charset="0"/>
              </a:rPr>
              <a:t>(3) IF the signal back, through high level , time of high output IO duration is the time from sending ultrasonic to returning.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86000"/>
            <a:ext cx="6505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u="sng" dirty="0">
                <a:solidFill>
                  <a:srgbClr val="FF0000"/>
                </a:solidFill>
              </a:rPr>
              <a:t>Trig pin </a:t>
            </a:r>
            <a:r>
              <a:rPr lang="en-US" dirty="0"/>
              <a:t>will be used to send the signal and the </a:t>
            </a:r>
            <a:r>
              <a:rPr lang="en-US" u="sng" dirty="0">
                <a:solidFill>
                  <a:srgbClr val="FF0000"/>
                </a:solidFill>
              </a:rPr>
              <a:t>Echo pin </a:t>
            </a:r>
            <a:r>
              <a:rPr lang="en-US" dirty="0"/>
              <a:t>will be used to listen for returning signal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5" y="2971800"/>
            <a:ext cx="6553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2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" y="1905000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 err="1"/>
              <a:t>pulsein</a:t>
            </a:r>
            <a:r>
              <a:rPr lang="en-US" sz="2400" b="1" dirty="0"/>
              <a:t>(</a:t>
            </a:r>
            <a:r>
              <a:rPr lang="en-US" sz="2400" b="1" dirty="0" err="1"/>
              <a:t>pin,value</a:t>
            </a:r>
            <a:r>
              <a:rPr lang="en-US" sz="2400" b="1" dirty="0"/>
              <a:t>):</a:t>
            </a:r>
            <a:r>
              <a:rPr lang="en-US" dirty="0"/>
              <a:t> Reads a pulse (either HIGH or LOW) on a pin.</a:t>
            </a:r>
          </a:p>
          <a:p>
            <a:r>
              <a:rPr lang="en-US" dirty="0"/>
              <a:t>For example, if </a:t>
            </a:r>
            <a:r>
              <a:rPr lang="en-US" b="1" dirty="0"/>
              <a:t>value</a:t>
            </a:r>
            <a:r>
              <a:rPr lang="en-US" dirty="0"/>
              <a:t> is </a:t>
            </a:r>
            <a:r>
              <a:rPr lang="en-US" b="1" dirty="0"/>
              <a:t>HIGH</a:t>
            </a:r>
            <a:r>
              <a:rPr lang="en-US" dirty="0"/>
              <a:t>, </a:t>
            </a:r>
            <a:r>
              <a:rPr lang="en-US" b="1" dirty="0" err="1"/>
              <a:t>pulseIn</a:t>
            </a:r>
            <a:r>
              <a:rPr lang="en-US" b="1" dirty="0"/>
              <a:t>()</a:t>
            </a:r>
            <a:r>
              <a:rPr lang="en-US" dirty="0"/>
              <a:t> waits for the pin to go </a:t>
            </a:r>
            <a:r>
              <a:rPr lang="en-US" b="1" dirty="0"/>
              <a:t>HIGH</a:t>
            </a:r>
            <a:r>
              <a:rPr lang="en-US" dirty="0"/>
              <a:t>,</a:t>
            </a:r>
          </a:p>
          <a:p>
            <a:r>
              <a:rPr lang="en-US" dirty="0"/>
              <a:t> starts timing, then waits for the pin to go </a:t>
            </a:r>
            <a:r>
              <a:rPr lang="en-US" b="1" dirty="0"/>
              <a:t>LOW</a:t>
            </a:r>
            <a:r>
              <a:rPr lang="en-US" dirty="0"/>
              <a:t> and stops timing.</a:t>
            </a:r>
          </a:p>
          <a:p>
            <a:r>
              <a:rPr lang="en-US" dirty="0"/>
              <a:t>Returns the length of the pulse in microseconds or 0 if no complete pulse was received within the timeout.</a:t>
            </a:r>
          </a:p>
        </p:txBody>
      </p:sp>
    </p:spTree>
    <p:extLst>
      <p:ext uri="{BB962C8B-B14F-4D97-AF65-F5344CB8AC3E}">
        <p14:creationId xmlns:p14="http://schemas.microsoft.com/office/powerpoint/2010/main" val="171921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1B68B-85FB-BE10-7F5E-02AE99CF80EB}"/>
              </a:ext>
            </a:extLst>
          </p:cNvPr>
          <p:cNvSpPr txBox="1"/>
          <p:nvPr/>
        </p:nvSpPr>
        <p:spPr>
          <a:xfrm>
            <a:off x="1905000" y="228600"/>
            <a:ext cx="67818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/>
              <a:t>const</a:t>
            </a:r>
            <a:r>
              <a:rPr lang="en-IN" sz="2000" b="1" dirty="0"/>
              <a:t> int </a:t>
            </a:r>
            <a:r>
              <a:rPr lang="en-IN" sz="2000" b="1" dirty="0" err="1"/>
              <a:t>trigP</a:t>
            </a:r>
            <a:r>
              <a:rPr lang="en-IN" sz="2000" b="1" dirty="0"/>
              <a:t>=D2;</a:t>
            </a:r>
          </a:p>
          <a:p>
            <a:r>
              <a:rPr lang="en-IN" sz="2000" b="1" dirty="0" err="1"/>
              <a:t>const</a:t>
            </a:r>
            <a:r>
              <a:rPr lang="en-IN" sz="2000" b="1" dirty="0"/>
              <a:t> int </a:t>
            </a:r>
            <a:r>
              <a:rPr lang="en-IN" sz="2000" b="1" dirty="0" err="1"/>
              <a:t>echoP</a:t>
            </a:r>
            <a:r>
              <a:rPr lang="en-IN" sz="2000" b="1" dirty="0"/>
              <a:t>=D0;</a:t>
            </a:r>
          </a:p>
          <a:p>
            <a:r>
              <a:rPr lang="en-IN" sz="2000" b="1" dirty="0"/>
              <a:t>long duration;</a:t>
            </a:r>
          </a:p>
          <a:p>
            <a:r>
              <a:rPr lang="en-IN" sz="2000" b="1" dirty="0"/>
              <a:t>int distance;</a:t>
            </a:r>
          </a:p>
          <a:p>
            <a:r>
              <a:rPr lang="en-IN" sz="2000" b="1" dirty="0"/>
              <a:t>void setup() </a:t>
            </a:r>
          </a:p>
          <a:p>
            <a:r>
              <a:rPr lang="en-IN" sz="2000" b="1" dirty="0"/>
              <a:t>{</a:t>
            </a:r>
          </a:p>
          <a:p>
            <a:r>
              <a:rPr lang="en-IN" sz="2000" b="1" dirty="0" err="1"/>
              <a:t>pinMode</a:t>
            </a:r>
            <a:r>
              <a:rPr lang="en-IN" sz="2000" b="1" dirty="0"/>
              <a:t>(</a:t>
            </a:r>
            <a:r>
              <a:rPr lang="en-IN" sz="2000" b="1" dirty="0" err="1"/>
              <a:t>trigP,OUTPUT</a:t>
            </a:r>
            <a:r>
              <a:rPr lang="en-IN" sz="2000" b="1" dirty="0"/>
              <a:t>);</a:t>
            </a:r>
          </a:p>
          <a:p>
            <a:r>
              <a:rPr lang="en-IN" sz="2000" b="1" dirty="0" err="1"/>
              <a:t>pinMode</a:t>
            </a:r>
            <a:r>
              <a:rPr lang="en-IN" sz="2000" b="1" dirty="0"/>
              <a:t>(</a:t>
            </a:r>
            <a:r>
              <a:rPr lang="en-IN" sz="2000" b="1" dirty="0" err="1"/>
              <a:t>echoP,INPUT</a:t>
            </a:r>
            <a:r>
              <a:rPr lang="en-IN" sz="2000" b="1" dirty="0"/>
              <a:t>);</a:t>
            </a:r>
          </a:p>
          <a:p>
            <a:r>
              <a:rPr lang="en-IN" sz="2000" b="1" dirty="0" err="1"/>
              <a:t>Serial.begin</a:t>
            </a:r>
            <a:r>
              <a:rPr lang="en-IN" sz="2000" b="1" dirty="0"/>
              <a:t>(9600); }</a:t>
            </a:r>
          </a:p>
          <a:p>
            <a:r>
              <a:rPr lang="en-IN" sz="2000" b="1" dirty="0"/>
              <a:t>void loop() { </a:t>
            </a:r>
          </a:p>
          <a:p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trigP,LOW</a:t>
            </a:r>
            <a:r>
              <a:rPr lang="en-IN" sz="2000" b="1" dirty="0"/>
              <a:t>);</a:t>
            </a:r>
          </a:p>
          <a:p>
            <a:r>
              <a:rPr lang="en-IN" sz="2000" b="1" dirty="0" err="1"/>
              <a:t>delayMicroseconds</a:t>
            </a:r>
            <a:r>
              <a:rPr lang="en-IN" sz="2000" b="1" dirty="0"/>
              <a:t>(2);</a:t>
            </a:r>
          </a:p>
          <a:p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trigP,HIGH</a:t>
            </a:r>
            <a:r>
              <a:rPr lang="en-IN" sz="2000" b="1" dirty="0"/>
              <a:t>);</a:t>
            </a:r>
          </a:p>
          <a:p>
            <a:r>
              <a:rPr lang="en-IN" sz="2000" b="1" dirty="0" err="1"/>
              <a:t>delayMicroseconds</a:t>
            </a:r>
            <a:r>
              <a:rPr lang="en-IN" sz="2000" b="1" dirty="0"/>
              <a:t>(10);</a:t>
            </a:r>
          </a:p>
          <a:p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trigP,LOW</a:t>
            </a:r>
            <a:r>
              <a:rPr lang="en-IN" sz="2000" b="1" dirty="0"/>
              <a:t>);</a:t>
            </a:r>
          </a:p>
          <a:p>
            <a:r>
              <a:rPr lang="en-IN" sz="2000" b="1" dirty="0"/>
              <a:t>duration=</a:t>
            </a:r>
            <a:r>
              <a:rPr lang="en-IN" sz="2000" b="1" dirty="0" err="1"/>
              <a:t>pulseIn</a:t>
            </a:r>
            <a:r>
              <a:rPr lang="en-IN" sz="2000" b="1" dirty="0"/>
              <a:t>(</a:t>
            </a:r>
            <a:r>
              <a:rPr lang="en-IN" sz="2000" b="1" dirty="0" err="1"/>
              <a:t>echoP,HIGH</a:t>
            </a:r>
            <a:r>
              <a:rPr lang="en-IN" sz="2000" b="1" dirty="0"/>
              <a:t>);</a:t>
            </a:r>
          </a:p>
          <a:p>
            <a:r>
              <a:rPr lang="en-IN" sz="2000" b="1" dirty="0"/>
              <a:t>distance=duration*0.034/2;</a:t>
            </a:r>
          </a:p>
          <a:p>
            <a:r>
              <a:rPr lang="en-IN" sz="2000" b="1" dirty="0" err="1"/>
              <a:t>Serial.print</a:t>
            </a:r>
            <a:r>
              <a:rPr lang="en-IN" sz="2000" b="1" dirty="0"/>
              <a:t>("Distance=");</a:t>
            </a:r>
          </a:p>
          <a:p>
            <a:r>
              <a:rPr lang="en-IN" sz="2000" b="1" dirty="0" err="1"/>
              <a:t>Serial.println</a:t>
            </a:r>
            <a:r>
              <a:rPr lang="en-IN" sz="2000" b="1" dirty="0"/>
              <a:t>(distance);delay(500);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87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838200"/>
            <a:ext cx="8229600" cy="50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//Sensor Echo pin connected to Arduino pin 13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echoPin</a:t>
            </a: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   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//Sensor Trip pin connected to Arduino pin 12</a:t>
            </a:r>
          </a:p>
          <a:p>
            <a:r>
              <a:rPr lang="en-IN" sz="2800" b="1" dirty="0"/>
              <a:t>void setup() </a:t>
            </a:r>
          </a:p>
          <a:p>
            <a:r>
              <a:rPr lang="en-IN" sz="2800" b="1" dirty="0"/>
              <a:t>{  </a:t>
            </a:r>
          </a:p>
          <a:p>
            <a:r>
              <a:rPr lang="en-IN" sz="2800" b="1" dirty="0" err="1"/>
              <a:t>pinMode</a:t>
            </a:r>
            <a:r>
              <a:rPr lang="en-IN" sz="2800" b="1" dirty="0"/>
              <a:t>(</a:t>
            </a:r>
            <a:r>
              <a:rPr lang="en-IN" sz="2800" b="1" dirty="0" err="1"/>
              <a:t>trigPin</a:t>
            </a:r>
            <a:r>
              <a:rPr lang="en-IN" sz="2800" b="1" dirty="0"/>
              <a:t>, OUTPUT);</a:t>
            </a:r>
          </a:p>
          <a:p>
            <a:r>
              <a:rPr lang="en-IN" sz="2800" b="1" dirty="0" err="1"/>
              <a:t>pinMode</a:t>
            </a:r>
            <a:r>
              <a:rPr lang="en-IN" sz="2800" b="1" dirty="0"/>
              <a:t>(</a:t>
            </a:r>
            <a:r>
              <a:rPr lang="en-IN" sz="2800" b="1" dirty="0" err="1"/>
              <a:t>echoPin</a:t>
            </a:r>
            <a:r>
              <a:rPr lang="en-IN" sz="2800" b="1" dirty="0"/>
              <a:t>, INPUT);</a:t>
            </a:r>
          </a:p>
          <a:p>
            <a:r>
              <a:rPr lang="en-IN" sz="2800" b="1" dirty="0" err="1"/>
              <a:t>Serial.begin</a:t>
            </a:r>
            <a:r>
              <a:rPr lang="en-IN" sz="2800" b="1" dirty="0"/>
              <a:t>(9600);</a:t>
            </a:r>
          </a:p>
          <a:p>
            <a:r>
              <a:rPr lang="en-IN" sz="2800" b="1" dirty="0"/>
              <a:t> </a:t>
            </a:r>
          </a:p>
          <a:p>
            <a:r>
              <a:rPr lang="en-IN" sz="2800" b="1" dirty="0"/>
              <a:t>}</a:t>
            </a:r>
          </a:p>
          <a:p>
            <a:r>
              <a:rPr lang="en-IN" dirty="0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8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9088"/>
            <a:ext cx="6248400" cy="39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it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PWM Duty Cycle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3941FC-EAF8-41D2-B523-241536A1BC08}"/>
              </a:ext>
            </a:extLst>
          </p:cNvPr>
          <p:cNvCxnSpPr/>
          <p:nvPr/>
        </p:nvCxnSpPr>
        <p:spPr>
          <a:xfrm>
            <a:off x="2209800" y="2971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64C5E-2D48-404D-8B36-D2DEDBAEF3BE}"/>
              </a:ext>
            </a:extLst>
          </p:cNvPr>
          <p:cNvCxnSpPr/>
          <p:nvPr/>
        </p:nvCxnSpPr>
        <p:spPr>
          <a:xfrm>
            <a:off x="3352800" y="2971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B122DB-69CA-4046-97DF-BE6BEDDBD0AD}"/>
              </a:ext>
            </a:extLst>
          </p:cNvPr>
          <p:cNvCxnSpPr/>
          <p:nvPr/>
        </p:nvCxnSpPr>
        <p:spPr>
          <a:xfrm flipH="1">
            <a:off x="3352800" y="60960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13B2F6-167F-4BAD-B74E-BFF6558D2865}"/>
              </a:ext>
            </a:extLst>
          </p:cNvPr>
          <p:cNvCxnSpPr/>
          <p:nvPr/>
        </p:nvCxnSpPr>
        <p:spPr>
          <a:xfrm>
            <a:off x="1752600" y="6096000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6" name="TextBox 19"/>
          <p:cNvSpPr txBox="1">
            <a:spLocks noChangeArrowheads="1"/>
          </p:cNvSpPr>
          <p:nvPr/>
        </p:nvSpPr>
        <p:spPr bwMode="auto">
          <a:xfrm>
            <a:off x="3886200" y="591185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Fixed cycle length; constant number of cycles/sec</a:t>
            </a:r>
          </a:p>
        </p:txBody>
      </p:sp>
      <p:sp>
        <p:nvSpPr>
          <p:cNvPr id="58377" name="TextBox 21"/>
          <p:cNvSpPr txBox="1">
            <a:spLocks noChangeArrowheads="1"/>
          </p:cNvSpPr>
          <p:nvPr/>
        </p:nvSpPr>
        <p:spPr bwMode="auto">
          <a:xfrm>
            <a:off x="152400" y="5559425"/>
            <a:ext cx="193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Image credit: Tod Kurt</a:t>
            </a:r>
          </a:p>
        </p:txBody>
      </p:sp>
      <p:sp>
        <p:nvSpPr>
          <p:cNvPr id="58378" name="TextBox 2"/>
          <p:cNvSpPr txBox="1">
            <a:spLocks noChangeArrowheads="1"/>
          </p:cNvSpPr>
          <p:nvPr/>
        </p:nvSpPr>
        <p:spPr bwMode="auto">
          <a:xfrm>
            <a:off x="990600" y="1066800"/>
            <a:ext cx="623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 voltage = (on_time / cycle_time) * 5V </a:t>
            </a:r>
          </a:p>
        </p:txBody>
      </p:sp>
    </p:spTree>
    <p:extLst>
      <p:ext uri="{BB962C8B-B14F-4D97-AF65-F5344CB8AC3E}">
        <p14:creationId xmlns:p14="http://schemas.microsoft.com/office/powerpoint/2010/main" val="53778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57200"/>
            <a:ext cx="6858000" cy="562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loop()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duration, distance;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LOW);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=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pulseIn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echoPin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distance= duration*0.034/2;</a:t>
            </a:r>
          </a:p>
        </p:txBody>
      </p:sp>
    </p:spTree>
    <p:extLst>
      <p:ext uri="{BB962C8B-B14F-4D97-AF65-F5344CB8AC3E}">
        <p14:creationId xmlns:p14="http://schemas.microsoft.com/office/powerpoint/2010/main" val="409883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752600"/>
            <a:ext cx="7467600" cy="278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("Target Distance:");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(distance);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("cm");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delay(500);              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//pause (for 0.5 sec) to let things settle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52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15E37-5A49-0863-E947-633E0B1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86332-29E1-A084-17FE-62C6D1A3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51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2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15E37-5A49-0863-E947-633E0B11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49"/>
            <a:ext cx="8229600" cy="1143000"/>
          </a:xfrm>
        </p:spPr>
        <p:txBody>
          <a:bodyPr/>
          <a:lstStyle/>
          <a:p>
            <a:r>
              <a:rPr lang="en-IN" dirty="0"/>
              <a:t>IR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A0454-0AE4-257B-1663-5DD9882315D6}"/>
              </a:ext>
            </a:extLst>
          </p:cNvPr>
          <p:cNvSpPr txBox="1"/>
          <p:nvPr/>
        </p:nvSpPr>
        <p:spPr>
          <a:xfrm>
            <a:off x="685800" y="838200"/>
            <a:ext cx="7239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,LOW);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(“no object”);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else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8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HT11 &amp; DHT22 Sensors Temperature using Arduino - Arduino ...">
            <a:extLst>
              <a:ext uri="{FF2B5EF4-FFF2-40B4-BE49-F238E27FC236}">
                <a16:creationId xmlns:a16="http://schemas.microsoft.com/office/drawing/2014/main" id="{469E4E30-75E9-A618-8818-E15DCC11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2296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5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2FF97-1803-16AA-9EC0-CA399F0148DB}"/>
              </a:ext>
            </a:extLst>
          </p:cNvPr>
          <p:cNvSpPr txBox="1"/>
          <p:nvPr/>
        </p:nvSpPr>
        <p:spPr>
          <a:xfrm>
            <a:off x="76200" y="457200"/>
            <a:ext cx="899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03030"/>
                </a:solidFill>
                <a:effectLst/>
                <a:latin typeface="-apple-system"/>
              </a:rPr>
              <a:t> The output given out by the data pin will be in the order of 8bit humidity integer data </a:t>
            </a:r>
          </a:p>
          <a:p>
            <a:r>
              <a:rPr lang="en-US" sz="2800" b="1" i="0" dirty="0">
                <a:solidFill>
                  <a:srgbClr val="303030"/>
                </a:solidFill>
                <a:effectLst/>
                <a:latin typeface="-apple-system"/>
              </a:rPr>
              <a:t>+ 8bit the Humidity decimal data </a:t>
            </a:r>
          </a:p>
          <a:p>
            <a:r>
              <a:rPr lang="en-US" sz="2800" b="1" i="0" dirty="0">
                <a:solidFill>
                  <a:srgbClr val="303030"/>
                </a:solidFill>
                <a:effectLst/>
                <a:latin typeface="-apple-system"/>
              </a:rPr>
              <a:t>+8 bit temperature integer data </a:t>
            </a:r>
          </a:p>
          <a:p>
            <a:r>
              <a:rPr lang="en-US" sz="2800" b="1" i="0" dirty="0">
                <a:solidFill>
                  <a:srgbClr val="303030"/>
                </a:solidFill>
                <a:effectLst/>
                <a:latin typeface="-apple-system"/>
              </a:rPr>
              <a:t>+ 8bit fractional temperature data </a:t>
            </a:r>
          </a:p>
          <a:p>
            <a:r>
              <a:rPr lang="en-US" sz="2800" b="1" i="0" dirty="0">
                <a:solidFill>
                  <a:srgbClr val="303030"/>
                </a:solidFill>
                <a:effectLst/>
                <a:latin typeface="-apple-system"/>
              </a:rPr>
              <a:t>+8 bit parity bit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48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781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13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583287"/>
            <a:ext cx="8839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Arduino function for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NodeMCU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PWM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analogWrite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pin,dutycycle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Enables software PWM on the specified pin. duty cycle is in the range from 0 to PWMRANGE, i.e. 1023 by default.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analogWrite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(pin, 0)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Disables PWM on the specified pin.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analogWriteFreq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new_frequency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PWM frequency is 1kHz by default. Call this function to change it with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frequency.PWM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frequency is in the range of 1 – 1000Khz.</a:t>
            </a:r>
          </a:p>
        </p:txBody>
      </p:sp>
    </p:spTree>
    <p:extLst>
      <p:ext uri="{BB962C8B-B14F-4D97-AF65-F5344CB8AC3E}">
        <p14:creationId xmlns:p14="http://schemas.microsoft.com/office/powerpoint/2010/main" val="36352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int </a:t>
            </a:r>
            <a:r>
              <a:rPr lang="en-IN" sz="2400" dirty="0" err="1"/>
              <a:t>ledPin</a:t>
            </a:r>
            <a:r>
              <a:rPr lang="en-IN" sz="2400" dirty="0"/>
              <a:t> = D2;    </a:t>
            </a:r>
          </a:p>
          <a:p>
            <a:r>
              <a:rPr lang="en-IN" sz="2400" dirty="0"/>
              <a:t>void setup() 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  <a:p>
            <a:r>
              <a:rPr lang="en-IN" sz="2400" dirty="0"/>
              <a:t>void loop()</a:t>
            </a:r>
          </a:p>
          <a:p>
            <a:r>
              <a:rPr lang="en-IN" sz="2400" dirty="0"/>
              <a:t> {</a:t>
            </a:r>
          </a:p>
          <a:p>
            <a:r>
              <a:rPr lang="en-IN" sz="2400" dirty="0"/>
              <a:t>for (int </a:t>
            </a:r>
            <a:r>
              <a:rPr lang="en-IN" sz="2400" dirty="0" err="1"/>
              <a:t>fadeValue</a:t>
            </a:r>
            <a:r>
              <a:rPr lang="en-IN" sz="2400" dirty="0"/>
              <a:t> = 0 ; </a:t>
            </a:r>
            <a:r>
              <a:rPr lang="en-IN" sz="2400" dirty="0" err="1"/>
              <a:t>fadeValue</a:t>
            </a:r>
            <a:r>
              <a:rPr lang="en-IN" sz="2400" dirty="0"/>
              <a:t> &lt;= 1023; </a:t>
            </a:r>
            <a:r>
              <a:rPr lang="en-IN" sz="2400" dirty="0" err="1"/>
              <a:t>fadeValue</a:t>
            </a:r>
            <a:r>
              <a:rPr lang="en-IN" sz="2400" dirty="0"/>
              <a:t> += 5) {</a:t>
            </a:r>
          </a:p>
          <a:p>
            <a:r>
              <a:rPr lang="en-IN" sz="2400" dirty="0" err="1"/>
              <a:t>analogWrite</a:t>
            </a:r>
            <a:r>
              <a:rPr lang="en-IN" sz="2400" dirty="0"/>
              <a:t>(</a:t>
            </a:r>
            <a:r>
              <a:rPr lang="en-IN" sz="2400" dirty="0" err="1"/>
              <a:t>ledPin</a:t>
            </a:r>
            <a:r>
              <a:rPr lang="en-IN" sz="2400" dirty="0"/>
              <a:t>, </a:t>
            </a:r>
            <a:r>
              <a:rPr lang="en-IN" sz="2400" dirty="0" err="1"/>
              <a:t>fadeValue</a:t>
            </a:r>
            <a:r>
              <a:rPr lang="en-IN" sz="2400" dirty="0"/>
              <a:t>);</a:t>
            </a:r>
          </a:p>
          <a:p>
            <a:r>
              <a:rPr lang="en-IN" sz="2400" dirty="0"/>
              <a:t>delay(30);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for (int </a:t>
            </a:r>
            <a:r>
              <a:rPr lang="en-IN" sz="2400" dirty="0" err="1"/>
              <a:t>fadeValue</a:t>
            </a:r>
            <a:r>
              <a:rPr lang="en-IN" sz="2400" dirty="0"/>
              <a:t> = 1023 ; </a:t>
            </a:r>
            <a:r>
              <a:rPr lang="en-IN" sz="2400" dirty="0" err="1"/>
              <a:t>fadeValue</a:t>
            </a:r>
            <a:r>
              <a:rPr lang="en-IN" sz="2400" dirty="0"/>
              <a:t> &gt;= 0; </a:t>
            </a:r>
            <a:r>
              <a:rPr lang="en-IN" sz="2400" dirty="0" err="1"/>
              <a:t>fadeValue</a:t>
            </a:r>
            <a:r>
              <a:rPr lang="en-IN" sz="2400" dirty="0"/>
              <a:t> -= 5) {</a:t>
            </a:r>
          </a:p>
          <a:p>
            <a:r>
              <a:rPr lang="en-IN" sz="2400" dirty="0" err="1"/>
              <a:t>analogWrite</a:t>
            </a:r>
            <a:r>
              <a:rPr lang="en-IN" sz="2400" dirty="0"/>
              <a:t>(</a:t>
            </a:r>
            <a:r>
              <a:rPr lang="en-IN" sz="2400" dirty="0" err="1"/>
              <a:t>ledPin</a:t>
            </a:r>
            <a:r>
              <a:rPr lang="en-IN" sz="2400" dirty="0"/>
              <a:t>, </a:t>
            </a:r>
            <a:r>
              <a:rPr lang="en-IN" sz="2400" dirty="0" err="1"/>
              <a:t>fadeValue</a:t>
            </a:r>
            <a:r>
              <a:rPr lang="en-IN" sz="2400" dirty="0"/>
              <a:t>);</a:t>
            </a:r>
          </a:p>
          <a:p>
            <a:r>
              <a:rPr lang="en-IN" sz="2400" dirty="0"/>
              <a:t>delay(30);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8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110"/>
            <a:ext cx="9144000" cy="58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15572</TotalTime>
  <Words>1497</Words>
  <Application>Microsoft Office PowerPoint</Application>
  <PresentationFormat>On-screen Show (4:3)</PresentationFormat>
  <Paragraphs>175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-apple-system</vt:lpstr>
      <vt:lpstr>Arial</vt:lpstr>
      <vt:lpstr>Calibri</vt:lpstr>
      <vt:lpstr>Consolas</vt:lpstr>
      <vt:lpstr>Times New Roman</vt:lpstr>
      <vt:lpstr>Office Theme</vt:lpstr>
      <vt:lpstr>Bitmap Image</vt:lpstr>
      <vt:lpstr>What is PWM?</vt:lpstr>
      <vt:lpstr>Analog Output</vt:lpstr>
      <vt:lpstr>Pulse Width Modulation</vt:lpstr>
      <vt:lpstr>PWM Duty Cycle</vt:lpstr>
      <vt:lpstr>Duty cycles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Segment</vt:lpstr>
      <vt:lpstr>PowerPoint Presentation</vt:lpstr>
      <vt:lpstr>PowerPoint Presentation</vt:lpstr>
      <vt:lpstr>Common Cathode Seven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Ultrasonic Sensor</vt:lpstr>
      <vt:lpstr>Ultrasonic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 Sensor</vt:lpstr>
      <vt:lpstr>IR Sensor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Arduino by Someet Singh</dc:title>
  <dc:creator>LOGIN</dc:creator>
  <cp:lastModifiedBy> </cp:lastModifiedBy>
  <cp:revision>194</cp:revision>
  <dcterms:created xsi:type="dcterms:W3CDTF">2016-08-12T04:26:42Z</dcterms:created>
  <dcterms:modified xsi:type="dcterms:W3CDTF">2022-09-02T10:32:09Z</dcterms:modified>
</cp:coreProperties>
</file>