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58" r:id="rId8"/>
    <p:sldId id="260" r:id="rId9"/>
    <p:sldId id="275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97C10-E754-4024-8F5F-FC24FB1E7F7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DD403C86-D6E1-42D4-BFDD-C8857968B900}">
      <dgm:prSet/>
      <dgm:spPr/>
      <dgm:t>
        <a:bodyPr/>
        <a:lstStyle/>
        <a:p>
          <a:pPr>
            <a:defRPr cap="all"/>
          </a:pPr>
          <a:r>
            <a:rPr lang="en-IN"/>
            <a:t>To get aware about basic concepts of management.</a:t>
          </a:r>
          <a:endParaRPr lang="en-US"/>
        </a:p>
      </dgm:t>
    </dgm:pt>
    <dgm:pt modelId="{CA11E2CB-700F-4C7D-A438-7DD8E53F393A}" type="parTrans" cxnId="{C4F62127-D393-40CA-8EEE-1F6D61B4278C}">
      <dgm:prSet/>
      <dgm:spPr/>
      <dgm:t>
        <a:bodyPr/>
        <a:lstStyle/>
        <a:p>
          <a:endParaRPr lang="en-US"/>
        </a:p>
      </dgm:t>
    </dgm:pt>
    <dgm:pt modelId="{56BA89A5-271F-459A-B840-362FF7AFA5ED}" type="sibTrans" cxnId="{C4F62127-D393-40CA-8EEE-1F6D61B4278C}">
      <dgm:prSet/>
      <dgm:spPr/>
      <dgm:t>
        <a:bodyPr/>
        <a:lstStyle/>
        <a:p>
          <a:endParaRPr lang="en-US"/>
        </a:p>
      </dgm:t>
    </dgm:pt>
    <dgm:pt modelId="{6CC1DDDD-6603-4968-87BF-5A24D6165FEF}">
      <dgm:prSet/>
      <dgm:spPr/>
      <dgm:t>
        <a:bodyPr/>
        <a:lstStyle/>
        <a:p>
          <a:pPr>
            <a:defRPr cap="all"/>
          </a:pPr>
          <a:r>
            <a:rPr lang="en-IN"/>
            <a:t>Analyse yourself in terms of management skills.</a:t>
          </a:r>
          <a:endParaRPr lang="en-US"/>
        </a:p>
      </dgm:t>
    </dgm:pt>
    <dgm:pt modelId="{B7959EC9-68E4-417C-9F40-1702B0A25024}" type="parTrans" cxnId="{3029722B-8CE3-47AC-BD87-0F1398445E61}">
      <dgm:prSet/>
      <dgm:spPr/>
      <dgm:t>
        <a:bodyPr/>
        <a:lstStyle/>
        <a:p>
          <a:endParaRPr lang="en-US"/>
        </a:p>
      </dgm:t>
    </dgm:pt>
    <dgm:pt modelId="{4874C28B-131B-4045-9976-EDA4C0298B00}" type="sibTrans" cxnId="{3029722B-8CE3-47AC-BD87-0F1398445E61}">
      <dgm:prSet/>
      <dgm:spPr/>
      <dgm:t>
        <a:bodyPr/>
        <a:lstStyle/>
        <a:p>
          <a:endParaRPr lang="en-US"/>
        </a:p>
      </dgm:t>
    </dgm:pt>
    <dgm:pt modelId="{3D2222FC-DD92-4097-8815-3AA84803ED53}" type="pres">
      <dgm:prSet presAssocID="{2AF97C10-E754-4024-8F5F-FC24FB1E7F7D}" presName="root" presStyleCnt="0">
        <dgm:presLayoutVars>
          <dgm:dir/>
          <dgm:resizeHandles val="exact"/>
        </dgm:presLayoutVars>
      </dgm:prSet>
      <dgm:spPr/>
    </dgm:pt>
    <dgm:pt modelId="{D7EBB8A6-91C7-4E68-80C2-578BDE2B91A2}" type="pres">
      <dgm:prSet presAssocID="{DD403C86-D6E1-42D4-BFDD-C8857968B900}" presName="compNode" presStyleCnt="0"/>
      <dgm:spPr/>
    </dgm:pt>
    <dgm:pt modelId="{A4F66FF8-158E-483D-8059-F7925458F475}" type="pres">
      <dgm:prSet presAssocID="{DD403C86-D6E1-42D4-BFDD-C8857968B90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862A72D-D674-42C2-94AB-AD1E38A9F493}" type="pres">
      <dgm:prSet presAssocID="{DD403C86-D6E1-42D4-BFDD-C8857968B9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B94A8BD-8EC5-4C14-A0FC-3CCC390EAA89}" type="pres">
      <dgm:prSet presAssocID="{DD403C86-D6E1-42D4-BFDD-C8857968B900}" presName="spaceRect" presStyleCnt="0"/>
      <dgm:spPr/>
    </dgm:pt>
    <dgm:pt modelId="{1E859D95-D751-4136-A338-D94A2FCD6142}" type="pres">
      <dgm:prSet presAssocID="{DD403C86-D6E1-42D4-BFDD-C8857968B900}" presName="textRect" presStyleLbl="revTx" presStyleIdx="0" presStyleCnt="2">
        <dgm:presLayoutVars>
          <dgm:chMax val="1"/>
          <dgm:chPref val="1"/>
        </dgm:presLayoutVars>
      </dgm:prSet>
      <dgm:spPr/>
    </dgm:pt>
    <dgm:pt modelId="{3636C723-5258-4726-80DD-FA113F1FBAF4}" type="pres">
      <dgm:prSet presAssocID="{56BA89A5-271F-459A-B840-362FF7AFA5ED}" presName="sibTrans" presStyleCnt="0"/>
      <dgm:spPr/>
    </dgm:pt>
    <dgm:pt modelId="{C6E8971B-2173-4912-888E-9BC0C285EFC4}" type="pres">
      <dgm:prSet presAssocID="{6CC1DDDD-6603-4968-87BF-5A24D6165FEF}" presName="compNode" presStyleCnt="0"/>
      <dgm:spPr/>
    </dgm:pt>
    <dgm:pt modelId="{E2D09924-A420-4C38-A9DE-CDD57F0FE2A7}" type="pres">
      <dgm:prSet presAssocID="{6CC1DDDD-6603-4968-87BF-5A24D6165F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D58EC47-0E32-42CD-A8A8-08B807EA43B0}" type="pres">
      <dgm:prSet presAssocID="{6CC1DDDD-6603-4968-87BF-5A24D6165F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391C22-463C-435E-BF9B-A3B384BB9E40}" type="pres">
      <dgm:prSet presAssocID="{6CC1DDDD-6603-4968-87BF-5A24D6165FEF}" presName="spaceRect" presStyleCnt="0"/>
      <dgm:spPr/>
    </dgm:pt>
    <dgm:pt modelId="{18DF59D3-2A3C-4AAB-8E5E-536D0946B20C}" type="pres">
      <dgm:prSet presAssocID="{6CC1DDDD-6603-4968-87BF-5A24D6165F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4F62127-D393-40CA-8EEE-1F6D61B4278C}" srcId="{2AF97C10-E754-4024-8F5F-FC24FB1E7F7D}" destId="{DD403C86-D6E1-42D4-BFDD-C8857968B900}" srcOrd="0" destOrd="0" parTransId="{CA11E2CB-700F-4C7D-A438-7DD8E53F393A}" sibTransId="{56BA89A5-271F-459A-B840-362FF7AFA5ED}"/>
    <dgm:cxn modelId="{3029722B-8CE3-47AC-BD87-0F1398445E61}" srcId="{2AF97C10-E754-4024-8F5F-FC24FB1E7F7D}" destId="{6CC1DDDD-6603-4968-87BF-5A24D6165FEF}" srcOrd="1" destOrd="0" parTransId="{B7959EC9-68E4-417C-9F40-1702B0A25024}" sibTransId="{4874C28B-131B-4045-9976-EDA4C0298B00}"/>
    <dgm:cxn modelId="{68689D2B-BC3A-4917-B94C-22F56A9E54B9}" type="presOf" srcId="{DD403C86-D6E1-42D4-BFDD-C8857968B900}" destId="{1E859D95-D751-4136-A338-D94A2FCD6142}" srcOrd="0" destOrd="0" presId="urn:microsoft.com/office/officeart/2018/5/layout/IconLeafLabelList"/>
    <dgm:cxn modelId="{783B519B-51A4-4057-BB39-B4E6E77AEE26}" type="presOf" srcId="{6CC1DDDD-6603-4968-87BF-5A24D6165FEF}" destId="{18DF59D3-2A3C-4AAB-8E5E-536D0946B20C}" srcOrd="0" destOrd="0" presId="urn:microsoft.com/office/officeart/2018/5/layout/IconLeafLabelList"/>
    <dgm:cxn modelId="{B6B026D9-FBEB-4AE7-B4A4-B47CA6038879}" type="presOf" srcId="{2AF97C10-E754-4024-8F5F-FC24FB1E7F7D}" destId="{3D2222FC-DD92-4097-8815-3AA84803ED53}" srcOrd="0" destOrd="0" presId="urn:microsoft.com/office/officeart/2018/5/layout/IconLeafLabelList"/>
    <dgm:cxn modelId="{91806A93-CE6F-4A30-B61B-8DC24A208089}" type="presParOf" srcId="{3D2222FC-DD92-4097-8815-3AA84803ED53}" destId="{D7EBB8A6-91C7-4E68-80C2-578BDE2B91A2}" srcOrd="0" destOrd="0" presId="urn:microsoft.com/office/officeart/2018/5/layout/IconLeafLabelList"/>
    <dgm:cxn modelId="{9EA36F4A-E28B-4EE6-AAAD-3FF20A1888D8}" type="presParOf" srcId="{D7EBB8A6-91C7-4E68-80C2-578BDE2B91A2}" destId="{A4F66FF8-158E-483D-8059-F7925458F475}" srcOrd="0" destOrd="0" presId="urn:microsoft.com/office/officeart/2018/5/layout/IconLeafLabelList"/>
    <dgm:cxn modelId="{3C929965-872A-4FFB-9B68-11FADCE9F7B9}" type="presParOf" srcId="{D7EBB8A6-91C7-4E68-80C2-578BDE2B91A2}" destId="{F862A72D-D674-42C2-94AB-AD1E38A9F493}" srcOrd="1" destOrd="0" presId="urn:microsoft.com/office/officeart/2018/5/layout/IconLeafLabelList"/>
    <dgm:cxn modelId="{92385981-FCB4-439A-ABA6-C3982811CBC0}" type="presParOf" srcId="{D7EBB8A6-91C7-4E68-80C2-578BDE2B91A2}" destId="{1B94A8BD-8EC5-4C14-A0FC-3CCC390EAA89}" srcOrd="2" destOrd="0" presId="urn:microsoft.com/office/officeart/2018/5/layout/IconLeafLabelList"/>
    <dgm:cxn modelId="{DB18BA72-8F2A-4F71-B542-9189958D66DB}" type="presParOf" srcId="{D7EBB8A6-91C7-4E68-80C2-578BDE2B91A2}" destId="{1E859D95-D751-4136-A338-D94A2FCD6142}" srcOrd="3" destOrd="0" presId="urn:microsoft.com/office/officeart/2018/5/layout/IconLeafLabelList"/>
    <dgm:cxn modelId="{C62AEA58-ECC2-497F-8666-1886361658CF}" type="presParOf" srcId="{3D2222FC-DD92-4097-8815-3AA84803ED53}" destId="{3636C723-5258-4726-80DD-FA113F1FBAF4}" srcOrd="1" destOrd="0" presId="urn:microsoft.com/office/officeart/2018/5/layout/IconLeafLabelList"/>
    <dgm:cxn modelId="{29F7B2AA-8E3B-4146-9987-243B056984B7}" type="presParOf" srcId="{3D2222FC-DD92-4097-8815-3AA84803ED53}" destId="{C6E8971B-2173-4912-888E-9BC0C285EFC4}" srcOrd="2" destOrd="0" presId="urn:microsoft.com/office/officeart/2018/5/layout/IconLeafLabelList"/>
    <dgm:cxn modelId="{8F02C55B-74B3-464A-92A2-7492A11CD3A9}" type="presParOf" srcId="{C6E8971B-2173-4912-888E-9BC0C285EFC4}" destId="{E2D09924-A420-4C38-A9DE-CDD57F0FE2A7}" srcOrd="0" destOrd="0" presId="urn:microsoft.com/office/officeart/2018/5/layout/IconLeafLabelList"/>
    <dgm:cxn modelId="{4EFAC69A-66EE-4093-84AF-175F1B72213A}" type="presParOf" srcId="{C6E8971B-2173-4912-888E-9BC0C285EFC4}" destId="{1D58EC47-0E32-42CD-A8A8-08B807EA43B0}" srcOrd="1" destOrd="0" presId="urn:microsoft.com/office/officeart/2018/5/layout/IconLeafLabelList"/>
    <dgm:cxn modelId="{50F6025B-4E15-43FB-888F-9F072F9AA1C6}" type="presParOf" srcId="{C6E8971B-2173-4912-888E-9BC0C285EFC4}" destId="{04391C22-463C-435E-BF9B-A3B384BB9E40}" srcOrd="2" destOrd="0" presId="urn:microsoft.com/office/officeart/2018/5/layout/IconLeafLabelList"/>
    <dgm:cxn modelId="{16A4FA6F-2D30-45BC-A1A4-EF7174A197D4}" type="presParOf" srcId="{C6E8971B-2173-4912-888E-9BC0C285EFC4}" destId="{18DF59D3-2A3C-4AAB-8E5E-536D0946B20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18C40-3FD2-41D7-B262-60EB2691D1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D0F89-39CF-4587-8017-96E14B5130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Rate each of the following items based on what you think is the appropriate emphasis for that task to your success as a new manager of a department.</a:t>
          </a:r>
        </a:p>
      </dgm:t>
    </dgm:pt>
    <dgm:pt modelId="{58457A99-9DED-4A3B-B729-FE237CF42A00}" type="parTrans" cxnId="{D69B611E-9E48-42C2-95AF-09E4FCAC05E3}">
      <dgm:prSet/>
      <dgm:spPr/>
      <dgm:t>
        <a:bodyPr/>
        <a:lstStyle/>
        <a:p>
          <a:endParaRPr lang="en-US"/>
        </a:p>
      </dgm:t>
    </dgm:pt>
    <dgm:pt modelId="{0085BFE9-17B0-401F-A7C3-BB54B67599D5}" type="sibTrans" cxnId="{D69B611E-9E48-42C2-95AF-09E4FCAC05E3}">
      <dgm:prSet/>
      <dgm:spPr/>
      <dgm:t>
        <a:bodyPr/>
        <a:lstStyle/>
        <a:p>
          <a:endParaRPr lang="en-US"/>
        </a:p>
      </dgm:t>
    </dgm:pt>
    <dgm:pt modelId="{38C99E6F-8638-453C-94B2-D0A6745410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Your task is to rate the top four priority items as “High- Priority” and the other four as “Low- Priority”.</a:t>
          </a:r>
        </a:p>
      </dgm:t>
    </dgm:pt>
    <dgm:pt modelId="{91AE8232-690E-44C9-86C4-15CAF893C9B8}" type="parTrans" cxnId="{47B99245-12AB-4D84-B1F4-F909E2993B25}">
      <dgm:prSet/>
      <dgm:spPr/>
      <dgm:t>
        <a:bodyPr/>
        <a:lstStyle/>
        <a:p>
          <a:endParaRPr lang="en-US"/>
        </a:p>
      </dgm:t>
    </dgm:pt>
    <dgm:pt modelId="{4887FEAA-FE26-42B7-93C7-D3B75682989F}" type="sibTrans" cxnId="{47B99245-12AB-4D84-B1F4-F909E2993B25}">
      <dgm:prSet/>
      <dgm:spPr/>
      <dgm:t>
        <a:bodyPr/>
        <a:lstStyle/>
        <a:p>
          <a:endParaRPr lang="en-US"/>
        </a:p>
      </dgm:t>
    </dgm:pt>
    <dgm:pt modelId="{E73496A2-054E-4B4F-9616-3601F24086D4}" type="pres">
      <dgm:prSet presAssocID="{D1018C40-3FD2-41D7-B262-60EB2691D19F}" presName="root" presStyleCnt="0">
        <dgm:presLayoutVars>
          <dgm:dir/>
          <dgm:resizeHandles val="exact"/>
        </dgm:presLayoutVars>
      </dgm:prSet>
      <dgm:spPr/>
    </dgm:pt>
    <dgm:pt modelId="{37F6028A-E4F6-42CD-8EC8-2B19604F6867}" type="pres">
      <dgm:prSet presAssocID="{7D6D0F89-39CF-4587-8017-96E14B513001}" presName="compNode" presStyleCnt="0"/>
      <dgm:spPr/>
    </dgm:pt>
    <dgm:pt modelId="{38B3376A-1D62-4CB7-AD5D-963A72396147}" type="pres">
      <dgm:prSet presAssocID="{7D6D0F89-39CF-4587-8017-96E14B513001}" presName="bgRect" presStyleLbl="bgShp" presStyleIdx="0" presStyleCnt="2"/>
      <dgm:spPr/>
    </dgm:pt>
    <dgm:pt modelId="{9FBDA54B-49F9-4634-AB18-78F8B896F727}" type="pres">
      <dgm:prSet presAssocID="{7D6D0F89-39CF-4587-8017-96E14B5130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E3753F2-54CE-4637-94D0-56FDB7B2E600}" type="pres">
      <dgm:prSet presAssocID="{7D6D0F89-39CF-4587-8017-96E14B513001}" presName="spaceRect" presStyleCnt="0"/>
      <dgm:spPr/>
    </dgm:pt>
    <dgm:pt modelId="{0ACF3EB3-A60B-4B01-9AE2-EC8B1E26BFD6}" type="pres">
      <dgm:prSet presAssocID="{7D6D0F89-39CF-4587-8017-96E14B513001}" presName="parTx" presStyleLbl="revTx" presStyleIdx="0" presStyleCnt="2">
        <dgm:presLayoutVars>
          <dgm:chMax val="0"/>
          <dgm:chPref val="0"/>
        </dgm:presLayoutVars>
      </dgm:prSet>
      <dgm:spPr/>
    </dgm:pt>
    <dgm:pt modelId="{CF61120A-E777-4D52-AB58-3DCBD58DA0AC}" type="pres">
      <dgm:prSet presAssocID="{0085BFE9-17B0-401F-A7C3-BB54B67599D5}" presName="sibTrans" presStyleCnt="0"/>
      <dgm:spPr/>
    </dgm:pt>
    <dgm:pt modelId="{9E7BBA7B-1882-4233-92A3-0D7FC174BE26}" type="pres">
      <dgm:prSet presAssocID="{38C99E6F-8638-453C-94B2-D0A6745410F2}" presName="compNode" presStyleCnt="0"/>
      <dgm:spPr/>
    </dgm:pt>
    <dgm:pt modelId="{AAD52E12-0307-4966-8CDB-47DF4BD64A45}" type="pres">
      <dgm:prSet presAssocID="{38C99E6F-8638-453C-94B2-D0A6745410F2}" presName="bgRect" presStyleLbl="bgShp" presStyleIdx="1" presStyleCnt="2"/>
      <dgm:spPr/>
    </dgm:pt>
    <dgm:pt modelId="{40345F6E-E497-4105-87A9-40D7C8C67D83}" type="pres">
      <dgm:prSet presAssocID="{38C99E6F-8638-453C-94B2-D0A6745410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F99B3901-7EB8-42FD-B405-8C33E117A835}" type="pres">
      <dgm:prSet presAssocID="{38C99E6F-8638-453C-94B2-D0A6745410F2}" presName="spaceRect" presStyleCnt="0"/>
      <dgm:spPr/>
    </dgm:pt>
    <dgm:pt modelId="{E6D2257C-F40A-46A1-A783-4B364CCB5BC2}" type="pres">
      <dgm:prSet presAssocID="{38C99E6F-8638-453C-94B2-D0A6745410F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68EAB0C-9622-4F23-8AFE-9A469777409A}" type="presOf" srcId="{D1018C40-3FD2-41D7-B262-60EB2691D19F}" destId="{E73496A2-054E-4B4F-9616-3601F24086D4}" srcOrd="0" destOrd="0" presId="urn:microsoft.com/office/officeart/2018/2/layout/IconVerticalSolidList"/>
    <dgm:cxn modelId="{D69B611E-9E48-42C2-95AF-09E4FCAC05E3}" srcId="{D1018C40-3FD2-41D7-B262-60EB2691D19F}" destId="{7D6D0F89-39CF-4587-8017-96E14B513001}" srcOrd="0" destOrd="0" parTransId="{58457A99-9DED-4A3B-B729-FE237CF42A00}" sibTransId="{0085BFE9-17B0-401F-A7C3-BB54B67599D5}"/>
    <dgm:cxn modelId="{8836FF2D-0D1D-4468-98A5-48C3971180A5}" type="presOf" srcId="{7D6D0F89-39CF-4587-8017-96E14B513001}" destId="{0ACF3EB3-A60B-4B01-9AE2-EC8B1E26BFD6}" srcOrd="0" destOrd="0" presId="urn:microsoft.com/office/officeart/2018/2/layout/IconVerticalSolidList"/>
    <dgm:cxn modelId="{47B99245-12AB-4D84-B1F4-F909E2993B25}" srcId="{D1018C40-3FD2-41D7-B262-60EB2691D19F}" destId="{38C99E6F-8638-453C-94B2-D0A6745410F2}" srcOrd="1" destOrd="0" parTransId="{91AE8232-690E-44C9-86C4-15CAF893C9B8}" sibTransId="{4887FEAA-FE26-42B7-93C7-D3B75682989F}"/>
    <dgm:cxn modelId="{E9A7D7E9-5AF0-4907-ABCD-04937922BAF7}" type="presOf" srcId="{38C99E6F-8638-453C-94B2-D0A6745410F2}" destId="{E6D2257C-F40A-46A1-A783-4B364CCB5BC2}" srcOrd="0" destOrd="0" presId="urn:microsoft.com/office/officeart/2018/2/layout/IconVerticalSolidList"/>
    <dgm:cxn modelId="{BE0C3461-C5DC-4A41-ADF5-6819C37C9E8D}" type="presParOf" srcId="{E73496A2-054E-4B4F-9616-3601F24086D4}" destId="{37F6028A-E4F6-42CD-8EC8-2B19604F6867}" srcOrd="0" destOrd="0" presId="urn:microsoft.com/office/officeart/2018/2/layout/IconVerticalSolidList"/>
    <dgm:cxn modelId="{81EB833C-9778-46A7-9BCF-F476966C438B}" type="presParOf" srcId="{37F6028A-E4F6-42CD-8EC8-2B19604F6867}" destId="{38B3376A-1D62-4CB7-AD5D-963A72396147}" srcOrd="0" destOrd="0" presId="urn:microsoft.com/office/officeart/2018/2/layout/IconVerticalSolidList"/>
    <dgm:cxn modelId="{28D2B1CF-98C0-445D-B0A1-4690D4BB7B77}" type="presParOf" srcId="{37F6028A-E4F6-42CD-8EC8-2B19604F6867}" destId="{9FBDA54B-49F9-4634-AB18-78F8B896F727}" srcOrd="1" destOrd="0" presId="urn:microsoft.com/office/officeart/2018/2/layout/IconVerticalSolidList"/>
    <dgm:cxn modelId="{3D6B446C-30EE-4B1A-832D-6D91316842AF}" type="presParOf" srcId="{37F6028A-E4F6-42CD-8EC8-2B19604F6867}" destId="{1E3753F2-54CE-4637-94D0-56FDB7B2E600}" srcOrd="2" destOrd="0" presId="urn:microsoft.com/office/officeart/2018/2/layout/IconVerticalSolidList"/>
    <dgm:cxn modelId="{E4A64292-3BD6-4083-B194-CF1C11428A69}" type="presParOf" srcId="{37F6028A-E4F6-42CD-8EC8-2B19604F6867}" destId="{0ACF3EB3-A60B-4B01-9AE2-EC8B1E26BFD6}" srcOrd="3" destOrd="0" presId="urn:microsoft.com/office/officeart/2018/2/layout/IconVerticalSolidList"/>
    <dgm:cxn modelId="{C661C6E3-8F5F-4A96-8527-F42186E9A75E}" type="presParOf" srcId="{E73496A2-054E-4B4F-9616-3601F24086D4}" destId="{CF61120A-E777-4D52-AB58-3DCBD58DA0AC}" srcOrd="1" destOrd="0" presId="urn:microsoft.com/office/officeart/2018/2/layout/IconVerticalSolidList"/>
    <dgm:cxn modelId="{A70BD187-88E1-4985-945D-BB067371FAC3}" type="presParOf" srcId="{E73496A2-054E-4B4F-9616-3601F24086D4}" destId="{9E7BBA7B-1882-4233-92A3-0D7FC174BE26}" srcOrd="2" destOrd="0" presId="urn:microsoft.com/office/officeart/2018/2/layout/IconVerticalSolidList"/>
    <dgm:cxn modelId="{94F47F6D-5B86-4722-86DD-4E3F04870141}" type="presParOf" srcId="{9E7BBA7B-1882-4233-92A3-0D7FC174BE26}" destId="{AAD52E12-0307-4966-8CDB-47DF4BD64A45}" srcOrd="0" destOrd="0" presId="urn:microsoft.com/office/officeart/2018/2/layout/IconVerticalSolidList"/>
    <dgm:cxn modelId="{2DE11DF4-EC3F-4BA6-8C11-FFA24F0D477D}" type="presParOf" srcId="{9E7BBA7B-1882-4233-92A3-0D7FC174BE26}" destId="{40345F6E-E497-4105-87A9-40D7C8C67D83}" srcOrd="1" destOrd="0" presId="urn:microsoft.com/office/officeart/2018/2/layout/IconVerticalSolidList"/>
    <dgm:cxn modelId="{8BC4A258-CCDD-4B4C-955B-C59DF555F4BC}" type="presParOf" srcId="{9E7BBA7B-1882-4233-92A3-0D7FC174BE26}" destId="{F99B3901-7EB8-42FD-B405-8C33E117A835}" srcOrd="2" destOrd="0" presId="urn:microsoft.com/office/officeart/2018/2/layout/IconVerticalSolidList"/>
    <dgm:cxn modelId="{748E51B7-EE40-4BAF-8EBD-BD657C1AFACD}" type="presParOf" srcId="{9E7BBA7B-1882-4233-92A3-0D7FC174BE26}" destId="{E6D2257C-F40A-46A1-A783-4B364CCB5B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66FF8-158E-483D-8059-F7925458F475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2A72D-D674-42C2-94AB-AD1E38A9F493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59D95-D751-4136-A338-D94A2FCD6142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To get aware about basic concepts of management.</a:t>
          </a:r>
          <a:endParaRPr lang="en-US" sz="2300" kern="1200"/>
        </a:p>
      </dsp:txBody>
      <dsp:txXfrm>
        <a:off x="1548914" y="2924702"/>
        <a:ext cx="3600000" cy="720000"/>
      </dsp:txXfrm>
    </dsp:sp>
    <dsp:sp modelId="{E2D09924-A420-4C38-A9DE-CDD57F0FE2A7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8EC47-0E32-42CD-A8A8-08B807EA43B0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F59D3-2A3C-4AAB-8E5E-536D0946B20C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Analyse yourself in terms of management skills.</a:t>
          </a:r>
          <a:endParaRPr lang="en-US" sz="2300" kern="1200"/>
        </a:p>
      </dsp:txBody>
      <dsp:txXfrm>
        <a:off x="5778914" y="29247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3376A-1D62-4CB7-AD5D-963A72396147}">
      <dsp:nvSpPr>
        <dsp:cNvPr id="0" name=""/>
        <dsp:cNvSpPr/>
      </dsp:nvSpPr>
      <dsp:spPr>
        <a:xfrm>
          <a:off x="0" y="909489"/>
          <a:ext cx="10515600" cy="1679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DA54B-49F9-4634-AB18-78F8B896F727}">
      <dsp:nvSpPr>
        <dsp:cNvPr id="0" name=""/>
        <dsp:cNvSpPr/>
      </dsp:nvSpPr>
      <dsp:spPr>
        <a:xfrm>
          <a:off x="507915" y="1287277"/>
          <a:ext cx="923481" cy="923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F3EB3-A60B-4B01-9AE2-EC8B1E26BFD6}">
      <dsp:nvSpPr>
        <dsp:cNvPr id="0" name=""/>
        <dsp:cNvSpPr/>
      </dsp:nvSpPr>
      <dsp:spPr>
        <a:xfrm>
          <a:off x="1939311" y="909489"/>
          <a:ext cx="8576288" cy="1679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00" tIns="177700" rIns="177700" bIns="1777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Rate each of the following items based on what you think is the appropriate emphasis for that task to your success as a new manager of a department.</a:t>
          </a:r>
        </a:p>
      </dsp:txBody>
      <dsp:txXfrm>
        <a:off x="1939311" y="909489"/>
        <a:ext cx="8576288" cy="1679058"/>
      </dsp:txXfrm>
    </dsp:sp>
    <dsp:sp modelId="{AAD52E12-0307-4966-8CDB-47DF4BD64A45}">
      <dsp:nvSpPr>
        <dsp:cNvPr id="0" name=""/>
        <dsp:cNvSpPr/>
      </dsp:nvSpPr>
      <dsp:spPr>
        <a:xfrm>
          <a:off x="0" y="3008312"/>
          <a:ext cx="10515600" cy="1679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45F6E-E497-4105-87A9-40D7C8C67D83}">
      <dsp:nvSpPr>
        <dsp:cNvPr id="0" name=""/>
        <dsp:cNvSpPr/>
      </dsp:nvSpPr>
      <dsp:spPr>
        <a:xfrm>
          <a:off x="507915" y="3386100"/>
          <a:ext cx="923481" cy="923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2257C-F40A-46A1-A783-4B364CCB5BC2}">
      <dsp:nvSpPr>
        <dsp:cNvPr id="0" name=""/>
        <dsp:cNvSpPr/>
      </dsp:nvSpPr>
      <dsp:spPr>
        <a:xfrm>
          <a:off x="1939311" y="3008312"/>
          <a:ext cx="8576288" cy="1679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00" tIns="177700" rIns="177700" bIns="1777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Your task is to rate the top four priority items as “High- Priority” and the other four as “Low- Priority”.</a:t>
          </a:r>
        </a:p>
      </dsp:txBody>
      <dsp:txXfrm>
        <a:off x="1939311" y="3008312"/>
        <a:ext cx="8576288" cy="1679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0F8E-469D-35F4-784A-D7EB60A0A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19750-38DF-5A86-566D-2BEAD7D5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18CF-841A-AA92-40FD-9B1EA14F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215C-7FD2-BECB-91B3-C8A49E26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2FAF-0870-B1FC-B39A-28E39B45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5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0563-E37A-9217-BC02-0EE2D085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594C0-04E9-439F-5B5D-112BB2780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6A0C-6487-E289-2626-AD07698A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D0B9-93ED-D890-70F3-8A2F4296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57C8-FF67-FA9B-3849-C947043F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0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CC2AB-DAFB-6896-EA3D-9DF2883E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8705-6C21-809B-677B-DD28E7BA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4650-96FA-145F-E143-2AF34ADB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7148-A643-B2C8-3FF6-4D5163C1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9AA8-AFEA-EA28-3499-FFB7D0D4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5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2BDE-5EC7-836A-0436-621DAEB4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3305-1A13-D0E1-C286-F6733A2E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668-7AA7-27D3-087C-CDB4BE5A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9F7C-6A51-8B93-2104-1FF50E00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6010-118C-AC2E-06BE-C3815FCF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D704-4DE2-FEE3-AAFD-DDAB6C45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FAC5A-DDC0-109F-ABE5-953445EA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D027-0F52-C64B-DC31-BF2FC994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08A5-ADFA-A5D7-E2DF-090DAC02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87B0-4AA7-291C-CA43-8B1A9C0D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CC20-CAAE-D1FD-DF89-9E4D6FD4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4021-4C74-D4FA-FAC1-A432C9267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59EFD-E7C7-C0E9-C7C1-FB25C8C23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31281-39FB-031D-5E9F-4B6E6A41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0D431-4AF3-A41C-720E-B0CE5743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EB16-9EB0-A3B1-C98C-A610051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75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1450-9F1E-6264-70AF-5A69DC21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5EBEF-CE73-8F64-A1EA-A4BA16AD8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B3293-ECAE-15BE-5330-3993F33E5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870DF-C3E3-19F3-3FA7-3D2EC9B23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2A713-0567-56F1-3A26-C3111074D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3AFFF-BE56-C86A-8B46-5E88CCAD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CC3D8-FC4B-20E1-B1E4-A755E948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809D6-8274-A10A-3A0C-482F0B40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FA4A-511A-0B1C-B652-A82F48EA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D0181-318D-EB44-97E8-ABDD3F4E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FE3E-C998-04BA-BC5F-B8592EB8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7CA49-B667-6DB4-E305-2A2B05EC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E3116-0540-5491-698A-12517145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02236-21C2-B143-DC9F-B9F02EBF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A9C9-A713-B1FA-C616-16638407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D679-984B-68F1-073E-60F98A45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2DC3-1685-B9CB-159A-77D81764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AFAE-412A-1632-252B-7D5746BB2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A8FED-E3BD-9BAA-A0D1-BC5D63C3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2EB4-D96A-882B-E9E8-15B81B0E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D563-98BD-32AA-77DB-30DE8387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6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FD34-BDCA-E85B-BFBF-1BB860F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9D4CD-89F1-EFBA-C481-CDA0C125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B6529-F5AC-E5C5-C015-B71D1162C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4FFA-2D5F-B815-3696-434158CF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C3190-DFE1-8A00-8FDD-0D11CF0C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5BE2D-A0C4-7DE4-11DF-B31F0F26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90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3E0BA-EC14-4B7C-386F-8596042D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1E885-8C41-141D-A198-FA0D48FD6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35-9036-1EE5-8757-001F2B39F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4E23-69CF-422A-AE30-5BBBA8DBA55A}" type="datetimeFigureOut">
              <a:rPr lang="en-IN" smtClean="0"/>
              <a:t>02/08/22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7079-1CAB-7BE5-9D93-5A571EDE5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598C-CE5C-CB2E-DDA1-95981297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BD7E-018B-45E7-8CB2-387A43729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ar with compass turning gears without">
            <a:extLst>
              <a:ext uri="{FF2B5EF4-FFF2-40B4-BE49-F238E27FC236}">
                <a16:creationId xmlns:a16="http://schemas.microsoft.com/office/drawing/2014/main" id="{55763B4A-EDBD-A486-5681-193862B09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0D511-2D5C-3847-DA62-808276CCD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b="1" dirty="0">
                <a:solidFill>
                  <a:srgbClr val="FFFF00"/>
                </a:solidFill>
              </a:rPr>
              <a:t>Concept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48564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9F60C-F9BE-CC6B-5E1D-8B69E055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Effective and Efficient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ifferences between Effectiveness and Efficiency - Public Health Notes">
            <a:extLst>
              <a:ext uri="{FF2B5EF4-FFF2-40B4-BE49-F238E27FC236}">
                <a16:creationId xmlns:a16="http://schemas.microsoft.com/office/drawing/2014/main" id="{DA6C4115-BD45-A173-303F-C2DB4E2C63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23218"/>
            <a:ext cx="7214616" cy="41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6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91514-94BC-4217-8B1E-2E4EEF14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4" y="600001"/>
            <a:ext cx="3771206" cy="1630440"/>
          </a:xfrm>
        </p:spPr>
        <p:txBody>
          <a:bodyPr anchor="ctr">
            <a:normAutofit/>
          </a:bodyPr>
          <a:lstStyle/>
          <a:p>
            <a:r>
              <a:rPr lang="en-IN" sz="3400" b="1">
                <a:solidFill>
                  <a:schemeClr val="bg1"/>
                </a:solidFill>
              </a:rPr>
              <a:t>So Now PONDER UPON…</a:t>
            </a:r>
            <a:endParaRPr lang="en-IN" sz="340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63482E-C6B0-4F8D-90FE-76C25B1BF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7776"/>
            <a:ext cx="242107" cy="1340860"/>
            <a:chOff x="56167" y="899960"/>
            <a:chExt cx="242107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129B062B-A95D-44CF-8B39-3F512A3CB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AAFA0D29-6110-416E-88A2-7FE5D20A1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6B53A87A-F27C-403F-89E6-5F9C7BF1D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9F992CA-17ED-4498-917B-82248E234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CCE48BBE-46D0-4D42-B76F-82EA8F3B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2B60A21C-F925-4D53-9B82-2A54BD825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53E30A8-7102-40D6-A663-9858ED106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8FABC48A-DD76-4A1F-8D69-085FB47FA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21429B45-62BB-4C66-9F32-F4474D01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F8ED381-4DC0-432C-9E67-41B64DDB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2C864E8-53DE-4D7E-845A-0AB035EF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F907663A-C35E-4E4E-86D3-EDE6C39E1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29FA51B0-D541-425F-B6B7-A0D8929EF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6A9FEBF-8037-4D08-BCB0-C5D294A2B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C11EA10-D9DC-4A52-B789-8CD67A55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338DE07B-B730-4132-83B4-44986FED7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6697E973-A918-4FD8-9A4C-5B13A5B65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AA4CD7CC-D5FB-4427-A6D4-D594E979E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DFC90C0F-5A62-47A8-B06E-2F6D61E7B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7BF589B4-EC07-4428-B4C9-09EB55FA2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lion resting in his throne">
            <a:extLst>
              <a:ext uri="{FF2B5EF4-FFF2-40B4-BE49-F238E27FC236}">
                <a16:creationId xmlns:a16="http://schemas.microsoft.com/office/drawing/2014/main" id="{EC9BF9FC-3802-9AF8-510D-557B14A15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" r="26867" b="2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40714"/>
            <a:ext cx="5291468" cy="421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584D-D060-4DA3-AFE0-B918B5E7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8" y="3048670"/>
            <a:ext cx="4795068" cy="31234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4400" b="1" dirty="0">
                <a:solidFill>
                  <a:srgbClr val="FF0000"/>
                </a:solidFill>
              </a:rPr>
              <a:t>Are you Effective?</a:t>
            </a:r>
          </a:p>
          <a:p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A5DF6BE-0C75-BAE6-4BA0-BF2488274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2F1A-98F5-4DDE-B5B4-C167DE55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755" y="2418408"/>
            <a:ext cx="3569110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3200" b="1" dirty="0">
                <a:solidFill>
                  <a:srgbClr val="FF0000"/>
                </a:solidFill>
              </a:rPr>
              <a:t>Are you Efficient?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F2FE-D891-4835-B2EB-C93AA6A6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dirty="0"/>
              <a:t>Are you Effective and Efficient both in doing a task?</a:t>
            </a:r>
          </a:p>
          <a:p>
            <a:pPr marL="0" indent="0">
              <a:buNone/>
            </a:pPr>
            <a:endParaRPr lang="en-IN" sz="2600" dirty="0"/>
          </a:p>
          <a:p>
            <a:pPr marL="0" indent="0" algn="ctr">
              <a:buNone/>
            </a:pPr>
            <a:r>
              <a:rPr lang="en-IN" sz="2600" dirty="0"/>
              <a:t>“Give me examples”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2639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A52812-9878-4523-9C60-2F5A612A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F54DF-B530-481A-B89B-1C532755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710" y="537670"/>
            <a:ext cx="4245799" cy="1928441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Imagine…</a:t>
            </a:r>
          </a:p>
        </p:txBody>
      </p:sp>
      <p:pic>
        <p:nvPicPr>
          <p:cNvPr id="5" name="Picture 4" descr="Forest road with vanishing point">
            <a:extLst>
              <a:ext uri="{FF2B5EF4-FFF2-40B4-BE49-F238E27FC236}">
                <a16:creationId xmlns:a16="http://schemas.microsoft.com/office/drawing/2014/main" id="{5BBE7D0D-D6D6-F171-9216-36B43143B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0" r="22391" b="-1"/>
          <a:stretch/>
        </p:blipFill>
        <p:spPr>
          <a:xfrm>
            <a:off x="20" y="10"/>
            <a:ext cx="6967708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D524D-FD39-44BF-BAD9-417DE3051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85089" y="1119265"/>
            <a:ext cx="554191" cy="765249"/>
            <a:chOff x="6676776" y="1119265"/>
            <a:chExt cx="554191" cy="765249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1438F663-CF1B-4958-859B-56C3C413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02BF9707-EEB1-4960-90F5-12549F53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0BACF970-753B-455B-B974-F4012CBA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6D08E08D-D80C-4A0B-9488-A4A3A097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275DAD0D-BB82-4059-9FDF-A8139019C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E685379C-76A2-49B8-BC86-86AAF387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B8747AA-DB4F-47CD-8B08-4E95DEE3E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2">
              <a:extLst>
                <a:ext uri="{FF2B5EF4-FFF2-40B4-BE49-F238E27FC236}">
                  <a16:creationId xmlns:a16="http://schemas.microsoft.com/office/drawing/2014/main" id="{0CBC2C3C-C2BB-4320-B959-36B2D3D37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A50C029C-6234-43E7-8BB1-228DB1715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E899FE4-9127-405D-999C-13DB6BDCF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95D989C-870A-4866-B7D0-ED48592E8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5BAC3C37-60C5-47E4-8823-1F79AF03D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7002FE44-CDF0-46F9-99D0-EF041A78F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EB4C5B3-3AD1-4590-A382-4293DF064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26D5FB8E-DF24-461A-8E0F-B47F91815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FECBB57-7722-4E8E-976C-67755A382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1C02756-E3D4-41F2-BAD3-5A3B4C34B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2">
              <a:extLst>
                <a:ext uri="{FF2B5EF4-FFF2-40B4-BE49-F238E27FC236}">
                  <a16:creationId xmlns:a16="http://schemas.microsoft.com/office/drawing/2014/main" id="{471B584A-338B-48D1-A477-3CEFE6167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FFA1C9DB-4A35-4DBD-97A8-7497F2E2B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2F3746B-5DA6-40D4-BE15-36C1EEEE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2B435EB1-EFDA-42A0-970A-B2A53575C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49CBE63D-BA24-44E3-843D-A485DCBEC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513A08D6-0BBA-4291-9FBF-187576747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1C24C37-0985-48B2-AE6B-4026DA591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B03EC38-878E-447C-ADE6-2F224F4FD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5EE974-56C1-459E-AD9D-5B4D6D301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532" y="2640714"/>
            <a:ext cx="5644468" cy="421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A2C-0D2D-4B40-96A5-52EB06C7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168" y="3003781"/>
            <a:ext cx="4809341" cy="32611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dirty="0"/>
              <a:t>You have no particular destination in your mind then any road will do.</a:t>
            </a:r>
          </a:p>
          <a:p>
            <a:pPr marL="0" indent="0">
              <a:buNone/>
            </a:pPr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BUT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If you have someplace in particular you want to go, you have got to plan the best way to go there.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C2E3A0-1FA7-471F-84CE-08ACFAB4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3372" y="6501384"/>
            <a:ext cx="6008627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A52812-9878-4523-9C60-2F5A612A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D40037CE-705E-C7F9-1BE8-9926D5388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4" r="8357" b="-1"/>
          <a:stretch/>
        </p:blipFill>
        <p:spPr>
          <a:xfrm>
            <a:off x="20" y="10"/>
            <a:ext cx="6967708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D524D-FD39-44BF-BAD9-417DE3051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85089" y="1119265"/>
            <a:ext cx="554191" cy="765249"/>
            <a:chOff x="6676776" y="1119265"/>
            <a:chExt cx="554191" cy="765249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1438F663-CF1B-4958-859B-56C3C413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02BF9707-EEB1-4960-90F5-12549F53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0BACF970-753B-455B-B974-F4012CBA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6D08E08D-D80C-4A0B-9488-A4A3A097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275DAD0D-BB82-4059-9FDF-A8139019C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6599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E685379C-76A2-49B8-BC86-86AAF387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B8747AA-DB4F-47CD-8B08-4E95DEE3E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2">
              <a:extLst>
                <a:ext uri="{FF2B5EF4-FFF2-40B4-BE49-F238E27FC236}">
                  <a16:creationId xmlns:a16="http://schemas.microsoft.com/office/drawing/2014/main" id="{0CBC2C3C-C2BB-4320-B959-36B2D3D37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A50C029C-6234-43E7-8BB1-228DB1715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CE899FE4-9127-405D-999C-13DB6BDCF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1643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95D989C-870A-4866-B7D0-ED48592E8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5BAC3C37-60C5-47E4-8823-1F79AF03D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7002FE44-CDF0-46F9-99D0-EF041A78F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EB4C5B3-3AD1-4590-A382-4293DF064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26D5FB8E-DF24-461A-8E0F-B47F91815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6687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FECBB57-7722-4E8E-976C-67755A382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1C02756-E3D4-41F2-BAD3-5A3B4C34B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2">
              <a:extLst>
                <a:ext uri="{FF2B5EF4-FFF2-40B4-BE49-F238E27FC236}">
                  <a16:creationId xmlns:a16="http://schemas.microsoft.com/office/drawing/2014/main" id="{471B584A-338B-48D1-A477-3CEFE6167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FFA1C9DB-4A35-4DBD-97A8-7497F2E2B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2F3746B-5DA6-40D4-BE15-36C1EEEE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01732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2B435EB1-EFDA-42A0-970A-B2A53575C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119265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49CBE63D-BA24-44E3-843D-A485DCBEC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295770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513A08D6-0BBA-4291-9FBF-187576747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472276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1C24C37-0985-48B2-AE6B-4026DA591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648781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B03EC38-878E-447C-ADE6-2F224F4FD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6776" y="1825287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5EE974-56C1-459E-AD9D-5B4D6D301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532" y="2640714"/>
            <a:ext cx="5644468" cy="421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0A4C-F5A0-45F5-8FBF-AD90EC3D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168" y="3003781"/>
            <a:ext cx="4809341" cy="3261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dirty="0"/>
              <a:t>Organizations always exist for achieving a particular goal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So </a:t>
            </a:r>
          </a:p>
          <a:p>
            <a:pPr marL="0" indent="0" algn="ctr">
              <a:buNone/>
            </a:pPr>
            <a:r>
              <a:rPr lang="en-IN" dirty="0"/>
              <a:t>Management includes Planning, Organizing, Staffing, Leading and Controlling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C2E3A0-1FA7-471F-84CE-08ACFAB4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3372" y="6501384"/>
            <a:ext cx="6008627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9B29-09EE-4608-B8CB-6E7FFE80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of Management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2A628-886D-4673-9E3A-CAA343969161}"/>
              </a:ext>
            </a:extLst>
          </p:cNvPr>
          <p:cNvSpPr/>
          <p:nvPr/>
        </p:nvSpPr>
        <p:spPr>
          <a:xfrm>
            <a:off x="1836337" y="1935333"/>
            <a:ext cx="1791674" cy="3373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Planning</a:t>
            </a:r>
          </a:p>
          <a:p>
            <a:pPr algn="ctr"/>
            <a:r>
              <a:rPr lang="en-IN" sz="2000" dirty="0"/>
              <a:t>------------</a:t>
            </a:r>
          </a:p>
          <a:p>
            <a:pPr algn="ctr"/>
            <a:r>
              <a:rPr lang="en-IN" sz="2000" dirty="0"/>
              <a:t>Setting goals, establishing strategies, and developing plans to coordinate activities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C1A2C3-DFD2-4630-9ADB-66D6208D1F7B}"/>
              </a:ext>
            </a:extLst>
          </p:cNvPr>
          <p:cNvSpPr/>
          <p:nvPr/>
        </p:nvSpPr>
        <p:spPr>
          <a:xfrm>
            <a:off x="4030083" y="2024744"/>
            <a:ext cx="1826224" cy="328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Organizing</a:t>
            </a:r>
          </a:p>
          <a:p>
            <a:pPr algn="ctr"/>
            <a:r>
              <a:rPr lang="en-IN" sz="2000" dirty="0"/>
              <a:t>----------</a:t>
            </a:r>
          </a:p>
          <a:p>
            <a:pPr algn="ctr"/>
            <a:r>
              <a:rPr lang="en-IN" sz="2000" dirty="0"/>
              <a:t>Determining what needs to be done, how it will be done, and who is to do 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C63B44-4BBA-4282-957C-D29B710E43E4}"/>
              </a:ext>
            </a:extLst>
          </p:cNvPr>
          <p:cNvSpPr/>
          <p:nvPr/>
        </p:nvSpPr>
        <p:spPr>
          <a:xfrm>
            <a:off x="6340571" y="2024744"/>
            <a:ext cx="1903825" cy="3284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Leading</a:t>
            </a:r>
          </a:p>
          <a:p>
            <a:pPr algn="ctr"/>
            <a:r>
              <a:rPr lang="en-IN" sz="2000" dirty="0"/>
              <a:t>-----------</a:t>
            </a:r>
          </a:p>
          <a:p>
            <a:pPr algn="ctr"/>
            <a:r>
              <a:rPr lang="en-IN" sz="2000" dirty="0"/>
              <a:t>Motivating, leading , and  any other actions involved in dealing with people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9B2DB-5274-4D65-93BC-CA0C6D2BD5FE}"/>
              </a:ext>
            </a:extLst>
          </p:cNvPr>
          <p:cNvSpPr/>
          <p:nvPr/>
        </p:nvSpPr>
        <p:spPr>
          <a:xfrm>
            <a:off x="8728661" y="2090058"/>
            <a:ext cx="1903825" cy="321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Controlling</a:t>
            </a:r>
          </a:p>
          <a:p>
            <a:pPr algn="ctr"/>
            <a:r>
              <a:rPr lang="en-IN" sz="2000" dirty="0"/>
              <a:t>------------</a:t>
            </a:r>
          </a:p>
          <a:p>
            <a:pPr algn="ctr"/>
            <a:r>
              <a:rPr lang="en-IN" sz="2000" dirty="0"/>
              <a:t>Monitoring activities to ensure that they are accomplished as planned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65F98F-2BB5-49D8-B49A-8C0B90223FE4}"/>
              </a:ext>
            </a:extLst>
          </p:cNvPr>
          <p:cNvCxnSpPr>
            <a:cxnSpLocks/>
          </p:cNvCxnSpPr>
          <p:nvPr/>
        </p:nvCxnSpPr>
        <p:spPr>
          <a:xfrm>
            <a:off x="3628010" y="3429000"/>
            <a:ext cx="43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58FF5A-B7A4-4891-88C8-3071E0E5B29D}"/>
              </a:ext>
            </a:extLst>
          </p:cNvPr>
          <p:cNvCxnSpPr>
            <a:cxnSpLocks/>
          </p:cNvCxnSpPr>
          <p:nvPr/>
        </p:nvCxnSpPr>
        <p:spPr>
          <a:xfrm>
            <a:off x="5856305" y="3429000"/>
            <a:ext cx="50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5EBE3-5BBD-49A3-9CEB-298084820AB9}"/>
              </a:ext>
            </a:extLst>
          </p:cNvPr>
          <p:cNvCxnSpPr>
            <a:cxnSpLocks/>
          </p:cNvCxnSpPr>
          <p:nvPr/>
        </p:nvCxnSpPr>
        <p:spPr>
          <a:xfrm>
            <a:off x="8244396" y="3425197"/>
            <a:ext cx="56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9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588CD-3EF3-4507-8193-D7E426F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Think of…..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B812-0588-49C5-9937-77D10195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100" dirty="0"/>
              <a:t>Have you ever</a:t>
            </a:r>
            <a:r>
              <a:rPr lang="en-US" sz="2100" dirty="0"/>
              <a:t> got frustrated when you have to spend two hours in a state government office to get your driver’s license renewed?</a:t>
            </a:r>
            <a:endParaRPr lang="en-IN" sz="2100" dirty="0"/>
          </a:p>
          <a:p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07590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7EFBEE5E-BE56-4FF3-AF85-BC1A7D21A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235" b="211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9B74-11E7-4E71-B363-A3BF118F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031" y="1774372"/>
            <a:ext cx="4062642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you be irritated when none of the salespeople in a retail store seems interested in helping you?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44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1F56-4976-43F5-9EE9-0C3A60A9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365125"/>
            <a:ext cx="10557387" cy="905493"/>
          </a:xfrm>
        </p:spPr>
        <p:txBody>
          <a:bodyPr/>
          <a:lstStyle/>
          <a:p>
            <a:pPr algn="ctr"/>
            <a:r>
              <a:rPr lang="en-IN" dirty="0"/>
              <a:t>NEED FOR MANAGEMENT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C2C6E4E-2307-472B-B2B4-8920BB86B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351" y="1362625"/>
            <a:ext cx="3218967" cy="1030313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642AB6-8F84-4CAA-B1F0-1AAEC761FE41}"/>
              </a:ext>
            </a:extLst>
          </p:cNvPr>
          <p:cNvSpPr/>
          <p:nvPr/>
        </p:nvSpPr>
        <p:spPr>
          <a:xfrm>
            <a:off x="5116287" y="2767008"/>
            <a:ext cx="2761861" cy="1525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Management is needed in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C79BB8-F157-4CE0-B251-20F7841D1636}"/>
              </a:ext>
            </a:extLst>
          </p:cNvPr>
          <p:cNvCxnSpPr>
            <a:cxnSpLocks/>
          </p:cNvCxnSpPr>
          <p:nvPr/>
        </p:nvCxnSpPr>
        <p:spPr>
          <a:xfrm flipV="1">
            <a:off x="6414187" y="2414727"/>
            <a:ext cx="0" cy="35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784197-16C5-4519-A82A-EA7132C8B124}"/>
              </a:ext>
            </a:extLst>
          </p:cNvPr>
          <p:cNvCxnSpPr>
            <a:cxnSpLocks/>
          </p:cNvCxnSpPr>
          <p:nvPr/>
        </p:nvCxnSpPr>
        <p:spPr>
          <a:xfrm>
            <a:off x="7435085" y="3583512"/>
            <a:ext cx="835119" cy="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BA854D-C9F7-4F54-A66E-2B4EBC3956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497217" y="4292082"/>
            <a:ext cx="1" cy="43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867C30-B243-4CB4-B84F-94594D4FA3AD}"/>
              </a:ext>
            </a:extLst>
          </p:cNvPr>
          <p:cNvCxnSpPr>
            <a:cxnSpLocks/>
          </p:cNvCxnSpPr>
          <p:nvPr/>
        </p:nvCxnSpPr>
        <p:spPr>
          <a:xfrm flipH="1">
            <a:off x="4593772" y="3591101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CBB379-38C3-4B8B-9D23-2AD320C13E77}"/>
              </a:ext>
            </a:extLst>
          </p:cNvPr>
          <p:cNvSpPr/>
          <p:nvPr/>
        </p:nvSpPr>
        <p:spPr>
          <a:xfrm>
            <a:off x="1831912" y="2767008"/>
            <a:ext cx="2761861" cy="138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Organizational Areas</a:t>
            </a:r>
          </a:p>
          <a:p>
            <a:pPr algn="ctr"/>
            <a:r>
              <a:rPr lang="en-IN" dirty="0"/>
              <a:t>Manufacturing—Marketing—Human Resources and many more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2DB82-2836-48B4-ACE0-57189CAFC35E}"/>
              </a:ext>
            </a:extLst>
          </p:cNvPr>
          <p:cNvSpPr/>
          <p:nvPr/>
        </p:nvSpPr>
        <p:spPr>
          <a:xfrm>
            <a:off x="8270203" y="2734322"/>
            <a:ext cx="2522084" cy="13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types of Organizations</a:t>
            </a:r>
          </a:p>
          <a:p>
            <a:pPr algn="ctr"/>
            <a:r>
              <a:rPr lang="en-IN" dirty="0"/>
              <a:t>Profit-------Not-for-profit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B1A4EC-B4CA-414C-8001-3B64D684365C}"/>
              </a:ext>
            </a:extLst>
          </p:cNvPr>
          <p:cNvSpPr/>
          <p:nvPr/>
        </p:nvSpPr>
        <p:spPr>
          <a:xfrm>
            <a:off x="5012924" y="4727622"/>
            <a:ext cx="3205735" cy="153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Organization Levels</a:t>
            </a:r>
          </a:p>
          <a:p>
            <a:pPr algn="ctr"/>
            <a:r>
              <a:rPr lang="en-IN" dirty="0"/>
              <a:t>Bottom-----Top</a:t>
            </a:r>
          </a:p>
        </p:txBody>
      </p:sp>
    </p:spTree>
    <p:extLst>
      <p:ext uri="{BB962C8B-B14F-4D97-AF65-F5344CB8AC3E}">
        <p14:creationId xmlns:p14="http://schemas.microsoft.com/office/powerpoint/2010/main" val="300057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0F998-F7C0-0F03-6223-2542DE54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Learning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A06D6A-6D6C-F819-11BB-026AE9F57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6198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96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uld we be worrying about the purpose of life? | Lifestyle News,The  Indian Express">
            <a:extLst>
              <a:ext uri="{FF2B5EF4-FFF2-40B4-BE49-F238E27FC236}">
                <a16:creationId xmlns:a16="http://schemas.microsoft.com/office/drawing/2014/main" id="{EFE9B8A5-EB86-3200-1D49-DA3C028C2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7" b="26415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7066-2BD9-6AB1-DD57-77A3C132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496" y="4014107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IN" sz="1800" dirty="0"/>
              <a:t>To earn profit for business.</a:t>
            </a:r>
          </a:p>
          <a:p>
            <a:r>
              <a:rPr lang="en-IN" sz="1800" dirty="0"/>
              <a:t>To get maximum results with minimum efforts. </a:t>
            </a:r>
          </a:p>
          <a:p>
            <a:r>
              <a:rPr lang="en-IN" sz="1800" dirty="0"/>
              <a:t>To co-ordinate the various activities departments. </a:t>
            </a:r>
          </a:p>
          <a:p>
            <a:r>
              <a:rPr lang="en-IN" sz="1800" dirty="0"/>
              <a:t>To interact with outsiders..</a:t>
            </a:r>
          </a:p>
          <a:p>
            <a:r>
              <a:rPr lang="en-IN" sz="1800" dirty="0"/>
              <a:t>To fulfil social responsibility.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75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C831-1F04-4C5C-821F-AA004D84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Characteristics of Management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6F6231-16A3-4251-941E-070E132D034B}"/>
              </a:ext>
            </a:extLst>
          </p:cNvPr>
          <p:cNvCxnSpPr>
            <a:cxnSpLocks/>
          </p:cNvCxnSpPr>
          <p:nvPr/>
        </p:nvCxnSpPr>
        <p:spPr>
          <a:xfrm flipV="1">
            <a:off x="5456480" y="2395457"/>
            <a:ext cx="970156" cy="96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1CD7FD-C9F8-4D5E-BBFC-6FEB270A7B02}"/>
              </a:ext>
            </a:extLst>
          </p:cNvPr>
          <p:cNvCxnSpPr>
            <a:cxnSpLocks/>
          </p:cNvCxnSpPr>
          <p:nvPr/>
        </p:nvCxnSpPr>
        <p:spPr>
          <a:xfrm flipV="1">
            <a:off x="5707446" y="3140089"/>
            <a:ext cx="1250302" cy="47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922AC45-9381-4E14-B649-FDA125DE8B8A}"/>
              </a:ext>
            </a:extLst>
          </p:cNvPr>
          <p:cNvSpPr/>
          <p:nvPr/>
        </p:nvSpPr>
        <p:spPr>
          <a:xfrm>
            <a:off x="6936731" y="2687217"/>
            <a:ext cx="2248677" cy="66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Continuous Process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3B1E19-C1B6-43BB-9529-E0E85F442366}"/>
              </a:ext>
            </a:extLst>
          </p:cNvPr>
          <p:cNvCxnSpPr/>
          <p:nvPr/>
        </p:nvCxnSpPr>
        <p:spPr>
          <a:xfrm flipV="1">
            <a:off x="5757451" y="3882901"/>
            <a:ext cx="131561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52B508-0D26-493F-9591-9E427462914E}"/>
              </a:ext>
            </a:extLst>
          </p:cNvPr>
          <p:cNvSpPr/>
          <p:nvPr/>
        </p:nvSpPr>
        <p:spPr>
          <a:xfrm>
            <a:off x="7073068" y="3576741"/>
            <a:ext cx="2248677" cy="66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Goal -Oriented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1AB31-122A-4245-9A88-AD94F99AF161}"/>
              </a:ext>
            </a:extLst>
          </p:cNvPr>
          <p:cNvCxnSpPr>
            <a:cxnSpLocks/>
          </p:cNvCxnSpPr>
          <p:nvPr/>
        </p:nvCxnSpPr>
        <p:spPr>
          <a:xfrm>
            <a:off x="5555053" y="4350066"/>
            <a:ext cx="1418253" cy="5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9FB8C91-CC6F-4CED-8C91-5CBE3190A435}"/>
              </a:ext>
            </a:extLst>
          </p:cNvPr>
          <p:cNvSpPr/>
          <p:nvPr/>
        </p:nvSpPr>
        <p:spPr>
          <a:xfrm>
            <a:off x="6973306" y="4711960"/>
            <a:ext cx="2444619" cy="66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Multi-dimensional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49DF80-53A9-4338-B76B-380026F568DA}"/>
              </a:ext>
            </a:extLst>
          </p:cNvPr>
          <p:cNvCxnSpPr>
            <a:cxnSpLocks/>
          </p:cNvCxnSpPr>
          <p:nvPr/>
        </p:nvCxnSpPr>
        <p:spPr>
          <a:xfrm>
            <a:off x="5368440" y="4436632"/>
            <a:ext cx="727560" cy="121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78495-38D5-4B5E-83FB-5A86E5F5F075}"/>
              </a:ext>
            </a:extLst>
          </p:cNvPr>
          <p:cNvSpPr/>
          <p:nvPr/>
        </p:nvSpPr>
        <p:spPr>
          <a:xfrm>
            <a:off x="6120956" y="5511173"/>
            <a:ext cx="2677886" cy="485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Intangible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462629-CCE7-4113-97BF-ABEAF11DEA9B}"/>
              </a:ext>
            </a:extLst>
          </p:cNvPr>
          <p:cNvSpPr/>
          <p:nvPr/>
        </p:nvSpPr>
        <p:spPr>
          <a:xfrm>
            <a:off x="6442207" y="1910147"/>
            <a:ext cx="2743200" cy="61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Universal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B4C658-8F5C-4B31-87DC-D76BA7E3477A}"/>
              </a:ext>
            </a:extLst>
          </p:cNvPr>
          <p:cNvSpPr/>
          <p:nvPr/>
        </p:nvSpPr>
        <p:spPr>
          <a:xfrm>
            <a:off x="2846773" y="3009531"/>
            <a:ext cx="2922656" cy="1702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4924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ACTIVITY </a:t>
            </a:r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ARE YOU READY TO BE A MANAGER?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7080E1D-5C16-5EB3-EB3E-8839328D206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02099766"/>
              </p:ext>
            </p:extLst>
          </p:nvPr>
        </p:nvGraphicFramePr>
        <p:xfrm>
          <a:off x="838200" y="580103"/>
          <a:ext cx="10515600" cy="5596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192377"/>
              </p:ext>
            </p:extLst>
          </p:nvPr>
        </p:nvGraphicFramePr>
        <p:xfrm>
          <a:off x="0" y="73574"/>
          <a:ext cx="12192000" cy="6710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000" b="1" dirty="0"/>
                        <a:t>S. No.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Statement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High-Priority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Low-Priority</a:t>
                      </a:r>
                    </a:p>
                  </a:txBody>
                  <a:tcPr marL="124788" marR="124788" marT="62394" marB="623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12">
                <a:tc>
                  <a:txBody>
                    <a:bodyPr/>
                    <a:lstStyle/>
                    <a:p>
                      <a:r>
                        <a:rPr lang="en-US" sz="2000" b="1"/>
                        <a:t>1.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Spend 50 percent</a:t>
                      </a:r>
                      <a:r>
                        <a:rPr lang="en-US" sz="2000" b="1" baseline="0" dirty="0"/>
                        <a:t> or more of your time in the care and feeding of people.</a:t>
                      </a:r>
                      <a:endParaRPr lang="en-US" sz="2000" b="1" dirty="0"/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24788" marR="124788" marT="62394" marB="623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724">
                <a:tc>
                  <a:txBody>
                    <a:bodyPr/>
                    <a:lstStyle/>
                    <a:p>
                      <a:r>
                        <a:rPr lang="en-US" sz="2000" b="1"/>
                        <a:t>2.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Make sure that people understand you are in control of the department. 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24788" marR="124788" marT="62394" marB="623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036">
                <a:tc>
                  <a:txBody>
                    <a:bodyPr/>
                    <a:lstStyle/>
                    <a:p>
                      <a:r>
                        <a:rPr lang="en-US" sz="2000" b="1" dirty="0"/>
                        <a:t>3.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Use lunches to meet and network with peers in other departments.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24788" marR="124788" marT="62394" marB="623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548">
                <a:tc>
                  <a:txBody>
                    <a:bodyPr/>
                    <a:lstStyle/>
                    <a:p>
                      <a:r>
                        <a:rPr lang="en-US" sz="2000" b="1"/>
                        <a:t>4.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Implement the changes that you believe will</a:t>
                      </a:r>
                      <a:r>
                        <a:rPr lang="en-US" sz="2000" b="1" baseline="0" dirty="0"/>
                        <a:t> improve department performance.</a:t>
                      </a:r>
                      <a:endParaRPr lang="en-US" sz="2000" b="1" dirty="0"/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24788" marR="124788" marT="62394" marB="623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260">
                <a:tc>
                  <a:txBody>
                    <a:bodyPr/>
                    <a:lstStyle/>
                    <a:p>
                      <a:r>
                        <a:rPr lang="en-US" sz="2000" b="1" dirty="0"/>
                        <a:t>5.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Spend as much time as possible talking with and listening to subordinates.</a:t>
                      </a:r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24788" marR="124788" marT="62394" marB="62394"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</a:txBody>
                  <a:tcPr marL="124788" marR="124788" marT="62394" marB="623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772">
                <a:tc>
                  <a:txBody>
                    <a:bodyPr/>
                    <a:lstStyle/>
                    <a:p>
                      <a:r>
                        <a:rPr lang="en-US" sz="2000" b="1" dirty="0"/>
                        <a:t>6.</a:t>
                      </a:r>
                    </a:p>
                  </a:txBody>
                  <a:tcPr marL="133920" marR="133920" marT="66960" marB="6696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Make sure that jobs out on time.</a:t>
                      </a:r>
                    </a:p>
                  </a:txBody>
                  <a:tcPr marL="133920" marR="133920" marT="66960" marB="66960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33920" marR="133920" marT="66960" marB="66960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33920" marR="133920" marT="66960" marB="66960"/>
                </a:tc>
                <a:extLst>
                  <a:ext uri="{0D108BD9-81ED-4DB2-BD59-A6C34878D82A}">
                    <a16:rowId xmlns:a16="http://schemas.microsoft.com/office/drawing/2014/main" val="302549397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b="1"/>
                        <a:t>7.</a:t>
                      </a:r>
                    </a:p>
                  </a:txBody>
                  <a:tcPr marL="133920" marR="133920" marT="66960" marB="6696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Reach out to your boss to discuss his or her expectations for you and your</a:t>
                      </a:r>
                      <a:r>
                        <a:rPr lang="en-US" sz="2000" b="1" baseline="0" dirty="0"/>
                        <a:t> department.</a:t>
                      </a:r>
                      <a:endParaRPr lang="en-US" sz="2000" b="1" dirty="0"/>
                    </a:p>
                  </a:txBody>
                  <a:tcPr marL="133920" marR="133920" marT="66960" marB="66960"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33920" marR="133920" marT="66960" marB="66960"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 marL="133920" marR="133920" marT="66960" marB="66960"/>
                </a:tc>
                <a:extLst>
                  <a:ext uri="{0D108BD9-81ED-4DB2-BD59-A6C34878D82A}">
                    <a16:rowId xmlns:a16="http://schemas.microsoft.com/office/drawing/2014/main" val="4079677194"/>
                  </a:ext>
                </a:extLst>
              </a:tr>
              <a:tr h="812484">
                <a:tc>
                  <a:txBody>
                    <a:bodyPr/>
                    <a:lstStyle/>
                    <a:p>
                      <a:r>
                        <a:rPr lang="en-US" sz="2000" b="1"/>
                        <a:t>8.</a:t>
                      </a:r>
                    </a:p>
                  </a:txBody>
                  <a:tcPr marL="133920" marR="133920" marT="66960" marB="6696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Make sure</a:t>
                      </a:r>
                      <a:r>
                        <a:rPr lang="en-US" sz="2000" b="1" baseline="0" dirty="0"/>
                        <a:t> that you set clear expectations and policies for your department.</a:t>
                      </a:r>
                      <a:endParaRPr lang="en-US" sz="2000" b="1" dirty="0"/>
                    </a:p>
                  </a:txBody>
                  <a:tcPr marL="133920" marR="133920" marT="66960" marB="66960"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33920" marR="133920" marT="66960" marB="66960"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33920" marR="133920" marT="66960" marB="66960"/>
                </a:tc>
                <a:extLst>
                  <a:ext uri="{0D108BD9-81ED-4DB2-BD59-A6C34878D82A}">
                    <a16:rowId xmlns:a16="http://schemas.microsoft.com/office/drawing/2014/main" val="5478616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04" y="600001"/>
            <a:ext cx="3771206" cy="1630440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	INTERPRETATION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63482E-C6B0-4F8D-90FE-76C25B1BF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7776"/>
            <a:ext cx="242107" cy="1340860"/>
            <a:chOff x="56167" y="899960"/>
            <a:chExt cx="242107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129B062B-A95D-44CF-8B39-3F512A3CB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AAFA0D29-6110-416E-88A2-7FE5D20A1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6B53A87A-F27C-403F-89E6-5F9C7BF1D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9F992CA-17ED-4498-917B-82248E234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CCE48BBE-46D0-4D42-B76F-82EA8F3B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2B60A21C-F925-4D53-9B82-2A54BD825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53E30A8-7102-40D6-A663-9858ED106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8FABC48A-DD76-4A1F-8D69-085FB47FA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21429B45-62BB-4C66-9F32-F4474D01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F8ED381-4DC0-432C-9E67-41B64DDB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2C864E8-53DE-4D7E-845A-0AB035EF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F907663A-C35E-4E4E-86D3-EDE6C39E1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29FA51B0-D541-425F-B6B7-A0D8929EF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6A9FEBF-8037-4D08-BCB0-C5D294A2B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C11EA10-D9DC-4A52-B789-8CD67A55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338DE07B-B730-4132-83B4-44986FED7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6697E973-A918-4FD8-9A4C-5B13A5B65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AA4CD7CC-D5FB-4427-A6D4-D594E979E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DFC90C0F-5A62-47A8-B06E-2F6D61E7B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7BF589B4-EC07-4428-B4C9-09EB55FA2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3D numbers in white and orange">
            <a:extLst>
              <a:ext uri="{FF2B5EF4-FFF2-40B4-BE49-F238E27FC236}">
                <a16:creationId xmlns:a16="http://schemas.microsoft.com/office/drawing/2014/main" id="{59807F73-0C89-91AA-342E-00994BC09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8" r="19157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40714"/>
            <a:ext cx="5291468" cy="421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046" y="3048670"/>
            <a:ext cx="4795069" cy="292934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Odd- numbered items are considered more important than the even- numbered items for long-term success as a manager.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8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B1F01-4C71-46D3-8014-ADFA31BB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8" y="655171"/>
            <a:ext cx="8188026" cy="2044650"/>
          </a:xfrm>
        </p:spPr>
        <p:txBody>
          <a:bodyPr anchor="b">
            <a:normAutofit/>
          </a:bodyPr>
          <a:lstStyle/>
          <a:p>
            <a:pPr algn="ctr"/>
            <a:r>
              <a:rPr lang="en-IN" sz="4800" b="1" dirty="0">
                <a:solidFill>
                  <a:srgbClr val="0070C0"/>
                </a:solidFill>
              </a:rPr>
              <a:t>WHAT IS MANAGEMENT?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6053-5272-4190-B5F2-6DC09D9F1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458" y="2781298"/>
            <a:ext cx="8192843" cy="2057046"/>
          </a:xfrm>
        </p:spPr>
        <p:txBody>
          <a:bodyPr anchor="t">
            <a:noAutofit/>
          </a:bodyPr>
          <a:lstStyle/>
          <a:p>
            <a:pPr algn="ctr"/>
            <a:r>
              <a:rPr lang="en-US" sz="2400" dirty="0"/>
              <a:t>attainment of organizational goals</a:t>
            </a:r>
          </a:p>
          <a:p>
            <a:pPr marL="0" indent="0" algn="ctr">
              <a:buNone/>
            </a:pPr>
            <a:r>
              <a:rPr lang="en-US" sz="2400" dirty="0"/>
              <a:t>IN</a:t>
            </a:r>
          </a:p>
          <a:p>
            <a:pPr algn="ctr"/>
            <a:r>
              <a:rPr lang="en-US" sz="2400" dirty="0"/>
              <a:t>effective and efficient manner</a:t>
            </a:r>
          </a:p>
          <a:p>
            <a:pPr marL="0" indent="0" algn="ctr">
              <a:buNone/>
            </a:pPr>
            <a:r>
              <a:rPr lang="en-US" sz="2400" dirty="0"/>
              <a:t>BY </a:t>
            </a:r>
          </a:p>
          <a:p>
            <a:pPr algn="ctr"/>
            <a:r>
              <a:rPr lang="en-US" sz="2400" dirty="0"/>
              <a:t>planning, organizing , leading and controlling organizational resources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359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1FDE-6357-44B2-BDF2-9EF9ED8B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EFFECIENCY AND EFFECTIVINESS IN MANAGEMENT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64E5AC-B81B-499D-946D-003AEC749F77}"/>
              </a:ext>
            </a:extLst>
          </p:cNvPr>
          <p:cNvSpPr txBox="1">
            <a:spLocks/>
          </p:cNvSpPr>
          <p:nvPr/>
        </p:nvSpPr>
        <p:spPr>
          <a:xfrm>
            <a:off x="2046881" y="1809136"/>
            <a:ext cx="8401197" cy="4455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	Efficiency (Means)	 Effectiveness (Ends)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3E64F-402D-4550-8C4A-48281C574761}"/>
              </a:ext>
            </a:extLst>
          </p:cNvPr>
          <p:cNvSpPr/>
          <p:nvPr/>
        </p:nvSpPr>
        <p:spPr>
          <a:xfrm>
            <a:off x="2760533" y="2446729"/>
            <a:ext cx="2696547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Resource Usage</a:t>
            </a:r>
          </a:p>
          <a:p>
            <a:pPr algn="ctr"/>
            <a:r>
              <a:rPr lang="en-IN" dirty="0"/>
              <a:t> (Low Wastage)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4D7EB-842E-4E20-9E66-3E1A92AD8367}"/>
              </a:ext>
            </a:extLst>
          </p:cNvPr>
          <p:cNvSpPr/>
          <p:nvPr/>
        </p:nvSpPr>
        <p:spPr>
          <a:xfrm>
            <a:off x="6650764" y="2427529"/>
            <a:ext cx="2855168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Goal Attainment </a:t>
            </a:r>
          </a:p>
          <a:p>
            <a:pPr algn="ctr"/>
            <a:r>
              <a:rPr lang="en-IN" dirty="0"/>
              <a:t>(High Attainment)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173642-6DC3-4862-9878-1390D761C31A}"/>
              </a:ext>
            </a:extLst>
          </p:cNvPr>
          <p:cNvCxnSpPr>
            <a:cxnSpLocks/>
          </p:cNvCxnSpPr>
          <p:nvPr/>
        </p:nvCxnSpPr>
        <p:spPr>
          <a:xfrm>
            <a:off x="4018355" y="3454435"/>
            <a:ext cx="0" cy="63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32767C-FC6D-4AC6-BF3D-E2695DA59035}"/>
              </a:ext>
            </a:extLst>
          </p:cNvPr>
          <p:cNvCxnSpPr>
            <a:cxnSpLocks/>
          </p:cNvCxnSpPr>
          <p:nvPr/>
        </p:nvCxnSpPr>
        <p:spPr>
          <a:xfrm>
            <a:off x="8064126" y="3429001"/>
            <a:ext cx="0" cy="65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9B2B8-2F04-435E-8D90-F7082839A23A}"/>
              </a:ext>
            </a:extLst>
          </p:cNvPr>
          <p:cNvSpPr/>
          <p:nvPr/>
        </p:nvSpPr>
        <p:spPr>
          <a:xfrm>
            <a:off x="2680635" y="4088915"/>
            <a:ext cx="7464484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Management strives for :</a:t>
            </a:r>
          </a:p>
          <a:p>
            <a:pPr algn="ctr"/>
            <a:r>
              <a:rPr lang="en-IN" dirty="0"/>
              <a:t>Low Resource Waste (High Efficiency)</a:t>
            </a:r>
          </a:p>
          <a:p>
            <a:pPr algn="ctr"/>
            <a:r>
              <a:rPr lang="en-IN" dirty="0"/>
              <a:t>High Goal Attainment (High Effectiveness)</a:t>
            </a:r>
          </a:p>
        </p:txBody>
      </p:sp>
    </p:spTree>
    <p:extLst>
      <p:ext uri="{BB962C8B-B14F-4D97-AF65-F5344CB8AC3E}">
        <p14:creationId xmlns:p14="http://schemas.microsoft.com/office/powerpoint/2010/main" val="381333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fficacy vs. Efficiency: Difference Between Results-Based Words">
            <a:extLst>
              <a:ext uri="{FF2B5EF4-FFF2-40B4-BE49-F238E27FC236}">
                <a16:creationId xmlns:a16="http://schemas.microsoft.com/office/drawing/2014/main" id="{F0F2EE20-550F-5F58-78E6-3BF6C20D27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6"/>
          <a:stretch/>
        </p:blipFill>
        <p:spPr bwMode="auto">
          <a:xfrm>
            <a:off x="1143941" y="870373"/>
            <a:ext cx="9904117" cy="51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580</Words>
  <Application>Microsoft Macintosh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Concept of Management</vt:lpstr>
      <vt:lpstr>Learning Outcomes</vt:lpstr>
      <vt:lpstr>ACTIVITY </vt:lpstr>
      <vt:lpstr>PowerPoint Presentation</vt:lpstr>
      <vt:lpstr>PowerPoint Presentation</vt:lpstr>
      <vt:lpstr> INTERPRETATION</vt:lpstr>
      <vt:lpstr>WHAT IS MANAGEMENT?</vt:lpstr>
      <vt:lpstr>EFFECIENCY AND EFFECTIVINESS IN MANAGEMENT</vt:lpstr>
      <vt:lpstr>PowerPoint Presentation</vt:lpstr>
      <vt:lpstr>Effective and Efficient</vt:lpstr>
      <vt:lpstr>So Now PONDER UPON…</vt:lpstr>
      <vt:lpstr>PowerPoint Presentation</vt:lpstr>
      <vt:lpstr>PowerPoint Presentation</vt:lpstr>
      <vt:lpstr>Imagine…</vt:lpstr>
      <vt:lpstr>PowerPoint Presentation</vt:lpstr>
      <vt:lpstr>Process of Management</vt:lpstr>
      <vt:lpstr>Think of…..</vt:lpstr>
      <vt:lpstr>PowerPoint Presentation</vt:lpstr>
      <vt:lpstr>NEED FOR MANAGEMENT</vt:lpstr>
      <vt:lpstr>PowerPoint Presentation</vt:lpstr>
      <vt:lpstr>Characteristics of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Management</dc:title>
  <dc:creator>video recording2</dc:creator>
  <cp:lastModifiedBy>Jaskiran Kaur</cp:lastModifiedBy>
  <cp:revision>37</cp:revision>
  <dcterms:created xsi:type="dcterms:W3CDTF">2022-07-30T05:47:50Z</dcterms:created>
  <dcterms:modified xsi:type="dcterms:W3CDTF">2022-08-02T08:14:51Z</dcterms:modified>
</cp:coreProperties>
</file>