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73" r:id="rId5"/>
    <p:sldId id="274" r:id="rId6"/>
    <p:sldId id="275" r:id="rId7"/>
    <p:sldId id="272" r:id="rId8"/>
    <p:sldId id="271" r:id="rId9"/>
    <p:sldId id="278" r:id="rId10"/>
    <p:sldId id="277" r:id="rId11"/>
    <p:sldId id="276" r:id="rId12"/>
    <p:sldId id="270" r:id="rId13"/>
    <p:sldId id="269" r:id="rId14"/>
    <p:sldId id="285" r:id="rId15"/>
    <p:sldId id="281" r:id="rId16"/>
    <p:sldId id="280" r:id="rId17"/>
    <p:sldId id="284" r:id="rId18"/>
    <p:sldId id="279" r:id="rId19"/>
    <p:sldId id="286" r:id="rId20"/>
    <p:sldId id="287"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0FF8-F2F3-A21B-1EF9-F7190472D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2A5E20-234D-4077-59A7-8C7B7F631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E57BB-5E37-7458-9989-B17E114CF977}"/>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F3641D6C-4F70-65D8-717B-DF77E449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AF6B-8AA4-4989-1850-FD289B1F614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5151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682-C9DC-5FD4-BEA2-CA8DBB8821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92B12-3EB4-27BA-8422-A84552054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E0428-79B4-4307-4302-2387DAB91032}"/>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EC983EC4-D1CF-5978-1C46-743775F65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BD12E-FB5C-2951-7B43-F65027D726D6}"/>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8211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8B325-679A-FE3D-E0CE-802237C31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BC339-5758-666F-135C-DED5ED4BF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D4BB6-62B9-1E77-70ED-56896DBF23C7}"/>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FE9B6599-99D5-4197-A455-394938216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42A7A-5E6E-F4E7-8F94-2C1572DE7B69}"/>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4230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B56B-6C35-5D84-1184-C9EFB658B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4EE9B-64CB-4699-2C93-C00046893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E3474-5763-B9D3-D0E8-8057991829EB}"/>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6CC9983C-17AC-1B77-EF0A-B44A0661B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5CB1C-D08C-5442-1B01-8D6770400184}"/>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04202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1D39-8251-6E20-E1E3-60DF26295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2FF45A-9E03-488D-B2E7-20A11D708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CC311-1E8C-0F31-002F-4E367D0164FC}"/>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3B2005F5-0B10-1A2E-65CD-4F3200FDC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18236-3CCD-07DC-DA93-85CEBE183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36808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2D80-7550-2B4E-9B32-896CC8EC8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CB280-A846-3990-35A2-77973DFFD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CB10AC-34AD-C543-CF63-A0F7F03D8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BAC5BA-8129-4467-644D-87E0E900C740}"/>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6" name="Footer Placeholder 5">
            <a:extLst>
              <a:ext uri="{FF2B5EF4-FFF2-40B4-BE49-F238E27FC236}">
                <a16:creationId xmlns:a16="http://schemas.microsoft.com/office/drawing/2014/main" id="{24210B9E-A8BF-C314-28E2-095D535FD3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404D1-7DC6-7B60-BBFF-A482527A7F6E}"/>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0289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465B-E2B5-CB79-B8AF-644EBF68C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CFB06-FC75-D36E-CFA6-CE5E907AC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0A42D-16ED-6D89-DF04-00E85E396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401BE2-453A-202D-07F7-B5807E992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70455-B593-8774-F5AF-20045037E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EC96F-EEB9-868C-7717-0BCEC83D0895}"/>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8" name="Footer Placeholder 7">
            <a:extLst>
              <a:ext uri="{FF2B5EF4-FFF2-40B4-BE49-F238E27FC236}">
                <a16:creationId xmlns:a16="http://schemas.microsoft.com/office/drawing/2014/main" id="{00FD2726-58AF-E623-8B93-2ACC9B5F1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F4345C-371F-FC50-6D08-1A38E8FFD675}"/>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73639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4B61-AA02-C76F-43FD-783E30E9C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14933D-3927-BE68-38D1-3344BE69D40E}"/>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4" name="Footer Placeholder 3">
            <a:extLst>
              <a:ext uri="{FF2B5EF4-FFF2-40B4-BE49-F238E27FC236}">
                <a16:creationId xmlns:a16="http://schemas.microsoft.com/office/drawing/2014/main" id="{E7CD89D0-13C3-BD28-0D6C-4444AB57D6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0BCA0D-7F58-2B4A-C666-EC5A03A5099D}"/>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9729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5B35B-D0E3-D3C7-626B-C64B39D3AD8B}"/>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3" name="Footer Placeholder 2">
            <a:extLst>
              <a:ext uri="{FF2B5EF4-FFF2-40B4-BE49-F238E27FC236}">
                <a16:creationId xmlns:a16="http://schemas.microsoft.com/office/drawing/2014/main" id="{AFF51E8B-3D49-DDB9-E7E7-D7A6599F46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91D9E-C7C0-D4A9-B1A0-B0AB17566011}"/>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135394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BAF-4D16-4C97-2128-D3A766B4E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7D91BF-0EE9-EF08-175F-309D120A4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6A5F5C-59A7-257F-7591-E445288DC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32843-C8DF-A3A7-C47A-69C2B8E28467}"/>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6" name="Footer Placeholder 5">
            <a:extLst>
              <a:ext uri="{FF2B5EF4-FFF2-40B4-BE49-F238E27FC236}">
                <a16:creationId xmlns:a16="http://schemas.microsoft.com/office/drawing/2014/main" id="{8E1D4DF6-4448-9522-3D8F-B26A8A4D0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5A7F1-B28C-7E54-500B-7D74A58CDD5C}"/>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6557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3269-9E91-9889-26FE-F8AC7929D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551E9-4D98-B970-4BF0-136FF0172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B9399-15E6-DDE3-046B-4CEFA7F66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D9FC1-3EDB-882F-BD36-9B451FDCBC28}"/>
              </a:ext>
            </a:extLst>
          </p:cNvPr>
          <p:cNvSpPr>
            <a:spLocks noGrp="1"/>
          </p:cNvSpPr>
          <p:nvPr>
            <p:ph type="dt" sz="half" idx="10"/>
          </p:nvPr>
        </p:nvSpPr>
        <p:spPr/>
        <p:txBody>
          <a:bodyPr/>
          <a:lstStyle/>
          <a:p>
            <a:fld id="{107DB858-448B-4BBE-A81A-AE5A06A02F9E}" type="datetimeFigureOut">
              <a:rPr lang="en-IN" smtClean="0"/>
              <a:t>07-09-2022</a:t>
            </a:fld>
            <a:endParaRPr lang="en-IN"/>
          </a:p>
        </p:txBody>
      </p:sp>
      <p:sp>
        <p:nvSpPr>
          <p:cNvPr id="6" name="Footer Placeholder 5">
            <a:extLst>
              <a:ext uri="{FF2B5EF4-FFF2-40B4-BE49-F238E27FC236}">
                <a16:creationId xmlns:a16="http://schemas.microsoft.com/office/drawing/2014/main" id="{96C3F516-AAC3-2289-95F7-C1BEAD60D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B5BEB-2463-24E3-9FE6-10514DFF9B7F}"/>
              </a:ext>
            </a:extLst>
          </p:cNvPr>
          <p:cNvSpPr>
            <a:spLocks noGrp="1"/>
          </p:cNvSpPr>
          <p:nvPr>
            <p:ph type="sldNum" sz="quarter" idx="12"/>
          </p:nvPr>
        </p:nvSpPr>
        <p:spPr/>
        <p:txBody>
          <a:bodyPr/>
          <a:lstStyle/>
          <a:p>
            <a:fld id="{0941DF35-2C44-4FDE-938A-969DDEB2E23D}" type="slidenum">
              <a:rPr lang="en-IN" smtClean="0"/>
              <a:t>‹#›</a:t>
            </a:fld>
            <a:endParaRPr lang="en-IN"/>
          </a:p>
        </p:txBody>
      </p:sp>
    </p:spTree>
    <p:extLst>
      <p:ext uri="{BB962C8B-B14F-4D97-AF65-F5344CB8AC3E}">
        <p14:creationId xmlns:p14="http://schemas.microsoft.com/office/powerpoint/2010/main" val="226890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69D02-5D62-A1A8-0690-1A1229614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35CD4-369A-C486-8762-3FF3FB3E2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D9BA86-1366-77CA-975E-D68D7AA2C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DB858-448B-4BBE-A81A-AE5A06A02F9E}" type="datetimeFigureOut">
              <a:rPr lang="en-IN" smtClean="0"/>
              <a:t>07-09-2022</a:t>
            </a:fld>
            <a:endParaRPr lang="en-IN"/>
          </a:p>
        </p:txBody>
      </p:sp>
      <p:sp>
        <p:nvSpPr>
          <p:cNvPr id="5" name="Footer Placeholder 4">
            <a:extLst>
              <a:ext uri="{FF2B5EF4-FFF2-40B4-BE49-F238E27FC236}">
                <a16:creationId xmlns:a16="http://schemas.microsoft.com/office/drawing/2014/main" id="{6DCD26A8-E622-33CD-1655-A9346CFCB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86D833-3AAE-AA27-A52B-A1AC65388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1DF35-2C44-4FDE-938A-969DDEB2E23D}" type="slidenum">
              <a:rPr lang="en-IN" smtClean="0"/>
              <a:t>‹#›</a:t>
            </a:fld>
            <a:endParaRPr lang="en-IN"/>
          </a:p>
        </p:txBody>
      </p:sp>
    </p:spTree>
    <p:extLst>
      <p:ext uri="{BB962C8B-B14F-4D97-AF65-F5344CB8AC3E}">
        <p14:creationId xmlns:p14="http://schemas.microsoft.com/office/powerpoint/2010/main" val="27542670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E7EB-C23F-C915-312F-24D00AB077AD}"/>
              </a:ext>
            </a:extLst>
          </p:cNvPr>
          <p:cNvSpPr>
            <a:spLocks noGrp="1"/>
          </p:cNvSpPr>
          <p:nvPr>
            <p:ph type="ctrTitle"/>
          </p:nvPr>
        </p:nvSpPr>
        <p:spPr>
          <a:xfrm>
            <a:off x="1524000" y="1122363"/>
            <a:ext cx="9383486" cy="2387600"/>
          </a:xfrm>
        </p:spPr>
        <p:txBody>
          <a:bodyPr>
            <a:noAutofit/>
          </a:bodyPr>
          <a:lstStyle/>
          <a:p>
            <a:pPr algn="l"/>
            <a:r>
              <a:rPr lang="en-IN" sz="6600" b="0" i="0" u="none" strike="noStrike" baseline="0" dirty="0">
                <a:latin typeface="Times New Roman" panose="02020603050405020304" pitchFamily="18" charset="0"/>
              </a:rPr>
              <a:t>Organizational Structure</a:t>
            </a:r>
            <a:endParaRPr lang="en-IN" sz="6600" dirty="0"/>
          </a:p>
        </p:txBody>
      </p:sp>
    </p:spTree>
    <p:extLst>
      <p:ext uri="{BB962C8B-B14F-4D97-AF65-F5344CB8AC3E}">
        <p14:creationId xmlns:p14="http://schemas.microsoft.com/office/powerpoint/2010/main" val="270516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978877" y="209769"/>
            <a:ext cx="10515600" cy="942535"/>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675249" y="1322363"/>
            <a:ext cx="10819228" cy="4854600"/>
          </a:xfrm>
        </p:spPr>
        <p:txBody>
          <a:bodyPr>
            <a:normAutofit/>
          </a:bodyPr>
          <a:lstStyle/>
          <a:p>
            <a:pPr marL="0" indent="0" algn="just">
              <a:buNone/>
            </a:pPr>
            <a:r>
              <a:rPr lang="en-US" b="1" dirty="0"/>
              <a:t>Matrix organizational structures </a:t>
            </a:r>
          </a:p>
          <a:p>
            <a:pPr marL="0" indent="0" algn="just">
              <a:buNone/>
            </a:pPr>
            <a:endParaRPr lang="en-US" b="1" dirty="0"/>
          </a:p>
          <a:p>
            <a:pPr algn="just"/>
            <a:r>
              <a:rPr lang="en-US" dirty="0"/>
              <a:t>A matrix structure combines the functional and divisional structures to create a dual-command situation. </a:t>
            </a:r>
          </a:p>
          <a:p>
            <a:pPr algn="just"/>
            <a:r>
              <a:rPr lang="en-US" dirty="0"/>
              <a:t>In a matrix structure, an employee reports to two managers who are jointly responsible for the employee's performance. Typically, one manager works in an administrative function, such as finance, HR, information technology, sales or marketing, and the other works in a business unit related to a product, service, customer or geography.</a:t>
            </a:r>
          </a:p>
          <a:p>
            <a:pPr algn="just"/>
            <a:endParaRPr lang="en-IN" dirty="0"/>
          </a:p>
        </p:txBody>
      </p:sp>
    </p:spTree>
    <p:extLst>
      <p:ext uri="{BB962C8B-B14F-4D97-AF65-F5344CB8AC3E}">
        <p14:creationId xmlns:p14="http://schemas.microsoft.com/office/powerpoint/2010/main" val="109554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p:txBody>
          <a:bodyPr>
            <a:normAutofit/>
          </a:bodyPr>
          <a:lstStyle/>
          <a:p>
            <a:endParaRPr lang="en-IN" dirty="0"/>
          </a:p>
        </p:txBody>
      </p:sp>
      <p:pic>
        <p:nvPicPr>
          <p:cNvPr id="5" name="Picture 4">
            <a:extLst>
              <a:ext uri="{FF2B5EF4-FFF2-40B4-BE49-F238E27FC236}">
                <a16:creationId xmlns:a16="http://schemas.microsoft.com/office/drawing/2014/main" id="{5DB21562-3B58-50EC-D218-723519C86DD5}"/>
              </a:ext>
            </a:extLst>
          </p:cNvPr>
          <p:cNvPicPr>
            <a:picLocks noChangeAspect="1"/>
          </p:cNvPicPr>
          <p:nvPr/>
        </p:nvPicPr>
        <p:blipFill>
          <a:blip r:embed="rId2"/>
          <a:stretch>
            <a:fillRect/>
          </a:stretch>
        </p:blipFill>
        <p:spPr>
          <a:xfrm>
            <a:off x="174022" y="1690688"/>
            <a:ext cx="11876464" cy="4252912"/>
          </a:xfrm>
          <a:prstGeom prst="rect">
            <a:avLst/>
          </a:prstGeom>
        </p:spPr>
      </p:pic>
    </p:spTree>
    <p:extLst>
      <p:ext uri="{BB962C8B-B14F-4D97-AF65-F5344CB8AC3E}">
        <p14:creationId xmlns:p14="http://schemas.microsoft.com/office/powerpoint/2010/main" val="36458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0"/>
            <a:ext cx="10515600" cy="858129"/>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520505" y="1055078"/>
            <a:ext cx="11408898" cy="5416060"/>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Advantages of the matrix structure include the following:</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creates a functional and divisional partnership and focuses on the work more than on the people.</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minimizes costs by sharing key people.</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creates a better balance between time of completion and cost. </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provides a better overview of a product that is manufactured in several areas or sold by various subsidiaries in different markets.</a:t>
            </a:r>
          </a:p>
          <a:p>
            <a:pPr marL="0" indent="0" algn="just">
              <a:buNone/>
            </a:pPr>
            <a:r>
              <a:rPr lang="en-US" sz="2400" b="1" dirty="0">
                <a:latin typeface="Times New Roman" panose="02020603050405020304" pitchFamily="18" charset="0"/>
                <a:cs typeface="Times New Roman" panose="02020603050405020304" pitchFamily="18" charset="0"/>
              </a:rPr>
              <a:t>Disadvantages of matrix organizations include the following</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Responsibilities may be unclear, thus complicating governance and control.</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Reporting to more than one manager at a time can be confusing for the employee and supervisors.</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dual chain of command requires cooperation between two direct supervisors to determine an employee's work priorities, work assignments and performance standards.</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When the function leader and the product leader make conflicting demands on the employee, the employee's stress level increases, and performance may decrease.</a:t>
            </a: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Employees spend more time in meetings and coordinating with other employees.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4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838200" y="365760"/>
            <a:ext cx="10515600" cy="6240586"/>
          </a:xfrm>
        </p:spPr>
        <p:txBody>
          <a:bodyPr>
            <a:normAutofit/>
          </a:bodyPr>
          <a:lstStyle/>
          <a:p>
            <a:pPr marL="0" indent="0" algn="just">
              <a:buNone/>
            </a:pPr>
            <a:r>
              <a:rPr lang="en-US" b="1" u="sng" dirty="0">
                <a:latin typeface="Times New Roman" panose="02020603050405020304" pitchFamily="18" charset="0"/>
                <a:cs typeface="Times New Roman" panose="02020603050405020304" pitchFamily="18" charset="0"/>
              </a:rPr>
              <a:t>Open boundary structures (hollow, modular virtual and learning) </a:t>
            </a:r>
          </a:p>
          <a:p>
            <a:pPr marL="0" indent="0" algn="just">
              <a:buNone/>
            </a:pPr>
            <a:endParaRPr lang="en-US"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More recent trends in structural forms remove the traditional boundaries of an organization. </a:t>
            </a:r>
          </a:p>
          <a:p>
            <a:pPr algn="just"/>
            <a:r>
              <a:rPr lang="en-US" dirty="0">
                <a:latin typeface="Times New Roman" panose="02020603050405020304" pitchFamily="18" charset="0"/>
                <a:cs typeface="Times New Roman" panose="02020603050405020304" pitchFamily="18" charset="0"/>
              </a:rPr>
              <a:t>Typical internal and external barriers and organizational boxes are eliminated, and all organizational units are effectively and flexibly connected. </a:t>
            </a:r>
          </a:p>
          <a:p>
            <a:pPr algn="just"/>
            <a:r>
              <a:rPr lang="en-US" dirty="0">
                <a:latin typeface="Times New Roman" panose="02020603050405020304" pitchFamily="18" charset="0"/>
                <a:cs typeface="Times New Roman" panose="02020603050405020304" pitchFamily="18" charset="0"/>
              </a:rPr>
              <a:t>Teams replace departments, and the organization and supervise work as closely together as parts of one company. </a:t>
            </a:r>
          </a:p>
          <a:p>
            <a:pPr algn="just"/>
            <a:r>
              <a:rPr lang="en-US" dirty="0">
                <a:latin typeface="Times New Roman" panose="02020603050405020304" pitchFamily="18" charset="0"/>
                <a:cs typeface="Times New Roman" panose="02020603050405020304" pitchFamily="18" charset="0"/>
              </a:rPr>
              <a:t>The hierarchy is flat; status and rank are minimal. Everyone—including top management, managers and employees—participates in the decision-making process. </a:t>
            </a:r>
          </a:p>
        </p:txBody>
      </p:sp>
    </p:spTree>
    <p:extLst>
      <p:ext uri="{BB962C8B-B14F-4D97-AF65-F5344CB8AC3E}">
        <p14:creationId xmlns:p14="http://schemas.microsoft.com/office/powerpoint/2010/main" val="303242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E769F-0DEA-EF17-0B14-A689A91CC414}"/>
              </a:ext>
            </a:extLst>
          </p:cNvPr>
          <p:cNvSpPr>
            <a:spLocks noGrp="1"/>
          </p:cNvSpPr>
          <p:nvPr>
            <p:ph idx="1"/>
          </p:nvPr>
        </p:nvSpPr>
        <p:spPr>
          <a:xfrm>
            <a:off x="838199" y="689317"/>
            <a:ext cx="10655105" cy="5487646"/>
          </a:xfrm>
        </p:spPr>
        <p:txBody>
          <a:bodyPr/>
          <a:lstStyle/>
          <a:p>
            <a:pPr algn="just"/>
            <a:r>
              <a:rPr lang="en-US" dirty="0">
                <a:latin typeface="Times New Roman" panose="02020603050405020304" pitchFamily="18" charset="0"/>
                <a:cs typeface="Times New Roman" panose="02020603050405020304" pitchFamily="18" charset="0"/>
              </a:rPr>
              <a:t>The use of 360-degree feedback performance appraisals is common as well. </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Advantages of boundary-less organizations include the following:</a:t>
            </a:r>
          </a:p>
          <a:p>
            <a:pPr marL="0" indent="0" algn="just">
              <a:buNone/>
            </a:pP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Ability to leverage all employees' talents.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Faster response to market changes.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Enhanced cooperation and information sharing among functions, divisions and staff.</a:t>
            </a:r>
          </a:p>
          <a:p>
            <a:endParaRPr lang="en-US" dirty="0"/>
          </a:p>
        </p:txBody>
      </p:sp>
    </p:spTree>
    <p:extLst>
      <p:ext uri="{BB962C8B-B14F-4D97-AF65-F5344CB8AC3E}">
        <p14:creationId xmlns:p14="http://schemas.microsoft.com/office/powerpoint/2010/main" val="50525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195384"/>
            <a:ext cx="10515600" cy="971306"/>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838200" y="1392702"/>
            <a:ext cx="10515600" cy="478426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Disadvantages include the following:</a:t>
            </a:r>
          </a:p>
          <a:p>
            <a:pPr marL="0" indent="0">
              <a:buNone/>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Difficulty in overcoming silos inside the organization.</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Lack of strong leadership and common vision.</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Time-consuming processes.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possibility of employees being adversely affected by efficiency efforts.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possibility of organizations abandoning change if restructuring does not improve effectiveness quickly.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70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13379"/>
            <a:ext cx="10515600" cy="1069833"/>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675249" y="1338942"/>
            <a:ext cx="10888394" cy="537754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Hollow organizations. </a:t>
            </a:r>
          </a:p>
          <a:p>
            <a:pPr algn="just"/>
            <a:r>
              <a:rPr lang="en-US" dirty="0">
                <a:latin typeface="Times New Roman" panose="02020603050405020304" pitchFamily="18" charset="0"/>
                <a:cs typeface="Times New Roman" panose="02020603050405020304" pitchFamily="18" charset="0"/>
              </a:rPr>
              <a:t>Hollow structures divide work and employees by </a:t>
            </a:r>
            <a:r>
              <a:rPr lang="en-US" u="sng" dirty="0">
                <a:latin typeface="Times New Roman" panose="02020603050405020304" pitchFamily="18" charset="0"/>
                <a:cs typeface="Times New Roman" panose="02020603050405020304" pitchFamily="18" charset="0"/>
              </a:rPr>
              <a:t>core and noncore competencies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Hollow structures are an outsourcing model in which the organization maintains its core processes internally but outsources noncore processes. </a:t>
            </a:r>
          </a:p>
          <a:p>
            <a:pPr algn="just"/>
            <a:r>
              <a:rPr lang="en-US" dirty="0">
                <a:latin typeface="Times New Roman" panose="02020603050405020304" pitchFamily="18" charset="0"/>
                <a:cs typeface="Times New Roman" panose="02020603050405020304" pitchFamily="18" charset="0"/>
              </a:rPr>
              <a:t>Hollow structures are most effective when the industry is price competitive and choices for outsourcing exist. </a:t>
            </a:r>
          </a:p>
          <a:p>
            <a:pPr algn="just"/>
            <a:r>
              <a:rPr lang="en-US" dirty="0">
                <a:latin typeface="Times New Roman" panose="02020603050405020304" pitchFamily="18" charset="0"/>
                <a:cs typeface="Times New Roman" panose="02020603050405020304" pitchFamily="18" charset="0"/>
              </a:rPr>
              <a:t>An example of a hollow structure is a sports organization that has its HR functions (e.g., payroll and benefits) handled by outside organizations. </a:t>
            </a:r>
          </a:p>
        </p:txBody>
      </p:sp>
    </p:spTree>
    <p:extLst>
      <p:ext uri="{BB962C8B-B14F-4D97-AF65-F5344CB8AC3E}">
        <p14:creationId xmlns:p14="http://schemas.microsoft.com/office/powerpoint/2010/main" val="204334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55332-978A-19A4-C778-E451A06CD831}"/>
              </a:ext>
            </a:extLst>
          </p:cNvPr>
          <p:cNvSpPr>
            <a:spLocks noGrp="1"/>
          </p:cNvSpPr>
          <p:nvPr>
            <p:ph idx="1"/>
          </p:nvPr>
        </p:nvSpPr>
        <p:spPr>
          <a:xfrm>
            <a:off x="838200" y="464234"/>
            <a:ext cx="10515600" cy="5712729"/>
          </a:xfrm>
        </p:spPr>
        <p:txBody>
          <a:bodyPr/>
          <a:lstStyle/>
          <a:p>
            <a:pPr marL="0" indent="0" algn="just">
              <a:buNone/>
            </a:pPr>
            <a:r>
              <a:rPr lang="en-US" sz="3200" b="1" dirty="0">
                <a:latin typeface="Times New Roman" panose="02020603050405020304" pitchFamily="18" charset="0"/>
                <a:cs typeface="Times New Roman" panose="02020603050405020304" pitchFamily="18" charset="0"/>
              </a:rPr>
              <a:t>Advantages of this type of structure include the following:</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Minimizing overhead. </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Enabling the organization to focus on its core product and eliminating the need to develop expertise in noncore functions. </a:t>
            </a:r>
          </a:p>
          <a:p>
            <a:pPr marL="0" indent="0" algn="just">
              <a:buNone/>
            </a:pPr>
            <a:endParaRPr lang="en-US"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include:</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Loss of control over functions that affect employees regularly.</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Restriction by certain industries (e.g., health care).</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Lack of competitive outsourcing options. </a:t>
            </a:r>
          </a:p>
          <a:p>
            <a:pPr algn="just"/>
            <a:endParaRPr lang="en-US" dirty="0"/>
          </a:p>
        </p:txBody>
      </p:sp>
    </p:spTree>
    <p:extLst>
      <p:ext uri="{BB962C8B-B14F-4D97-AF65-F5344CB8AC3E}">
        <p14:creationId xmlns:p14="http://schemas.microsoft.com/office/powerpoint/2010/main" val="1197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689316" y="464234"/>
            <a:ext cx="11015003" cy="6197823"/>
          </a:xfrm>
        </p:spPr>
        <p:txBody>
          <a:bodyPr>
            <a:normAutofit/>
          </a:bodyPr>
          <a:lstStyle/>
          <a:p>
            <a:pPr marL="0" indent="0" algn="just">
              <a:buNone/>
            </a:pPr>
            <a:r>
              <a:rPr lang="en-US" b="1" dirty="0"/>
              <a:t>Modular organizations.</a:t>
            </a:r>
            <a:r>
              <a:rPr lang="en-US" i="1" dirty="0"/>
              <a:t> </a:t>
            </a:r>
          </a:p>
          <a:p>
            <a:pPr algn="just"/>
            <a:r>
              <a:rPr lang="en-US" dirty="0"/>
              <a:t>Modular structures differ from hollow organizations in that components of a product are outsourced. </a:t>
            </a:r>
          </a:p>
          <a:p>
            <a:pPr algn="just"/>
            <a:r>
              <a:rPr lang="en-US" dirty="0"/>
              <a:t>Modular structures may keep a core part of the product in-house and outsource noncore portions of the product. </a:t>
            </a:r>
          </a:p>
          <a:p>
            <a:pPr algn="just"/>
            <a:r>
              <a:rPr lang="en-US" dirty="0"/>
              <a:t>For a modular structure to be an option, the product must be able to be broken into chunks. </a:t>
            </a:r>
          </a:p>
          <a:p>
            <a:pPr algn="just"/>
            <a:r>
              <a:rPr lang="en-US" dirty="0"/>
              <a:t>For example, computer manufacturer Dell buys parts from various suppliers and assembles them at one central location. </a:t>
            </a:r>
          </a:p>
          <a:p>
            <a:pPr algn="just"/>
            <a:r>
              <a:rPr lang="en-US" dirty="0"/>
              <a:t>Business decisions are made at corporate, divisional, project and individual team member levels. </a:t>
            </a:r>
          </a:p>
          <a:p>
            <a:pPr algn="just"/>
            <a:endParaRPr lang="en-IN" dirty="0"/>
          </a:p>
        </p:txBody>
      </p:sp>
    </p:spTree>
    <p:extLst>
      <p:ext uri="{BB962C8B-B14F-4D97-AF65-F5344CB8AC3E}">
        <p14:creationId xmlns:p14="http://schemas.microsoft.com/office/powerpoint/2010/main" val="18585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D1B56-415E-5DAE-E5D8-A4F8330F3B66}"/>
              </a:ext>
            </a:extLst>
          </p:cNvPr>
          <p:cNvSpPr>
            <a:spLocks noGrp="1"/>
          </p:cNvSpPr>
          <p:nvPr>
            <p:ph idx="1"/>
          </p:nvPr>
        </p:nvSpPr>
        <p:spPr>
          <a:xfrm>
            <a:off x="838200" y="407963"/>
            <a:ext cx="10515600" cy="5769000"/>
          </a:xfrm>
        </p:spPr>
        <p:txBody>
          <a:bodyPr>
            <a:normAutofit/>
          </a:bodyPr>
          <a:lstStyle/>
          <a:p>
            <a:pPr marL="0" indent="0" algn="just">
              <a:buNone/>
            </a:pPr>
            <a:r>
              <a:rPr lang="en-US" b="1" dirty="0"/>
              <a:t>Advantages include the following:</a:t>
            </a:r>
          </a:p>
          <a:p>
            <a:pPr algn="just">
              <a:buFont typeface="Arial" panose="020B0604020202020204" pitchFamily="34" charset="0"/>
              <a:buChar char="•"/>
            </a:pPr>
            <a:r>
              <a:rPr lang="en-US" dirty="0">
                <a:effectLst/>
              </a:rPr>
              <a:t>Minimizing the specialization and specialists needed.</a:t>
            </a:r>
          </a:p>
          <a:p>
            <a:pPr algn="just">
              <a:buFont typeface="Arial" panose="020B0604020202020204" pitchFamily="34" charset="0"/>
              <a:buChar char="•"/>
            </a:pPr>
            <a:r>
              <a:rPr lang="en-US" dirty="0">
                <a:effectLst/>
              </a:rPr>
              <a:t>Minimizing overhead.</a:t>
            </a:r>
          </a:p>
          <a:p>
            <a:pPr algn="just">
              <a:buFont typeface="Arial" panose="020B0604020202020204" pitchFamily="34" charset="0"/>
              <a:buChar char="•"/>
            </a:pPr>
            <a:r>
              <a:rPr lang="en-US" dirty="0">
                <a:effectLst/>
              </a:rPr>
              <a:t>Enabling the company to outsource parts supply and coordinate the assembly of quality products. </a:t>
            </a:r>
          </a:p>
          <a:p>
            <a:pPr algn="just">
              <a:buFont typeface="Arial" panose="020B0604020202020204" pitchFamily="34" charset="0"/>
              <a:buChar char="•"/>
            </a:pPr>
            <a:endParaRPr lang="en-US" dirty="0">
              <a:effectLst/>
            </a:endParaRPr>
          </a:p>
          <a:p>
            <a:pPr marL="0" indent="0" algn="just">
              <a:buNone/>
            </a:pPr>
            <a:r>
              <a:rPr lang="en-US" b="1" dirty="0"/>
              <a:t>Disadvantages</a:t>
            </a:r>
            <a:r>
              <a:rPr lang="en-US" dirty="0"/>
              <a:t> </a:t>
            </a:r>
          </a:p>
          <a:p>
            <a:pPr algn="just"/>
            <a:r>
              <a:rPr lang="en-US" dirty="0"/>
              <a:t>It include concerns about the actions of suppliers outside the control of the core management company. </a:t>
            </a:r>
          </a:p>
          <a:p>
            <a:pPr algn="just"/>
            <a:r>
              <a:rPr lang="en-US" dirty="0"/>
              <a:t>Risk occurs if the partner organization removes itself form the quality check on the end product or if the outsourced organization uses a second outsourced organization.</a:t>
            </a:r>
          </a:p>
          <a:p>
            <a:pPr algn="just"/>
            <a:endParaRPr lang="en-US" dirty="0"/>
          </a:p>
        </p:txBody>
      </p:sp>
    </p:spTree>
    <p:extLst>
      <p:ext uri="{BB962C8B-B14F-4D97-AF65-F5344CB8AC3E}">
        <p14:creationId xmlns:p14="http://schemas.microsoft.com/office/powerpoint/2010/main" val="33085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9688-80DD-C8D4-D31B-400AB0DDAB1B}"/>
              </a:ext>
            </a:extLst>
          </p:cNvPr>
          <p:cNvSpPr>
            <a:spLocks noGrp="1"/>
          </p:cNvSpPr>
          <p:nvPr>
            <p:ph type="title"/>
          </p:nvPr>
        </p:nvSpPr>
        <p:spPr/>
        <p:txBody>
          <a:bodyPr/>
          <a:lstStyle/>
          <a:p>
            <a:r>
              <a:rPr lang="en-IN" dirty="0">
                <a:effectLst/>
                <a:latin typeface="Times New Roman" panose="02020603050405020304" pitchFamily="18" charset="0"/>
              </a:rPr>
              <a:t>Learning Outcomes </a:t>
            </a:r>
            <a:endParaRPr lang="en-IN" dirty="0"/>
          </a:p>
        </p:txBody>
      </p:sp>
      <p:sp>
        <p:nvSpPr>
          <p:cNvPr id="3" name="Content Placeholder 2">
            <a:extLst>
              <a:ext uri="{FF2B5EF4-FFF2-40B4-BE49-F238E27FC236}">
                <a16:creationId xmlns:a16="http://schemas.microsoft.com/office/drawing/2014/main" id="{D8B4FD4B-8377-8495-E4D4-2FD2F1B83913}"/>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Students will </a:t>
            </a:r>
            <a:r>
              <a:rPr lang="en-IN" sz="3600" b="0" i="0" u="none" strike="noStrike" baseline="0" dirty="0">
                <a:latin typeface="Times New Roman" panose="02020603050405020304" pitchFamily="18" charset="0"/>
              </a:rPr>
              <a:t>recognize &amp; </a:t>
            </a:r>
            <a:r>
              <a:rPr lang="en-US" sz="3600" b="0" i="0" u="none" strike="noStrike" baseline="0" dirty="0">
                <a:latin typeface="Times New Roman" panose="02020603050405020304" pitchFamily="18" charset="0"/>
              </a:rPr>
              <a:t>understand organizational </a:t>
            </a:r>
            <a:r>
              <a:rPr lang="en-IN" sz="3600" b="0" i="0" u="none" strike="noStrike" baseline="0" dirty="0">
                <a:latin typeface="Times New Roman" panose="02020603050405020304" pitchFamily="18" charset="0"/>
              </a:rPr>
              <a:t>structure</a:t>
            </a:r>
            <a:r>
              <a:rPr lang="en-US" sz="3600" b="0" i="0" u="none" strike="noStrike" baseline="0" dirty="0">
                <a:latin typeface="Times New Roman" panose="02020603050405020304" pitchFamily="18" charset="0"/>
              </a:rPr>
              <a:t>.</a:t>
            </a:r>
            <a:endParaRPr lang="en-IN" sz="3600" dirty="0"/>
          </a:p>
        </p:txBody>
      </p:sp>
    </p:spTree>
    <p:extLst>
      <p:ext uri="{BB962C8B-B14F-4D97-AF65-F5344CB8AC3E}">
        <p14:creationId xmlns:p14="http://schemas.microsoft.com/office/powerpoint/2010/main" val="139636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3931F-1EC8-5C72-2144-99894EE8D25C}"/>
              </a:ext>
            </a:extLst>
          </p:cNvPr>
          <p:cNvSpPr>
            <a:spLocks noGrp="1"/>
          </p:cNvSpPr>
          <p:nvPr>
            <p:ph idx="1"/>
          </p:nvPr>
        </p:nvSpPr>
        <p:spPr>
          <a:xfrm>
            <a:off x="838200" y="731520"/>
            <a:ext cx="10515600" cy="5445443"/>
          </a:xfrm>
        </p:spPr>
        <p:txBody>
          <a:bodyPr/>
          <a:lstStyle/>
          <a:p>
            <a:pPr algn="just"/>
            <a:r>
              <a:rPr lang="en-US" b="1" dirty="0"/>
              <a:t>Virtual organizations</a:t>
            </a:r>
            <a:endParaRPr lang="en-US" b="1" i="1" dirty="0"/>
          </a:p>
          <a:p>
            <a:pPr algn="just"/>
            <a:r>
              <a:rPr lang="en-US" dirty="0"/>
              <a:t>A virtual organization (sometimes called a network structure) is cooperation among companies, institutions or individuals delivering a product or service under a common business understanding. </a:t>
            </a:r>
          </a:p>
          <a:p>
            <a:pPr algn="just"/>
            <a:r>
              <a:rPr lang="en-US" dirty="0"/>
              <a:t>Organizations form partnerships with others—often competitors—that complement each other. </a:t>
            </a:r>
          </a:p>
          <a:p>
            <a:pPr algn="just"/>
            <a:r>
              <a:rPr lang="en-US" dirty="0"/>
              <a:t>The collaborating units present themselves as a unified organization. </a:t>
            </a:r>
          </a:p>
        </p:txBody>
      </p:sp>
    </p:spTree>
    <p:extLst>
      <p:ext uri="{BB962C8B-B14F-4D97-AF65-F5344CB8AC3E}">
        <p14:creationId xmlns:p14="http://schemas.microsoft.com/office/powerpoint/2010/main" val="2489437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35404-C515-8DCE-49F0-FB26F3A27442}"/>
              </a:ext>
            </a:extLst>
          </p:cNvPr>
          <p:cNvSpPr>
            <a:spLocks noGrp="1"/>
          </p:cNvSpPr>
          <p:nvPr>
            <p:ph idx="1"/>
          </p:nvPr>
        </p:nvSpPr>
        <p:spPr>
          <a:xfrm>
            <a:off x="478302" y="533400"/>
            <a:ext cx="10875498" cy="5895535"/>
          </a:xfrm>
        </p:spPr>
        <p:txBody>
          <a:bodyPr>
            <a:normAutofit/>
          </a:bodyPr>
          <a:lstStyle/>
          <a:p>
            <a:pPr marL="0" indent="0">
              <a:buNone/>
            </a:pPr>
            <a:r>
              <a:rPr lang="en-US" b="1" dirty="0"/>
              <a:t>The advantages of virtual structures include the following:</a:t>
            </a:r>
          </a:p>
          <a:p>
            <a:pPr>
              <a:buFont typeface="Arial" panose="020B0604020202020204" pitchFamily="34" charset="0"/>
              <a:buChar char="•"/>
            </a:pPr>
            <a:r>
              <a:rPr lang="en-US" dirty="0">
                <a:effectLst/>
              </a:rPr>
              <a:t>Contributions from each part of the unit.</a:t>
            </a:r>
          </a:p>
          <a:p>
            <a:pPr>
              <a:buFont typeface="Arial" panose="020B0604020202020204" pitchFamily="34" charset="0"/>
              <a:buChar char="•"/>
            </a:pPr>
            <a:r>
              <a:rPr lang="en-US" dirty="0">
                <a:effectLst/>
              </a:rPr>
              <a:t>Elimination of physical boundaries.</a:t>
            </a:r>
          </a:p>
          <a:p>
            <a:pPr>
              <a:buFont typeface="Arial" panose="020B0604020202020204" pitchFamily="34" charset="0"/>
              <a:buChar char="•"/>
            </a:pPr>
            <a:r>
              <a:rPr lang="en-US" dirty="0">
                <a:effectLst/>
              </a:rPr>
              <a:t>Responsiveness to a rapidly changing environment.</a:t>
            </a:r>
          </a:p>
          <a:p>
            <a:pPr>
              <a:buFont typeface="Arial" panose="020B0604020202020204" pitchFamily="34" charset="0"/>
              <a:buChar char="•"/>
            </a:pPr>
            <a:r>
              <a:rPr lang="en-US" dirty="0">
                <a:effectLst/>
              </a:rPr>
              <a:t>Lower or nonexistent organizational overhead.</a:t>
            </a:r>
          </a:p>
          <a:p>
            <a:pPr>
              <a:buFont typeface="Arial" panose="020B0604020202020204" pitchFamily="34" charset="0"/>
              <a:buChar char="•"/>
            </a:pPr>
            <a:r>
              <a:rPr lang="en-US" dirty="0">
                <a:effectLst/>
              </a:rPr>
              <a:t>Allows companies to be more flexible and agile.</a:t>
            </a:r>
          </a:p>
          <a:p>
            <a:pPr>
              <a:buFont typeface="Arial" panose="020B0604020202020204" pitchFamily="34" charset="0"/>
              <a:buChar char="•"/>
            </a:pPr>
            <a:r>
              <a:rPr lang="en-US" dirty="0">
                <a:effectLst/>
              </a:rPr>
              <a:t>Give more power to all employees to collaborate, take initiative, and make decisions.</a:t>
            </a:r>
          </a:p>
          <a:p>
            <a:pPr>
              <a:buFont typeface="Arial" panose="020B0604020202020204" pitchFamily="34" charset="0"/>
              <a:buChar char="•"/>
            </a:pPr>
            <a:r>
              <a:rPr lang="en-US" dirty="0">
                <a:effectLst/>
              </a:rPr>
              <a:t>Helps employees and stakeholders understand workflows and processes.</a:t>
            </a:r>
          </a:p>
          <a:p>
            <a:endParaRPr lang="en-IN" dirty="0"/>
          </a:p>
        </p:txBody>
      </p:sp>
    </p:spTree>
    <p:extLst>
      <p:ext uri="{BB962C8B-B14F-4D97-AF65-F5344CB8AC3E}">
        <p14:creationId xmlns:p14="http://schemas.microsoft.com/office/powerpoint/2010/main" val="24384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35404-C515-8DCE-49F0-FB26F3A27442}"/>
              </a:ext>
            </a:extLst>
          </p:cNvPr>
          <p:cNvSpPr>
            <a:spLocks noGrp="1"/>
          </p:cNvSpPr>
          <p:nvPr>
            <p:ph idx="1"/>
          </p:nvPr>
        </p:nvSpPr>
        <p:spPr>
          <a:xfrm>
            <a:off x="562708" y="534572"/>
            <a:ext cx="10791092" cy="5642391"/>
          </a:xfrm>
        </p:spPr>
        <p:txBody>
          <a:bodyPr>
            <a:normAutofit/>
          </a:bodyPr>
          <a:lstStyle/>
          <a:p>
            <a:pPr marL="0" indent="0" algn="just">
              <a:buNone/>
            </a:pPr>
            <a:r>
              <a:rPr lang="en-US" b="1" dirty="0"/>
              <a:t>The disadvantages of virtual organizations include the following:</a:t>
            </a:r>
          </a:p>
          <a:p>
            <a:pPr marL="0" indent="0" algn="just">
              <a:buNone/>
            </a:pPr>
            <a:endParaRPr lang="en-US" b="1" dirty="0"/>
          </a:p>
          <a:p>
            <a:pPr algn="just">
              <a:buFont typeface="Arial" panose="020B0604020202020204" pitchFamily="34" charset="0"/>
              <a:buChar char="•"/>
            </a:pPr>
            <a:r>
              <a:rPr lang="en-US" dirty="0">
                <a:effectLst/>
              </a:rPr>
              <a:t>Potential lack of trust between organizations.</a:t>
            </a:r>
          </a:p>
          <a:p>
            <a:pPr algn="just">
              <a:buFont typeface="Arial" panose="020B0604020202020204" pitchFamily="34" charset="0"/>
              <a:buChar char="•"/>
            </a:pPr>
            <a:r>
              <a:rPr lang="en-US" dirty="0">
                <a:effectLst/>
              </a:rPr>
              <a:t>Potential lack of organizational identification among employees. </a:t>
            </a:r>
          </a:p>
          <a:p>
            <a:pPr algn="just">
              <a:buFont typeface="Arial" panose="020B0604020202020204" pitchFamily="34" charset="0"/>
              <a:buChar char="•"/>
            </a:pPr>
            <a:r>
              <a:rPr lang="en-US" dirty="0">
                <a:effectLst/>
              </a:rPr>
              <a:t>Need for increased communication.</a:t>
            </a:r>
          </a:p>
          <a:p>
            <a:pPr algn="just">
              <a:buFont typeface="Arial" panose="020B0604020202020204" pitchFamily="34" charset="0"/>
              <a:buChar char="•"/>
            </a:pPr>
            <a:r>
              <a:rPr lang="en-US" dirty="0">
                <a:effectLst/>
              </a:rPr>
              <a:t>Can quickly become overly complex when dealing with lots of offsite processes.</a:t>
            </a:r>
          </a:p>
          <a:p>
            <a:pPr algn="just">
              <a:buFont typeface="Arial" panose="020B0604020202020204" pitchFamily="34" charset="0"/>
              <a:buChar char="•"/>
            </a:pPr>
            <a:r>
              <a:rPr lang="en-US" dirty="0">
                <a:effectLst/>
              </a:rPr>
              <a:t>Can make it more difficult for employees to know who has final say.</a:t>
            </a:r>
          </a:p>
          <a:p>
            <a:pPr algn="just"/>
            <a:endParaRPr lang="en-IN" dirty="0"/>
          </a:p>
        </p:txBody>
      </p:sp>
    </p:spTree>
    <p:extLst>
      <p:ext uri="{BB962C8B-B14F-4D97-AF65-F5344CB8AC3E}">
        <p14:creationId xmlns:p14="http://schemas.microsoft.com/office/powerpoint/2010/main" val="61547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838200" y="1825625"/>
            <a:ext cx="10831286" cy="4351338"/>
          </a:xfrm>
        </p:spPr>
        <p:txBody>
          <a:bodyPr>
            <a:normAutofit/>
          </a:bodyPr>
          <a:lstStyle/>
          <a:p>
            <a:pPr algn="just"/>
            <a:r>
              <a:rPr lang="en-US" dirty="0">
                <a:latin typeface="Times New Roman" panose="02020603050405020304" pitchFamily="18" charset="0"/>
                <a:cs typeface="Times New Roman" panose="02020603050405020304" pitchFamily="18" charset="0"/>
              </a:rPr>
              <a:t>An organizational structure is a system that </a:t>
            </a:r>
            <a:r>
              <a:rPr lang="en-US" b="1" dirty="0">
                <a:latin typeface="Times New Roman" panose="02020603050405020304" pitchFamily="18" charset="0"/>
                <a:cs typeface="Times New Roman" panose="02020603050405020304" pitchFamily="18" charset="0"/>
              </a:rPr>
              <a:t>outlines</a:t>
            </a:r>
            <a:r>
              <a:rPr lang="en-US" dirty="0">
                <a:latin typeface="Times New Roman" panose="02020603050405020304" pitchFamily="18" charset="0"/>
                <a:cs typeface="Times New Roman" panose="02020603050405020304" pitchFamily="18" charset="0"/>
              </a:rPr>
              <a:t> how certain </a:t>
            </a:r>
            <a:r>
              <a:rPr lang="en-US" b="1" dirty="0">
                <a:latin typeface="Times New Roman" panose="02020603050405020304" pitchFamily="18" charset="0"/>
                <a:cs typeface="Times New Roman" panose="02020603050405020304" pitchFamily="18" charset="0"/>
              </a:rPr>
              <a:t>activities</a:t>
            </a:r>
            <a:r>
              <a:rPr lang="en-US" dirty="0">
                <a:latin typeface="Times New Roman" panose="02020603050405020304" pitchFamily="18" charset="0"/>
                <a:cs typeface="Times New Roman" panose="02020603050405020304" pitchFamily="18" charset="0"/>
              </a:rPr>
              <a:t> are directed in order to </a:t>
            </a:r>
            <a:r>
              <a:rPr lang="en-US" b="1" dirty="0">
                <a:latin typeface="Times New Roman" panose="02020603050405020304" pitchFamily="18" charset="0"/>
                <a:cs typeface="Times New Roman" panose="02020603050405020304" pitchFamily="18" charset="0"/>
              </a:rPr>
              <a:t>achieve the goals </a:t>
            </a:r>
            <a:r>
              <a:rPr lang="en-US" dirty="0">
                <a:latin typeface="Times New Roman" panose="02020603050405020304" pitchFamily="18" charset="0"/>
                <a:cs typeface="Times New Roman" panose="02020603050405020304" pitchFamily="18" charset="0"/>
              </a:rPr>
              <a:t>of an organization. These activities can include </a:t>
            </a:r>
            <a:r>
              <a:rPr lang="en-US" b="1" dirty="0">
                <a:latin typeface="Times New Roman" panose="02020603050405020304" pitchFamily="18" charset="0"/>
                <a:cs typeface="Times New Roman" panose="02020603050405020304" pitchFamily="18" charset="0"/>
              </a:rPr>
              <a:t>rules, roles, and responsibilities</a:t>
            </a: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organizational structure also determines </a:t>
            </a:r>
            <a:r>
              <a:rPr lang="en-US" b="1" dirty="0">
                <a:latin typeface="Times New Roman" panose="02020603050405020304" pitchFamily="18" charset="0"/>
                <a:cs typeface="Times New Roman" panose="02020603050405020304" pitchFamily="18" charset="0"/>
              </a:rPr>
              <a:t>how information flows </a:t>
            </a:r>
            <a:r>
              <a:rPr lang="en-US" dirty="0">
                <a:latin typeface="Times New Roman" panose="02020603050405020304" pitchFamily="18" charset="0"/>
                <a:cs typeface="Times New Roman" panose="02020603050405020304" pitchFamily="18" charset="0"/>
              </a:rPr>
              <a:t>between levels within the company. For example, in a centralized structure, decisions flow from the top down, while in a decentralized structure, decision-making power is distributed among various levels of the organization.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7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14068"/>
            <a:ext cx="10515600" cy="1325563"/>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555171" y="1069145"/>
            <a:ext cx="10798629" cy="5570806"/>
          </a:xfrm>
        </p:spPr>
        <p:txBody>
          <a:bodyPr>
            <a:normAutofit fontScale="92500" lnSpcReduction="20000"/>
          </a:bodyPr>
          <a:lstStyle/>
          <a:p>
            <a:pPr marL="0" indent="0" algn="just">
              <a:buNone/>
            </a:pPr>
            <a:r>
              <a:rPr lang="en-US" b="1" i="1" u="sng" dirty="0">
                <a:latin typeface="Times New Roman" panose="02020603050405020304" pitchFamily="18" charset="0"/>
                <a:cs typeface="Times New Roman" panose="02020603050405020304" pitchFamily="18" charset="0"/>
              </a:rPr>
              <a:t>Types of Organizational Structures </a:t>
            </a: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Vertical structures (functional and divisional</a:t>
            </a:r>
            <a:r>
              <a:rPr lang="en-US" sz="33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a:t>
            </a:r>
            <a:r>
              <a:rPr lang="en-US" b="1" u="sng" dirty="0">
                <a:latin typeface="Times New Roman" panose="02020603050405020304" pitchFamily="18" charset="0"/>
                <a:cs typeface="Times New Roman" panose="02020603050405020304" pitchFamily="18" charset="0"/>
              </a:rPr>
              <a:t>functional structure </a:t>
            </a:r>
            <a:r>
              <a:rPr lang="en-US" dirty="0">
                <a:latin typeface="Times New Roman" panose="02020603050405020304" pitchFamily="18" charset="0"/>
                <a:cs typeface="Times New Roman" panose="02020603050405020304" pitchFamily="18" charset="0"/>
              </a:rPr>
              <a:t>divides </a:t>
            </a:r>
            <a:r>
              <a:rPr lang="en-US" b="1" dirty="0">
                <a:latin typeface="Times New Roman" panose="02020603050405020304" pitchFamily="18" charset="0"/>
                <a:cs typeface="Times New Roman" panose="02020603050405020304" pitchFamily="18" charset="0"/>
              </a:rPr>
              <a:t>work and employees by specialization</a:t>
            </a:r>
            <a:r>
              <a:rPr lang="en-US" dirty="0">
                <a:latin typeface="Times New Roman" panose="02020603050405020304" pitchFamily="18" charset="0"/>
                <a:cs typeface="Times New Roman" panose="02020603050405020304" pitchFamily="18" charset="0"/>
              </a:rPr>
              <a:t>. It is a </a:t>
            </a:r>
            <a:r>
              <a:rPr lang="en-US" b="1" dirty="0">
                <a:latin typeface="Times New Roman" panose="02020603050405020304" pitchFamily="18" charset="0"/>
                <a:cs typeface="Times New Roman" panose="02020603050405020304" pitchFamily="18" charset="0"/>
              </a:rPr>
              <a:t>hierarchical</a:t>
            </a:r>
            <a:r>
              <a:rPr lang="en-US" dirty="0">
                <a:latin typeface="Times New Roman" panose="02020603050405020304" pitchFamily="18" charset="0"/>
                <a:cs typeface="Times New Roman" panose="02020603050405020304" pitchFamily="18" charset="0"/>
              </a:rPr>
              <a:t>, usually vertically integrated, structure. It emphasizes standardization in organization and processes for specialized employees in relatively narrow jobs. </a:t>
            </a:r>
          </a:p>
          <a:p>
            <a:pPr algn="just"/>
            <a:r>
              <a:rPr lang="en-US" dirty="0">
                <a:latin typeface="Times New Roman" panose="02020603050405020304" pitchFamily="18" charset="0"/>
                <a:cs typeface="Times New Roman" panose="02020603050405020304" pitchFamily="18" charset="0"/>
              </a:rPr>
              <a:t>This traditional type of organization forms </a:t>
            </a:r>
            <a:r>
              <a:rPr lang="en-US" b="1" dirty="0">
                <a:latin typeface="Times New Roman" panose="02020603050405020304" pitchFamily="18" charset="0"/>
                <a:cs typeface="Times New Roman" panose="02020603050405020304" pitchFamily="18" charset="0"/>
              </a:rPr>
              <a:t>departments</a:t>
            </a:r>
            <a:r>
              <a:rPr lang="en-US" dirty="0">
                <a:latin typeface="Times New Roman" panose="02020603050405020304" pitchFamily="18" charset="0"/>
                <a:cs typeface="Times New Roman" panose="02020603050405020304" pitchFamily="18" charset="0"/>
              </a:rPr>
              <a:t> such as production, sales, research and development, accounting, HR, and marketing. Each department has a </a:t>
            </a:r>
            <a:r>
              <a:rPr lang="en-US" b="1" dirty="0">
                <a:latin typeface="Times New Roman" panose="02020603050405020304" pitchFamily="18" charset="0"/>
                <a:cs typeface="Times New Roman" panose="02020603050405020304" pitchFamily="18" charset="0"/>
              </a:rPr>
              <a:t>separate function and specializes </a:t>
            </a:r>
            <a:r>
              <a:rPr lang="en-US" dirty="0">
                <a:latin typeface="Times New Roman" panose="02020603050405020304" pitchFamily="18" charset="0"/>
                <a:cs typeface="Times New Roman" panose="02020603050405020304" pitchFamily="18" charset="0"/>
              </a:rPr>
              <a:t>in that area. For example, all HR professionals are part of the same function and report to a senior leader of HR. The same reporting process would be true for other functions, such as finance or operations. </a:t>
            </a:r>
          </a:p>
          <a:p>
            <a:pPr algn="just"/>
            <a:r>
              <a:rPr lang="en-US" dirty="0">
                <a:latin typeface="Times New Roman" panose="02020603050405020304" pitchFamily="18" charset="0"/>
                <a:cs typeface="Times New Roman" panose="02020603050405020304" pitchFamily="18" charset="0"/>
              </a:rPr>
              <a:t>In functional structures, employees </a:t>
            </a:r>
            <a:r>
              <a:rPr lang="en-US" b="1" dirty="0">
                <a:latin typeface="Times New Roman" panose="02020603050405020304" pitchFamily="18" charset="0"/>
                <a:cs typeface="Times New Roman" panose="02020603050405020304" pitchFamily="18" charset="0"/>
              </a:rPr>
              <a:t>report directly to managers </a:t>
            </a:r>
            <a:r>
              <a:rPr lang="en-US" dirty="0">
                <a:latin typeface="Times New Roman" panose="02020603050405020304" pitchFamily="18" charset="0"/>
                <a:cs typeface="Times New Roman" panose="02020603050405020304" pitchFamily="18" charset="0"/>
              </a:rPr>
              <a:t>within their functional areas who in turn report to a chief officer of the organization. Management from above must centrally coordinate the specialized departments.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66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D62-B2F0-437B-39D7-18BB1BCA44C7}"/>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Organizational Structure</a:t>
            </a:r>
            <a:endParaRPr lang="en-IN" dirty="0"/>
          </a:p>
        </p:txBody>
      </p:sp>
      <p:pic>
        <p:nvPicPr>
          <p:cNvPr id="5" name="Content Placeholder 4">
            <a:extLst>
              <a:ext uri="{FF2B5EF4-FFF2-40B4-BE49-F238E27FC236}">
                <a16:creationId xmlns:a16="http://schemas.microsoft.com/office/drawing/2014/main" id="{B46E3C0D-A5CB-A8E9-F193-EA7B4BB4E833}"/>
              </a:ext>
            </a:extLst>
          </p:cNvPr>
          <p:cNvPicPr>
            <a:picLocks noGrp="1" noChangeAspect="1"/>
          </p:cNvPicPr>
          <p:nvPr>
            <p:ph idx="1"/>
          </p:nvPr>
        </p:nvPicPr>
        <p:blipFill>
          <a:blip r:embed="rId2"/>
          <a:stretch>
            <a:fillRect/>
          </a:stretch>
        </p:blipFill>
        <p:spPr>
          <a:xfrm>
            <a:off x="317743" y="2188029"/>
            <a:ext cx="11286427" cy="2242457"/>
          </a:xfrm>
        </p:spPr>
      </p:pic>
    </p:spTree>
    <p:extLst>
      <p:ext uri="{BB962C8B-B14F-4D97-AF65-F5344CB8AC3E}">
        <p14:creationId xmlns:p14="http://schemas.microsoft.com/office/powerpoint/2010/main" val="286782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111D-7DCE-1A14-9CF8-BE8365EF23BC}"/>
              </a:ext>
            </a:extLst>
          </p:cNvPr>
          <p:cNvSpPr>
            <a:spLocks noGrp="1"/>
          </p:cNvSpPr>
          <p:nvPr>
            <p:ph type="title"/>
          </p:nvPr>
        </p:nvSpPr>
        <p:spPr>
          <a:xfrm>
            <a:off x="1119554" y="0"/>
            <a:ext cx="10515600" cy="1325563"/>
          </a:xfrm>
        </p:spPr>
        <p:txBody>
          <a:bodyPr/>
          <a:lstStyle/>
          <a:p>
            <a:pPr algn="ctr"/>
            <a:r>
              <a:rPr lang="en-IN" sz="4400" b="0" i="0" u="none" strike="noStrike" baseline="0" dirty="0">
                <a:latin typeface="Times New Roman" panose="02020603050405020304" pitchFamily="18" charset="0"/>
              </a:rPr>
              <a:t>Organizational Structure</a:t>
            </a:r>
            <a:endParaRPr lang="en-IN" dirty="0"/>
          </a:p>
        </p:txBody>
      </p:sp>
      <p:sp>
        <p:nvSpPr>
          <p:cNvPr id="3" name="Content Placeholder 2">
            <a:extLst>
              <a:ext uri="{FF2B5EF4-FFF2-40B4-BE49-F238E27FC236}">
                <a16:creationId xmlns:a16="http://schemas.microsoft.com/office/drawing/2014/main" id="{672EE257-9C22-9696-6D56-2682D0D3A437}"/>
              </a:ext>
            </a:extLst>
          </p:cNvPr>
          <p:cNvSpPr>
            <a:spLocks noGrp="1"/>
          </p:cNvSpPr>
          <p:nvPr>
            <p:ph idx="1"/>
          </p:nvPr>
        </p:nvSpPr>
        <p:spPr>
          <a:xfrm>
            <a:off x="838200" y="1325563"/>
            <a:ext cx="10515600" cy="485140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Advantages of a functional structure include the following</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organization develops experts in its respective areas. </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Individuals perform only tasks in which they are most proficient.</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This form is logical and easy to understand. </a:t>
            </a:r>
          </a:p>
          <a:p>
            <a:pPr marL="0" indent="0" algn="just">
              <a:buNone/>
            </a:pPr>
            <a:endParaRPr lang="en-US" dirty="0">
              <a:effectLst/>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Disadvantages center on coordination or lack there of</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People are in specialized "silos" and often fail to coordinate or communicate with other departments.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Cross-functional activity is more difficult to promote.</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structure tends to be resistant to change.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45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40957"/>
            <a:ext cx="10515600" cy="1280160"/>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838200" y="1321118"/>
            <a:ext cx="10515600" cy="5276630"/>
          </a:xfrm>
        </p:spPr>
        <p:txBody>
          <a:bodyPr>
            <a:normAutofit/>
          </a:bodyPr>
          <a:lstStyle/>
          <a:p>
            <a:pPr marL="0" indent="0" algn="just">
              <a:buNone/>
            </a:pPr>
            <a:r>
              <a:rPr lang="en-US" b="1" u="sng" dirty="0">
                <a:latin typeface="Times New Roman" panose="02020603050405020304" pitchFamily="18" charset="0"/>
                <a:cs typeface="Times New Roman" panose="02020603050405020304" pitchFamily="18" charset="0"/>
              </a:rPr>
              <a:t>Divisional or Multidivisional Structure </a:t>
            </a:r>
          </a:p>
          <a:p>
            <a:pPr marL="0" indent="0" algn="just">
              <a:buNone/>
            </a:pPr>
            <a:endParaRPr lang="en-US" b="1" u="sng"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divisional structure most often </a:t>
            </a:r>
            <a:r>
              <a:rPr lang="en-US" b="1" dirty="0">
                <a:latin typeface="Times New Roman" panose="02020603050405020304" pitchFamily="18" charset="0"/>
                <a:cs typeface="Times New Roman" panose="02020603050405020304" pitchFamily="18" charset="0"/>
              </a:rPr>
              <a:t>divides work and employees </a:t>
            </a:r>
            <a:r>
              <a:rPr lang="en-US" dirty="0">
                <a:latin typeface="Times New Roman" panose="02020603050405020304" pitchFamily="18" charset="0"/>
                <a:cs typeface="Times New Roman" panose="02020603050405020304" pitchFamily="18" charset="0"/>
              </a:rPr>
              <a:t>by output, although a divisional structure could be divided by another variable such as market or region. For example, a business that sells men's, women's and children's clothing through retail, e-commerce and catalog sales in the northeast, southeast and southwest could be using a divisional structure in one of three ways: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Product</a:t>
            </a:r>
            <a:r>
              <a:rPr lang="en-US" b="1" dirty="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men's wear, women's wear and children's clothing. </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Market</a:t>
            </a:r>
            <a:r>
              <a:rPr lang="en-US" b="1" dirty="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retail store, e-commerce and catalog. </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Region</a:t>
            </a:r>
            <a:r>
              <a:rPr lang="en-US" b="1" dirty="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Northeast, Southeast and Southwest.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80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38200" y="111907"/>
            <a:ext cx="10515600" cy="1325563"/>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pic>
        <p:nvPicPr>
          <p:cNvPr id="5" name="Picture 4">
            <a:extLst>
              <a:ext uri="{FF2B5EF4-FFF2-40B4-BE49-F238E27FC236}">
                <a16:creationId xmlns:a16="http://schemas.microsoft.com/office/drawing/2014/main" id="{0E9EAB9D-0938-F268-0BC9-CA3BD59BFBB5}"/>
              </a:ext>
            </a:extLst>
          </p:cNvPr>
          <p:cNvPicPr>
            <a:picLocks noChangeAspect="1"/>
          </p:cNvPicPr>
          <p:nvPr/>
        </p:nvPicPr>
        <p:blipFill>
          <a:blip r:embed="rId2"/>
          <a:stretch>
            <a:fillRect/>
          </a:stretch>
        </p:blipFill>
        <p:spPr>
          <a:xfrm>
            <a:off x="407962" y="1437470"/>
            <a:ext cx="11437035" cy="4921127"/>
          </a:xfrm>
          <a:prstGeom prst="rect">
            <a:avLst/>
          </a:prstGeom>
        </p:spPr>
      </p:pic>
    </p:spTree>
    <p:extLst>
      <p:ext uri="{BB962C8B-B14F-4D97-AF65-F5344CB8AC3E}">
        <p14:creationId xmlns:p14="http://schemas.microsoft.com/office/powerpoint/2010/main" val="187914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EA24-002D-1F57-37B3-554F79B47EB1}"/>
              </a:ext>
            </a:extLst>
          </p:cNvPr>
          <p:cNvSpPr>
            <a:spLocks noGrp="1"/>
          </p:cNvSpPr>
          <p:nvPr>
            <p:ph type="title"/>
          </p:nvPr>
        </p:nvSpPr>
        <p:spPr>
          <a:xfrm>
            <a:off x="887186" y="0"/>
            <a:ext cx="10515600" cy="970671"/>
          </a:xfrm>
        </p:spPr>
        <p:txBody>
          <a:bodyPr/>
          <a:lstStyle/>
          <a:p>
            <a:pPr algn="ctr"/>
            <a:r>
              <a:rPr lang="en-IN" sz="4400" b="0" i="0" u="none" strike="noStrike" baseline="0" dirty="0">
                <a:latin typeface="Times New Roman" panose="02020603050405020304" pitchFamily="18" charset="0"/>
              </a:rPr>
              <a:t>Organizational Structure</a:t>
            </a:r>
            <a:endParaRPr lang="en-IN" b="1" dirty="0"/>
          </a:p>
        </p:txBody>
      </p:sp>
      <p:sp>
        <p:nvSpPr>
          <p:cNvPr id="3" name="Content Placeholder 2">
            <a:extLst>
              <a:ext uri="{FF2B5EF4-FFF2-40B4-BE49-F238E27FC236}">
                <a16:creationId xmlns:a16="http://schemas.microsoft.com/office/drawing/2014/main" id="{9C0A6A60-1009-E8F4-2447-D86B253775AA}"/>
              </a:ext>
            </a:extLst>
          </p:cNvPr>
          <p:cNvSpPr>
            <a:spLocks noGrp="1"/>
          </p:cNvSpPr>
          <p:nvPr>
            <p:ph idx="1"/>
          </p:nvPr>
        </p:nvSpPr>
        <p:spPr>
          <a:xfrm>
            <a:off x="478301" y="1097280"/>
            <a:ext cx="11155681" cy="5640977"/>
          </a:xfrm>
        </p:spPr>
        <p:txBody>
          <a:bodyPr>
            <a:normAutofit fontScale="85000" lnSpcReduction="20000"/>
          </a:bodyPr>
          <a:lstStyle/>
          <a:p>
            <a:pPr marL="0" indent="0" algn="just">
              <a:buNone/>
            </a:pPr>
            <a:r>
              <a:rPr lang="en-US" b="1" dirty="0"/>
              <a:t>The advantages of this type of structure are the following:</a:t>
            </a:r>
          </a:p>
          <a:p>
            <a:pPr algn="just">
              <a:buFont typeface="Arial" panose="020B0604020202020204" pitchFamily="34" charset="0"/>
              <a:buChar char="•"/>
            </a:pPr>
            <a:r>
              <a:rPr lang="en-US" dirty="0">
                <a:effectLst/>
              </a:rPr>
              <a:t>It provides more focus and flexibility on each division's core competency.</a:t>
            </a:r>
          </a:p>
          <a:p>
            <a:pPr algn="just">
              <a:buFont typeface="Arial" panose="020B0604020202020204" pitchFamily="34" charset="0"/>
              <a:buChar char="•"/>
            </a:pPr>
            <a:r>
              <a:rPr lang="en-US" dirty="0">
                <a:effectLst/>
              </a:rPr>
              <a:t>It allows the divisions to focus on producing specialized products while also using knowledge gained from related divisions.</a:t>
            </a:r>
          </a:p>
          <a:p>
            <a:pPr algn="just">
              <a:buFont typeface="Arial" panose="020B0604020202020204" pitchFamily="34" charset="0"/>
              <a:buChar char="•"/>
            </a:pPr>
            <a:r>
              <a:rPr lang="en-US" dirty="0">
                <a:effectLst/>
              </a:rPr>
              <a:t>It allows for more coordination than the functional structure. </a:t>
            </a:r>
          </a:p>
          <a:p>
            <a:pPr algn="just">
              <a:buFont typeface="Arial" panose="020B0604020202020204" pitchFamily="34" charset="0"/>
              <a:buChar char="•"/>
            </a:pPr>
            <a:r>
              <a:rPr lang="en-US" dirty="0">
                <a:effectLst/>
              </a:rPr>
              <a:t>Decision-making authority pushed to lower levels of the organization enables faster, customized decisions.</a:t>
            </a:r>
          </a:p>
          <a:p>
            <a:pPr marL="0" indent="0" algn="just">
              <a:buNone/>
            </a:pPr>
            <a:r>
              <a:rPr lang="en-US" b="1" dirty="0"/>
              <a:t>The disadvantages of this structure include the following:</a:t>
            </a:r>
          </a:p>
          <a:p>
            <a:pPr algn="just">
              <a:buFont typeface="Arial" panose="020B0604020202020204" pitchFamily="34" charset="0"/>
              <a:buChar char="•"/>
            </a:pPr>
            <a:r>
              <a:rPr lang="en-US" dirty="0">
                <a:effectLst/>
              </a:rPr>
              <a:t>It can result in a loss of efficiency and a duplication of effort because each division needs to acquire the same resources.</a:t>
            </a:r>
          </a:p>
          <a:p>
            <a:pPr algn="just">
              <a:buFont typeface="Arial" panose="020B0604020202020204" pitchFamily="34" charset="0"/>
              <a:buChar char="•"/>
            </a:pPr>
            <a:r>
              <a:rPr lang="en-US" dirty="0">
                <a:effectLst/>
              </a:rPr>
              <a:t>Each division often has its own research and development, marketing, and other units that could otherwise be helping each other.</a:t>
            </a:r>
          </a:p>
          <a:p>
            <a:pPr algn="just">
              <a:buFont typeface="Arial" panose="020B0604020202020204" pitchFamily="34" charset="0"/>
              <a:buChar char="•"/>
            </a:pPr>
            <a:r>
              <a:rPr lang="en-US" dirty="0">
                <a:effectLst/>
              </a:rPr>
              <a:t>Employees with similar technical career paths have less interaction.</a:t>
            </a:r>
          </a:p>
          <a:p>
            <a:pPr algn="just">
              <a:buFont typeface="Arial" panose="020B0604020202020204" pitchFamily="34" charset="0"/>
              <a:buChar char="•"/>
            </a:pPr>
            <a:r>
              <a:rPr lang="en-US" dirty="0">
                <a:effectLst/>
              </a:rPr>
              <a:t>Divisions may be competing for the same customers.</a:t>
            </a:r>
          </a:p>
          <a:p>
            <a:pPr algn="just">
              <a:buFont typeface="Arial" panose="020B0604020202020204" pitchFamily="34" charset="0"/>
              <a:buChar char="•"/>
            </a:pPr>
            <a:r>
              <a:rPr lang="en-US" dirty="0">
                <a:effectLst/>
              </a:rPr>
              <a:t>Each division often buys similar supplies in smaller quantities and may pay more per item.</a:t>
            </a:r>
          </a:p>
          <a:p>
            <a:pPr algn="just"/>
            <a:endParaRPr lang="en-IN" dirty="0"/>
          </a:p>
        </p:txBody>
      </p:sp>
    </p:spTree>
    <p:extLst>
      <p:ext uri="{BB962C8B-B14F-4D97-AF65-F5344CB8AC3E}">
        <p14:creationId xmlns:p14="http://schemas.microsoft.com/office/powerpoint/2010/main" val="2097720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1943</TotalTime>
  <Words>1538</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Organizational Structure</vt:lpstr>
      <vt:lpstr>Learning Outcomes </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Organizational Structure</vt:lpstr>
      <vt:lpstr>PowerPoint Presentation</vt:lpstr>
      <vt:lpstr>PowerPoint Presentation</vt:lpstr>
      <vt:lpstr>Organizational Structure</vt:lpstr>
      <vt:lpstr>Organizational Structure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Dilemma and its Resolution</dc:title>
  <dc:creator>aeshwaryadixit@outlook.com</dc:creator>
  <cp:lastModifiedBy>davinder kaur</cp:lastModifiedBy>
  <cp:revision>55</cp:revision>
  <dcterms:created xsi:type="dcterms:W3CDTF">2022-08-18T04:16:21Z</dcterms:created>
  <dcterms:modified xsi:type="dcterms:W3CDTF">2022-09-07T09:28:04Z</dcterms:modified>
</cp:coreProperties>
</file>