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8/24/2021</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edureka.co/blog/learn-python-for-data-scienc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6618" y="1212887"/>
            <a:ext cx="6096000" cy="3693319"/>
          </a:xfrm>
          <a:prstGeom prst="rect">
            <a:avLst/>
          </a:prstGeom>
        </p:spPr>
        <p:txBody>
          <a:bodyPr>
            <a:spAutoFit/>
          </a:bodyPr>
          <a:lstStyle/>
          <a:p>
            <a:pPr algn="just"/>
            <a:r>
              <a:rPr lang="en-US" b="1" dirty="0">
                <a:solidFill>
                  <a:srgbClr val="4A4A4A"/>
                </a:solidFill>
                <a:latin typeface="Open Sans"/>
              </a:rPr>
              <a:t>Introduction To Python</a:t>
            </a:r>
            <a:endParaRPr lang="en-US" dirty="0">
              <a:solidFill>
                <a:srgbClr val="4A4A4A"/>
              </a:solidFill>
              <a:latin typeface="Open Sans"/>
            </a:endParaRPr>
          </a:p>
          <a:p>
            <a:pPr algn="just"/>
            <a:r>
              <a:rPr lang="en-US" b="1" dirty="0">
                <a:solidFill>
                  <a:srgbClr val="007BFF"/>
                </a:solidFill>
                <a:latin typeface="Open Sans"/>
              </a:rPr>
              <a:t>Python</a:t>
            </a:r>
            <a:r>
              <a:rPr lang="en-US" dirty="0">
                <a:solidFill>
                  <a:srgbClr val="4A4A4A"/>
                </a:solidFill>
                <a:latin typeface="Open Sans"/>
              </a:rPr>
              <a:t> is a very versatile language. It has thousands of libraries and modules to work with.</a:t>
            </a:r>
          </a:p>
          <a:p>
            <a:pPr algn="just"/>
            <a:r>
              <a:rPr lang="en-US" dirty="0">
                <a:solidFill>
                  <a:srgbClr val="4A4A4A"/>
                </a:solidFill>
                <a:latin typeface="Open Sans"/>
              </a:rPr>
              <a:t>Personally, I think </a:t>
            </a:r>
            <a:r>
              <a:rPr lang="en-US" b="1" dirty="0">
                <a:solidFill>
                  <a:srgbClr val="007BFF"/>
                </a:solidFill>
                <a:latin typeface="Open Sans"/>
              </a:rPr>
              <a:t>Python</a:t>
            </a:r>
            <a:r>
              <a:rPr lang="en-US" dirty="0">
                <a:solidFill>
                  <a:srgbClr val="4A4A4A"/>
                </a:solidFill>
                <a:latin typeface="Open Sans"/>
              </a:rPr>
              <a:t> is really fun to work with when compared to all the other languages out there. It is very beginner friendly which is very important and the syntax is very simple to figure out. As a beginner, think this is very vital when starting out with a language.</a:t>
            </a:r>
          </a:p>
          <a:p>
            <a:pPr algn="just"/>
            <a:r>
              <a:rPr lang="en-US" dirty="0">
                <a:solidFill>
                  <a:srgbClr val="4A4A4A"/>
                </a:solidFill>
                <a:latin typeface="Open Sans"/>
              </a:rPr>
              <a:t>Best of all, no semicolon, right?</a:t>
            </a:r>
          </a:p>
          <a:p>
            <a:pPr algn="just"/>
            <a:r>
              <a:rPr lang="en-US" dirty="0">
                <a:solidFill>
                  <a:srgbClr val="4A4A4A"/>
                </a:solidFill>
                <a:latin typeface="Open Sans"/>
              </a:rPr>
              <a:t>Well since </a:t>
            </a:r>
            <a:r>
              <a:rPr lang="en-US" b="1" dirty="0">
                <a:solidFill>
                  <a:srgbClr val="007BFF"/>
                </a:solidFill>
                <a:latin typeface="Open Sans"/>
              </a:rPr>
              <a:t>Python</a:t>
            </a:r>
            <a:r>
              <a:rPr lang="en-US" dirty="0">
                <a:solidFill>
                  <a:srgbClr val="4A4A4A"/>
                </a:solidFill>
                <a:latin typeface="Open Sans"/>
              </a:rPr>
              <a:t> and most of its libraries are open source it has gained a lot of traction among startups and the industry as well. And this definitely leads to millions of happy learners across the globe.</a:t>
            </a:r>
            <a:endParaRPr lang="en-US" b="0" i="0" dirty="0">
              <a:solidFill>
                <a:srgbClr val="4A4A4A"/>
              </a:solidFill>
              <a:effectLst/>
              <a:latin typeface="Open Sans"/>
            </a:endParaRPr>
          </a:p>
        </p:txBody>
      </p:sp>
    </p:spTree>
    <p:extLst>
      <p:ext uri="{BB962C8B-B14F-4D97-AF65-F5344CB8AC3E}">
        <p14:creationId xmlns:p14="http://schemas.microsoft.com/office/powerpoint/2010/main" val="345912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0509" y="1083164"/>
            <a:ext cx="6096000" cy="1200329"/>
          </a:xfrm>
          <a:prstGeom prst="rect">
            <a:avLst/>
          </a:prstGeom>
        </p:spPr>
        <p:txBody>
          <a:bodyPr>
            <a:spAutoFit/>
          </a:bodyPr>
          <a:lstStyle/>
          <a:p>
            <a:pPr algn="just"/>
            <a:r>
              <a:rPr lang="en-US" b="1" dirty="0">
                <a:solidFill>
                  <a:srgbClr val="4A4A4A"/>
                </a:solidFill>
                <a:latin typeface="Open Sans"/>
              </a:rPr>
              <a:t>Step 2: Run the Installer</a:t>
            </a:r>
            <a:endParaRPr lang="en-US" dirty="0">
              <a:solidFill>
                <a:srgbClr val="4A4A4A"/>
              </a:solidFill>
              <a:latin typeface="Open Sans"/>
            </a:endParaRPr>
          </a:p>
          <a:p>
            <a:pPr algn="just"/>
            <a:r>
              <a:rPr lang="en-US" dirty="0">
                <a:solidFill>
                  <a:srgbClr val="4A4A4A"/>
                </a:solidFill>
                <a:latin typeface="Open Sans"/>
              </a:rPr>
              <a:t>Once you have chosen and downloaded an installer, simply run it by double-clicking on the downloaded file. A dialog should appear that looks something like this:</a:t>
            </a:r>
            <a:endParaRPr lang="en-US" b="0" i="0" dirty="0">
              <a:solidFill>
                <a:srgbClr val="4A4A4A"/>
              </a:solidFill>
              <a:effectLst/>
              <a:latin typeface="Open Sans"/>
            </a:endParaRPr>
          </a:p>
        </p:txBody>
      </p:sp>
      <p:pic>
        <p:nvPicPr>
          <p:cNvPr id="2050" name="Picture 2" descr="Installing Python - Install Python on window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0509" y="2475489"/>
            <a:ext cx="5995843" cy="329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67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836" y="981517"/>
            <a:ext cx="6096000" cy="923330"/>
          </a:xfrm>
          <a:prstGeom prst="rect">
            <a:avLst/>
          </a:prstGeom>
        </p:spPr>
        <p:txBody>
          <a:bodyPr>
            <a:spAutoFit/>
          </a:bodyPr>
          <a:lstStyle/>
          <a:p>
            <a:pPr algn="just"/>
            <a:r>
              <a:rPr lang="en-US" b="1" dirty="0">
                <a:solidFill>
                  <a:srgbClr val="004085"/>
                </a:solidFill>
                <a:latin typeface="Open Sans"/>
              </a:rPr>
              <a:t>Important:</a:t>
            </a:r>
            <a:r>
              <a:rPr lang="en-US" dirty="0">
                <a:solidFill>
                  <a:srgbClr val="004085"/>
                </a:solidFill>
                <a:latin typeface="Open Sans"/>
              </a:rPr>
              <a:t> You want to be sure to check the box that says </a:t>
            </a:r>
            <a:r>
              <a:rPr lang="en-US" b="1" dirty="0">
                <a:solidFill>
                  <a:srgbClr val="004085"/>
                </a:solidFill>
                <a:latin typeface="Open Sans"/>
              </a:rPr>
              <a:t>Add Python 3.x to PATH</a:t>
            </a:r>
            <a:r>
              <a:rPr lang="en-US" dirty="0">
                <a:solidFill>
                  <a:srgbClr val="004085"/>
                </a:solidFill>
                <a:latin typeface="Open Sans"/>
              </a:rPr>
              <a:t> as shown to ensure that the interpreter will be placed in your execution path.</a:t>
            </a:r>
            <a:endParaRPr lang="en-IN" dirty="0"/>
          </a:p>
        </p:txBody>
      </p:sp>
      <p:sp>
        <p:nvSpPr>
          <p:cNvPr id="3" name="Rectangle 2"/>
          <p:cNvSpPr/>
          <p:nvPr/>
        </p:nvSpPr>
        <p:spPr>
          <a:xfrm>
            <a:off x="3158836" y="2523990"/>
            <a:ext cx="6096000" cy="923330"/>
          </a:xfrm>
          <a:prstGeom prst="rect">
            <a:avLst/>
          </a:prstGeom>
        </p:spPr>
        <p:txBody>
          <a:bodyPr>
            <a:spAutoFit/>
          </a:bodyPr>
          <a:lstStyle/>
          <a:p>
            <a:pPr algn="just"/>
            <a:r>
              <a:rPr lang="en-US" dirty="0">
                <a:solidFill>
                  <a:srgbClr val="4A4A4A"/>
                </a:solidFill>
                <a:latin typeface="Open Sans"/>
              </a:rPr>
              <a:t>Then just click </a:t>
            </a:r>
            <a:r>
              <a:rPr lang="en-US" b="1" dirty="0">
                <a:solidFill>
                  <a:srgbClr val="4A4A4A"/>
                </a:solidFill>
                <a:latin typeface="Open Sans"/>
              </a:rPr>
              <a:t>Install Now</a:t>
            </a:r>
            <a:r>
              <a:rPr lang="en-US" dirty="0">
                <a:solidFill>
                  <a:srgbClr val="4A4A4A"/>
                </a:solidFill>
                <a:latin typeface="Open Sans"/>
              </a:rPr>
              <a:t>. That should be all there is to it. A few minutes later you should have a working Python 3 installation on your system.</a:t>
            </a:r>
            <a:endParaRPr lang="en-IN" dirty="0"/>
          </a:p>
        </p:txBody>
      </p:sp>
    </p:spTree>
    <p:extLst>
      <p:ext uri="{BB962C8B-B14F-4D97-AF65-F5344CB8AC3E}">
        <p14:creationId xmlns:p14="http://schemas.microsoft.com/office/powerpoint/2010/main" val="3367893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4400" y="1175666"/>
            <a:ext cx="6096000" cy="2031325"/>
          </a:xfrm>
          <a:prstGeom prst="rect">
            <a:avLst/>
          </a:prstGeom>
        </p:spPr>
        <p:txBody>
          <a:bodyPr>
            <a:spAutoFit/>
          </a:bodyPr>
          <a:lstStyle/>
          <a:p>
            <a:pPr algn="just"/>
            <a:r>
              <a:rPr lang="en-US" b="1" dirty="0">
                <a:solidFill>
                  <a:srgbClr val="4A4A4A"/>
                </a:solidFill>
                <a:latin typeface="Open Sans"/>
              </a:rPr>
              <a:t>Python Development Environments</a:t>
            </a:r>
            <a:endParaRPr lang="en-US" dirty="0">
              <a:solidFill>
                <a:srgbClr val="4A4A4A"/>
              </a:solidFill>
              <a:latin typeface="Open Sans"/>
            </a:endParaRPr>
          </a:p>
          <a:p>
            <a:pPr algn="just"/>
            <a:r>
              <a:rPr lang="en-US" dirty="0">
                <a:solidFill>
                  <a:srgbClr val="4A4A4A"/>
                </a:solidFill>
                <a:latin typeface="Open Sans"/>
              </a:rPr>
              <a:t>There are many good IDEs to code with Python and to use on a daily basis.</a:t>
            </a:r>
          </a:p>
          <a:p>
            <a:pPr algn="just"/>
            <a:r>
              <a:rPr lang="en-US" dirty="0">
                <a:solidFill>
                  <a:srgbClr val="4A4A4A"/>
                </a:solidFill>
                <a:latin typeface="Open Sans"/>
              </a:rPr>
              <a:t>We have </a:t>
            </a:r>
            <a:r>
              <a:rPr lang="en-US" dirty="0" err="1">
                <a:solidFill>
                  <a:srgbClr val="4A4A4A"/>
                </a:solidFill>
                <a:latin typeface="Open Sans"/>
              </a:rPr>
              <a:t>Pydev</a:t>
            </a:r>
            <a:r>
              <a:rPr lang="en-US" dirty="0">
                <a:solidFill>
                  <a:srgbClr val="4A4A4A"/>
                </a:solidFill>
                <a:latin typeface="Open Sans"/>
              </a:rPr>
              <a:t> for eclipse, </a:t>
            </a:r>
            <a:r>
              <a:rPr lang="en-US" dirty="0" err="1">
                <a:solidFill>
                  <a:srgbClr val="4A4A4A"/>
                </a:solidFill>
                <a:latin typeface="Open Sans"/>
              </a:rPr>
              <a:t>Pycharm</a:t>
            </a:r>
            <a:r>
              <a:rPr lang="en-US" dirty="0">
                <a:solidFill>
                  <a:srgbClr val="4A4A4A"/>
                </a:solidFill>
                <a:latin typeface="Open Sans"/>
              </a:rPr>
              <a:t>, notepad++ and bluefish for you mac users. We have Komodo and Vim as well.</a:t>
            </a:r>
          </a:p>
          <a:p>
            <a:pPr algn="just"/>
            <a:r>
              <a:rPr lang="en-US" dirty="0">
                <a:solidFill>
                  <a:srgbClr val="4A4A4A"/>
                </a:solidFill>
                <a:latin typeface="Open Sans"/>
              </a:rPr>
              <a:t>Check out the following image:</a:t>
            </a:r>
            <a:endParaRPr lang="en-US" b="0" i="0" dirty="0">
              <a:solidFill>
                <a:srgbClr val="4A4A4A"/>
              </a:solidFill>
              <a:effectLst/>
              <a:latin typeface="Open Sans"/>
            </a:endParaRPr>
          </a:p>
        </p:txBody>
      </p:sp>
      <p:pic>
        <p:nvPicPr>
          <p:cNvPr id="3074" name="Picture 2" descr="Python IDEs - Install Python on Windows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b="10012"/>
          <a:stretch/>
        </p:blipFill>
        <p:spPr bwMode="auto">
          <a:xfrm>
            <a:off x="2813591" y="3371272"/>
            <a:ext cx="7882118" cy="2207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434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pPr algn="just"/>
            <a:r>
              <a:rPr lang="en-US" b="1" dirty="0">
                <a:solidFill>
                  <a:srgbClr val="4A4A4A"/>
                </a:solidFill>
                <a:latin typeface="Open Sans"/>
              </a:rPr>
              <a:t>Introduction To Python </a:t>
            </a:r>
            <a:endParaRPr lang="en-US" dirty="0">
              <a:solidFill>
                <a:srgbClr val="4A4A4A"/>
              </a:solidFill>
              <a:latin typeface="Open Sans"/>
            </a:endParaRPr>
          </a:p>
          <a:p>
            <a:pPr algn="just"/>
            <a:r>
              <a:rPr lang="en-US" dirty="0">
                <a:solidFill>
                  <a:srgbClr val="4A4A4A"/>
                </a:solidFill>
                <a:latin typeface="Open Sans"/>
              </a:rPr>
              <a:t>Python in simple words is a High-Level Dynamic Programming Language which is interpreted. Guido Van Rossum, the father of Python had simple goals in mind when he was developing it, easy looking code, readable and open source. Python is ranked as the 3rd most prominent language followed by </a:t>
            </a:r>
            <a:r>
              <a:rPr lang="en-US" dirty="0">
                <a:solidFill>
                  <a:srgbClr val="007BFF"/>
                </a:solidFill>
                <a:latin typeface="Open Sans"/>
              </a:rPr>
              <a:t>JavaScript</a:t>
            </a:r>
            <a:r>
              <a:rPr lang="en-US" dirty="0">
                <a:solidFill>
                  <a:srgbClr val="4A4A4A"/>
                </a:solidFill>
                <a:latin typeface="Open Sans"/>
              </a:rPr>
              <a:t> and </a:t>
            </a:r>
            <a:r>
              <a:rPr lang="en-US" dirty="0">
                <a:solidFill>
                  <a:srgbClr val="007BFF"/>
                </a:solidFill>
                <a:latin typeface="Open Sans"/>
              </a:rPr>
              <a:t>Java</a:t>
            </a:r>
            <a:r>
              <a:rPr lang="en-US" dirty="0">
                <a:solidFill>
                  <a:srgbClr val="4A4A4A"/>
                </a:solidFill>
                <a:latin typeface="Open Sans"/>
              </a:rPr>
              <a:t> in a survey held in 2018 by Stack Overflow which serves proof to it being the most growing language.</a:t>
            </a:r>
          </a:p>
          <a:p>
            <a:pPr algn="just"/>
            <a:r>
              <a:rPr lang="en-US" dirty="0">
                <a:solidFill>
                  <a:srgbClr val="4A4A4A"/>
                </a:solidFill>
                <a:latin typeface="Open Sans"/>
              </a:rPr>
              <a:t>What is Python?</a:t>
            </a:r>
          </a:p>
          <a:p>
            <a:pPr algn="just"/>
            <a:r>
              <a:rPr lang="en-US" dirty="0">
                <a:solidFill>
                  <a:srgbClr val="4A4A4A"/>
                </a:solidFill>
                <a:latin typeface="Open Sans"/>
              </a:rPr>
              <a:t>Python is currently my favorite and most preferred language to work on because of its</a:t>
            </a:r>
            <a:r>
              <a:rPr lang="en-US" i="1" dirty="0">
                <a:solidFill>
                  <a:srgbClr val="4A4A4A"/>
                </a:solidFill>
                <a:latin typeface="Open Sans"/>
              </a:rPr>
              <a:t> simplicity, powerful libraries, and readability</a:t>
            </a:r>
            <a:r>
              <a:rPr lang="en-US" dirty="0">
                <a:solidFill>
                  <a:srgbClr val="4A4A4A"/>
                </a:solidFill>
                <a:latin typeface="Open Sans"/>
              </a:rPr>
              <a:t>. You may be an old school coder or may be completely new to programming, </a:t>
            </a:r>
            <a:r>
              <a:rPr lang="en-US" dirty="0" err="1" smtClean="0">
                <a:solidFill>
                  <a:srgbClr val="007BFF"/>
                </a:solidFill>
                <a:latin typeface="Open Sans"/>
              </a:rPr>
              <a:t>Pyth</a:t>
            </a:r>
            <a:endParaRPr lang="en-US" dirty="0" smtClean="0">
              <a:solidFill>
                <a:srgbClr val="007BFF"/>
              </a:solidFill>
              <a:latin typeface="Open Sans"/>
            </a:endParaRPr>
          </a:p>
          <a:p>
            <a:pPr algn="just"/>
            <a:r>
              <a:rPr lang="en-US" dirty="0" smtClean="0">
                <a:solidFill>
                  <a:srgbClr val="007BFF"/>
                </a:solidFill>
                <a:latin typeface="Open Sans"/>
              </a:rPr>
              <a:t>on</a:t>
            </a:r>
            <a:r>
              <a:rPr lang="en-US" dirty="0">
                <a:solidFill>
                  <a:srgbClr val="4A4A4A"/>
                </a:solidFill>
                <a:latin typeface="Open Sans"/>
              </a:rPr>
              <a:t> is the best way to get started!</a:t>
            </a:r>
            <a:endParaRPr lang="en-US" b="0" i="0" dirty="0">
              <a:solidFill>
                <a:srgbClr val="4A4A4A"/>
              </a:solidFill>
              <a:effectLst/>
              <a:latin typeface="Open Sans"/>
            </a:endParaRPr>
          </a:p>
        </p:txBody>
      </p:sp>
    </p:spTree>
    <p:extLst>
      <p:ext uri="{BB962C8B-B14F-4D97-AF65-F5344CB8AC3E}">
        <p14:creationId xmlns:p14="http://schemas.microsoft.com/office/powerpoint/2010/main" val="2650573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1818" y="1111609"/>
            <a:ext cx="6096000" cy="4616648"/>
          </a:xfrm>
          <a:prstGeom prst="rect">
            <a:avLst/>
          </a:prstGeom>
        </p:spPr>
        <p:txBody>
          <a:bodyPr>
            <a:spAutoFit/>
          </a:bodyPr>
          <a:lstStyle/>
          <a:p>
            <a:pPr algn="just"/>
            <a:r>
              <a:rPr lang="en-US" sz="1600" dirty="0" smtClean="0">
                <a:solidFill>
                  <a:srgbClr val="4A4A4A"/>
                </a:solidFill>
                <a:latin typeface="Open Sans"/>
              </a:rPr>
              <a:t>python </a:t>
            </a:r>
            <a:r>
              <a:rPr lang="en-US" sz="1600" dirty="0">
                <a:solidFill>
                  <a:srgbClr val="4A4A4A"/>
                </a:solidFill>
                <a:latin typeface="Open Sans"/>
              </a:rPr>
              <a:t>provides features listed below :</a:t>
            </a:r>
          </a:p>
          <a:p>
            <a:pPr algn="just">
              <a:buFont typeface="Arial" panose="020B0604020202020204" pitchFamily="34" charset="0"/>
              <a:buChar char="•"/>
            </a:pPr>
            <a:r>
              <a:rPr lang="en-US" sz="1600" dirty="0">
                <a:solidFill>
                  <a:srgbClr val="4A4A4A"/>
                </a:solidFill>
                <a:latin typeface="Open Sans"/>
              </a:rPr>
              <a:t>Simplicity: Think less of the syntax of the language and more of the code.</a:t>
            </a:r>
          </a:p>
          <a:p>
            <a:pPr algn="just">
              <a:buFont typeface="Arial" panose="020B0604020202020204" pitchFamily="34" charset="0"/>
              <a:buChar char="•"/>
            </a:pPr>
            <a:r>
              <a:rPr lang="en-US" sz="1600" dirty="0">
                <a:solidFill>
                  <a:srgbClr val="4A4A4A"/>
                </a:solidFill>
                <a:latin typeface="Open Sans"/>
              </a:rPr>
              <a:t>Open Source: A powerful language and it is free for everyone to use and alter as needed.</a:t>
            </a:r>
          </a:p>
          <a:p>
            <a:pPr algn="just">
              <a:buFont typeface="Arial" panose="020B0604020202020204" pitchFamily="34" charset="0"/>
              <a:buChar char="•"/>
            </a:pPr>
            <a:r>
              <a:rPr lang="en-US" sz="1600" dirty="0">
                <a:solidFill>
                  <a:srgbClr val="4A4A4A"/>
                </a:solidFill>
                <a:latin typeface="Open Sans"/>
              </a:rPr>
              <a:t>Portability: Python code can be shared and it would work the same way it was intended to. Seamless and hassle-free.</a:t>
            </a:r>
          </a:p>
          <a:p>
            <a:pPr algn="just">
              <a:buFont typeface="Arial" panose="020B0604020202020204" pitchFamily="34" charset="0"/>
              <a:buChar char="•"/>
            </a:pPr>
            <a:r>
              <a:rPr lang="en-US" sz="1600" dirty="0">
                <a:solidFill>
                  <a:srgbClr val="4A4A4A"/>
                </a:solidFill>
                <a:latin typeface="Open Sans"/>
              </a:rPr>
              <a:t>Being Embeddable &amp; Extensible: Python can have snippets of other languages inside it to perform certain functions.</a:t>
            </a:r>
          </a:p>
          <a:p>
            <a:pPr algn="just">
              <a:buFont typeface="Arial" panose="020B0604020202020204" pitchFamily="34" charset="0"/>
              <a:buChar char="•"/>
            </a:pPr>
            <a:r>
              <a:rPr lang="en-US" sz="1600" dirty="0">
                <a:solidFill>
                  <a:srgbClr val="4A4A4A"/>
                </a:solidFill>
                <a:latin typeface="Open Sans"/>
              </a:rPr>
              <a:t>Being Interpreted: The worries of large memory tasks and other heavy CPU tasks are taken care of by Python itself leaving you to worry only about coding.</a:t>
            </a:r>
          </a:p>
          <a:p>
            <a:pPr algn="just">
              <a:buFont typeface="Arial" panose="020B0604020202020204" pitchFamily="34" charset="0"/>
              <a:buChar char="•"/>
            </a:pPr>
            <a:r>
              <a:rPr lang="en-US" sz="1600" dirty="0">
                <a:solidFill>
                  <a:srgbClr val="4A4A4A"/>
                </a:solidFill>
                <a:latin typeface="Open Sans"/>
              </a:rPr>
              <a:t>Huge amount of libraries: </a:t>
            </a:r>
            <a:r>
              <a:rPr lang="en-US" sz="1600" dirty="0">
                <a:solidFill>
                  <a:srgbClr val="007BFF"/>
                </a:solidFill>
                <a:latin typeface="Open Sans"/>
                <a:hlinkClick r:id="rId2"/>
              </a:rPr>
              <a:t>Data Science</a:t>
            </a:r>
            <a:r>
              <a:rPr lang="en-US" sz="1600" dirty="0">
                <a:solidFill>
                  <a:srgbClr val="4A4A4A"/>
                </a:solidFill>
                <a:latin typeface="Open Sans"/>
              </a:rPr>
              <a:t>? Python has you covered. Web Development? Python still has you covered. Always.</a:t>
            </a:r>
          </a:p>
          <a:p>
            <a:pPr algn="just">
              <a:buFont typeface="Arial" panose="020B0604020202020204" pitchFamily="34" charset="0"/>
              <a:buChar char="•"/>
            </a:pPr>
            <a:r>
              <a:rPr lang="en-US" sz="1600" dirty="0">
                <a:solidFill>
                  <a:srgbClr val="4A4A4A"/>
                </a:solidFill>
                <a:latin typeface="Open Sans"/>
              </a:rPr>
              <a:t>Object Orientation: Objects help breaking-down complex real-life problems into such that they can be coded and solved to obtain solutions.</a:t>
            </a:r>
            <a:endParaRPr lang="en-US" sz="1600" b="0" i="0" dirty="0">
              <a:solidFill>
                <a:srgbClr val="4A4A4A"/>
              </a:solidFill>
              <a:effectLst/>
              <a:latin typeface="Open Sans"/>
            </a:endParaRPr>
          </a:p>
        </p:txBody>
      </p:sp>
    </p:spTree>
    <p:extLst>
      <p:ext uri="{BB962C8B-B14F-4D97-AF65-F5344CB8AC3E}">
        <p14:creationId xmlns:p14="http://schemas.microsoft.com/office/powerpoint/2010/main" val="1502314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305342"/>
            <a:ext cx="6096000" cy="4247317"/>
          </a:xfrm>
          <a:prstGeom prst="rect">
            <a:avLst/>
          </a:prstGeom>
        </p:spPr>
        <p:txBody>
          <a:bodyPr>
            <a:spAutoFit/>
          </a:bodyPr>
          <a:lstStyle/>
          <a:p>
            <a:pPr algn="just"/>
            <a:r>
              <a:rPr lang="en-US" b="1" dirty="0">
                <a:solidFill>
                  <a:srgbClr val="4A4A4A"/>
                </a:solidFill>
                <a:latin typeface="Open Sans"/>
              </a:rPr>
              <a:t>Python Interpreter</a:t>
            </a:r>
            <a:endParaRPr lang="en-US" dirty="0">
              <a:solidFill>
                <a:srgbClr val="4A4A4A"/>
              </a:solidFill>
              <a:latin typeface="Open Sans"/>
            </a:endParaRPr>
          </a:p>
          <a:p>
            <a:pPr algn="just"/>
            <a:r>
              <a:rPr lang="en-US" dirty="0">
                <a:solidFill>
                  <a:srgbClr val="4A4A4A"/>
                </a:solidFill>
                <a:latin typeface="Open Sans"/>
              </a:rPr>
              <a:t>An interpreter is a computer program that directly executes, i.e. performs, instructions written in a programming or scripting language, without requiring them previously to have been compiled into a machine language program. So unlike Java, Python uses an interpreter.</a:t>
            </a:r>
          </a:p>
          <a:p>
            <a:pPr algn="just"/>
            <a:r>
              <a:rPr lang="en-US" dirty="0">
                <a:solidFill>
                  <a:srgbClr val="4A4A4A"/>
                </a:solidFill>
                <a:latin typeface="Open Sans"/>
              </a:rPr>
              <a:t>The interpreter is a program that we need to run our python code or scripts. It basically provides an interface between the code and the computer hardware to get the results of the code.</a:t>
            </a:r>
          </a:p>
          <a:p>
            <a:pPr algn="just"/>
            <a:r>
              <a:rPr lang="en-US" dirty="0">
                <a:solidFill>
                  <a:srgbClr val="4A4A4A"/>
                </a:solidFill>
                <a:latin typeface="Open Sans"/>
              </a:rPr>
              <a:t>No matter in which programming language the code is written, it goes through an interpreter when it comes to python. For example </a:t>
            </a:r>
            <a:r>
              <a:rPr lang="en-US" dirty="0" err="1">
                <a:solidFill>
                  <a:srgbClr val="4A4A4A"/>
                </a:solidFill>
                <a:latin typeface="Open Sans"/>
              </a:rPr>
              <a:t>pypy</a:t>
            </a:r>
            <a:r>
              <a:rPr lang="en-US" dirty="0">
                <a:solidFill>
                  <a:srgbClr val="4A4A4A"/>
                </a:solidFill>
                <a:latin typeface="Open Sans"/>
              </a:rPr>
              <a:t> is used to execute the code written in python.</a:t>
            </a:r>
            <a:endParaRPr lang="en-US" b="0" i="0" dirty="0">
              <a:solidFill>
                <a:srgbClr val="4A4A4A"/>
              </a:solidFill>
              <a:effectLst/>
              <a:latin typeface="Open Sans"/>
            </a:endParaRPr>
          </a:p>
        </p:txBody>
      </p:sp>
    </p:spTree>
    <p:extLst>
      <p:ext uri="{BB962C8B-B14F-4D97-AF65-F5344CB8AC3E}">
        <p14:creationId xmlns:p14="http://schemas.microsoft.com/office/powerpoint/2010/main" val="391230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720840"/>
            <a:ext cx="6096000" cy="3416320"/>
          </a:xfrm>
          <a:prstGeom prst="rect">
            <a:avLst/>
          </a:prstGeom>
        </p:spPr>
        <p:txBody>
          <a:bodyPr>
            <a:spAutoFit/>
          </a:bodyPr>
          <a:lstStyle/>
          <a:p>
            <a:pPr algn="just"/>
            <a:r>
              <a:rPr lang="en-US" b="1" dirty="0">
                <a:solidFill>
                  <a:srgbClr val="4A4A4A"/>
                </a:solidFill>
                <a:latin typeface="Open Sans"/>
              </a:rPr>
              <a:t>Python IDE</a:t>
            </a:r>
            <a:endParaRPr lang="en-US" dirty="0">
              <a:solidFill>
                <a:srgbClr val="4A4A4A"/>
              </a:solidFill>
              <a:latin typeface="Open Sans"/>
            </a:endParaRPr>
          </a:p>
          <a:p>
            <a:pPr algn="just"/>
            <a:r>
              <a:rPr lang="en-US" dirty="0">
                <a:solidFill>
                  <a:srgbClr val="4A4A4A"/>
                </a:solidFill>
                <a:latin typeface="Open Sans"/>
              </a:rPr>
              <a:t>IDE typically provides code editor, compiler/ interpreter and debugger in one GUI (Graphical User Interface). It encapsulates the entire process of code creation, compilation and testing which increases the productivity of developers.</a:t>
            </a:r>
          </a:p>
          <a:p>
            <a:pPr algn="just"/>
            <a:r>
              <a:rPr lang="en-US" dirty="0">
                <a:solidFill>
                  <a:srgbClr val="4A4A4A"/>
                </a:solidFill>
                <a:latin typeface="Open Sans"/>
              </a:rPr>
              <a:t>A developer working with an IDE starts with a model, which the IDE translates into suitable code. The IDE then debugs and tests the model-driven code, with a high level of automation. Once the build is successful and properly tested, it can be deployed for further testing through the IDE or other tools outside of the IDE.</a:t>
            </a:r>
            <a:endParaRPr lang="en-US" b="0" i="0" dirty="0">
              <a:solidFill>
                <a:srgbClr val="4A4A4A"/>
              </a:solidFill>
              <a:effectLst/>
              <a:latin typeface="Open Sans"/>
            </a:endParaRPr>
          </a:p>
        </p:txBody>
      </p:sp>
    </p:spTree>
    <p:extLst>
      <p:ext uri="{BB962C8B-B14F-4D97-AF65-F5344CB8AC3E}">
        <p14:creationId xmlns:p14="http://schemas.microsoft.com/office/powerpoint/2010/main" val="89778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5855" y="1462222"/>
            <a:ext cx="6096000" cy="3416320"/>
          </a:xfrm>
          <a:prstGeom prst="rect">
            <a:avLst/>
          </a:prstGeom>
        </p:spPr>
        <p:txBody>
          <a:bodyPr>
            <a:spAutoFit/>
          </a:bodyPr>
          <a:lstStyle/>
          <a:p>
            <a:pPr algn="just"/>
            <a:r>
              <a:rPr lang="en-US" b="1" dirty="0">
                <a:solidFill>
                  <a:srgbClr val="4A4A4A"/>
                </a:solidFill>
                <a:latin typeface="Open Sans"/>
              </a:rPr>
              <a:t>Which Python IDE?</a:t>
            </a:r>
            <a:endParaRPr lang="en-US" dirty="0">
              <a:solidFill>
                <a:srgbClr val="4A4A4A"/>
              </a:solidFill>
              <a:latin typeface="Open Sans"/>
            </a:endParaRPr>
          </a:p>
          <a:p>
            <a:pPr algn="just"/>
            <a:r>
              <a:rPr lang="en-US" dirty="0">
                <a:solidFill>
                  <a:srgbClr val="4A4A4A"/>
                </a:solidFill>
                <a:latin typeface="Open Sans"/>
              </a:rPr>
              <a:t>Always keep the following points in mind while choosing the best IDE for Python:</a:t>
            </a:r>
          </a:p>
          <a:p>
            <a:pPr algn="just">
              <a:buFont typeface="Arial" panose="020B0604020202020204" pitchFamily="34" charset="0"/>
              <a:buChar char="•"/>
            </a:pPr>
            <a:r>
              <a:rPr lang="en-US" dirty="0">
                <a:solidFill>
                  <a:srgbClr val="4A4A4A"/>
                </a:solidFill>
                <a:latin typeface="Open Sans"/>
              </a:rPr>
              <a:t>Level of expertise (beginner, professional) of the programmer</a:t>
            </a:r>
          </a:p>
          <a:p>
            <a:pPr algn="just">
              <a:buFont typeface="Arial" panose="020B0604020202020204" pitchFamily="34" charset="0"/>
              <a:buChar char="•"/>
            </a:pPr>
            <a:r>
              <a:rPr lang="en-US" dirty="0">
                <a:solidFill>
                  <a:srgbClr val="4A4A4A"/>
                </a:solidFill>
                <a:latin typeface="Open Sans"/>
              </a:rPr>
              <a:t>The type of industry or sector where Python is being used</a:t>
            </a:r>
          </a:p>
          <a:p>
            <a:pPr algn="just">
              <a:buFont typeface="Arial" panose="020B0604020202020204" pitchFamily="34" charset="0"/>
              <a:buChar char="•"/>
            </a:pPr>
            <a:r>
              <a:rPr lang="en-US" dirty="0">
                <a:solidFill>
                  <a:srgbClr val="4A4A4A"/>
                </a:solidFill>
                <a:latin typeface="Open Sans"/>
              </a:rPr>
              <a:t>Ability to buy commercial versions or stick to the free ones</a:t>
            </a:r>
          </a:p>
          <a:p>
            <a:pPr algn="just">
              <a:buFont typeface="Arial" panose="020B0604020202020204" pitchFamily="34" charset="0"/>
              <a:buChar char="•"/>
            </a:pPr>
            <a:r>
              <a:rPr lang="en-US" dirty="0">
                <a:solidFill>
                  <a:srgbClr val="4A4A4A"/>
                </a:solidFill>
                <a:latin typeface="Open Sans"/>
              </a:rPr>
              <a:t>Kind of software being developed</a:t>
            </a:r>
          </a:p>
          <a:p>
            <a:pPr algn="just">
              <a:buFont typeface="Arial" panose="020B0604020202020204" pitchFamily="34" charset="0"/>
              <a:buChar char="•"/>
            </a:pPr>
            <a:r>
              <a:rPr lang="en-US" dirty="0">
                <a:solidFill>
                  <a:srgbClr val="4A4A4A"/>
                </a:solidFill>
                <a:latin typeface="Open Sans"/>
              </a:rPr>
              <a:t>Need to integrate with other languages</a:t>
            </a:r>
          </a:p>
          <a:p>
            <a:pPr algn="just"/>
            <a:r>
              <a:rPr lang="en-US" dirty="0">
                <a:solidFill>
                  <a:srgbClr val="4A4A4A"/>
                </a:solidFill>
                <a:latin typeface="Open Sans"/>
              </a:rPr>
              <a:t>Once these points are decided upon, the programmer can easily select among the IDEs based on the given features.</a:t>
            </a:r>
            <a:endParaRPr lang="en-US" b="0" i="0" dirty="0">
              <a:solidFill>
                <a:srgbClr val="4A4A4A"/>
              </a:solidFill>
              <a:effectLst/>
              <a:latin typeface="Open Sans"/>
            </a:endParaRPr>
          </a:p>
        </p:txBody>
      </p:sp>
    </p:spTree>
    <p:extLst>
      <p:ext uri="{BB962C8B-B14F-4D97-AF65-F5344CB8AC3E}">
        <p14:creationId xmlns:p14="http://schemas.microsoft.com/office/powerpoint/2010/main" val="147528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2109" y="1295645"/>
            <a:ext cx="6096000" cy="1477328"/>
          </a:xfrm>
          <a:prstGeom prst="rect">
            <a:avLst/>
          </a:prstGeom>
        </p:spPr>
        <p:txBody>
          <a:bodyPr>
            <a:spAutoFit/>
          </a:bodyPr>
          <a:lstStyle/>
          <a:p>
            <a:pPr algn="just"/>
            <a:r>
              <a:rPr lang="en-US" b="1" dirty="0">
                <a:solidFill>
                  <a:srgbClr val="4A4A4A"/>
                </a:solidFill>
                <a:latin typeface="Open Sans"/>
              </a:rPr>
              <a:t>Why Learn Python?</a:t>
            </a:r>
            <a:endParaRPr lang="en-US" dirty="0">
              <a:solidFill>
                <a:srgbClr val="4A4A4A"/>
              </a:solidFill>
              <a:latin typeface="Open Sans"/>
            </a:endParaRPr>
          </a:p>
          <a:p>
            <a:pPr algn="just"/>
            <a:r>
              <a:rPr lang="en-US" dirty="0">
                <a:solidFill>
                  <a:srgbClr val="4A4A4A"/>
                </a:solidFill>
                <a:latin typeface="Open Sans"/>
              </a:rPr>
              <a:t>Python’s syntax is very easy to understand. The lines of code required for a task is less compared to other languages. Let me give you an example – If I have to print “Welcome To </a:t>
            </a:r>
            <a:r>
              <a:rPr lang="en-US" dirty="0" smtClean="0">
                <a:solidFill>
                  <a:srgbClr val="4A4A4A"/>
                </a:solidFill>
                <a:latin typeface="Open Sans"/>
              </a:rPr>
              <a:t>Class!”</a:t>
            </a:r>
            <a:r>
              <a:rPr lang="en-US" dirty="0">
                <a:solidFill>
                  <a:srgbClr val="4A4A4A"/>
                </a:solidFill>
                <a:latin typeface="Open Sans"/>
              </a:rPr>
              <a:t>  all I have to type:</a:t>
            </a:r>
            <a:endParaRPr lang="en-US" b="0" i="0" dirty="0">
              <a:solidFill>
                <a:srgbClr val="4A4A4A"/>
              </a:solidFill>
              <a:effectLst/>
              <a:latin typeface="Open Sans"/>
            </a:endParaRPr>
          </a:p>
        </p:txBody>
      </p:sp>
      <p:sp>
        <p:nvSpPr>
          <p:cNvPr id="4" name="Rectangle 3"/>
          <p:cNvSpPr/>
          <p:nvPr/>
        </p:nvSpPr>
        <p:spPr>
          <a:xfrm>
            <a:off x="3604571" y="2976480"/>
            <a:ext cx="2597762" cy="369332"/>
          </a:xfrm>
          <a:prstGeom prst="rect">
            <a:avLst/>
          </a:prstGeom>
        </p:spPr>
        <p:txBody>
          <a:bodyPr wrap="none">
            <a:spAutoFit/>
          </a:bodyPr>
          <a:lstStyle/>
          <a:p>
            <a:r>
              <a:rPr lang="en-IN" dirty="0"/>
              <a:t>print(“Welcome To </a:t>
            </a:r>
            <a:r>
              <a:rPr lang="en-IN" dirty="0" smtClean="0"/>
              <a:t>Class”)</a:t>
            </a:r>
            <a:endParaRPr lang="en-IN" dirty="0"/>
          </a:p>
        </p:txBody>
      </p:sp>
      <p:sp>
        <p:nvSpPr>
          <p:cNvPr id="5" name="Rectangle 4"/>
          <p:cNvSpPr/>
          <p:nvPr/>
        </p:nvSpPr>
        <p:spPr>
          <a:xfrm>
            <a:off x="3604571" y="3669437"/>
            <a:ext cx="6096000" cy="1754326"/>
          </a:xfrm>
          <a:prstGeom prst="rect">
            <a:avLst/>
          </a:prstGeom>
        </p:spPr>
        <p:txBody>
          <a:bodyPr>
            <a:spAutoFit/>
          </a:bodyPr>
          <a:lstStyle/>
          <a:p>
            <a:pPr algn="just"/>
            <a:r>
              <a:rPr lang="en-US" dirty="0">
                <a:solidFill>
                  <a:srgbClr val="4A4A4A"/>
                </a:solidFill>
                <a:latin typeface="Open Sans"/>
              </a:rPr>
              <a:t>Let’s look at some cool features of Python:</a:t>
            </a:r>
          </a:p>
          <a:p>
            <a:pPr algn="just">
              <a:buFont typeface="+mj-lt"/>
              <a:buAutoNum type="arabicPeriod"/>
            </a:pPr>
            <a:r>
              <a:rPr lang="en-US" dirty="0">
                <a:solidFill>
                  <a:srgbClr val="4A4A4A"/>
                </a:solidFill>
                <a:latin typeface="Open Sans"/>
              </a:rPr>
              <a:t>Simple and easy to learn</a:t>
            </a:r>
          </a:p>
          <a:p>
            <a:pPr algn="just">
              <a:buFont typeface="+mj-lt"/>
              <a:buAutoNum type="arabicPeriod"/>
            </a:pPr>
            <a:r>
              <a:rPr lang="en-US" dirty="0">
                <a:solidFill>
                  <a:srgbClr val="4A4A4A"/>
                </a:solidFill>
                <a:latin typeface="Open Sans"/>
              </a:rPr>
              <a:t>Free and Open Source</a:t>
            </a:r>
          </a:p>
          <a:p>
            <a:pPr algn="just">
              <a:buFont typeface="+mj-lt"/>
              <a:buAutoNum type="arabicPeriod"/>
            </a:pPr>
            <a:r>
              <a:rPr lang="en-US" dirty="0">
                <a:solidFill>
                  <a:srgbClr val="4A4A4A"/>
                </a:solidFill>
                <a:latin typeface="Open Sans"/>
              </a:rPr>
              <a:t>Portable</a:t>
            </a:r>
          </a:p>
          <a:p>
            <a:pPr algn="just">
              <a:buFont typeface="+mj-lt"/>
              <a:buAutoNum type="arabicPeriod"/>
            </a:pPr>
            <a:r>
              <a:rPr lang="en-US" dirty="0">
                <a:solidFill>
                  <a:srgbClr val="4A4A4A"/>
                </a:solidFill>
                <a:latin typeface="Open Sans"/>
              </a:rPr>
              <a:t>Supports different programming paradigm</a:t>
            </a:r>
          </a:p>
          <a:p>
            <a:pPr algn="just">
              <a:buFont typeface="+mj-lt"/>
              <a:buAutoNum type="arabicPeriod"/>
            </a:pPr>
            <a:r>
              <a:rPr lang="en-US" dirty="0">
                <a:solidFill>
                  <a:srgbClr val="4A4A4A"/>
                </a:solidFill>
                <a:latin typeface="Open Sans"/>
              </a:rPr>
              <a:t>Extensible</a:t>
            </a:r>
            <a:endParaRPr lang="en-US" b="0" i="0" dirty="0">
              <a:solidFill>
                <a:srgbClr val="4A4A4A"/>
              </a:solidFill>
              <a:effectLst/>
              <a:latin typeface="Open Sans"/>
            </a:endParaRPr>
          </a:p>
        </p:txBody>
      </p:sp>
    </p:spTree>
    <p:extLst>
      <p:ext uri="{BB962C8B-B14F-4D97-AF65-F5344CB8AC3E}">
        <p14:creationId xmlns:p14="http://schemas.microsoft.com/office/powerpoint/2010/main" val="1854592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2327" y="1665146"/>
            <a:ext cx="6096000" cy="1754326"/>
          </a:xfrm>
          <a:prstGeom prst="rect">
            <a:avLst/>
          </a:prstGeom>
        </p:spPr>
        <p:txBody>
          <a:bodyPr>
            <a:spAutoFit/>
          </a:bodyPr>
          <a:lstStyle/>
          <a:p>
            <a:pPr algn="just"/>
            <a:r>
              <a:rPr lang="en-US" b="1" dirty="0">
                <a:solidFill>
                  <a:srgbClr val="4A4A4A"/>
                </a:solidFill>
                <a:latin typeface="Open Sans"/>
              </a:rPr>
              <a:t>Python Applications</a:t>
            </a:r>
            <a:endParaRPr lang="en-US" dirty="0">
              <a:solidFill>
                <a:srgbClr val="4A4A4A"/>
              </a:solidFill>
              <a:latin typeface="Open Sans"/>
            </a:endParaRPr>
          </a:p>
          <a:p>
            <a:pPr algn="just">
              <a:buFont typeface="+mj-lt"/>
              <a:buAutoNum type="arabicPeriod"/>
            </a:pPr>
            <a:r>
              <a:rPr lang="en-US" dirty="0">
                <a:solidFill>
                  <a:srgbClr val="4A4A4A"/>
                </a:solidFill>
                <a:latin typeface="Open Sans"/>
              </a:rPr>
              <a:t>Artificial Intelligence</a:t>
            </a:r>
          </a:p>
          <a:p>
            <a:pPr algn="just">
              <a:buFont typeface="+mj-lt"/>
              <a:buAutoNum type="arabicPeriod"/>
            </a:pPr>
            <a:r>
              <a:rPr lang="en-US" dirty="0">
                <a:solidFill>
                  <a:srgbClr val="4A4A4A"/>
                </a:solidFill>
                <a:latin typeface="Open Sans"/>
              </a:rPr>
              <a:t>Desktop Application</a:t>
            </a:r>
          </a:p>
          <a:p>
            <a:pPr algn="just">
              <a:buFont typeface="+mj-lt"/>
              <a:buAutoNum type="arabicPeriod"/>
            </a:pPr>
            <a:r>
              <a:rPr lang="en-US" dirty="0">
                <a:solidFill>
                  <a:srgbClr val="4A4A4A"/>
                </a:solidFill>
                <a:latin typeface="Open Sans"/>
              </a:rPr>
              <a:t>Automation</a:t>
            </a:r>
          </a:p>
          <a:p>
            <a:pPr algn="just">
              <a:buFont typeface="+mj-lt"/>
              <a:buAutoNum type="arabicPeriod"/>
            </a:pPr>
            <a:r>
              <a:rPr lang="en-US" dirty="0">
                <a:solidFill>
                  <a:srgbClr val="4A4A4A"/>
                </a:solidFill>
                <a:latin typeface="Open Sans"/>
              </a:rPr>
              <a:t>Web Development</a:t>
            </a:r>
          </a:p>
          <a:p>
            <a:pPr algn="just">
              <a:buFont typeface="+mj-lt"/>
              <a:buAutoNum type="arabicPeriod"/>
            </a:pPr>
            <a:r>
              <a:rPr lang="en-US" dirty="0">
                <a:solidFill>
                  <a:srgbClr val="4A4A4A"/>
                </a:solidFill>
                <a:latin typeface="Open Sans"/>
              </a:rPr>
              <a:t>Data Wrangling, Exploration And Visualization</a:t>
            </a:r>
            <a:endParaRPr lang="en-US" b="0" i="0" dirty="0">
              <a:solidFill>
                <a:srgbClr val="4A4A4A"/>
              </a:solidFill>
              <a:effectLst/>
              <a:latin typeface="Open Sans"/>
            </a:endParaRPr>
          </a:p>
        </p:txBody>
      </p:sp>
    </p:spTree>
    <p:extLst>
      <p:ext uri="{BB962C8B-B14F-4D97-AF65-F5344CB8AC3E}">
        <p14:creationId xmlns:p14="http://schemas.microsoft.com/office/powerpoint/2010/main" val="2136031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ython Applications - Install Python on windows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163" y="1078608"/>
            <a:ext cx="7698572" cy="27083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311036" y="4195818"/>
            <a:ext cx="6096000" cy="1200329"/>
          </a:xfrm>
          <a:prstGeom prst="rect">
            <a:avLst/>
          </a:prstGeom>
        </p:spPr>
        <p:txBody>
          <a:bodyPr>
            <a:spAutoFit/>
          </a:bodyPr>
          <a:lstStyle/>
          <a:p>
            <a:pPr algn="just"/>
            <a:r>
              <a:rPr lang="en-US" dirty="0">
                <a:solidFill>
                  <a:srgbClr val="4A4A4A"/>
                </a:solidFill>
                <a:latin typeface="Open Sans"/>
              </a:rPr>
              <a:t>Everything from web development using Django and bottle. Mathematical computations using </a:t>
            </a:r>
            <a:r>
              <a:rPr lang="en-US" dirty="0" err="1">
                <a:solidFill>
                  <a:srgbClr val="4A4A4A"/>
                </a:solidFill>
                <a:latin typeface="Open Sans"/>
              </a:rPr>
              <a:t>Numpy</a:t>
            </a:r>
            <a:r>
              <a:rPr lang="en-US" dirty="0">
                <a:solidFill>
                  <a:srgbClr val="4A4A4A"/>
                </a:solidFill>
                <a:latin typeface="Open Sans"/>
              </a:rPr>
              <a:t>, designing your own GUI using </a:t>
            </a:r>
            <a:r>
              <a:rPr lang="en-US" dirty="0" err="1">
                <a:solidFill>
                  <a:srgbClr val="4A4A4A"/>
                </a:solidFill>
                <a:latin typeface="Open Sans"/>
              </a:rPr>
              <a:t>Tkinter</a:t>
            </a:r>
            <a:r>
              <a:rPr lang="en-US" dirty="0">
                <a:solidFill>
                  <a:srgbClr val="4A4A4A"/>
                </a:solidFill>
                <a:latin typeface="Open Sans"/>
              </a:rPr>
              <a:t> and making your own games using </a:t>
            </a:r>
            <a:r>
              <a:rPr lang="en-US" dirty="0" err="1">
                <a:solidFill>
                  <a:srgbClr val="4A4A4A"/>
                </a:solidFill>
                <a:latin typeface="Open Sans"/>
              </a:rPr>
              <a:t>Pygame</a:t>
            </a:r>
            <a:r>
              <a:rPr lang="en-US" dirty="0">
                <a:solidFill>
                  <a:srgbClr val="4A4A4A"/>
                </a:solidFill>
                <a:latin typeface="Open Sans"/>
              </a:rPr>
              <a:t> and so on.</a:t>
            </a:r>
            <a:endParaRPr lang="en-IN" dirty="0"/>
          </a:p>
        </p:txBody>
      </p:sp>
    </p:spTree>
    <p:extLst>
      <p:ext uri="{BB962C8B-B14F-4D97-AF65-F5344CB8AC3E}">
        <p14:creationId xmlns:p14="http://schemas.microsoft.com/office/powerpoint/2010/main" val="85050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9055" y="1554402"/>
            <a:ext cx="6096000" cy="2585323"/>
          </a:xfrm>
          <a:prstGeom prst="rect">
            <a:avLst/>
          </a:prstGeom>
        </p:spPr>
        <p:txBody>
          <a:bodyPr>
            <a:spAutoFit/>
          </a:bodyPr>
          <a:lstStyle/>
          <a:p>
            <a:pPr algn="just"/>
            <a:r>
              <a:rPr lang="en-US" b="1" dirty="0">
                <a:solidFill>
                  <a:srgbClr val="4A4A4A"/>
                </a:solidFill>
                <a:latin typeface="Open Sans"/>
              </a:rPr>
              <a:t>Python Basics</a:t>
            </a:r>
            <a:endParaRPr lang="en-US" dirty="0">
              <a:solidFill>
                <a:srgbClr val="4A4A4A"/>
              </a:solidFill>
              <a:latin typeface="Open Sans"/>
            </a:endParaRPr>
          </a:p>
          <a:p>
            <a:pPr algn="just"/>
            <a:r>
              <a:rPr lang="en-US" dirty="0">
                <a:solidFill>
                  <a:srgbClr val="4A4A4A"/>
                </a:solidFill>
                <a:latin typeface="Open Sans"/>
              </a:rPr>
              <a:t>The basic concepts in any programming language are the foundation of any programmer, We will start with the most basic concept in python</a:t>
            </a:r>
            <a:r>
              <a:rPr lang="en-US" dirty="0" smtClean="0">
                <a:solidFill>
                  <a:srgbClr val="4A4A4A"/>
                </a:solidFill>
                <a:latin typeface="Open Sans"/>
              </a:rPr>
              <a:t>.</a:t>
            </a:r>
          </a:p>
          <a:p>
            <a:pPr algn="just"/>
            <a:endParaRPr lang="en-US" dirty="0">
              <a:solidFill>
                <a:srgbClr val="4A4A4A"/>
              </a:solidFill>
              <a:latin typeface="Open Sans"/>
            </a:endParaRPr>
          </a:p>
          <a:p>
            <a:pPr algn="just"/>
            <a:r>
              <a:rPr lang="en-US" b="1" dirty="0">
                <a:solidFill>
                  <a:srgbClr val="4A4A4A"/>
                </a:solidFill>
                <a:latin typeface="Open Sans"/>
              </a:rPr>
              <a:t>Python Keywords</a:t>
            </a:r>
            <a:endParaRPr lang="en-US" dirty="0">
              <a:solidFill>
                <a:srgbClr val="4A4A4A"/>
              </a:solidFill>
              <a:latin typeface="Open Sans"/>
            </a:endParaRPr>
          </a:p>
          <a:p>
            <a:pPr algn="just"/>
            <a:r>
              <a:rPr lang="en-US" dirty="0">
                <a:solidFill>
                  <a:srgbClr val="4A4A4A"/>
                </a:solidFill>
                <a:latin typeface="Open Sans"/>
              </a:rPr>
              <a:t>Keywords are nothing but special names that are already present in python. We can use these keywords for specific functionality while writing a python program.</a:t>
            </a:r>
            <a:endParaRPr lang="en-US" b="0" i="0" dirty="0">
              <a:solidFill>
                <a:srgbClr val="4A4A4A"/>
              </a:solidFill>
              <a:effectLst/>
              <a:latin typeface="Open Sans"/>
            </a:endParaRPr>
          </a:p>
        </p:txBody>
      </p:sp>
    </p:spTree>
    <p:extLst>
      <p:ext uri="{BB962C8B-B14F-4D97-AF65-F5344CB8AC3E}">
        <p14:creationId xmlns:p14="http://schemas.microsoft.com/office/powerpoint/2010/main" val="2419418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7454" y="972235"/>
            <a:ext cx="6096000" cy="646331"/>
          </a:xfrm>
          <a:prstGeom prst="rect">
            <a:avLst/>
          </a:prstGeom>
        </p:spPr>
        <p:txBody>
          <a:bodyPr>
            <a:spAutoFit/>
          </a:bodyPr>
          <a:lstStyle/>
          <a:p>
            <a:r>
              <a:rPr lang="en-US" dirty="0">
                <a:solidFill>
                  <a:srgbClr val="4A4A4A"/>
                </a:solidFill>
                <a:latin typeface="Open Sans"/>
              </a:rPr>
              <a:t>Following is the list of all the keywords that we have in python:</a:t>
            </a:r>
            <a:endParaRPr lang="en-IN" dirty="0"/>
          </a:p>
        </p:txBody>
      </p:sp>
      <p:pic>
        <p:nvPicPr>
          <p:cNvPr id="6146" name="Picture 2" descr="keywords - python tutorial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1" r="10258" b="2979"/>
          <a:stretch/>
        </p:blipFill>
        <p:spPr bwMode="auto">
          <a:xfrm>
            <a:off x="3417455" y="2147454"/>
            <a:ext cx="5366328" cy="2406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3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3636" y="972511"/>
            <a:ext cx="6096000" cy="2308324"/>
          </a:xfrm>
          <a:prstGeom prst="rect">
            <a:avLst/>
          </a:prstGeom>
        </p:spPr>
        <p:txBody>
          <a:bodyPr>
            <a:spAutoFit/>
          </a:bodyPr>
          <a:lstStyle/>
          <a:p>
            <a:pPr algn="just"/>
            <a:r>
              <a:rPr lang="en-US" b="1" dirty="0">
                <a:solidFill>
                  <a:srgbClr val="4A4A4A"/>
                </a:solidFill>
                <a:latin typeface="Open Sans"/>
              </a:rPr>
              <a:t>Python Comments</a:t>
            </a:r>
            <a:endParaRPr lang="en-US" dirty="0">
              <a:solidFill>
                <a:srgbClr val="4A4A4A"/>
              </a:solidFill>
              <a:latin typeface="Open Sans"/>
            </a:endParaRPr>
          </a:p>
          <a:p>
            <a:pPr algn="just"/>
            <a:r>
              <a:rPr lang="en-US" dirty="0">
                <a:solidFill>
                  <a:srgbClr val="4A4A4A"/>
                </a:solidFill>
                <a:latin typeface="Open Sans"/>
              </a:rPr>
              <a:t>programmer-coherent statements, that describe what a block of code means. They get very useful when you are writing large codes. It’s practically inhuman to remember the names of every variable when you have a hundred-page program or so. Therefore, making use of comments will make it very easy for you, or someone else to read as well as modify the code.</a:t>
            </a:r>
            <a:endParaRPr lang="en-US" b="0" i="0" dirty="0">
              <a:solidFill>
                <a:srgbClr val="4A4A4A"/>
              </a:solidFill>
              <a:effectLst/>
              <a:latin typeface="Open Sans"/>
            </a:endParaRPr>
          </a:p>
        </p:txBody>
      </p:sp>
      <p:sp>
        <p:nvSpPr>
          <p:cNvPr id="4" name="Rectangle 3"/>
          <p:cNvSpPr/>
          <p:nvPr/>
        </p:nvSpPr>
        <p:spPr>
          <a:xfrm>
            <a:off x="3463636" y="3475520"/>
            <a:ext cx="6096000" cy="2031325"/>
          </a:xfrm>
          <a:prstGeom prst="rect">
            <a:avLst/>
          </a:prstGeom>
        </p:spPr>
        <p:txBody>
          <a:bodyPr>
            <a:spAutoFit/>
          </a:bodyPr>
          <a:lstStyle/>
          <a:p>
            <a:r>
              <a:rPr lang="en-US" dirty="0"/>
              <a:t>#this is a single line comment</a:t>
            </a:r>
          </a:p>
          <a:p>
            <a:r>
              <a:rPr lang="en-US" dirty="0"/>
              <a:t>#this is a multi</a:t>
            </a:r>
          </a:p>
          <a:p>
            <a:r>
              <a:rPr lang="en-US" dirty="0"/>
              <a:t>#line comment</a:t>
            </a:r>
          </a:p>
          <a:p>
            <a:r>
              <a:rPr lang="en-US" dirty="0"/>
              <a:t>"""this is a </a:t>
            </a:r>
            <a:r>
              <a:rPr lang="en-US" dirty="0" err="1"/>
              <a:t>docstring</a:t>
            </a:r>
            <a:r>
              <a:rPr lang="en-US" dirty="0"/>
              <a:t> </a:t>
            </a:r>
          </a:p>
          <a:p>
            <a:r>
              <a:rPr lang="en-US" dirty="0"/>
              <a:t>comment </a:t>
            </a:r>
          </a:p>
          <a:p>
            <a:r>
              <a:rPr lang="en-US" dirty="0" err="1"/>
              <a:t>i</a:t>
            </a:r>
            <a:r>
              <a:rPr lang="en-US" dirty="0"/>
              <a:t> hope it is clear</a:t>
            </a:r>
          </a:p>
          <a:p>
            <a:r>
              <a:rPr lang="en-US" dirty="0"/>
              <a:t>"""</a:t>
            </a:r>
            <a:endParaRPr lang="en-IN" dirty="0"/>
          </a:p>
        </p:txBody>
      </p:sp>
    </p:spTree>
    <p:extLst>
      <p:ext uri="{BB962C8B-B14F-4D97-AF65-F5344CB8AC3E}">
        <p14:creationId xmlns:p14="http://schemas.microsoft.com/office/powerpoint/2010/main" val="1882163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4400" y="963136"/>
            <a:ext cx="6096000" cy="1477328"/>
          </a:xfrm>
          <a:prstGeom prst="rect">
            <a:avLst/>
          </a:prstGeom>
        </p:spPr>
        <p:txBody>
          <a:bodyPr>
            <a:spAutoFit/>
          </a:bodyPr>
          <a:lstStyle/>
          <a:p>
            <a:r>
              <a:rPr lang="en-US" b="1" dirty="0">
                <a:solidFill>
                  <a:srgbClr val="4A4A4A"/>
                </a:solidFill>
                <a:latin typeface="Open Sans"/>
              </a:rPr>
              <a:t>Python Block Comments</a:t>
            </a:r>
            <a:endParaRPr lang="en-US" dirty="0">
              <a:solidFill>
                <a:srgbClr val="4A4A4A"/>
              </a:solidFill>
              <a:latin typeface="Open Sans"/>
            </a:endParaRPr>
          </a:p>
          <a:p>
            <a:pPr algn="just"/>
            <a:r>
              <a:rPr lang="en-US" dirty="0">
                <a:solidFill>
                  <a:srgbClr val="4A4A4A"/>
                </a:solidFill>
                <a:latin typeface="Open Sans"/>
              </a:rPr>
              <a:t>A block comment in python is written with the same indentation as the code, it is used to explain the code. A block comment looks something like the one written in the example below.</a:t>
            </a:r>
            <a:endParaRPr lang="en-US" b="0" i="0" dirty="0">
              <a:solidFill>
                <a:srgbClr val="4A4A4A"/>
              </a:solidFill>
              <a:effectLst/>
              <a:latin typeface="Open Sans"/>
            </a:endParaRPr>
          </a:p>
        </p:txBody>
      </p:sp>
      <p:sp>
        <p:nvSpPr>
          <p:cNvPr id="4" name="Rectangle 3"/>
          <p:cNvSpPr/>
          <p:nvPr/>
        </p:nvSpPr>
        <p:spPr>
          <a:xfrm>
            <a:off x="3454400" y="2810271"/>
            <a:ext cx="6096000" cy="646331"/>
          </a:xfrm>
          <a:prstGeom prst="rect">
            <a:avLst/>
          </a:prstGeom>
        </p:spPr>
        <p:txBody>
          <a:bodyPr>
            <a:spAutoFit/>
          </a:bodyPr>
          <a:lstStyle/>
          <a:p>
            <a:r>
              <a:rPr lang="en-US" dirty="0"/>
              <a:t># this is a print statement</a:t>
            </a:r>
          </a:p>
          <a:p>
            <a:r>
              <a:rPr lang="en-US" dirty="0"/>
              <a:t>print(“hello world”)</a:t>
            </a:r>
            <a:endParaRPr lang="en-IN" dirty="0"/>
          </a:p>
        </p:txBody>
      </p:sp>
    </p:spTree>
    <p:extLst>
      <p:ext uri="{BB962C8B-B14F-4D97-AF65-F5344CB8AC3E}">
        <p14:creationId xmlns:p14="http://schemas.microsoft.com/office/powerpoint/2010/main" val="413376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2" y="907671"/>
            <a:ext cx="6096000" cy="1200329"/>
          </a:xfrm>
          <a:prstGeom prst="rect">
            <a:avLst/>
          </a:prstGeom>
        </p:spPr>
        <p:txBody>
          <a:bodyPr>
            <a:spAutoFit/>
          </a:bodyPr>
          <a:lstStyle/>
          <a:p>
            <a:r>
              <a:rPr lang="en-US" b="1" dirty="0">
                <a:solidFill>
                  <a:srgbClr val="4A4A4A"/>
                </a:solidFill>
                <a:latin typeface="Open Sans"/>
              </a:rPr>
              <a:t>Python Variables</a:t>
            </a:r>
            <a:endParaRPr lang="en-US" dirty="0">
              <a:solidFill>
                <a:srgbClr val="4A4A4A"/>
              </a:solidFill>
              <a:latin typeface="Open Sans"/>
            </a:endParaRPr>
          </a:p>
          <a:p>
            <a:pPr algn="just"/>
            <a:r>
              <a:rPr lang="en-US" dirty="0">
                <a:solidFill>
                  <a:srgbClr val="4A4A4A"/>
                </a:solidFill>
                <a:latin typeface="Open Sans"/>
              </a:rPr>
              <a:t>Variables are nothing but reserved memory locations to store values. This means that when you create a variable you reserve some space in memory.</a:t>
            </a:r>
            <a:endParaRPr lang="en-US" b="0" i="0" dirty="0">
              <a:solidFill>
                <a:srgbClr val="4A4A4A"/>
              </a:solidFill>
              <a:effectLst/>
              <a:latin typeface="Open Sans"/>
            </a:endParaRPr>
          </a:p>
        </p:txBody>
      </p:sp>
      <p:pic>
        <p:nvPicPr>
          <p:cNvPr id="9218" name="Picture 2" descr="variables - python tutorial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618" y="2108000"/>
            <a:ext cx="5029200" cy="2638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02182" y="5073180"/>
            <a:ext cx="6096000" cy="646331"/>
          </a:xfrm>
          <a:prstGeom prst="rect">
            <a:avLst/>
          </a:prstGeom>
        </p:spPr>
        <p:txBody>
          <a:bodyPr>
            <a:spAutoFit/>
          </a:bodyPr>
          <a:lstStyle/>
          <a:p>
            <a:r>
              <a:rPr lang="en-US" dirty="0">
                <a:solidFill>
                  <a:srgbClr val="4A4A4A"/>
                </a:solidFill>
                <a:latin typeface="Open Sans"/>
              </a:rPr>
              <a:t>In Python you don’t need to declare variables before using it, unlike other languages like Java, C etc.</a:t>
            </a:r>
            <a:endParaRPr lang="en-IN" dirty="0"/>
          </a:p>
        </p:txBody>
      </p:sp>
    </p:spTree>
    <p:extLst>
      <p:ext uri="{BB962C8B-B14F-4D97-AF65-F5344CB8AC3E}">
        <p14:creationId xmlns:p14="http://schemas.microsoft.com/office/powerpoint/2010/main" val="479905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3709" y="1166382"/>
            <a:ext cx="6096000" cy="1754326"/>
          </a:xfrm>
          <a:prstGeom prst="rect">
            <a:avLst/>
          </a:prstGeom>
        </p:spPr>
        <p:txBody>
          <a:bodyPr>
            <a:spAutoFit/>
          </a:bodyPr>
          <a:lstStyle/>
          <a:p>
            <a:pPr algn="just"/>
            <a:r>
              <a:rPr lang="en-US" b="1" dirty="0">
                <a:solidFill>
                  <a:srgbClr val="4A4A4A"/>
                </a:solidFill>
                <a:latin typeface="Open Sans"/>
              </a:rPr>
              <a:t>Assigning values to a variable</a:t>
            </a:r>
            <a:endParaRPr lang="en-US" dirty="0">
              <a:solidFill>
                <a:srgbClr val="4A4A4A"/>
              </a:solidFill>
              <a:latin typeface="Open Sans"/>
            </a:endParaRPr>
          </a:p>
          <a:p>
            <a:pPr algn="just"/>
            <a:r>
              <a:rPr lang="en-US" dirty="0">
                <a:solidFill>
                  <a:srgbClr val="4A4A4A"/>
                </a:solidFill>
                <a:latin typeface="Open Sans"/>
              </a:rPr>
              <a:t>Python variables do not need explicit declaration to reserve memory space. The declaration happens automatically when you assign a value to a variable. The equal sign (=) is used to assign values to variables. Consider the below example:</a:t>
            </a:r>
            <a:endParaRPr lang="en-US" b="0" i="0" dirty="0">
              <a:solidFill>
                <a:srgbClr val="4A4A4A"/>
              </a:solidFill>
              <a:effectLst/>
              <a:latin typeface="Open Sans"/>
            </a:endParaRPr>
          </a:p>
        </p:txBody>
      </p:sp>
      <p:sp>
        <p:nvSpPr>
          <p:cNvPr id="7" name="Rectangle 6"/>
          <p:cNvSpPr/>
          <p:nvPr/>
        </p:nvSpPr>
        <p:spPr>
          <a:xfrm>
            <a:off x="3703782" y="3161253"/>
            <a:ext cx="6096000" cy="646331"/>
          </a:xfrm>
          <a:prstGeom prst="rect">
            <a:avLst/>
          </a:prstGeom>
        </p:spPr>
        <p:txBody>
          <a:bodyPr>
            <a:spAutoFit/>
          </a:bodyPr>
          <a:lstStyle/>
          <a:p>
            <a:r>
              <a:rPr lang="en-IN" dirty="0"/>
              <a:t>S = 10</a:t>
            </a:r>
          </a:p>
          <a:p>
            <a:r>
              <a:rPr lang="en-IN" dirty="0"/>
              <a:t>print(S)</a:t>
            </a:r>
          </a:p>
        </p:txBody>
      </p:sp>
      <p:sp>
        <p:nvSpPr>
          <p:cNvPr id="8" name="Rectangle 7"/>
          <p:cNvSpPr/>
          <p:nvPr/>
        </p:nvSpPr>
        <p:spPr>
          <a:xfrm>
            <a:off x="3583709" y="4105964"/>
            <a:ext cx="6096000" cy="646331"/>
          </a:xfrm>
          <a:prstGeom prst="rect">
            <a:avLst/>
          </a:prstGeom>
        </p:spPr>
        <p:txBody>
          <a:bodyPr>
            <a:spAutoFit/>
          </a:bodyPr>
          <a:lstStyle/>
          <a:p>
            <a:r>
              <a:rPr lang="en-US" dirty="0">
                <a:solidFill>
                  <a:srgbClr val="4A4A4A"/>
                </a:solidFill>
                <a:latin typeface="Open Sans"/>
              </a:rPr>
              <a:t>This will assign value ‘10’ to the variable ‘S’ and will print it. Try it yourself.</a:t>
            </a:r>
            <a:endParaRPr lang="en-IN" dirty="0"/>
          </a:p>
        </p:txBody>
      </p:sp>
    </p:spTree>
    <p:extLst>
      <p:ext uri="{BB962C8B-B14F-4D97-AF65-F5344CB8AC3E}">
        <p14:creationId xmlns:p14="http://schemas.microsoft.com/office/powerpoint/2010/main" val="195596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7382" y="953899"/>
            <a:ext cx="6096000" cy="1477328"/>
          </a:xfrm>
          <a:prstGeom prst="rect">
            <a:avLst/>
          </a:prstGeom>
        </p:spPr>
        <p:txBody>
          <a:bodyPr>
            <a:spAutoFit/>
          </a:bodyPr>
          <a:lstStyle/>
          <a:p>
            <a:pPr algn="just"/>
            <a:r>
              <a:rPr lang="en-US" b="1" dirty="0">
                <a:solidFill>
                  <a:srgbClr val="4A4A4A"/>
                </a:solidFill>
                <a:latin typeface="Open Sans"/>
              </a:rPr>
              <a:t>Data Types In Python</a:t>
            </a:r>
            <a:endParaRPr lang="en-US" dirty="0">
              <a:solidFill>
                <a:srgbClr val="4A4A4A"/>
              </a:solidFill>
              <a:latin typeface="Open Sans"/>
            </a:endParaRPr>
          </a:p>
          <a:p>
            <a:pPr algn="just"/>
            <a:r>
              <a:rPr lang="en-US" dirty="0">
                <a:solidFill>
                  <a:srgbClr val="4A4A4A"/>
                </a:solidFill>
                <a:latin typeface="Open Sans"/>
              </a:rPr>
              <a:t>Python supports various data types, these data types defines the operations possible on the variables and the storage method. Below is the list of standard data types available in Python:</a:t>
            </a:r>
            <a:endParaRPr lang="en-US" b="0" i="0" dirty="0">
              <a:solidFill>
                <a:srgbClr val="4A4A4A"/>
              </a:solidFill>
              <a:effectLst/>
              <a:latin typeface="Open Sans"/>
            </a:endParaRPr>
          </a:p>
        </p:txBody>
      </p:sp>
      <p:pic>
        <p:nvPicPr>
          <p:cNvPr id="11266" name="Picture 2" descr="data types - python tutorial - edureka"/>
          <p:cNvPicPr>
            <a:picLocks noChangeAspect="1" noChangeArrowheads="1"/>
          </p:cNvPicPr>
          <p:nvPr/>
        </p:nvPicPr>
        <p:blipFill rotWithShape="1">
          <a:blip r:embed="rId2">
            <a:extLst>
              <a:ext uri="{28A0092B-C50C-407E-A947-70E740481C1C}">
                <a14:useLocalDpi xmlns:a14="http://schemas.microsoft.com/office/drawing/2010/main" val="0"/>
              </a:ext>
            </a:extLst>
          </a:blip>
          <a:srcRect t="14763"/>
          <a:stretch/>
        </p:blipFill>
        <p:spPr bwMode="auto">
          <a:xfrm>
            <a:off x="3175864" y="3186545"/>
            <a:ext cx="6734753" cy="2179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093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35927" y="963136"/>
            <a:ext cx="6096000" cy="1477328"/>
          </a:xfrm>
          <a:prstGeom prst="rect">
            <a:avLst/>
          </a:prstGeom>
        </p:spPr>
        <p:txBody>
          <a:bodyPr>
            <a:spAutoFit/>
          </a:bodyPr>
          <a:lstStyle/>
          <a:p>
            <a:r>
              <a:rPr lang="en-US" b="1" dirty="0">
                <a:solidFill>
                  <a:srgbClr val="4A4A4A"/>
                </a:solidFill>
                <a:latin typeface="Open Sans"/>
              </a:rPr>
              <a:t>Python Strings</a:t>
            </a:r>
            <a:endParaRPr lang="en-US" dirty="0">
              <a:solidFill>
                <a:srgbClr val="4A4A4A"/>
              </a:solidFill>
              <a:latin typeface="Open Sans"/>
            </a:endParaRPr>
          </a:p>
          <a:p>
            <a:pPr algn="just"/>
            <a:r>
              <a:rPr lang="en-US" dirty="0">
                <a:solidFill>
                  <a:srgbClr val="4A4A4A"/>
                </a:solidFill>
                <a:latin typeface="Open Sans"/>
              </a:rPr>
              <a:t>Strings are among the most popular data types in Python. We can create them simply by enclosing characters in quotes. Python treats single and double quotes in exactly the same fashion. Consider the example below:</a:t>
            </a:r>
            <a:endParaRPr lang="en-US" b="0" i="0" dirty="0">
              <a:solidFill>
                <a:srgbClr val="4A4A4A"/>
              </a:solidFill>
              <a:effectLst/>
              <a:latin typeface="Open Sans"/>
            </a:endParaRPr>
          </a:p>
        </p:txBody>
      </p:sp>
      <p:sp>
        <p:nvSpPr>
          <p:cNvPr id="4" name="Rectangle 3"/>
          <p:cNvSpPr/>
          <p:nvPr/>
        </p:nvSpPr>
        <p:spPr>
          <a:xfrm>
            <a:off x="3048000" y="3105835"/>
            <a:ext cx="6096000" cy="646331"/>
          </a:xfrm>
          <a:prstGeom prst="rect">
            <a:avLst/>
          </a:prstGeom>
        </p:spPr>
        <p:txBody>
          <a:bodyPr>
            <a:spAutoFit/>
          </a:bodyPr>
          <a:lstStyle/>
          <a:p>
            <a:r>
              <a:rPr lang="en-US" dirty="0"/>
              <a:t>S= "Welcome To </a:t>
            </a:r>
            <a:r>
              <a:rPr lang="en-US" dirty="0" smtClean="0"/>
              <a:t>Python!"</a:t>
            </a:r>
            <a:endParaRPr lang="en-US" dirty="0"/>
          </a:p>
          <a:p>
            <a:r>
              <a:rPr lang="en-US" dirty="0"/>
              <a:t>D = </a:t>
            </a:r>
            <a:r>
              <a:rPr lang="en-US" dirty="0" smtClean="0"/>
              <a:t>‘Class!'</a:t>
            </a:r>
            <a:endParaRPr lang="en-IN" dirty="0"/>
          </a:p>
        </p:txBody>
      </p:sp>
    </p:spTree>
    <p:extLst>
      <p:ext uri="{BB962C8B-B14F-4D97-AF65-F5344CB8AC3E}">
        <p14:creationId xmlns:p14="http://schemas.microsoft.com/office/powerpoint/2010/main" val="180762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2328" y="1083531"/>
            <a:ext cx="6096000" cy="3416320"/>
          </a:xfrm>
          <a:prstGeom prst="rect">
            <a:avLst/>
          </a:prstGeom>
        </p:spPr>
        <p:txBody>
          <a:bodyPr>
            <a:spAutoFit/>
          </a:bodyPr>
          <a:lstStyle/>
          <a:p>
            <a:pPr algn="just"/>
            <a:r>
              <a:rPr lang="en-US" b="1" dirty="0">
                <a:solidFill>
                  <a:srgbClr val="4A4A4A"/>
                </a:solidFill>
                <a:latin typeface="Open Sans"/>
              </a:rPr>
              <a:t>Python String Methods</a:t>
            </a:r>
            <a:endParaRPr lang="en-US" dirty="0">
              <a:solidFill>
                <a:srgbClr val="4A4A4A"/>
              </a:solidFill>
              <a:latin typeface="Open Sans"/>
            </a:endParaRPr>
          </a:p>
          <a:p>
            <a:pPr algn="just"/>
            <a:r>
              <a:rPr lang="en-US" dirty="0">
                <a:solidFill>
                  <a:srgbClr val="4A4A4A"/>
                </a:solidFill>
                <a:latin typeface="Open Sans"/>
              </a:rPr>
              <a:t>Some of the string methods used in python are written below:</a:t>
            </a:r>
          </a:p>
          <a:p>
            <a:pPr algn="just">
              <a:buFont typeface="+mj-lt"/>
              <a:buAutoNum type="arabicPeriod"/>
            </a:pPr>
            <a:r>
              <a:rPr lang="en-US" dirty="0">
                <a:solidFill>
                  <a:srgbClr val="4A4A4A"/>
                </a:solidFill>
                <a:latin typeface="Open Sans"/>
              </a:rPr>
              <a:t>strip()</a:t>
            </a:r>
          </a:p>
          <a:p>
            <a:pPr algn="just">
              <a:buFont typeface="+mj-lt"/>
              <a:buAutoNum type="arabicPeriod"/>
            </a:pPr>
            <a:r>
              <a:rPr lang="en-US" dirty="0">
                <a:solidFill>
                  <a:srgbClr val="4A4A4A"/>
                </a:solidFill>
                <a:latin typeface="Open Sans"/>
              </a:rPr>
              <a:t>Count()</a:t>
            </a:r>
          </a:p>
          <a:p>
            <a:pPr algn="just">
              <a:buFont typeface="+mj-lt"/>
              <a:buAutoNum type="arabicPeriod"/>
            </a:pPr>
            <a:r>
              <a:rPr lang="en-US" dirty="0">
                <a:solidFill>
                  <a:srgbClr val="4A4A4A"/>
                </a:solidFill>
                <a:latin typeface="Open Sans"/>
              </a:rPr>
              <a:t>split()</a:t>
            </a:r>
          </a:p>
          <a:p>
            <a:pPr algn="just">
              <a:buFont typeface="+mj-lt"/>
              <a:buAutoNum type="arabicPeriod"/>
            </a:pPr>
            <a:r>
              <a:rPr lang="en-US" dirty="0">
                <a:solidFill>
                  <a:srgbClr val="4A4A4A"/>
                </a:solidFill>
                <a:latin typeface="Open Sans"/>
              </a:rPr>
              <a:t>translate()</a:t>
            </a:r>
          </a:p>
          <a:p>
            <a:pPr algn="just">
              <a:buFont typeface="+mj-lt"/>
              <a:buAutoNum type="arabicPeriod"/>
            </a:pPr>
            <a:r>
              <a:rPr lang="en-US" dirty="0">
                <a:solidFill>
                  <a:srgbClr val="4A4A4A"/>
                </a:solidFill>
                <a:latin typeface="Open Sans"/>
              </a:rPr>
              <a:t>index()</a:t>
            </a:r>
          </a:p>
          <a:p>
            <a:pPr algn="just">
              <a:buFont typeface="+mj-lt"/>
              <a:buAutoNum type="arabicPeriod"/>
            </a:pPr>
            <a:r>
              <a:rPr lang="en-US" dirty="0">
                <a:solidFill>
                  <a:srgbClr val="4A4A4A"/>
                </a:solidFill>
                <a:latin typeface="Open Sans"/>
              </a:rPr>
              <a:t>format()</a:t>
            </a:r>
          </a:p>
          <a:p>
            <a:pPr algn="just">
              <a:buFont typeface="+mj-lt"/>
              <a:buAutoNum type="arabicPeriod"/>
            </a:pPr>
            <a:r>
              <a:rPr lang="en-US" dirty="0">
                <a:solidFill>
                  <a:srgbClr val="4A4A4A"/>
                </a:solidFill>
                <a:latin typeface="Open Sans"/>
              </a:rPr>
              <a:t>find()</a:t>
            </a:r>
          </a:p>
          <a:p>
            <a:pPr algn="just">
              <a:buFont typeface="+mj-lt"/>
              <a:buAutoNum type="arabicPeriod"/>
            </a:pPr>
            <a:r>
              <a:rPr lang="en-US" dirty="0">
                <a:solidFill>
                  <a:srgbClr val="4A4A4A"/>
                </a:solidFill>
                <a:latin typeface="Open Sans"/>
              </a:rPr>
              <a:t>center()</a:t>
            </a:r>
          </a:p>
          <a:p>
            <a:pPr algn="just">
              <a:buFont typeface="+mj-lt"/>
              <a:buAutoNum type="arabicPeriod"/>
            </a:pPr>
            <a:r>
              <a:rPr lang="en-US" dirty="0">
                <a:solidFill>
                  <a:srgbClr val="4A4A4A"/>
                </a:solidFill>
                <a:latin typeface="Open Sans"/>
              </a:rPr>
              <a:t>join()</a:t>
            </a:r>
            <a:endParaRPr lang="en-US" b="0" i="0" dirty="0">
              <a:solidFill>
                <a:srgbClr val="4A4A4A"/>
              </a:solidFill>
              <a:effectLst/>
              <a:latin typeface="Open Sans"/>
            </a:endParaRPr>
          </a:p>
        </p:txBody>
      </p:sp>
    </p:spTree>
    <p:extLst>
      <p:ext uri="{BB962C8B-B14F-4D97-AF65-F5344CB8AC3E}">
        <p14:creationId xmlns:p14="http://schemas.microsoft.com/office/powerpoint/2010/main" val="2283567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7979" y="1097900"/>
            <a:ext cx="2980303" cy="369332"/>
          </a:xfrm>
          <a:prstGeom prst="rect">
            <a:avLst/>
          </a:prstGeom>
        </p:spPr>
        <p:txBody>
          <a:bodyPr wrap="none">
            <a:spAutoFit/>
          </a:bodyPr>
          <a:lstStyle/>
          <a:p>
            <a:r>
              <a:rPr lang="en-IN" b="1" dirty="0">
                <a:solidFill>
                  <a:srgbClr val="4A4A4A"/>
                </a:solidFill>
                <a:latin typeface="Open Sans"/>
              </a:rPr>
              <a:t>Python String Operations</a:t>
            </a:r>
            <a:endParaRPr lang="en-IN" b="0" i="0" dirty="0">
              <a:solidFill>
                <a:srgbClr val="4A4A4A"/>
              </a:solidFill>
              <a:effectLst/>
              <a:latin typeface="Open Sans"/>
            </a:endParaRPr>
          </a:p>
        </p:txBody>
      </p:sp>
      <p:graphicFrame>
        <p:nvGraphicFramePr>
          <p:cNvPr id="5" name="Table 4"/>
          <p:cNvGraphicFramePr>
            <a:graphicFrameLocks noGrp="1"/>
          </p:cNvGraphicFramePr>
          <p:nvPr>
            <p:extLst>
              <p:ext uri="{D42A27DB-BD31-4B8C-83A1-F6EECF244321}">
                <p14:modId xmlns:p14="http://schemas.microsoft.com/office/powerpoint/2010/main" val="367709300"/>
              </p:ext>
            </p:extLst>
          </p:nvPr>
        </p:nvGraphicFramePr>
        <p:xfrm>
          <a:off x="2687980" y="1703671"/>
          <a:ext cx="8188567" cy="3747913"/>
        </p:xfrm>
        <a:graphic>
          <a:graphicData uri="http://schemas.openxmlformats.org/drawingml/2006/table">
            <a:tbl>
              <a:tblPr/>
              <a:tblGrid>
                <a:gridCol w="2934750">
                  <a:extLst>
                    <a:ext uri="{9D8B030D-6E8A-4147-A177-3AD203B41FA5}">
                      <a16:colId xmlns:a16="http://schemas.microsoft.com/office/drawing/2014/main" val="1571715910"/>
                    </a:ext>
                  </a:extLst>
                </a:gridCol>
                <a:gridCol w="5253817">
                  <a:extLst>
                    <a:ext uri="{9D8B030D-6E8A-4147-A177-3AD203B41FA5}">
                      <a16:colId xmlns:a16="http://schemas.microsoft.com/office/drawing/2014/main" val="3775667938"/>
                    </a:ext>
                  </a:extLst>
                </a:gridCol>
              </a:tblGrid>
              <a:tr h="149972">
                <a:tc>
                  <a:txBody>
                    <a:bodyPr/>
                    <a:lstStyle/>
                    <a:p>
                      <a:pPr algn="ctr"/>
                      <a:r>
                        <a:rPr lang="en-IN" sz="1800" b="1">
                          <a:effectLst/>
                        </a:rPr>
                        <a:t>Syntax</a:t>
                      </a:r>
                      <a:endParaRPr lang="en-IN" sz="1800">
                        <a:effectLst/>
                      </a:endParaRPr>
                    </a:p>
                  </a:txBody>
                  <a:tcPr marL="15568" marR="44836" marT="22418" marB="22418" anchor="ctr">
                    <a:lnL>
                      <a:noFill/>
                    </a:lnL>
                    <a:lnR>
                      <a:noFill/>
                    </a:lnR>
                    <a:lnT>
                      <a:noFill/>
                    </a:lnT>
                    <a:lnB>
                      <a:noFill/>
                    </a:lnB>
                    <a:solidFill>
                      <a:srgbClr val="008DD9"/>
                    </a:solidFill>
                  </a:tcPr>
                </a:tc>
                <a:tc>
                  <a:txBody>
                    <a:bodyPr/>
                    <a:lstStyle/>
                    <a:p>
                      <a:pPr algn="ctr"/>
                      <a:r>
                        <a:rPr lang="en-IN" sz="1800" b="1" dirty="0">
                          <a:effectLst/>
                        </a:rPr>
                        <a:t>Operation</a:t>
                      </a:r>
                      <a:endParaRPr lang="en-IN" sz="1800" dirty="0">
                        <a:effectLst/>
                      </a:endParaRPr>
                    </a:p>
                  </a:txBody>
                  <a:tcPr marL="15568" marR="44836" marT="22418" marB="22418" anchor="ctr">
                    <a:lnL>
                      <a:noFill/>
                    </a:lnL>
                    <a:lnR>
                      <a:noFill/>
                    </a:lnR>
                    <a:lnT>
                      <a:noFill/>
                    </a:lnT>
                    <a:lnB>
                      <a:noFill/>
                    </a:lnB>
                    <a:solidFill>
                      <a:srgbClr val="008DD9"/>
                    </a:solidFill>
                  </a:tcPr>
                </a:tc>
                <a:extLst>
                  <a:ext uri="{0D108BD9-81ED-4DB2-BD59-A6C34878D82A}">
                    <a16:rowId xmlns:a16="http://schemas.microsoft.com/office/drawing/2014/main" val="2612563880"/>
                  </a:ext>
                </a:extLst>
              </a:tr>
              <a:tr h="448361">
                <a:tc>
                  <a:txBody>
                    <a:bodyPr/>
                    <a:lstStyle/>
                    <a:p>
                      <a:pPr algn="ctr"/>
                      <a:r>
                        <a:rPr lang="en-IN" sz="1800" dirty="0">
                          <a:effectLst/>
                        </a:rPr>
                        <a:t>print (</a:t>
                      </a:r>
                      <a:r>
                        <a:rPr lang="en-IN" sz="1800" dirty="0" err="1">
                          <a:effectLst/>
                        </a:rPr>
                        <a:t>len</a:t>
                      </a:r>
                      <a:r>
                        <a:rPr lang="en-IN" sz="1800" dirty="0">
                          <a:effectLst/>
                        </a:rPr>
                        <a:t>(</a:t>
                      </a:r>
                      <a:r>
                        <a:rPr lang="en-IN" sz="1800" dirty="0" err="1">
                          <a:effectLst/>
                        </a:rPr>
                        <a:t>String_Name</a:t>
                      </a:r>
                      <a:r>
                        <a:rPr lang="en-IN" sz="1800" dirty="0">
                          <a:effectLst/>
                        </a:rPr>
                        <a:t>))</a:t>
                      </a:r>
                    </a:p>
                  </a:txBody>
                  <a:tcPr marL="15568" marR="44836" marT="22418" marB="22418" anchor="ctr">
                    <a:lnL>
                      <a:noFill/>
                    </a:lnL>
                    <a:lnR>
                      <a:noFill/>
                    </a:lnR>
                    <a:lnT>
                      <a:noFill/>
                    </a:lnT>
                    <a:lnB>
                      <a:noFill/>
                    </a:lnB>
                  </a:tcPr>
                </a:tc>
                <a:tc>
                  <a:txBody>
                    <a:bodyPr/>
                    <a:lstStyle/>
                    <a:p>
                      <a:pPr algn="ctr"/>
                      <a:r>
                        <a:rPr lang="en-IN" sz="1800">
                          <a:effectLst/>
                        </a:rPr>
                        <a:t>String Length</a:t>
                      </a:r>
                    </a:p>
                  </a:txBody>
                  <a:tcPr marL="15568" marR="44836" marT="22418" marB="22418" anchor="ctr">
                    <a:lnL>
                      <a:noFill/>
                    </a:lnL>
                    <a:lnR>
                      <a:noFill/>
                    </a:lnR>
                    <a:lnT>
                      <a:noFill/>
                    </a:lnT>
                    <a:lnB>
                      <a:noFill/>
                    </a:lnB>
                  </a:tcPr>
                </a:tc>
                <a:extLst>
                  <a:ext uri="{0D108BD9-81ED-4DB2-BD59-A6C34878D82A}">
                    <a16:rowId xmlns:a16="http://schemas.microsoft.com/office/drawing/2014/main" val="3992942022"/>
                  </a:ext>
                </a:extLst>
              </a:tr>
              <a:tr h="448361">
                <a:tc>
                  <a:txBody>
                    <a:bodyPr/>
                    <a:lstStyle/>
                    <a:p>
                      <a:pPr algn="ctr"/>
                      <a:r>
                        <a:rPr lang="en-IN" sz="1800">
                          <a:effectLst/>
                        </a:rPr>
                        <a:t>print (String_Name.index(“Char”))</a:t>
                      </a:r>
                    </a:p>
                  </a:txBody>
                  <a:tcPr marL="15568" marR="44836" marT="22418" marB="22418" anchor="ctr">
                    <a:lnL>
                      <a:noFill/>
                    </a:lnL>
                    <a:lnR>
                      <a:noFill/>
                    </a:lnR>
                    <a:lnT>
                      <a:noFill/>
                    </a:lnT>
                    <a:lnB>
                      <a:noFill/>
                    </a:lnB>
                  </a:tcPr>
                </a:tc>
                <a:tc>
                  <a:txBody>
                    <a:bodyPr/>
                    <a:lstStyle/>
                    <a:p>
                      <a:pPr algn="ctr"/>
                      <a:r>
                        <a:rPr lang="en-US" sz="1800">
                          <a:effectLst/>
                        </a:rPr>
                        <a:t>Locate a character in String</a:t>
                      </a:r>
                    </a:p>
                  </a:txBody>
                  <a:tcPr marL="15568" marR="44836" marT="22418" marB="22418" anchor="ctr">
                    <a:lnL>
                      <a:noFill/>
                    </a:lnL>
                    <a:lnR>
                      <a:noFill/>
                    </a:lnR>
                    <a:lnT>
                      <a:noFill/>
                    </a:lnT>
                    <a:lnB>
                      <a:noFill/>
                    </a:lnB>
                  </a:tcPr>
                </a:tc>
                <a:extLst>
                  <a:ext uri="{0D108BD9-81ED-4DB2-BD59-A6C34878D82A}">
                    <a16:rowId xmlns:a16="http://schemas.microsoft.com/office/drawing/2014/main" val="725364185"/>
                  </a:ext>
                </a:extLst>
              </a:tr>
              <a:tr h="448361">
                <a:tc>
                  <a:txBody>
                    <a:bodyPr/>
                    <a:lstStyle/>
                    <a:p>
                      <a:pPr algn="ctr"/>
                      <a:r>
                        <a:rPr lang="en-IN" sz="1800">
                          <a:effectLst/>
                        </a:rPr>
                        <a:t>print (String_Name.count(“Char”))</a:t>
                      </a:r>
                    </a:p>
                  </a:txBody>
                  <a:tcPr marL="15568" marR="44836" marT="22418" marB="22418" anchor="ctr">
                    <a:lnL>
                      <a:noFill/>
                    </a:lnL>
                    <a:lnR>
                      <a:noFill/>
                    </a:lnR>
                    <a:lnT>
                      <a:noFill/>
                    </a:lnT>
                    <a:lnB>
                      <a:noFill/>
                    </a:lnB>
                  </a:tcPr>
                </a:tc>
                <a:tc>
                  <a:txBody>
                    <a:bodyPr/>
                    <a:lstStyle/>
                    <a:p>
                      <a:pPr algn="ctr"/>
                      <a:r>
                        <a:rPr lang="en-US" sz="1800">
                          <a:effectLst/>
                        </a:rPr>
                        <a:t>Count the number of times a character is repeated in a String</a:t>
                      </a:r>
                    </a:p>
                  </a:txBody>
                  <a:tcPr marL="15568" marR="44836" marT="22418" marB="22418" anchor="ctr">
                    <a:lnL>
                      <a:noFill/>
                    </a:lnL>
                    <a:lnR>
                      <a:noFill/>
                    </a:lnR>
                    <a:lnT>
                      <a:noFill/>
                    </a:lnT>
                    <a:lnB>
                      <a:noFill/>
                    </a:lnB>
                  </a:tcPr>
                </a:tc>
                <a:extLst>
                  <a:ext uri="{0D108BD9-81ED-4DB2-BD59-A6C34878D82A}">
                    <a16:rowId xmlns:a16="http://schemas.microsoft.com/office/drawing/2014/main" val="1356361672"/>
                  </a:ext>
                </a:extLst>
              </a:tr>
              <a:tr h="448361">
                <a:tc>
                  <a:txBody>
                    <a:bodyPr/>
                    <a:lstStyle/>
                    <a:p>
                      <a:pPr algn="ctr"/>
                      <a:r>
                        <a:rPr lang="en-IN" sz="1800">
                          <a:effectLst/>
                        </a:rPr>
                        <a:t>print (String_Name[Start:Stop])</a:t>
                      </a:r>
                    </a:p>
                  </a:txBody>
                  <a:tcPr marL="15568" marR="44836" marT="22418" marB="22418" anchor="ctr">
                    <a:lnL>
                      <a:noFill/>
                    </a:lnL>
                    <a:lnR>
                      <a:noFill/>
                    </a:lnR>
                    <a:lnT>
                      <a:noFill/>
                    </a:lnT>
                    <a:lnB>
                      <a:noFill/>
                    </a:lnB>
                  </a:tcPr>
                </a:tc>
                <a:tc>
                  <a:txBody>
                    <a:bodyPr/>
                    <a:lstStyle/>
                    <a:p>
                      <a:pPr algn="ctr"/>
                      <a:r>
                        <a:rPr lang="en-IN" sz="1800">
                          <a:effectLst/>
                        </a:rPr>
                        <a:t>Slicing</a:t>
                      </a:r>
                    </a:p>
                  </a:txBody>
                  <a:tcPr marL="15568" marR="44836" marT="22418" marB="22418" anchor="ctr">
                    <a:lnL>
                      <a:noFill/>
                    </a:lnL>
                    <a:lnR>
                      <a:noFill/>
                    </a:lnR>
                    <a:lnT>
                      <a:noFill/>
                    </a:lnT>
                    <a:lnB>
                      <a:noFill/>
                    </a:lnB>
                  </a:tcPr>
                </a:tc>
                <a:extLst>
                  <a:ext uri="{0D108BD9-81ED-4DB2-BD59-A6C34878D82A}">
                    <a16:rowId xmlns:a16="http://schemas.microsoft.com/office/drawing/2014/main" val="1156870388"/>
                  </a:ext>
                </a:extLst>
              </a:tr>
              <a:tr h="448361">
                <a:tc>
                  <a:txBody>
                    <a:bodyPr/>
                    <a:lstStyle/>
                    <a:p>
                      <a:pPr algn="ctr"/>
                      <a:r>
                        <a:rPr lang="en-IN" sz="1800">
                          <a:effectLst/>
                        </a:rPr>
                        <a:t>print (String_Name[::-1])</a:t>
                      </a:r>
                    </a:p>
                  </a:txBody>
                  <a:tcPr marL="15568" marR="44836" marT="22418" marB="22418" anchor="ctr">
                    <a:lnL>
                      <a:noFill/>
                    </a:lnL>
                    <a:lnR>
                      <a:noFill/>
                    </a:lnR>
                    <a:lnT>
                      <a:noFill/>
                    </a:lnT>
                    <a:lnB>
                      <a:noFill/>
                    </a:lnB>
                  </a:tcPr>
                </a:tc>
                <a:tc>
                  <a:txBody>
                    <a:bodyPr/>
                    <a:lstStyle/>
                    <a:p>
                      <a:pPr algn="ctr"/>
                      <a:r>
                        <a:rPr lang="en-IN" sz="1800">
                          <a:effectLst/>
                        </a:rPr>
                        <a:t>Reverse a String</a:t>
                      </a:r>
                    </a:p>
                  </a:txBody>
                  <a:tcPr marL="15568" marR="44836" marT="22418" marB="22418" anchor="ctr">
                    <a:lnL>
                      <a:noFill/>
                    </a:lnL>
                    <a:lnR>
                      <a:noFill/>
                    </a:lnR>
                    <a:lnT>
                      <a:noFill/>
                    </a:lnT>
                    <a:lnB>
                      <a:noFill/>
                    </a:lnB>
                  </a:tcPr>
                </a:tc>
                <a:extLst>
                  <a:ext uri="{0D108BD9-81ED-4DB2-BD59-A6C34878D82A}">
                    <a16:rowId xmlns:a16="http://schemas.microsoft.com/office/drawing/2014/main" val="1154503922"/>
                  </a:ext>
                </a:extLst>
              </a:tr>
              <a:tr h="448361">
                <a:tc>
                  <a:txBody>
                    <a:bodyPr/>
                    <a:lstStyle/>
                    <a:p>
                      <a:pPr algn="ctr"/>
                      <a:r>
                        <a:rPr lang="en-IN" sz="1800">
                          <a:effectLst/>
                        </a:rPr>
                        <a:t>print (String_Name.upper())</a:t>
                      </a:r>
                    </a:p>
                  </a:txBody>
                  <a:tcPr marL="15568" marR="44836" marT="22418" marB="22418" anchor="ctr">
                    <a:lnL>
                      <a:noFill/>
                    </a:lnL>
                    <a:lnR>
                      <a:noFill/>
                    </a:lnR>
                    <a:lnT>
                      <a:noFill/>
                    </a:lnT>
                    <a:lnB>
                      <a:noFill/>
                    </a:lnB>
                  </a:tcPr>
                </a:tc>
                <a:tc>
                  <a:txBody>
                    <a:bodyPr/>
                    <a:lstStyle/>
                    <a:p>
                      <a:pPr algn="ctr"/>
                      <a:r>
                        <a:rPr lang="en-US" sz="1800">
                          <a:effectLst/>
                        </a:rPr>
                        <a:t>Convert the letters in a String to upper-case</a:t>
                      </a:r>
                    </a:p>
                  </a:txBody>
                  <a:tcPr marL="15568" marR="44836" marT="22418" marB="22418" anchor="ctr">
                    <a:lnL>
                      <a:noFill/>
                    </a:lnL>
                    <a:lnR>
                      <a:noFill/>
                    </a:lnR>
                    <a:lnT>
                      <a:noFill/>
                    </a:lnT>
                    <a:lnB>
                      <a:noFill/>
                    </a:lnB>
                  </a:tcPr>
                </a:tc>
                <a:extLst>
                  <a:ext uri="{0D108BD9-81ED-4DB2-BD59-A6C34878D82A}">
                    <a16:rowId xmlns:a16="http://schemas.microsoft.com/office/drawing/2014/main" val="3925906442"/>
                  </a:ext>
                </a:extLst>
              </a:tr>
              <a:tr h="448361">
                <a:tc>
                  <a:txBody>
                    <a:bodyPr/>
                    <a:lstStyle/>
                    <a:p>
                      <a:pPr algn="ctr"/>
                      <a:r>
                        <a:rPr lang="en-IN" sz="1800">
                          <a:effectLst/>
                        </a:rPr>
                        <a:t>print (String_Name.lower())</a:t>
                      </a:r>
                    </a:p>
                  </a:txBody>
                  <a:tcPr marL="15568" marR="44836" marT="22418" marB="22418" anchor="ctr">
                    <a:lnL>
                      <a:noFill/>
                    </a:lnL>
                    <a:lnR>
                      <a:noFill/>
                    </a:lnR>
                    <a:lnT>
                      <a:noFill/>
                    </a:lnT>
                    <a:lnB>
                      <a:noFill/>
                    </a:lnB>
                  </a:tcPr>
                </a:tc>
                <a:tc>
                  <a:txBody>
                    <a:bodyPr/>
                    <a:lstStyle/>
                    <a:p>
                      <a:pPr algn="ctr"/>
                      <a:r>
                        <a:rPr lang="en-US" sz="1800" dirty="0">
                          <a:effectLst/>
                        </a:rPr>
                        <a:t>Convert the letters in a String to lower-case</a:t>
                      </a:r>
                    </a:p>
                  </a:txBody>
                  <a:tcPr marL="15568" marR="44836" marT="22418" marB="22418" anchor="ctr">
                    <a:lnL>
                      <a:noFill/>
                    </a:lnL>
                    <a:lnR>
                      <a:noFill/>
                    </a:lnR>
                    <a:lnT>
                      <a:noFill/>
                    </a:lnT>
                    <a:lnB>
                      <a:noFill/>
                    </a:lnB>
                  </a:tcPr>
                </a:tc>
                <a:extLst>
                  <a:ext uri="{0D108BD9-81ED-4DB2-BD59-A6C34878D82A}">
                    <a16:rowId xmlns:a16="http://schemas.microsoft.com/office/drawing/2014/main" val="3927988565"/>
                  </a:ext>
                </a:extLst>
              </a:tr>
            </a:tbl>
          </a:graphicData>
        </a:graphic>
      </p:graphicFrame>
    </p:spTree>
    <p:extLst>
      <p:ext uri="{BB962C8B-B14F-4D97-AF65-F5344CB8AC3E}">
        <p14:creationId xmlns:p14="http://schemas.microsoft.com/office/powerpoint/2010/main" val="198312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2873" y="1332820"/>
            <a:ext cx="6096000" cy="2862322"/>
          </a:xfrm>
          <a:prstGeom prst="rect">
            <a:avLst/>
          </a:prstGeom>
        </p:spPr>
        <p:txBody>
          <a:bodyPr>
            <a:spAutoFit/>
          </a:bodyPr>
          <a:lstStyle/>
          <a:p>
            <a:pPr algn="just"/>
            <a:r>
              <a:rPr lang="en-US" b="1" dirty="0">
                <a:solidFill>
                  <a:srgbClr val="4A4A4A"/>
                </a:solidFill>
                <a:latin typeface="Open Sans"/>
              </a:rPr>
              <a:t>Why Should You Learn Python?</a:t>
            </a:r>
            <a:endParaRPr lang="en-US" dirty="0">
              <a:solidFill>
                <a:srgbClr val="4A4A4A"/>
              </a:solidFill>
              <a:latin typeface="Open Sans"/>
            </a:endParaRPr>
          </a:p>
          <a:p>
            <a:pPr algn="just"/>
            <a:r>
              <a:rPr lang="en-US" dirty="0">
                <a:solidFill>
                  <a:srgbClr val="4A4A4A"/>
                </a:solidFill>
                <a:latin typeface="Open Sans"/>
              </a:rPr>
              <a:t>Python is a general-purpose language. It has a wide range of applications from Web development (like Django and Bottle), scientific and mathematical computing (Orange, </a:t>
            </a:r>
            <a:r>
              <a:rPr lang="en-US" dirty="0" err="1">
                <a:solidFill>
                  <a:srgbClr val="4A4A4A"/>
                </a:solidFill>
                <a:latin typeface="Open Sans"/>
              </a:rPr>
              <a:t>SymPy</a:t>
            </a:r>
            <a:r>
              <a:rPr lang="en-US" dirty="0">
                <a:solidFill>
                  <a:srgbClr val="4A4A4A"/>
                </a:solidFill>
                <a:latin typeface="Open Sans"/>
              </a:rPr>
              <a:t>, </a:t>
            </a:r>
            <a:r>
              <a:rPr lang="en-US" dirty="0" err="1">
                <a:solidFill>
                  <a:srgbClr val="4A4A4A"/>
                </a:solidFill>
                <a:latin typeface="Open Sans"/>
              </a:rPr>
              <a:t>NumPy</a:t>
            </a:r>
            <a:r>
              <a:rPr lang="en-US" dirty="0">
                <a:solidFill>
                  <a:srgbClr val="4A4A4A"/>
                </a:solidFill>
                <a:latin typeface="Open Sans"/>
              </a:rPr>
              <a:t>) to desktop graphical user Interfaces (</a:t>
            </a:r>
            <a:r>
              <a:rPr lang="en-US" dirty="0" err="1">
                <a:solidFill>
                  <a:srgbClr val="4A4A4A"/>
                </a:solidFill>
                <a:latin typeface="Open Sans"/>
              </a:rPr>
              <a:t>Pygame</a:t>
            </a:r>
            <a:r>
              <a:rPr lang="en-US" dirty="0">
                <a:solidFill>
                  <a:srgbClr val="4A4A4A"/>
                </a:solidFill>
                <a:latin typeface="Open Sans"/>
              </a:rPr>
              <a:t>, Panda3D).</a:t>
            </a:r>
          </a:p>
          <a:p>
            <a:pPr algn="just"/>
            <a:r>
              <a:rPr lang="en-US" dirty="0">
                <a:solidFill>
                  <a:srgbClr val="4A4A4A"/>
                </a:solidFill>
                <a:latin typeface="Open Sans"/>
              </a:rPr>
              <a:t>The syntax of the language is clean and the length of the code is relatively short. It’s fun to work in Python because it allows you to think about the problem rather than focusing on the syntax.</a:t>
            </a:r>
            <a:endParaRPr lang="en-US" b="0" i="0" dirty="0">
              <a:solidFill>
                <a:srgbClr val="4A4A4A"/>
              </a:solidFill>
              <a:effectLst/>
              <a:latin typeface="Open Sans"/>
            </a:endParaRPr>
          </a:p>
        </p:txBody>
      </p:sp>
    </p:spTree>
    <p:extLst>
      <p:ext uri="{BB962C8B-B14F-4D97-AF65-F5344CB8AC3E}">
        <p14:creationId xmlns:p14="http://schemas.microsoft.com/office/powerpoint/2010/main" val="3875745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82341"/>
            <a:ext cx="6096000" cy="3693319"/>
          </a:xfrm>
          <a:prstGeom prst="rect">
            <a:avLst/>
          </a:prstGeom>
        </p:spPr>
        <p:txBody>
          <a:bodyPr>
            <a:spAutoFit/>
          </a:bodyPr>
          <a:lstStyle/>
          <a:p>
            <a:r>
              <a:rPr lang="en-US" b="1" dirty="0">
                <a:solidFill>
                  <a:srgbClr val="4A4A4A"/>
                </a:solidFill>
                <a:latin typeface="Open Sans"/>
              </a:rPr>
              <a:t>Python Numbers</a:t>
            </a:r>
            <a:endParaRPr lang="en-US" dirty="0">
              <a:solidFill>
                <a:srgbClr val="4A4A4A"/>
              </a:solidFill>
              <a:latin typeface="Open Sans"/>
            </a:endParaRPr>
          </a:p>
          <a:p>
            <a:pPr algn="just"/>
            <a:r>
              <a:rPr lang="en-US" dirty="0">
                <a:solidFill>
                  <a:srgbClr val="4A4A4A"/>
                </a:solidFill>
                <a:latin typeface="Open Sans"/>
              </a:rPr>
              <a:t>Just as expected Numeric data types store numeric values. They are immutable data types, this means that you cannot change its value. Python supports three different Numeric data types:</a:t>
            </a:r>
          </a:p>
          <a:p>
            <a:pPr algn="just"/>
            <a:r>
              <a:rPr lang="en-US" b="1" dirty="0">
                <a:solidFill>
                  <a:srgbClr val="4A4A4A"/>
                </a:solidFill>
                <a:latin typeface="Open Sans"/>
              </a:rPr>
              <a:t>Python Integer</a:t>
            </a:r>
            <a:endParaRPr lang="en-US" dirty="0">
              <a:solidFill>
                <a:srgbClr val="4A4A4A"/>
              </a:solidFill>
              <a:latin typeface="Open Sans"/>
            </a:endParaRPr>
          </a:p>
          <a:p>
            <a:pPr algn="just"/>
            <a:r>
              <a:rPr lang="en-US" dirty="0">
                <a:solidFill>
                  <a:srgbClr val="4A4A4A"/>
                </a:solidFill>
                <a:latin typeface="Open Sans"/>
              </a:rPr>
              <a:t>It holds all the integer values i.e. all the positive and negative whole numbers, example – 10.</a:t>
            </a:r>
          </a:p>
          <a:p>
            <a:pPr algn="just"/>
            <a:r>
              <a:rPr lang="en-US" b="1" dirty="0">
                <a:solidFill>
                  <a:srgbClr val="4A4A4A"/>
                </a:solidFill>
                <a:latin typeface="Open Sans"/>
              </a:rPr>
              <a:t>Python Float</a:t>
            </a:r>
            <a:endParaRPr lang="en-US" dirty="0">
              <a:solidFill>
                <a:srgbClr val="4A4A4A"/>
              </a:solidFill>
              <a:latin typeface="Open Sans"/>
            </a:endParaRPr>
          </a:p>
          <a:p>
            <a:pPr algn="just"/>
            <a:r>
              <a:rPr lang="en-US" dirty="0">
                <a:solidFill>
                  <a:srgbClr val="4A4A4A"/>
                </a:solidFill>
                <a:latin typeface="Open Sans"/>
              </a:rPr>
              <a:t>It holds the real numbers and are represented by decimal and sometimes even scientific notations with E or e indicating the power of 10 (2.5e2 = 2.5 x 102 = 250), example – 10.24.</a:t>
            </a:r>
            <a:endParaRPr lang="en-US" b="0" i="0" dirty="0">
              <a:solidFill>
                <a:srgbClr val="4A4A4A"/>
              </a:solidFill>
              <a:effectLst/>
              <a:latin typeface="Open Sans"/>
            </a:endParaRPr>
          </a:p>
        </p:txBody>
      </p:sp>
    </p:spTree>
    <p:extLst>
      <p:ext uri="{BB962C8B-B14F-4D97-AF65-F5344CB8AC3E}">
        <p14:creationId xmlns:p14="http://schemas.microsoft.com/office/powerpoint/2010/main" val="1782038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1491" y="1305112"/>
            <a:ext cx="6096000" cy="2862322"/>
          </a:xfrm>
          <a:prstGeom prst="rect">
            <a:avLst/>
          </a:prstGeom>
        </p:spPr>
        <p:txBody>
          <a:bodyPr>
            <a:spAutoFit/>
          </a:bodyPr>
          <a:lstStyle/>
          <a:p>
            <a:pPr algn="just"/>
            <a:r>
              <a:rPr lang="en-US" b="1" dirty="0">
                <a:solidFill>
                  <a:srgbClr val="4A4A4A"/>
                </a:solidFill>
                <a:latin typeface="Open Sans"/>
              </a:rPr>
              <a:t>Python Complex </a:t>
            </a:r>
            <a:endParaRPr lang="en-US" dirty="0">
              <a:solidFill>
                <a:srgbClr val="4A4A4A"/>
              </a:solidFill>
              <a:latin typeface="Open Sans"/>
            </a:endParaRPr>
          </a:p>
          <a:p>
            <a:pPr algn="just"/>
            <a:r>
              <a:rPr lang="en-US" dirty="0">
                <a:solidFill>
                  <a:srgbClr val="4A4A4A"/>
                </a:solidFill>
                <a:latin typeface="Open Sans"/>
              </a:rPr>
              <a:t>These are of the form a + </a:t>
            </a:r>
            <a:r>
              <a:rPr lang="en-US" dirty="0" err="1">
                <a:solidFill>
                  <a:srgbClr val="4A4A4A"/>
                </a:solidFill>
                <a:latin typeface="Open Sans"/>
              </a:rPr>
              <a:t>bj</a:t>
            </a:r>
            <a:r>
              <a:rPr lang="en-US" dirty="0">
                <a:solidFill>
                  <a:srgbClr val="4A4A4A"/>
                </a:solidFill>
                <a:latin typeface="Open Sans"/>
              </a:rPr>
              <a:t>, where a and b are floats and J represents the square root of -1 (which is an imaginary number), example – 10+6j.</a:t>
            </a:r>
          </a:p>
          <a:p>
            <a:pPr algn="just"/>
            <a:r>
              <a:rPr lang="en-US" b="1" dirty="0">
                <a:solidFill>
                  <a:srgbClr val="4A4A4A"/>
                </a:solidFill>
                <a:latin typeface="Open Sans"/>
              </a:rPr>
              <a:t>Python Boolean</a:t>
            </a:r>
            <a:endParaRPr lang="en-US" dirty="0">
              <a:solidFill>
                <a:srgbClr val="4A4A4A"/>
              </a:solidFill>
              <a:latin typeface="Open Sans"/>
            </a:endParaRPr>
          </a:p>
          <a:p>
            <a:pPr algn="just"/>
            <a:r>
              <a:rPr lang="en-US" dirty="0">
                <a:solidFill>
                  <a:srgbClr val="4A4A4A"/>
                </a:solidFill>
                <a:latin typeface="Open Sans"/>
              </a:rPr>
              <a:t>These are the decisive data types, they only return categorical value, </a:t>
            </a:r>
            <a:r>
              <a:rPr lang="en-US" dirty="0" err="1">
                <a:solidFill>
                  <a:srgbClr val="4A4A4A"/>
                </a:solidFill>
                <a:latin typeface="Open Sans"/>
              </a:rPr>
              <a:t>i.e</a:t>
            </a:r>
            <a:r>
              <a:rPr lang="en-US" dirty="0">
                <a:solidFill>
                  <a:srgbClr val="4A4A4A"/>
                </a:solidFill>
                <a:latin typeface="Open Sans"/>
              </a:rPr>
              <a:t> true or false.</a:t>
            </a:r>
          </a:p>
          <a:p>
            <a:pPr algn="just"/>
            <a:r>
              <a:rPr lang="en-US" dirty="0">
                <a:solidFill>
                  <a:srgbClr val="4A4A4A"/>
                </a:solidFill>
                <a:latin typeface="Open Sans"/>
              </a:rPr>
              <a:t>Now you can even perform type conversion. For example, you can convert the integer value to a float value and vice-versa. Consider the example below:</a:t>
            </a:r>
            <a:endParaRPr lang="en-US" b="0" i="0" dirty="0">
              <a:solidFill>
                <a:srgbClr val="4A4A4A"/>
              </a:solidFill>
              <a:effectLst/>
              <a:latin typeface="Open Sans"/>
            </a:endParaRPr>
          </a:p>
        </p:txBody>
      </p:sp>
    </p:spTree>
    <p:extLst>
      <p:ext uri="{BB962C8B-B14F-4D97-AF65-F5344CB8AC3E}">
        <p14:creationId xmlns:p14="http://schemas.microsoft.com/office/powerpoint/2010/main" val="1900408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33091" y="1249418"/>
            <a:ext cx="6096000" cy="1200329"/>
          </a:xfrm>
          <a:prstGeom prst="rect">
            <a:avLst/>
          </a:prstGeom>
        </p:spPr>
        <p:txBody>
          <a:bodyPr>
            <a:spAutoFit/>
          </a:bodyPr>
          <a:lstStyle/>
          <a:p>
            <a:r>
              <a:rPr lang="en-US" dirty="0"/>
              <a:t>A = 10</a:t>
            </a:r>
          </a:p>
          <a:p>
            <a:r>
              <a:rPr lang="en-US" dirty="0"/>
              <a:t># Convert it into float type</a:t>
            </a:r>
          </a:p>
          <a:p>
            <a:r>
              <a:rPr lang="en-US" dirty="0"/>
              <a:t>B = float(A)</a:t>
            </a:r>
          </a:p>
          <a:p>
            <a:r>
              <a:rPr lang="en-US" dirty="0"/>
              <a:t>print(B)</a:t>
            </a:r>
            <a:endParaRPr lang="en-IN" dirty="0"/>
          </a:p>
        </p:txBody>
      </p:sp>
      <p:sp>
        <p:nvSpPr>
          <p:cNvPr id="4" name="Rectangle 3"/>
          <p:cNvSpPr/>
          <p:nvPr/>
        </p:nvSpPr>
        <p:spPr>
          <a:xfrm>
            <a:off x="3833091" y="2717953"/>
            <a:ext cx="6096000" cy="923330"/>
          </a:xfrm>
          <a:prstGeom prst="rect">
            <a:avLst/>
          </a:prstGeom>
        </p:spPr>
        <p:txBody>
          <a:bodyPr>
            <a:spAutoFit/>
          </a:bodyPr>
          <a:lstStyle/>
          <a:p>
            <a:r>
              <a:rPr lang="en-US" dirty="0">
                <a:solidFill>
                  <a:srgbClr val="4A4A4A"/>
                </a:solidFill>
                <a:latin typeface="Open Sans"/>
              </a:rPr>
              <a:t>The code above will convert an integer value to a float type. Similarly you can convert a float value to integer type:</a:t>
            </a:r>
            <a:endParaRPr lang="en-IN" dirty="0"/>
          </a:p>
        </p:txBody>
      </p:sp>
      <p:sp>
        <p:nvSpPr>
          <p:cNvPr id="6" name="Rectangle 5"/>
          <p:cNvSpPr/>
          <p:nvPr/>
        </p:nvSpPr>
        <p:spPr>
          <a:xfrm>
            <a:off x="3833091" y="3909489"/>
            <a:ext cx="6096000" cy="1200329"/>
          </a:xfrm>
          <a:prstGeom prst="rect">
            <a:avLst/>
          </a:prstGeom>
        </p:spPr>
        <p:txBody>
          <a:bodyPr>
            <a:spAutoFit/>
          </a:bodyPr>
          <a:lstStyle/>
          <a:p>
            <a:r>
              <a:rPr lang="en-US" dirty="0"/>
              <a:t>A = 10.76</a:t>
            </a:r>
          </a:p>
          <a:p>
            <a:r>
              <a:rPr lang="en-US" dirty="0"/>
              <a:t># Convert it into float type</a:t>
            </a:r>
          </a:p>
          <a:p>
            <a:r>
              <a:rPr lang="en-US" dirty="0"/>
              <a:t>B = </a:t>
            </a:r>
            <a:r>
              <a:rPr lang="en-US" dirty="0" err="1"/>
              <a:t>int</a:t>
            </a:r>
            <a:r>
              <a:rPr lang="en-US" dirty="0"/>
              <a:t>(A)</a:t>
            </a:r>
          </a:p>
          <a:p>
            <a:r>
              <a:rPr lang="en-US" dirty="0"/>
              <a:t>print(B)</a:t>
            </a:r>
            <a:endParaRPr lang="en-IN" dirty="0"/>
          </a:p>
        </p:txBody>
      </p:sp>
    </p:spTree>
    <p:extLst>
      <p:ext uri="{BB962C8B-B14F-4D97-AF65-F5344CB8AC3E}">
        <p14:creationId xmlns:p14="http://schemas.microsoft.com/office/powerpoint/2010/main" val="576805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IN" dirty="0"/>
          </a:p>
        </p:txBody>
      </p:sp>
    </p:spTree>
    <p:extLst>
      <p:ext uri="{BB962C8B-B14F-4D97-AF65-F5344CB8AC3E}">
        <p14:creationId xmlns:p14="http://schemas.microsoft.com/office/powerpoint/2010/main" val="116820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1964" y="1655956"/>
            <a:ext cx="6096000" cy="2031325"/>
          </a:xfrm>
          <a:prstGeom prst="rect">
            <a:avLst/>
          </a:prstGeom>
        </p:spPr>
        <p:txBody>
          <a:bodyPr>
            <a:spAutoFit/>
          </a:bodyPr>
          <a:lstStyle/>
          <a:p>
            <a:pPr algn="just"/>
            <a:r>
              <a:rPr lang="en-US" dirty="0">
                <a:solidFill>
                  <a:srgbClr val="4A4A4A"/>
                </a:solidFill>
                <a:latin typeface="Open Sans"/>
              </a:rPr>
              <a:t>Every Fortune 500 company that exists today uses Python in one way or the other. You don’t even have to do any digging to know this fact. Again, as I said Python is extremely popular among both startups and established industry giants.</a:t>
            </a:r>
          </a:p>
          <a:p>
            <a:pPr algn="just"/>
            <a:r>
              <a:rPr lang="en-US" dirty="0">
                <a:solidFill>
                  <a:srgbClr val="4A4A4A"/>
                </a:solidFill>
                <a:latin typeface="Open Sans"/>
              </a:rPr>
              <a:t>Programming in Python is fun. It’s easier to understand and write Python code. </a:t>
            </a:r>
            <a:r>
              <a:rPr lang="en-US" b="1" dirty="0">
                <a:solidFill>
                  <a:srgbClr val="4A4A4A"/>
                </a:solidFill>
                <a:latin typeface="Open Sans"/>
              </a:rPr>
              <a:t>Why? </a:t>
            </a:r>
            <a:r>
              <a:rPr lang="en-US" dirty="0">
                <a:solidFill>
                  <a:srgbClr val="4A4A4A"/>
                </a:solidFill>
                <a:latin typeface="Open Sans"/>
              </a:rPr>
              <a:t>The syntax feels natural.</a:t>
            </a:r>
            <a:endParaRPr lang="en-US" b="0" i="0" dirty="0">
              <a:solidFill>
                <a:srgbClr val="4A4A4A"/>
              </a:solidFill>
              <a:effectLst/>
              <a:latin typeface="Open Sans"/>
            </a:endParaRPr>
          </a:p>
        </p:txBody>
      </p:sp>
    </p:spTree>
    <p:extLst>
      <p:ext uri="{BB962C8B-B14F-4D97-AF65-F5344CB8AC3E}">
        <p14:creationId xmlns:p14="http://schemas.microsoft.com/office/powerpoint/2010/main" val="215095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1346" y="1572736"/>
            <a:ext cx="6096000" cy="1477328"/>
          </a:xfrm>
          <a:prstGeom prst="rect">
            <a:avLst/>
          </a:prstGeom>
        </p:spPr>
        <p:txBody>
          <a:bodyPr>
            <a:spAutoFit/>
          </a:bodyPr>
          <a:lstStyle/>
          <a:p>
            <a:pPr algn="just"/>
            <a:r>
              <a:rPr lang="en-US" b="1" dirty="0">
                <a:solidFill>
                  <a:srgbClr val="4A4A4A"/>
                </a:solidFill>
                <a:latin typeface="Open Sans"/>
              </a:rPr>
              <a:t>Installing Python On Windows</a:t>
            </a:r>
            <a:endParaRPr lang="en-US" dirty="0">
              <a:solidFill>
                <a:srgbClr val="4A4A4A"/>
              </a:solidFill>
              <a:latin typeface="Open Sans"/>
            </a:endParaRPr>
          </a:p>
          <a:p>
            <a:pPr algn="just"/>
            <a:r>
              <a:rPr lang="en-US" dirty="0">
                <a:solidFill>
                  <a:srgbClr val="4A4A4A"/>
                </a:solidFill>
                <a:latin typeface="Open Sans"/>
              </a:rPr>
              <a:t>Installing Python on Windows is a slightly longer process when compared to installing Python on Linux. In Linux, it is as easy as running a command and having it set up. With Windows, it takes a slightly different route. </a:t>
            </a:r>
            <a:endParaRPr lang="en-US" b="0" i="0" dirty="0">
              <a:solidFill>
                <a:srgbClr val="4A4A4A"/>
              </a:solidFill>
              <a:effectLst/>
              <a:latin typeface="Open Sans"/>
            </a:endParaRPr>
          </a:p>
        </p:txBody>
      </p:sp>
    </p:spTree>
    <p:extLst>
      <p:ext uri="{BB962C8B-B14F-4D97-AF65-F5344CB8AC3E}">
        <p14:creationId xmlns:p14="http://schemas.microsoft.com/office/powerpoint/2010/main" val="4266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pPr algn="just"/>
            <a:r>
              <a:rPr lang="en-US" dirty="0">
                <a:solidFill>
                  <a:srgbClr val="4A4A4A"/>
                </a:solidFill>
                <a:latin typeface="Open Sans"/>
              </a:rPr>
              <a:t>To get started working with Python 3, you’ll need to have access to the Python interpreter. There are several common ways to accomplish this:</a:t>
            </a:r>
          </a:p>
          <a:p>
            <a:pPr algn="just">
              <a:buFont typeface="Arial" panose="020B0604020202020204" pitchFamily="34" charset="0"/>
              <a:buChar char="•"/>
            </a:pPr>
            <a:r>
              <a:rPr lang="en-US" dirty="0">
                <a:solidFill>
                  <a:srgbClr val="4A4A4A"/>
                </a:solidFill>
                <a:latin typeface="Open Sans"/>
              </a:rPr>
              <a:t>Python can be obtained from the </a:t>
            </a:r>
            <a:r>
              <a:rPr lang="en-US" b="1" dirty="0">
                <a:solidFill>
                  <a:srgbClr val="4A4A4A"/>
                </a:solidFill>
                <a:latin typeface="Open Sans"/>
              </a:rPr>
              <a:t>Python Software Foundation</a:t>
            </a:r>
            <a:r>
              <a:rPr lang="en-US" dirty="0">
                <a:solidFill>
                  <a:srgbClr val="4A4A4A"/>
                </a:solidFill>
                <a:latin typeface="Open Sans"/>
              </a:rPr>
              <a:t> website at </a:t>
            </a:r>
            <a:r>
              <a:rPr lang="en-US" dirty="0">
                <a:solidFill>
                  <a:srgbClr val="007BFF"/>
                </a:solidFill>
                <a:latin typeface="Open Sans"/>
              </a:rPr>
              <a:t>python.org</a:t>
            </a:r>
            <a:r>
              <a:rPr lang="en-US" dirty="0">
                <a:solidFill>
                  <a:srgbClr val="4A4A4A"/>
                </a:solidFill>
                <a:latin typeface="Open Sans"/>
              </a:rPr>
              <a:t>. Typically, that involves downloading the appropriate </a:t>
            </a:r>
            <a:r>
              <a:rPr lang="en-US" b="1" dirty="0">
                <a:solidFill>
                  <a:srgbClr val="4A4A4A"/>
                </a:solidFill>
                <a:latin typeface="Open Sans"/>
              </a:rPr>
              <a:t>installer</a:t>
            </a:r>
            <a:r>
              <a:rPr lang="en-US" dirty="0">
                <a:solidFill>
                  <a:srgbClr val="4A4A4A"/>
                </a:solidFill>
                <a:latin typeface="Open Sans"/>
              </a:rPr>
              <a:t> for your operating system and running it on your machine.</a:t>
            </a:r>
          </a:p>
          <a:p>
            <a:pPr algn="just">
              <a:buFont typeface="Arial" panose="020B0604020202020204" pitchFamily="34" charset="0"/>
              <a:buChar char="•"/>
            </a:pPr>
            <a:r>
              <a:rPr lang="en-US" dirty="0">
                <a:solidFill>
                  <a:srgbClr val="4A4A4A"/>
                </a:solidFill>
                <a:latin typeface="Open Sans"/>
              </a:rPr>
              <a:t>Some operating systems, notably Linux, provide a </a:t>
            </a:r>
            <a:r>
              <a:rPr lang="en-US" b="1" dirty="0">
                <a:solidFill>
                  <a:srgbClr val="4A4A4A"/>
                </a:solidFill>
                <a:latin typeface="Open Sans"/>
              </a:rPr>
              <a:t>package manager</a:t>
            </a:r>
            <a:r>
              <a:rPr lang="en-US" dirty="0">
                <a:solidFill>
                  <a:srgbClr val="4A4A4A"/>
                </a:solidFill>
                <a:latin typeface="Open Sans"/>
              </a:rPr>
              <a:t> that can be run to install Python.</a:t>
            </a:r>
          </a:p>
          <a:p>
            <a:pPr algn="just">
              <a:buFont typeface="Arial" panose="020B0604020202020204" pitchFamily="34" charset="0"/>
              <a:buChar char="•"/>
            </a:pPr>
            <a:r>
              <a:rPr lang="en-US" dirty="0">
                <a:solidFill>
                  <a:srgbClr val="4A4A4A"/>
                </a:solidFill>
                <a:latin typeface="Open Sans"/>
              </a:rPr>
              <a:t>On </a:t>
            </a:r>
            <a:r>
              <a:rPr lang="en-US" dirty="0" err="1">
                <a:solidFill>
                  <a:srgbClr val="4A4A4A"/>
                </a:solidFill>
                <a:latin typeface="Open Sans"/>
              </a:rPr>
              <a:t>macOS</a:t>
            </a:r>
            <a:r>
              <a:rPr lang="en-US" dirty="0">
                <a:solidFill>
                  <a:srgbClr val="4A4A4A"/>
                </a:solidFill>
                <a:latin typeface="Open Sans"/>
              </a:rPr>
              <a:t>, the best way to install Python 3 involves installing a package manager called </a:t>
            </a:r>
            <a:r>
              <a:rPr lang="en-US" b="1" dirty="0">
                <a:solidFill>
                  <a:srgbClr val="4A4A4A"/>
                </a:solidFill>
                <a:latin typeface="Open Sans"/>
              </a:rPr>
              <a:t>Homebrew</a:t>
            </a:r>
            <a:r>
              <a:rPr lang="en-US" dirty="0">
                <a:solidFill>
                  <a:srgbClr val="4A4A4A"/>
                </a:solidFill>
                <a:latin typeface="Open Sans"/>
              </a:rPr>
              <a:t>. You’ll see how to do this in the relevant section in the tutorial.</a:t>
            </a:r>
          </a:p>
          <a:p>
            <a:pPr algn="just">
              <a:buFont typeface="Arial" panose="020B0604020202020204" pitchFamily="34" charset="0"/>
              <a:buChar char="•"/>
            </a:pPr>
            <a:r>
              <a:rPr lang="en-US" dirty="0">
                <a:solidFill>
                  <a:srgbClr val="4A4A4A"/>
                </a:solidFill>
                <a:latin typeface="Open Sans"/>
              </a:rPr>
              <a:t>On mobile operating systems like Android and iOS, you can install apps that provide a Python programming environment. This can be a great way to practice your coding skills on the go.</a:t>
            </a:r>
            <a:endParaRPr lang="en-US" b="0" i="0" dirty="0">
              <a:solidFill>
                <a:srgbClr val="4A4A4A"/>
              </a:solidFill>
              <a:effectLst/>
              <a:latin typeface="Open Sans"/>
            </a:endParaRPr>
          </a:p>
        </p:txBody>
      </p:sp>
    </p:spTree>
    <p:extLst>
      <p:ext uri="{BB962C8B-B14F-4D97-AF65-F5344CB8AC3E}">
        <p14:creationId xmlns:p14="http://schemas.microsoft.com/office/powerpoint/2010/main" val="2735195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8909" y="1185223"/>
            <a:ext cx="6096000" cy="3970318"/>
          </a:xfrm>
          <a:prstGeom prst="rect">
            <a:avLst/>
          </a:prstGeom>
        </p:spPr>
        <p:txBody>
          <a:bodyPr>
            <a:spAutoFit/>
          </a:bodyPr>
          <a:lstStyle/>
          <a:p>
            <a:pPr algn="just"/>
            <a:r>
              <a:rPr lang="en-US" dirty="0">
                <a:solidFill>
                  <a:srgbClr val="4A4A4A"/>
                </a:solidFill>
                <a:latin typeface="Open Sans"/>
              </a:rPr>
              <a:t>Alternatively, there are several websites that allow you to access a Python interpreter online without installing anything on your computer at all.</a:t>
            </a:r>
          </a:p>
          <a:p>
            <a:pPr algn="just"/>
            <a:r>
              <a:rPr lang="en-US" b="1" dirty="0">
                <a:solidFill>
                  <a:srgbClr val="4A4A4A"/>
                </a:solidFill>
                <a:latin typeface="Open Sans"/>
              </a:rPr>
              <a:t>Note:</a:t>
            </a:r>
            <a:r>
              <a:rPr lang="en-US" dirty="0">
                <a:solidFill>
                  <a:srgbClr val="4A4A4A"/>
                </a:solidFill>
                <a:latin typeface="Open Sans"/>
              </a:rPr>
              <a:t> There is a chance that Python may have been shipped with your operating system and is already installed. Even if that is the case, it may be that the installed version is outdated, in which case you will want to obtain the latest version anyhow.</a:t>
            </a:r>
          </a:p>
          <a:p>
            <a:pPr algn="just"/>
            <a:r>
              <a:rPr lang="en-US" dirty="0">
                <a:solidFill>
                  <a:srgbClr val="4A4A4A"/>
                </a:solidFill>
                <a:latin typeface="Open Sans"/>
              </a:rPr>
              <a:t>It is highly unlikely that your Windows system shipped with Python already installed. Windows systems typically do not. Fortunately, installing does not involve much more than downloading the Python installer from the </a:t>
            </a:r>
            <a:r>
              <a:rPr lang="en-US" dirty="0">
                <a:solidFill>
                  <a:srgbClr val="007BFF"/>
                </a:solidFill>
                <a:latin typeface="Open Sans"/>
              </a:rPr>
              <a:t>python.org website</a:t>
            </a:r>
            <a:r>
              <a:rPr lang="en-US" dirty="0">
                <a:solidFill>
                  <a:srgbClr val="4A4A4A"/>
                </a:solidFill>
                <a:latin typeface="Open Sans"/>
              </a:rPr>
              <a:t> and running it. Let’s take a look at how to install Python 3 on Windows:</a:t>
            </a:r>
            <a:endParaRPr lang="en-US" b="0" i="0" dirty="0">
              <a:solidFill>
                <a:srgbClr val="4A4A4A"/>
              </a:solidFill>
              <a:effectLst/>
              <a:latin typeface="Open Sans"/>
            </a:endParaRPr>
          </a:p>
        </p:txBody>
      </p:sp>
    </p:spTree>
    <p:extLst>
      <p:ext uri="{BB962C8B-B14F-4D97-AF65-F5344CB8AC3E}">
        <p14:creationId xmlns:p14="http://schemas.microsoft.com/office/powerpoint/2010/main" val="405892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443841"/>
            <a:ext cx="6096000" cy="3970318"/>
          </a:xfrm>
          <a:prstGeom prst="rect">
            <a:avLst/>
          </a:prstGeom>
        </p:spPr>
        <p:txBody>
          <a:bodyPr>
            <a:spAutoFit/>
          </a:bodyPr>
          <a:lstStyle/>
          <a:p>
            <a:pPr algn="just"/>
            <a:r>
              <a:rPr lang="en-US" b="1" dirty="0">
                <a:solidFill>
                  <a:srgbClr val="4A4A4A"/>
                </a:solidFill>
                <a:latin typeface="Open Sans"/>
              </a:rPr>
              <a:t>Step 1: Download the Python 3 Installer</a:t>
            </a:r>
            <a:endParaRPr lang="en-US" dirty="0">
              <a:solidFill>
                <a:srgbClr val="4A4A4A"/>
              </a:solidFill>
              <a:latin typeface="Open Sans"/>
            </a:endParaRPr>
          </a:p>
          <a:p>
            <a:pPr algn="just">
              <a:buFont typeface="+mj-lt"/>
              <a:buAutoNum type="arabicPeriod"/>
            </a:pPr>
            <a:r>
              <a:rPr lang="en-US" dirty="0">
                <a:solidFill>
                  <a:srgbClr val="4A4A4A"/>
                </a:solidFill>
                <a:latin typeface="Open Sans"/>
              </a:rPr>
              <a:t>Open a browser window and navigate to the </a:t>
            </a:r>
            <a:r>
              <a:rPr lang="en-US" dirty="0">
                <a:solidFill>
                  <a:srgbClr val="007BFF"/>
                </a:solidFill>
                <a:latin typeface="Open Sans"/>
              </a:rPr>
              <a:t>Download page for Windows</a:t>
            </a:r>
            <a:r>
              <a:rPr lang="en-US" dirty="0">
                <a:solidFill>
                  <a:srgbClr val="4A4A4A"/>
                </a:solidFill>
                <a:latin typeface="Open Sans"/>
              </a:rPr>
              <a:t> at </a:t>
            </a:r>
            <a:r>
              <a:rPr lang="en-US" dirty="0">
                <a:solidFill>
                  <a:srgbClr val="007BFF"/>
                </a:solidFill>
                <a:latin typeface="Open Sans"/>
              </a:rPr>
              <a:t>python.org</a:t>
            </a:r>
            <a:r>
              <a:rPr lang="en-US" dirty="0">
                <a:solidFill>
                  <a:srgbClr val="4A4A4A"/>
                </a:solidFill>
                <a:latin typeface="Open Sans"/>
              </a:rPr>
              <a:t>.</a:t>
            </a:r>
          </a:p>
          <a:p>
            <a:pPr algn="just">
              <a:buFont typeface="+mj-lt"/>
              <a:buAutoNum type="arabicPeriod"/>
            </a:pPr>
            <a:r>
              <a:rPr lang="en-US" dirty="0">
                <a:solidFill>
                  <a:srgbClr val="4A4A4A"/>
                </a:solidFill>
                <a:latin typeface="Open Sans"/>
              </a:rPr>
              <a:t>Underneath the heading at the top that says </a:t>
            </a:r>
            <a:r>
              <a:rPr lang="en-US" b="1" dirty="0">
                <a:solidFill>
                  <a:srgbClr val="4A4A4A"/>
                </a:solidFill>
                <a:latin typeface="Open Sans"/>
              </a:rPr>
              <a:t>Python Releases for Windows</a:t>
            </a:r>
            <a:r>
              <a:rPr lang="en-US" dirty="0">
                <a:solidFill>
                  <a:srgbClr val="4A4A4A"/>
                </a:solidFill>
                <a:latin typeface="Open Sans"/>
              </a:rPr>
              <a:t>, click on the link for the </a:t>
            </a:r>
            <a:r>
              <a:rPr lang="en-US" b="1" dirty="0">
                <a:solidFill>
                  <a:srgbClr val="4A4A4A"/>
                </a:solidFill>
                <a:latin typeface="Open Sans"/>
              </a:rPr>
              <a:t>Latest Python 3 Release – Python 3.x.x</a:t>
            </a:r>
            <a:r>
              <a:rPr lang="en-US" dirty="0">
                <a:solidFill>
                  <a:srgbClr val="4A4A4A"/>
                </a:solidFill>
                <a:latin typeface="Open Sans"/>
              </a:rPr>
              <a:t>. (As of this writing, the latest version is Python 3.7.2.)</a:t>
            </a:r>
          </a:p>
          <a:p>
            <a:pPr algn="just">
              <a:buFont typeface="+mj-lt"/>
              <a:buAutoNum type="arabicPeriod"/>
            </a:pPr>
            <a:r>
              <a:rPr lang="en-US" dirty="0">
                <a:solidFill>
                  <a:srgbClr val="4A4A4A"/>
                </a:solidFill>
                <a:latin typeface="Open Sans"/>
              </a:rPr>
              <a:t>Scroll to the bottom and select either </a:t>
            </a:r>
            <a:r>
              <a:rPr lang="en-US" b="1" dirty="0">
                <a:solidFill>
                  <a:srgbClr val="4A4A4A"/>
                </a:solidFill>
                <a:latin typeface="Open Sans"/>
              </a:rPr>
              <a:t>Windows x86-64 executable installer</a:t>
            </a:r>
            <a:r>
              <a:rPr lang="en-US" dirty="0">
                <a:solidFill>
                  <a:srgbClr val="4A4A4A"/>
                </a:solidFill>
                <a:latin typeface="Open Sans"/>
              </a:rPr>
              <a:t> for 64-bit or </a:t>
            </a:r>
            <a:r>
              <a:rPr lang="en-US" b="1" dirty="0">
                <a:solidFill>
                  <a:srgbClr val="4A4A4A"/>
                </a:solidFill>
                <a:latin typeface="Open Sans"/>
              </a:rPr>
              <a:t>Windows x86 executable installer</a:t>
            </a:r>
            <a:r>
              <a:rPr lang="en-US" dirty="0">
                <a:solidFill>
                  <a:srgbClr val="4A4A4A"/>
                </a:solidFill>
                <a:latin typeface="Open Sans"/>
              </a:rPr>
              <a:t> for 32-bit. </a:t>
            </a:r>
          </a:p>
          <a:p>
            <a:pPr algn="just"/>
            <a:r>
              <a:rPr lang="en-US" dirty="0">
                <a:solidFill>
                  <a:srgbClr val="4A4A4A"/>
                </a:solidFill>
                <a:latin typeface="Open Sans"/>
              </a:rPr>
              <a:t>But do we pick 32-bit or the 64-bit installer?</a:t>
            </a:r>
          </a:p>
          <a:p>
            <a:pPr algn="just"/>
            <a:r>
              <a:rPr lang="en-US" dirty="0">
                <a:solidFill>
                  <a:srgbClr val="4A4A4A"/>
                </a:solidFill>
                <a:latin typeface="Open Sans"/>
              </a:rPr>
              <a:t>For Windows, you can choose either the 32-bit or 64-bit installer. Here’s what the difference between the two comes down to:</a:t>
            </a:r>
            <a:endParaRPr lang="en-US" b="0" i="0" dirty="0">
              <a:solidFill>
                <a:srgbClr val="4A4A4A"/>
              </a:solidFill>
              <a:effectLst/>
              <a:latin typeface="Open Sans"/>
            </a:endParaRPr>
          </a:p>
        </p:txBody>
      </p:sp>
    </p:spTree>
    <p:extLst>
      <p:ext uri="{BB962C8B-B14F-4D97-AF65-F5344CB8AC3E}">
        <p14:creationId xmlns:p14="http://schemas.microsoft.com/office/powerpoint/2010/main" val="242766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9745" y="1517457"/>
            <a:ext cx="6096000" cy="2308324"/>
          </a:xfrm>
          <a:prstGeom prst="rect">
            <a:avLst/>
          </a:prstGeom>
        </p:spPr>
        <p:txBody>
          <a:bodyPr>
            <a:spAutoFit/>
          </a:bodyPr>
          <a:lstStyle/>
          <a:p>
            <a:pPr algn="just">
              <a:buFont typeface="Arial" panose="020B0604020202020204" pitchFamily="34" charset="0"/>
              <a:buChar char="•"/>
            </a:pPr>
            <a:r>
              <a:rPr lang="en-US" dirty="0">
                <a:solidFill>
                  <a:srgbClr val="4A4A4A"/>
                </a:solidFill>
                <a:latin typeface="Open Sans"/>
              </a:rPr>
              <a:t>If your system has a 32-bit processor, then you should choose the 32-bit installer.</a:t>
            </a:r>
          </a:p>
          <a:p>
            <a:pPr algn="just">
              <a:buFont typeface="Arial" panose="020B0604020202020204" pitchFamily="34" charset="0"/>
              <a:buChar char="•"/>
            </a:pPr>
            <a:r>
              <a:rPr lang="en-US" dirty="0">
                <a:solidFill>
                  <a:srgbClr val="4A4A4A"/>
                </a:solidFill>
                <a:latin typeface="Open Sans"/>
              </a:rPr>
              <a:t>On a 64-bit system, either installer will actually work for most purposes. The 32-bit version will generally use less memory, but the 64-bit version performs better for applications with intensive computation.</a:t>
            </a:r>
          </a:p>
          <a:p>
            <a:pPr algn="just">
              <a:buFont typeface="Arial" panose="020B0604020202020204" pitchFamily="34" charset="0"/>
              <a:buChar char="•"/>
            </a:pPr>
            <a:r>
              <a:rPr lang="en-US" dirty="0">
                <a:solidFill>
                  <a:srgbClr val="4A4A4A"/>
                </a:solidFill>
                <a:latin typeface="Open Sans"/>
              </a:rPr>
              <a:t>If you’re unsure which version to pick, go with the 64-bit version.</a:t>
            </a:r>
            <a:endParaRPr lang="en-US" b="0" i="0" dirty="0">
              <a:solidFill>
                <a:srgbClr val="4A4A4A"/>
              </a:solidFill>
              <a:effectLst/>
              <a:latin typeface="Open Sans"/>
            </a:endParaRPr>
          </a:p>
        </p:txBody>
      </p:sp>
    </p:spTree>
    <p:extLst>
      <p:ext uri="{BB962C8B-B14F-4D97-AF65-F5344CB8AC3E}">
        <p14:creationId xmlns:p14="http://schemas.microsoft.com/office/powerpoint/2010/main" val="493306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56</TotalTime>
  <Words>2486</Words>
  <Application>Microsoft Office PowerPoint</Application>
  <PresentationFormat>Widescreen</PresentationFormat>
  <Paragraphs>163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Garamond</vt:lpstr>
      <vt:lpstr>Open Sans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 Kumar</dc:creator>
  <cp:lastModifiedBy>Ram Kumar</cp:lastModifiedBy>
  <cp:revision>5</cp:revision>
  <dcterms:created xsi:type="dcterms:W3CDTF">2021-08-24T04:33:32Z</dcterms:created>
  <dcterms:modified xsi:type="dcterms:W3CDTF">2021-08-24T05:29:39Z</dcterms:modified>
</cp:coreProperties>
</file>