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0" r:id="rId2"/>
    <p:sldId id="256" r:id="rId3"/>
    <p:sldId id="257" r:id="rId4"/>
    <p:sldId id="346" r:id="rId5"/>
    <p:sldId id="277" r:id="rId6"/>
    <p:sldId id="347" r:id="rId7"/>
    <p:sldId id="348" r:id="rId8"/>
    <p:sldId id="349" r:id="rId9"/>
    <p:sldId id="339" r:id="rId10"/>
    <p:sldId id="341" r:id="rId11"/>
    <p:sldId id="342" r:id="rId12"/>
    <p:sldId id="344"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8" r:id="rId40"/>
    <p:sldId id="379" r:id="rId41"/>
    <p:sldId id="380" r:id="rId42"/>
    <p:sldId id="381" r:id="rId43"/>
    <p:sldId id="382" r:id="rId44"/>
    <p:sldId id="383" r:id="rId45"/>
    <p:sldId id="384" r:id="rId46"/>
    <p:sldId id="385" r:id="rId47"/>
    <p:sldId id="386" r:id="rId48"/>
    <p:sldId id="38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6" d="100"/>
          <a:sy n="66" d="100"/>
        </p:scale>
        <p:origin x="-1482" y="-6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1DB6C-696C-4108-AE17-CB39894872F2}" type="datetimeFigureOut">
              <a:rPr lang="en-US" smtClean="0"/>
              <a:pPr/>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321A6-46B0-49E7-BDAA-A9AF5C2AB688}" type="slidenum">
              <a:rPr lang="en-US" smtClean="0"/>
              <a:pPr/>
              <a:t>‹#›</a:t>
            </a:fld>
            <a:endParaRPr lang="en-US"/>
          </a:p>
        </p:txBody>
      </p:sp>
    </p:spTree>
    <p:extLst>
      <p:ext uri="{BB962C8B-B14F-4D97-AF65-F5344CB8AC3E}">
        <p14:creationId xmlns="" xmlns:p14="http://schemas.microsoft.com/office/powerpoint/2010/main" val="9775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12E892-BC0A-4677-9290-584F2EEC0BF7}"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42310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70843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12552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382178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2E892-BC0A-4677-9290-584F2EEC0BF7}"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11882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12E892-BC0A-4677-9290-584F2EEC0BF7}"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63835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12E892-BC0A-4677-9290-584F2EEC0BF7}" type="datetimeFigureOut">
              <a:rPr lang="en-US" smtClean="0"/>
              <a:pPr/>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415154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2E892-BC0A-4677-9290-584F2EEC0BF7}" type="datetimeFigureOut">
              <a:rPr lang="en-US" smtClean="0"/>
              <a:pPr/>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395096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2E892-BC0A-4677-9290-584F2EEC0BF7}" type="datetimeFigureOut">
              <a:rPr lang="en-US" smtClean="0"/>
              <a:pPr/>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91480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2E892-BC0A-4677-9290-584F2EEC0BF7}"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00868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2E892-BC0A-4677-9290-584F2EEC0BF7}"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146794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2E892-BC0A-4677-9290-584F2EEC0BF7}" type="datetimeFigureOut">
              <a:rPr lang="en-US" smtClean="0"/>
              <a:pPr/>
              <a:t>8/10/2022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73103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php-magic-constan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php-if-el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php/phptryit.asp?filename=tryphp_oper_addition2" TargetMode="External"/><Relationship Id="rId2" Type="http://schemas.openxmlformats.org/officeDocument/2006/relationships/hyperlink" Target="https://www.w3schools.com/php/phptryit.asp?filename=tryphp_oper_set" TargetMode="External"/><Relationship Id="rId1" Type="http://schemas.openxmlformats.org/officeDocument/2006/relationships/slideLayout" Target="../slideLayouts/slideLayout2.xml"/><Relationship Id="rId6" Type="http://schemas.openxmlformats.org/officeDocument/2006/relationships/hyperlink" Target="https://www.w3schools.com/php/phptryit.asp?filename=tryphp_oper_division2" TargetMode="External"/><Relationship Id="rId5" Type="http://schemas.openxmlformats.org/officeDocument/2006/relationships/hyperlink" Target="https://www.w3schools.com/php/phptryit.asp?filename=tryphp_oper_multiplication2" TargetMode="External"/><Relationship Id="rId4" Type="http://schemas.openxmlformats.org/officeDocument/2006/relationships/hyperlink" Target="https://www.w3schools.com/php/phptryit.asp?filename=tryphp_oper_subtraction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457" y="272596"/>
            <a:ext cx="10515600" cy="4351338"/>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27" y="480300"/>
            <a:ext cx="10515600" cy="4351338"/>
          </a:xfrm>
        </p:spPr>
        <p:txBody>
          <a:bodyPr>
            <a:normAutofit fontScale="77500" lnSpcReduction="20000"/>
          </a:bodyPr>
          <a:lstStyle/>
          <a:p>
            <a:pPr>
              <a:buNone/>
            </a:pPr>
            <a:r>
              <a:rPr lang="en-US" b="1" dirty="0" smtClean="0"/>
              <a:t>Server-side Example</a:t>
            </a:r>
          </a:p>
          <a:p>
            <a:r>
              <a:rPr lang="en-US" dirty="0" smtClean="0"/>
              <a:t>// This is a sample C# code.    </a:t>
            </a:r>
          </a:p>
          <a:p>
            <a:r>
              <a:rPr lang="en-US" dirty="0" smtClean="0"/>
              <a:t>using System;    </a:t>
            </a:r>
          </a:p>
          <a:p>
            <a:r>
              <a:rPr lang="en-US" dirty="0" smtClean="0"/>
              <a:t>// namespace    </a:t>
            </a:r>
          </a:p>
          <a:p>
            <a:r>
              <a:rPr lang="en-US" dirty="0" smtClean="0"/>
              <a:t>class </a:t>
            </a:r>
            <a:r>
              <a:rPr lang="en-US" dirty="0" err="1" smtClean="0"/>
              <a:t>ServerSide</a:t>
            </a:r>
            <a:r>
              <a:rPr lang="en-US" dirty="0" smtClean="0"/>
              <a:t>    </a:t>
            </a:r>
          </a:p>
          <a:p>
            <a:r>
              <a:rPr lang="en-US" dirty="0" smtClean="0"/>
              <a:t>{    </a:t>
            </a:r>
          </a:p>
          <a:p>
            <a:r>
              <a:rPr lang="en-US" dirty="0" smtClean="0"/>
              <a:t>    public static void Main()    </a:t>
            </a:r>
          </a:p>
          <a:p>
            <a:r>
              <a:rPr lang="en-US" dirty="0" smtClean="0"/>
              <a:t>    {    </a:t>
            </a:r>
          </a:p>
          <a:p>
            <a:r>
              <a:rPr lang="en-US" dirty="0" smtClean="0"/>
              <a:t>        </a:t>
            </a:r>
            <a:r>
              <a:rPr lang="en-US" dirty="0" err="1" smtClean="0"/>
              <a:t>System.Console.WriteLine</a:t>
            </a:r>
            <a:r>
              <a:rPr lang="en-US" dirty="0" smtClean="0"/>
              <a:t>(“Hello C# Corner”);    </a:t>
            </a:r>
          </a:p>
          <a:p>
            <a:r>
              <a:rPr lang="en-US" dirty="0" smtClean="0"/>
              <a:t>        // printing a line    </a:t>
            </a:r>
          </a:p>
          <a:p>
            <a:r>
              <a:rPr lang="en-US" dirty="0" smtClean="0"/>
              <a:t>    }    </a:t>
            </a:r>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607" y="522342"/>
            <a:ext cx="10515600" cy="5804886"/>
          </a:xfrm>
        </p:spPr>
        <p:txBody>
          <a:bodyPr>
            <a:normAutofit fontScale="92500" lnSpcReduction="20000"/>
          </a:bodyPr>
          <a:lstStyle/>
          <a:p>
            <a:pPr>
              <a:buNone/>
            </a:pPr>
            <a:r>
              <a:rPr lang="en-US" b="1" dirty="0" smtClean="0"/>
              <a:t>Client-side Programming</a:t>
            </a:r>
          </a:p>
          <a:p>
            <a:r>
              <a:rPr lang="en-US" dirty="0" smtClean="0"/>
              <a:t>Similarly to server-side programming, client-side programming is also the name of the entire program that runs on the client.   </a:t>
            </a:r>
          </a:p>
          <a:p>
            <a:r>
              <a:rPr lang="en-US" dirty="0" smtClean="0"/>
              <a:t>Or we can say that client-side programming mostly deals with the user interface with which the user interacts in the web. It is mostly a browser, in the user's machine, that runs the code and is mainly done in any scripting language like JavaScript.</a:t>
            </a:r>
          </a:p>
          <a:p>
            <a:r>
              <a:rPr lang="en-US" b="1" dirty="0" smtClean="0"/>
              <a:t>Client-side Languages Example </a:t>
            </a:r>
            <a:endParaRPr lang="en-US" dirty="0" smtClean="0"/>
          </a:p>
          <a:p>
            <a:r>
              <a:rPr lang="en-US" dirty="0" smtClean="0"/>
              <a:t>There are many client-side scripting languages too.</a:t>
            </a:r>
          </a:p>
          <a:p>
            <a:r>
              <a:rPr lang="en-US" dirty="0" smtClean="0"/>
              <a:t>JavaScript</a:t>
            </a:r>
          </a:p>
          <a:p>
            <a:r>
              <a:rPr lang="en-US" dirty="0" smtClean="0"/>
              <a:t>VBScript</a:t>
            </a:r>
          </a:p>
          <a:p>
            <a:r>
              <a:rPr lang="en-US" dirty="0" smtClean="0"/>
              <a:t>HTML (Structure)</a:t>
            </a:r>
          </a:p>
          <a:p>
            <a:r>
              <a:rPr lang="en-US" dirty="0" smtClean="0"/>
              <a:t>CSS (Designing)</a:t>
            </a:r>
          </a:p>
          <a:p>
            <a:r>
              <a:rPr lang="en-US" dirty="0" smtClean="0"/>
              <a:t>AJAX</a:t>
            </a:r>
          </a:p>
          <a:p>
            <a:r>
              <a:rPr lang="en-US" dirty="0" err="1" smtClean="0"/>
              <a:t>jQuery</a:t>
            </a:r>
            <a:r>
              <a:rPr lang="en-US" dirty="0" smtClean="0"/>
              <a:t> etc.</a:t>
            </a:r>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607" y="553873"/>
            <a:ext cx="10515600" cy="4351338"/>
          </a:xfrm>
        </p:spPr>
        <p:txBody>
          <a:bodyPr>
            <a:normAutofit fontScale="77500" lnSpcReduction="20000"/>
          </a:bodyPr>
          <a:lstStyle/>
          <a:p>
            <a:pPr>
              <a:buNone/>
            </a:pPr>
            <a:r>
              <a:rPr lang="en-US" b="1" dirty="0" smtClean="0"/>
              <a:t>Client-side Example</a:t>
            </a:r>
          </a:p>
          <a:p>
            <a:r>
              <a:rPr lang="en-US" dirty="0" smtClean="0"/>
              <a:t>// sample HTML code  </a:t>
            </a:r>
          </a:p>
          <a:p>
            <a:r>
              <a:rPr lang="en-US" dirty="0" smtClean="0"/>
              <a:t>&lt;html&gt;  </a:t>
            </a:r>
          </a:p>
          <a:p>
            <a:r>
              <a:rPr lang="en-US" dirty="0" smtClean="0"/>
              <a:t>&lt;head&gt;  </a:t>
            </a:r>
          </a:p>
          <a:p>
            <a:r>
              <a:rPr lang="en-US" dirty="0" smtClean="0"/>
              <a:t>    &lt;title&gt;Client Side &lt;/title&gt;  </a:t>
            </a:r>
          </a:p>
          <a:p>
            <a:r>
              <a:rPr lang="en-US" dirty="0" smtClean="0"/>
              <a:t>&lt;/head&gt;  </a:t>
            </a:r>
          </a:p>
          <a:p>
            <a:r>
              <a:rPr lang="en-US" dirty="0" smtClean="0"/>
              <a:t>&lt;body&gt;  </a:t>
            </a:r>
          </a:p>
          <a:p>
            <a:r>
              <a:rPr lang="en-US" dirty="0" smtClean="0"/>
              <a:t>    &lt;h1&gt;  </a:t>
            </a:r>
          </a:p>
          <a:p>
            <a:r>
              <a:rPr lang="en-US" dirty="0" smtClean="0"/>
              <a:t>        Hello C# Corner  </a:t>
            </a:r>
          </a:p>
          <a:p>
            <a:r>
              <a:rPr lang="en-US" dirty="0" smtClean="0"/>
              <a:t>    &lt;/h1&gt;  </a:t>
            </a:r>
          </a:p>
          <a:p>
            <a:r>
              <a:rPr lang="en-US" dirty="0" smtClean="0"/>
              <a:t>&lt;/body&gt;  </a:t>
            </a:r>
          </a:p>
          <a:p>
            <a:r>
              <a:rPr lang="en-US" dirty="0" smtClean="0"/>
              <a:t>&lt;/html&gt;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process for </a:t>
            </a:r>
            <a:r>
              <a:rPr lang="en-US" dirty="0" err="1" smtClean="0"/>
              <a:t>php</a:t>
            </a:r>
            <a:r>
              <a:rPr lang="en-US" dirty="0" smtClean="0"/>
              <a:t> web page</a:t>
            </a:r>
            <a:endParaRPr lang="en-US" dirty="0"/>
          </a:p>
        </p:txBody>
      </p:sp>
      <p:sp>
        <p:nvSpPr>
          <p:cNvPr id="3" name="Content Placeholder 2"/>
          <p:cNvSpPr>
            <a:spLocks noGrp="1"/>
          </p:cNvSpPr>
          <p:nvPr>
            <p:ph idx="1"/>
          </p:nvPr>
        </p:nvSpPr>
        <p:spPr/>
        <p:txBody>
          <a:bodyPr>
            <a:normAutofit fontScale="92500"/>
          </a:bodyPr>
          <a:lstStyle/>
          <a:p>
            <a:r>
              <a:rPr lang="en-US" dirty="0" smtClean="0"/>
              <a:t>CPUs can't read </a:t>
            </a:r>
            <a:r>
              <a:rPr lang="en-US" dirty="0" err="1" smtClean="0"/>
              <a:t>english</a:t>
            </a:r>
            <a:r>
              <a:rPr lang="en-US" dirty="0" smtClean="0"/>
              <a:t>, you already know that. They can kind of read a series of bits and bytes which represent addresses, values, instructions... But guess who can't code this? That's right, us! (At least I can't 👀 (I kind of can, but... no.))</a:t>
            </a:r>
          </a:p>
          <a:p>
            <a:r>
              <a:rPr lang="en-US" dirty="0" smtClean="0"/>
              <a:t>A solution to this problem is to translate something we, humans, can write into something CPUs can execute. This translation can be called "compilation". So </a:t>
            </a:r>
            <a:r>
              <a:rPr lang="en-US" b="1" dirty="0" smtClean="0"/>
              <a:t>compilation is a translation of human-readable code to machine code.</a:t>
            </a:r>
            <a:r>
              <a:rPr lang="en-US" dirty="0" smtClean="0"/>
              <a:t> Simple, </a:t>
            </a:r>
            <a:r>
              <a:rPr lang="en-US" dirty="0" err="1" smtClean="0"/>
              <a:t>oder</a:t>
            </a:r>
            <a:r>
              <a:rPr lang="en-US" dirty="0" smtClean="0"/>
              <a:t>?</a:t>
            </a:r>
          </a:p>
          <a:p>
            <a:r>
              <a:rPr lang="en-US" dirty="0" smtClean="0"/>
              <a:t>Translating human-readable code to machine code can happen in three different ways: Ahead Of Time (AOT) compilation, Just In Time (JIT) compilation or, our favorite, interpretation (or Implicit Compilation).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972" y="432252"/>
            <a:ext cx="10515600" cy="5750833"/>
          </a:xfrm>
        </p:spPr>
        <p:txBody>
          <a:bodyPr>
            <a:normAutofit lnSpcReduction="10000"/>
          </a:bodyPr>
          <a:lstStyle/>
          <a:p>
            <a:pPr algn="just"/>
            <a:r>
              <a:rPr lang="en-US" b="1" dirty="0" smtClean="0"/>
              <a:t>Languages like C, C++ or Rust are AOT-compiled languages.</a:t>
            </a:r>
            <a:r>
              <a:rPr lang="en-US" dirty="0" smtClean="0"/>
              <a:t> You write the code, you compile it and the output is a binary object that a CPU immediately understands how to execute. It is called Ahead Of Time because you compile the binary object BEFORE you run it.</a:t>
            </a:r>
          </a:p>
          <a:p>
            <a:pPr algn="just"/>
            <a:r>
              <a:rPr lang="en-US" b="1" dirty="0" smtClean="0"/>
              <a:t>Languages like PHP, Java or JavaScript are interpreted.</a:t>
            </a:r>
            <a:r>
              <a:rPr lang="en-US" dirty="0" smtClean="0"/>
              <a:t> A code written in such languages will be translated into an intermediate representation and another program (a compiled one) will understand and execute such intermediate representation. It is very common to call such programs "Virtual Machines" or "Interpreters".</a:t>
            </a:r>
          </a:p>
          <a:p>
            <a:pPr algn="just"/>
            <a:r>
              <a:rPr lang="en-US" b="1" dirty="0" smtClean="0"/>
              <a:t>Normally interpreted languages have less performance and freedom when compared with AOT-compiled languages</a:t>
            </a:r>
            <a:r>
              <a:rPr lang="en-US" dirty="0" smtClean="0"/>
              <a:t> because things like memory management, CPU-targeted instructions and funky low-level tricks are not available to the user space. So another program (the interpreter) has to manage all of this plus be polyglot enough to talk to different kinds of processors and operating systems.</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029" y="867682"/>
            <a:ext cx="10515600" cy="4351338"/>
          </a:xfrm>
        </p:spPr>
        <p:txBody>
          <a:bodyPr/>
          <a:lstStyle/>
          <a:p>
            <a:r>
              <a:rPr lang="en-US" b="1" dirty="0" smtClean="0"/>
              <a:t>Languages like Java and PHP are not only interpreted but also Just In Time compiled!</a:t>
            </a:r>
            <a:r>
              <a:rPr lang="en-US" dirty="0" smtClean="0"/>
              <a:t> They still need a VM, but their VMs are capable of compiling this intermediate representation of code into binary objects in runtime. These JIT-capable VMs operate in a hybrid mode where code is partially compiled and interpreted.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Let's see how PHP works with and without JIT</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In PHP there are three steps before executing your code: </a:t>
            </a:r>
            <a:r>
              <a:rPr lang="en-US" b="1" dirty="0" smtClean="0"/>
              <a:t>tokenizing</a:t>
            </a:r>
            <a:r>
              <a:rPr lang="en-US" dirty="0" smtClean="0"/>
              <a:t>, </a:t>
            </a:r>
            <a:r>
              <a:rPr lang="en-US" b="1" dirty="0" smtClean="0"/>
              <a:t>parsing</a:t>
            </a:r>
            <a:r>
              <a:rPr lang="en-US" dirty="0" smtClean="0"/>
              <a:t> into an AST and </a:t>
            </a:r>
            <a:r>
              <a:rPr lang="en-US" b="1" dirty="0" smtClean="0"/>
              <a:t>compiling</a:t>
            </a:r>
            <a:r>
              <a:rPr lang="en-US" dirty="0" smtClean="0"/>
              <a:t> to an intermediate representation known as </a:t>
            </a:r>
            <a:r>
              <a:rPr lang="en-US" b="1" dirty="0" err="1" smtClean="0"/>
              <a:t>Opcode</a:t>
            </a:r>
            <a:r>
              <a:rPr lang="en-US" dirty="0" smtClean="0"/>
              <a:t>.</a:t>
            </a:r>
          </a:p>
          <a:p>
            <a:pPr>
              <a:buNone/>
            </a:pPr>
            <a:r>
              <a:rPr lang="en-US" b="1" dirty="0" smtClean="0"/>
              <a:t>Tokenizing (or </a:t>
            </a:r>
            <a:r>
              <a:rPr lang="en-US" b="1" dirty="0" err="1" smtClean="0"/>
              <a:t>Lexing</a:t>
            </a:r>
            <a:r>
              <a:rPr lang="en-US" b="1" dirty="0" smtClean="0"/>
              <a:t>) is the process of reading </a:t>
            </a:r>
            <a:r>
              <a:rPr lang="en-US" b="1" dirty="0" err="1" smtClean="0"/>
              <a:t>php</a:t>
            </a:r>
            <a:r>
              <a:rPr lang="en-US" b="1" dirty="0" smtClean="0"/>
              <a:t> code and splitting it into understandable units called tokens.</a:t>
            </a:r>
            <a:r>
              <a:rPr lang="en-US" dirty="0" smtClean="0"/>
              <a:t> &lt;?</a:t>
            </a:r>
            <a:r>
              <a:rPr lang="en-US" dirty="0" err="1" smtClean="0"/>
              <a:t>php</a:t>
            </a:r>
            <a:r>
              <a:rPr lang="en-US" dirty="0" smtClean="0"/>
              <a:t> becomes a </a:t>
            </a:r>
            <a:r>
              <a:rPr lang="en-US" i="1" dirty="0" smtClean="0"/>
              <a:t>T_OPEN_TAG</a:t>
            </a:r>
            <a:r>
              <a:rPr lang="en-US" dirty="0" smtClean="0"/>
              <a:t>, echo becomes a </a:t>
            </a:r>
            <a:r>
              <a:rPr lang="en-US" i="1" dirty="0" smtClean="0"/>
              <a:t>T_ECHO</a:t>
            </a:r>
            <a:r>
              <a:rPr lang="en-US" dirty="0" smtClean="0"/>
              <a:t> and "Hello, friend" becomes T_CONSTANT_ENCAPSED_STRING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029"/>
            <a:ext cx="10515600" cy="5639934"/>
          </a:xfrm>
        </p:spPr>
        <p:txBody>
          <a:bodyPr>
            <a:normAutofit/>
          </a:bodyPr>
          <a:lstStyle/>
          <a:p>
            <a:pPr>
              <a:buNone/>
            </a:pPr>
            <a:r>
              <a:rPr lang="en-US" dirty="0" smtClean="0"/>
              <a:t>Parsing is the process of making sense out of such tokens. In PHP parsed tokens are organized in a tree structure named AST (Abstract syntax tree). The AST's job is to represent what operations should be. In echo 1+1 the interpreter should in fact understand print the result of the expression 1+1. Such tree would look something like the following:</a:t>
            </a:r>
          </a:p>
          <a:p>
            <a:pPr>
              <a:buNone/>
            </a:pPr>
            <a:r>
              <a:rPr lang="en-US" dirty="0" smtClean="0"/>
              <a:t>operation =&gt; ECHO,</a:t>
            </a:r>
          </a:p>
          <a:p>
            <a:pPr>
              <a:buNone/>
            </a:pPr>
            <a:r>
              <a:rPr lang="en-US" dirty="0" smtClean="0"/>
              <a:t> operand =&gt; expression ( operation =&gt; ADD, operand1 =&gt; 1, operand2 =&gt; 1 )</a:t>
            </a:r>
          </a:p>
          <a:p>
            <a:pPr>
              <a:buNone/>
            </a:pPr>
            <a:r>
              <a:rPr lang="en-US" dirty="0" smtClean="0"/>
              <a:t>PHP is then able to </a:t>
            </a:r>
            <a:r>
              <a:rPr lang="en-US" b="1" dirty="0" smtClean="0"/>
              <a:t>compile this tree into an intermediate representation called </a:t>
            </a:r>
            <a:r>
              <a:rPr lang="en-US" b="1" dirty="0" err="1" smtClean="0"/>
              <a:t>Opcode</a:t>
            </a:r>
            <a:r>
              <a:rPr lang="en-US" b="1"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686" y="388710"/>
            <a:ext cx="10515600" cy="4351338"/>
          </a:xfrm>
        </p:spPr>
        <p:txBody>
          <a:bodyPr/>
          <a:lstStyle/>
          <a:p>
            <a:r>
              <a:rPr lang="en-US" dirty="0" smtClean="0"/>
              <a:t>The </a:t>
            </a:r>
            <a:r>
              <a:rPr lang="en-US" dirty="0" err="1" smtClean="0"/>
              <a:t>Opcode</a:t>
            </a:r>
            <a:r>
              <a:rPr lang="en-US" dirty="0" smtClean="0"/>
              <a:t> is what is actually executed by the virtual machine, so executing is the final step. Here's a diagram illustrating how this process looks like.</a:t>
            </a:r>
            <a:endParaRPr lang="en-US" dirty="0"/>
          </a:p>
        </p:txBody>
      </p:sp>
      <p:sp>
        <p:nvSpPr>
          <p:cNvPr id="1026" name="AutoShape 2" descr="https://thephp.website/assets/images/posts/10-php-8-jit/zendvm-no-opcache.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zendvm-no-opcache.png"/>
          <p:cNvPicPr>
            <a:picLocks noChangeAspect="1"/>
          </p:cNvPicPr>
          <p:nvPr/>
        </p:nvPicPr>
        <p:blipFill>
          <a:blip r:embed="rId2"/>
          <a:stretch>
            <a:fillRect/>
          </a:stretch>
        </p:blipFill>
        <p:spPr>
          <a:xfrm>
            <a:off x="3759200" y="1285189"/>
            <a:ext cx="4833257" cy="55579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Variables</a:t>
            </a:r>
            <a:br>
              <a:rPr lang="en-US" dirty="0" smtClean="0"/>
            </a:br>
            <a:endParaRPr lang="en-US" dirty="0"/>
          </a:p>
        </p:txBody>
      </p:sp>
      <p:sp>
        <p:nvSpPr>
          <p:cNvPr id="3" name="Content Placeholder 2"/>
          <p:cNvSpPr>
            <a:spLocks noGrp="1"/>
          </p:cNvSpPr>
          <p:nvPr>
            <p:ph idx="1"/>
          </p:nvPr>
        </p:nvSpPr>
        <p:spPr/>
        <p:txBody>
          <a:bodyPr/>
          <a:lstStyle/>
          <a:p>
            <a:r>
              <a:rPr lang="en-US" dirty="0" smtClean="0"/>
              <a:t>In PHP, a variable is declared using a </a:t>
            </a:r>
            <a:r>
              <a:rPr lang="en-US" b="1" dirty="0" smtClean="0"/>
              <a:t>$ sign</a:t>
            </a:r>
            <a:r>
              <a:rPr lang="en-US" dirty="0" smtClean="0"/>
              <a:t> followed by the variable name. Here, some important points to know about variables:</a:t>
            </a:r>
          </a:p>
          <a:p>
            <a:r>
              <a:rPr lang="en-US" dirty="0" smtClean="0"/>
              <a:t>As PHP is a loosely typed language, so we do not need to declare the data types of the variables. It automatically analyzes the values and makes conversions to its correct </a:t>
            </a:r>
            <a:r>
              <a:rPr lang="en-US" dirty="0" err="1" smtClean="0"/>
              <a:t>datatype</a:t>
            </a:r>
            <a:r>
              <a:rPr lang="en-US" dirty="0" smtClean="0"/>
              <a:t>.</a:t>
            </a:r>
          </a:p>
          <a:p>
            <a:r>
              <a:rPr lang="en-US" dirty="0" smtClean="0"/>
              <a:t>After declaring a variable, it can be reused throughout the code.</a:t>
            </a:r>
          </a:p>
          <a:p>
            <a:r>
              <a:rPr lang="en-US" dirty="0" smtClean="0"/>
              <a:t>Assignment Operator (=) is used to assign the value to a variable.</a:t>
            </a:r>
          </a:p>
          <a:p>
            <a:r>
              <a:rPr lang="en-US" dirty="0" smtClean="0"/>
              <a:t>Syntax of declaring a variable in PHP is given below:</a:t>
            </a:r>
          </a:p>
          <a:p>
            <a:r>
              <a:rPr lang="en-US" dirty="0" smtClean="0"/>
              <a:t>$</a:t>
            </a:r>
            <a:r>
              <a:rPr lang="en-US" dirty="0" err="1" smtClean="0"/>
              <a:t>variablename</a:t>
            </a:r>
            <a:r>
              <a:rPr lang="en-US" dirty="0" smtClean="0"/>
              <a:t>=value;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177" y="1398493"/>
            <a:ext cx="10511118" cy="1022257"/>
          </a:xfrm>
        </p:spPr>
        <p:txBody>
          <a:bodyPr>
            <a:normAutofit fontScale="90000"/>
          </a:bodyPr>
          <a:lstStyle/>
          <a:p>
            <a:r>
              <a:rPr lang="en-US" b="1" dirty="0"/>
              <a:t>Web Development using PHP</a:t>
            </a:r>
          </a:p>
        </p:txBody>
      </p:sp>
      <p:sp>
        <p:nvSpPr>
          <p:cNvPr id="3" name="Subtitle 2"/>
          <p:cNvSpPr>
            <a:spLocks noGrp="1"/>
          </p:cNvSpPr>
          <p:nvPr>
            <p:ph type="subTitle" idx="1"/>
          </p:nvPr>
        </p:nvSpPr>
        <p:spPr>
          <a:xfrm>
            <a:off x="2729752" y="2889343"/>
            <a:ext cx="6042212" cy="848938"/>
          </a:xfrm>
        </p:spPr>
        <p:txBody>
          <a:bodyPr>
            <a:normAutofit/>
          </a:bodyPr>
          <a:lstStyle/>
          <a:p>
            <a:r>
              <a:rPr lang="en-US" sz="5400" b="1" dirty="0"/>
              <a:t>Introduction to PHP</a:t>
            </a:r>
          </a:p>
        </p:txBody>
      </p:sp>
    </p:spTree>
    <p:extLst>
      <p:ext uri="{BB962C8B-B14F-4D97-AF65-F5344CB8AC3E}">
        <p14:creationId xmlns="" xmlns:p14="http://schemas.microsoft.com/office/powerpoint/2010/main" val="2394724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declaring PHP variable:</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 variable must start with a dollar ($) sign, followed by the variable name.</a:t>
            </a:r>
          </a:p>
          <a:p>
            <a:r>
              <a:rPr lang="en-US" dirty="0" smtClean="0"/>
              <a:t>It can only contain alpha-numeric character and underscore (A-z, 0-9, _).</a:t>
            </a:r>
          </a:p>
          <a:p>
            <a:r>
              <a:rPr lang="en-US" dirty="0" smtClean="0"/>
              <a:t>A variable name must start with a letter or underscore (_) character.</a:t>
            </a:r>
          </a:p>
          <a:p>
            <a:r>
              <a:rPr lang="en-US" dirty="0" smtClean="0"/>
              <a:t>A PHP variable name cannot contain spaces.</a:t>
            </a:r>
          </a:p>
          <a:p>
            <a:r>
              <a:rPr lang="en-US" dirty="0" smtClean="0"/>
              <a:t>One thing to be kept in mind that the variable name cannot start with a number or special symbols.</a:t>
            </a:r>
          </a:p>
          <a:p>
            <a:r>
              <a:rPr lang="en-US" dirty="0" smtClean="0"/>
              <a:t>PHP variables are case-sensitive, so $name and $NAME both are treated as different variable.</a:t>
            </a:r>
          </a:p>
          <a:p>
            <a:r>
              <a:rPr lang="en-US" dirty="0" smtClean="0"/>
              <a:t>PHP Variable: Declaring string, integer, and float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029" y="708025"/>
            <a:ext cx="10515600" cy="4351338"/>
          </a:xfrm>
        </p:spPr>
        <p:txBody>
          <a:bodyPr>
            <a:normAutofit fontScale="85000" lnSpcReduction="20000"/>
          </a:bodyPr>
          <a:lstStyle/>
          <a:p>
            <a:pPr>
              <a:buNone/>
            </a:pPr>
            <a:r>
              <a:rPr lang="en-US" dirty="0" smtClean="0"/>
              <a:t>PHP Variable: Declaring string, integer, and float</a:t>
            </a:r>
          </a:p>
          <a:p>
            <a:pPr>
              <a:buNone/>
            </a:pPr>
            <a:r>
              <a:rPr lang="en-US" b="1" dirty="0" smtClean="0"/>
              <a:t>&lt;?</a:t>
            </a:r>
            <a:r>
              <a:rPr lang="en-US" b="1" dirty="0" err="1" smtClean="0"/>
              <a:t>php</a:t>
            </a:r>
            <a:r>
              <a:rPr lang="en-US" dirty="0" smtClean="0"/>
              <a:t>  </a:t>
            </a:r>
          </a:p>
          <a:p>
            <a:pPr>
              <a:buNone/>
            </a:pPr>
            <a:r>
              <a:rPr lang="en-US" dirty="0" smtClean="0"/>
              <a:t>$</a:t>
            </a:r>
            <a:r>
              <a:rPr lang="en-US" dirty="0" err="1" smtClean="0"/>
              <a:t>str</a:t>
            </a:r>
            <a:r>
              <a:rPr lang="en-US" dirty="0" smtClean="0"/>
              <a:t>="hello string";  </a:t>
            </a:r>
          </a:p>
          <a:p>
            <a:pPr>
              <a:buNone/>
            </a:pPr>
            <a:r>
              <a:rPr lang="en-US" dirty="0" smtClean="0"/>
              <a:t>$x=200;  </a:t>
            </a:r>
          </a:p>
          <a:p>
            <a:pPr>
              <a:buNone/>
            </a:pPr>
            <a:r>
              <a:rPr lang="en-US" dirty="0" smtClean="0"/>
              <a:t>$y=44.6;  </a:t>
            </a:r>
          </a:p>
          <a:p>
            <a:pPr>
              <a:buNone/>
            </a:pPr>
            <a:r>
              <a:rPr lang="en-US" dirty="0" smtClean="0"/>
              <a:t>echo "string is: $</a:t>
            </a:r>
            <a:r>
              <a:rPr lang="en-US" dirty="0" err="1" smtClean="0"/>
              <a:t>str</a:t>
            </a:r>
            <a:r>
              <a:rPr lang="en-US" dirty="0" smtClean="0"/>
              <a:t> </a:t>
            </a:r>
            <a:r>
              <a:rPr lang="en-US" b="1" dirty="0" smtClean="0"/>
              <a:t>&lt;</a:t>
            </a:r>
            <a:r>
              <a:rPr lang="en-US" b="1" dirty="0" err="1" smtClean="0"/>
              <a:t>br</a:t>
            </a:r>
            <a:r>
              <a:rPr lang="en-US" b="1" dirty="0" smtClean="0"/>
              <a:t>/&gt;</a:t>
            </a:r>
            <a:r>
              <a:rPr lang="en-US" dirty="0" smtClean="0"/>
              <a:t>";  </a:t>
            </a:r>
          </a:p>
          <a:p>
            <a:pPr>
              <a:buNone/>
            </a:pPr>
            <a:r>
              <a:rPr lang="en-US" dirty="0" smtClean="0"/>
              <a:t>echo "integer is: $x </a:t>
            </a:r>
            <a:r>
              <a:rPr lang="en-US" b="1" dirty="0" smtClean="0"/>
              <a:t>&lt;</a:t>
            </a:r>
            <a:r>
              <a:rPr lang="en-US" b="1" dirty="0" err="1" smtClean="0"/>
              <a:t>br</a:t>
            </a:r>
            <a:r>
              <a:rPr lang="en-US" b="1" dirty="0" smtClean="0"/>
              <a:t>/&gt;</a:t>
            </a:r>
            <a:r>
              <a:rPr lang="en-US" dirty="0" smtClean="0"/>
              <a:t>";  </a:t>
            </a:r>
          </a:p>
          <a:p>
            <a:pPr>
              <a:buNone/>
            </a:pPr>
            <a:r>
              <a:rPr lang="en-US" dirty="0" smtClean="0"/>
              <a:t>echo "float is: $y </a:t>
            </a:r>
            <a:r>
              <a:rPr lang="en-US" b="1" dirty="0" smtClean="0"/>
              <a:t>&lt;</a:t>
            </a:r>
            <a:r>
              <a:rPr lang="en-US" b="1" dirty="0" err="1" smtClean="0"/>
              <a:t>br</a:t>
            </a:r>
            <a:r>
              <a:rPr lang="en-US" b="1" dirty="0" smtClean="0"/>
              <a:t>/&gt;</a:t>
            </a:r>
            <a:r>
              <a:rPr lang="en-US" dirty="0" smtClean="0"/>
              <a:t>";  </a:t>
            </a:r>
          </a:p>
          <a:p>
            <a:pPr>
              <a:buNone/>
            </a:pPr>
            <a:r>
              <a:rPr lang="en-US" b="1" dirty="0" smtClean="0"/>
              <a:t>?&gt;</a:t>
            </a:r>
            <a:r>
              <a:rPr lang="en-US" dirty="0" smtClean="0"/>
              <a:t>  </a:t>
            </a:r>
          </a:p>
          <a:p>
            <a:r>
              <a:rPr lang="en-US" b="1" dirty="0" smtClean="0"/>
              <a:t>Output:</a:t>
            </a:r>
            <a:endParaRPr lang="en-US" dirty="0" smtClean="0"/>
          </a:p>
          <a:p>
            <a:r>
              <a:rPr lang="en-US" dirty="0" smtClean="0"/>
              <a:t>string is: hello string integer is: 200 float is: 44.6 </a:t>
            </a:r>
          </a:p>
          <a:p>
            <a:pPr>
              <a:buNone/>
            </a:pPr>
            <a:endParaRPr lang="en-US" dirty="0" smtClean="0"/>
          </a:p>
          <a:p>
            <a:pPr>
              <a:buNone/>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 Sum of two variables</a:t>
            </a:r>
            <a:br>
              <a:rPr lang="en-US" dirty="0" smtClean="0"/>
            </a:br>
            <a:endParaRPr lang="en-US" dirty="0"/>
          </a:p>
        </p:txBody>
      </p:sp>
      <p:sp>
        <p:nvSpPr>
          <p:cNvPr id="3" name="Content Placeholder 2"/>
          <p:cNvSpPr>
            <a:spLocks noGrp="1"/>
          </p:cNvSpPr>
          <p:nvPr>
            <p:ph idx="1"/>
          </p:nvPr>
        </p:nvSpPr>
        <p:spPr>
          <a:xfrm>
            <a:off x="809172" y="1259568"/>
            <a:ext cx="10515600" cy="4351338"/>
          </a:xfrm>
        </p:spPr>
        <p:txBody>
          <a:bodyPr>
            <a:normAutofit lnSpcReduction="10000"/>
          </a:bodyPr>
          <a:lstStyle/>
          <a:p>
            <a:r>
              <a:rPr lang="es-ES" i="1" dirty="0" smtClean="0"/>
              <a:t> variable2.php</a:t>
            </a:r>
            <a:endParaRPr lang="es-ES" dirty="0" smtClean="0"/>
          </a:p>
          <a:p>
            <a:r>
              <a:rPr lang="es-ES" b="1" dirty="0" smtClean="0"/>
              <a:t>&lt;?</a:t>
            </a:r>
            <a:r>
              <a:rPr lang="es-ES" b="1" dirty="0" err="1" smtClean="0"/>
              <a:t>php</a:t>
            </a:r>
            <a:r>
              <a:rPr lang="es-ES" dirty="0" smtClean="0"/>
              <a:t>  </a:t>
            </a:r>
          </a:p>
          <a:p>
            <a:r>
              <a:rPr lang="es-ES" dirty="0" smtClean="0"/>
              <a:t>$x=5;  </a:t>
            </a:r>
          </a:p>
          <a:p>
            <a:r>
              <a:rPr lang="es-ES" dirty="0" smtClean="0"/>
              <a:t>$y=6;  </a:t>
            </a:r>
          </a:p>
          <a:p>
            <a:r>
              <a:rPr lang="es-ES" dirty="0" smtClean="0"/>
              <a:t>$z=$x+$y;  </a:t>
            </a:r>
          </a:p>
          <a:p>
            <a:r>
              <a:rPr lang="es-ES" dirty="0" smtClean="0"/>
              <a:t>echo $z;  </a:t>
            </a:r>
          </a:p>
          <a:p>
            <a:r>
              <a:rPr lang="es-ES" b="1" dirty="0" smtClean="0"/>
              <a:t>?&gt;</a:t>
            </a:r>
            <a:r>
              <a:rPr lang="es-ES" dirty="0" smtClean="0"/>
              <a:t>  </a:t>
            </a:r>
          </a:p>
          <a:p>
            <a:r>
              <a:rPr lang="es-ES" b="1" dirty="0" smtClean="0"/>
              <a:t>Output:</a:t>
            </a:r>
            <a:endParaRPr lang="es-ES" dirty="0" smtClean="0"/>
          </a:p>
          <a:p>
            <a:r>
              <a:rPr lang="es-ES" dirty="0" smtClean="0"/>
              <a:t>11</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 case sensitive</a:t>
            </a:r>
            <a:br>
              <a:rPr lang="en-US" dirty="0" smtClean="0"/>
            </a:br>
            <a:endParaRPr lang="en-US" dirty="0"/>
          </a:p>
        </p:txBody>
      </p:sp>
      <p:sp>
        <p:nvSpPr>
          <p:cNvPr id="3" name="Content Placeholder 2"/>
          <p:cNvSpPr>
            <a:spLocks noGrp="1"/>
          </p:cNvSpPr>
          <p:nvPr>
            <p:ph idx="1"/>
          </p:nvPr>
        </p:nvSpPr>
        <p:spPr>
          <a:xfrm>
            <a:off x="852715" y="1099911"/>
            <a:ext cx="10515600" cy="4351338"/>
          </a:xfrm>
        </p:spPr>
        <p:txBody>
          <a:bodyPr>
            <a:normAutofit fontScale="85000" lnSpcReduction="20000"/>
          </a:bodyPr>
          <a:lstStyle/>
          <a:p>
            <a:pPr>
              <a:buNone/>
            </a:pPr>
            <a:r>
              <a:rPr lang="en-US" dirty="0" smtClean="0"/>
              <a:t>In PHP, variable names are case sensitive. So variable name "color" is different from Color, COLOR, </a:t>
            </a:r>
            <a:r>
              <a:rPr lang="en-US" dirty="0" err="1" smtClean="0"/>
              <a:t>COLor</a:t>
            </a:r>
            <a:r>
              <a:rPr lang="en-US" dirty="0" smtClean="0"/>
              <a:t> etc.</a:t>
            </a:r>
          </a:p>
          <a:p>
            <a:pPr>
              <a:buNone/>
            </a:pPr>
            <a:r>
              <a:rPr lang="en-US" i="1" dirty="0" smtClean="0"/>
              <a:t>variable3.php</a:t>
            </a:r>
            <a:endParaRPr lang="en-US" dirty="0" smtClean="0"/>
          </a:p>
          <a:p>
            <a:pPr>
              <a:buNone/>
            </a:pPr>
            <a:r>
              <a:rPr lang="en-US" b="1" dirty="0" smtClean="0"/>
              <a:t>&lt;?</a:t>
            </a:r>
            <a:r>
              <a:rPr lang="en-US" b="1" dirty="0" err="1" smtClean="0"/>
              <a:t>php</a:t>
            </a:r>
            <a:r>
              <a:rPr lang="en-US" dirty="0" smtClean="0"/>
              <a:t>  </a:t>
            </a:r>
          </a:p>
          <a:p>
            <a:pPr>
              <a:buNone/>
            </a:pPr>
            <a:r>
              <a:rPr lang="en-US" dirty="0" smtClean="0"/>
              <a:t>$color="red";  </a:t>
            </a:r>
          </a:p>
          <a:p>
            <a:pPr>
              <a:buNone/>
            </a:pPr>
            <a:r>
              <a:rPr lang="en-US" dirty="0" smtClean="0"/>
              <a:t>echo "My car is " . $color . "</a:t>
            </a:r>
            <a:r>
              <a:rPr lang="en-US" b="1" dirty="0" smtClean="0"/>
              <a:t>&lt;</a:t>
            </a:r>
            <a:r>
              <a:rPr lang="en-US" b="1" dirty="0" err="1" smtClean="0"/>
              <a:t>br</a:t>
            </a:r>
            <a:r>
              <a:rPr lang="en-US" b="1" dirty="0" smtClean="0"/>
              <a:t>&gt;</a:t>
            </a:r>
            <a:r>
              <a:rPr lang="en-US" dirty="0" smtClean="0"/>
              <a:t>";  </a:t>
            </a:r>
          </a:p>
          <a:p>
            <a:pPr>
              <a:buNone/>
            </a:pPr>
            <a:r>
              <a:rPr lang="en-US" dirty="0" smtClean="0"/>
              <a:t>echo "My house is " . $COLOR . "</a:t>
            </a:r>
            <a:r>
              <a:rPr lang="en-US" b="1" dirty="0" smtClean="0"/>
              <a:t>&lt;</a:t>
            </a:r>
            <a:r>
              <a:rPr lang="en-US" b="1" dirty="0" err="1" smtClean="0"/>
              <a:t>br</a:t>
            </a:r>
            <a:r>
              <a:rPr lang="en-US" b="1" dirty="0" smtClean="0"/>
              <a:t>&gt;</a:t>
            </a:r>
            <a:r>
              <a:rPr lang="en-US" dirty="0" smtClean="0"/>
              <a:t>";  </a:t>
            </a:r>
          </a:p>
          <a:p>
            <a:pPr>
              <a:buNone/>
            </a:pPr>
            <a:r>
              <a:rPr lang="en-US" dirty="0" smtClean="0"/>
              <a:t>echo "My boat is " . $</a:t>
            </a:r>
            <a:r>
              <a:rPr lang="en-US" dirty="0" err="1" smtClean="0"/>
              <a:t>coLOR</a:t>
            </a:r>
            <a:r>
              <a:rPr lang="en-US" dirty="0" smtClean="0"/>
              <a:t> . "</a:t>
            </a:r>
            <a:r>
              <a:rPr lang="en-US" b="1" dirty="0" smtClean="0"/>
              <a:t>&lt;</a:t>
            </a:r>
            <a:r>
              <a:rPr lang="en-US" b="1" dirty="0" err="1" smtClean="0"/>
              <a:t>br</a:t>
            </a:r>
            <a:r>
              <a:rPr lang="en-US" b="1" dirty="0" smtClean="0"/>
              <a:t>&gt;</a:t>
            </a:r>
            <a:r>
              <a:rPr lang="en-US" dirty="0" smtClean="0"/>
              <a:t>";  </a:t>
            </a:r>
          </a:p>
          <a:p>
            <a:pPr>
              <a:buNone/>
            </a:pPr>
            <a:r>
              <a:rPr lang="en-US" b="1" dirty="0" smtClean="0"/>
              <a:t>?&gt;</a:t>
            </a:r>
            <a:r>
              <a:rPr lang="en-US" dirty="0" smtClean="0"/>
              <a:t>  </a:t>
            </a:r>
          </a:p>
          <a:p>
            <a:pPr>
              <a:buNone/>
            </a:pPr>
            <a:r>
              <a:rPr lang="en-US" dirty="0" smtClean="0"/>
              <a:t>PHP: Loosely typed language</a:t>
            </a:r>
          </a:p>
          <a:p>
            <a:pPr>
              <a:buNone/>
            </a:pPr>
            <a:r>
              <a:rPr lang="en-US" dirty="0" smtClean="0"/>
              <a:t>PHP is a loosely typed language, it means PHP automatically converts the variable to its correct data type.</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PHP constants are name or identifier that can't be changed during the execution of the script except for </a:t>
            </a:r>
            <a:r>
              <a:rPr lang="en-US" dirty="0" smtClean="0">
                <a:hlinkClick r:id="rId2"/>
              </a:rPr>
              <a:t>magic constants</a:t>
            </a:r>
            <a:r>
              <a:rPr lang="en-US" dirty="0" smtClean="0"/>
              <a:t>, which are not really constants. PHP constants can be defined by 2 ways:</a:t>
            </a:r>
          </a:p>
          <a:p>
            <a:r>
              <a:rPr lang="en-US" dirty="0" smtClean="0"/>
              <a:t>Using define() function</a:t>
            </a:r>
          </a:p>
          <a:p>
            <a:r>
              <a:rPr lang="en-US" dirty="0" smtClean="0"/>
              <a:t>Using const keyword</a:t>
            </a:r>
          </a:p>
          <a:p>
            <a:r>
              <a:rPr lang="en-US" dirty="0" smtClean="0"/>
              <a:t>Constants are similar to the variable except once they defined, they can never be undefined or changed. They remain constant across the entire program. PHP constants follow the same PHP variable rules. </a:t>
            </a:r>
            <a:r>
              <a:rPr lang="en-US" b="1" dirty="0" smtClean="0"/>
              <a:t>For example</a:t>
            </a:r>
            <a:r>
              <a:rPr lang="en-US" dirty="0" smtClean="0"/>
              <a:t>, it can be started with a letter or underscore only.</a:t>
            </a:r>
          </a:p>
          <a:p>
            <a:r>
              <a:rPr lang="en-US" dirty="0" smtClean="0"/>
              <a:t>Conventionally, PHP constants should be defined in uppercase letters.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 define()</a:t>
            </a:r>
          </a:p>
        </p:txBody>
      </p:sp>
      <p:sp>
        <p:nvSpPr>
          <p:cNvPr id="3" name="Content Placeholder 2"/>
          <p:cNvSpPr>
            <a:spLocks noGrp="1"/>
          </p:cNvSpPr>
          <p:nvPr>
            <p:ph idx="1"/>
          </p:nvPr>
        </p:nvSpPr>
        <p:spPr>
          <a:xfrm>
            <a:off x="983343" y="1375682"/>
            <a:ext cx="10515600" cy="4351338"/>
          </a:xfrm>
        </p:spPr>
        <p:txBody>
          <a:bodyPr/>
          <a:lstStyle/>
          <a:p>
            <a:pPr>
              <a:buNone/>
            </a:pPr>
            <a:r>
              <a:rPr lang="en-US" dirty="0" smtClean="0"/>
              <a:t>Use the define() function to create a constant. It defines constant at run time. Let's see the syntax of define() function in PHP.</a:t>
            </a:r>
          </a:p>
          <a:p>
            <a:pPr>
              <a:buNone/>
            </a:pPr>
            <a:r>
              <a:rPr lang="en-US" dirty="0" smtClean="0"/>
              <a:t>define(name, value, </a:t>
            </a:r>
            <a:r>
              <a:rPr lang="en-US" b="1" dirty="0" smtClean="0"/>
              <a:t>case</a:t>
            </a:r>
            <a:r>
              <a:rPr lang="en-US" dirty="0" smtClean="0"/>
              <a:t>-insensitive)  </a:t>
            </a:r>
          </a:p>
          <a:p>
            <a:pPr>
              <a:buNone/>
            </a:pPr>
            <a:r>
              <a:rPr lang="en-US" b="1" dirty="0" smtClean="0"/>
              <a:t>name:</a:t>
            </a:r>
            <a:r>
              <a:rPr lang="en-US" dirty="0" smtClean="0"/>
              <a:t> It specifies the constant name.</a:t>
            </a:r>
          </a:p>
          <a:p>
            <a:pPr>
              <a:buNone/>
            </a:pPr>
            <a:r>
              <a:rPr lang="en-US" b="1" dirty="0" smtClean="0"/>
              <a:t>value:</a:t>
            </a:r>
            <a:r>
              <a:rPr lang="en-US" dirty="0" smtClean="0"/>
              <a:t> It specifies the constant value.</a:t>
            </a:r>
          </a:p>
          <a:p>
            <a:pPr>
              <a:buNone/>
            </a:pPr>
            <a:r>
              <a:rPr lang="en-US" b="1" dirty="0" smtClean="0"/>
              <a:t>case-insensitive:</a:t>
            </a:r>
            <a:r>
              <a:rPr lang="en-US" dirty="0" smtClean="0"/>
              <a:t> Specifies whether a constant is case-insensitive. Default value is false. It means it is case sensitive by default.</a:t>
            </a:r>
          </a:p>
          <a:p>
            <a:pPr>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i="1" dirty="0" smtClean="0"/>
              <a:t> constant1.php</a:t>
            </a:r>
            <a:endParaRPr lang="en-US" dirty="0" smtClean="0"/>
          </a:p>
          <a:p>
            <a:pPr>
              <a:buNone/>
            </a:pPr>
            <a:r>
              <a:rPr lang="en-US" b="1" dirty="0" smtClean="0"/>
              <a:t>&lt;?</a:t>
            </a:r>
            <a:r>
              <a:rPr lang="en-US" b="1" dirty="0" err="1" smtClean="0"/>
              <a:t>php</a:t>
            </a:r>
            <a:r>
              <a:rPr lang="en-US" dirty="0" smtClean="0"/>
              <a:t>  </a:t>
            </a:r>
          </a:p>
          <a:p>
            <a:pPr>
              <a:buNone/>
            </a:pPr>
            <a:r>
              <a:rPr lang="en-US" dirty="0" smtClean="0"/>
              <a:t>define("</a:t>
            </a:r>
            <a:r>
              <a:rPr lang="en-US" dirty="0" err="1" smtClean="0"/>
              <a:t>MESSAGE","Hello</a:t>
            </a:r>
            <a:r>
              <a:rPr lang="en-US" dirty="0" smtClean="0"/>
              <a:t> </a:t>
            </a:r>
            <a:r>
              <a:rPr lang="en-US" dirty="0" err="1" smtClean="0"/>
              <a:t>JavaTpoint</a:t>
            </a:r>
            <a:r>
              <a:rPr lang="en-US" dirty="0" smtClean="0"/>
              <a:t> PHP");  </a:t>
            </a:r>
          </a:p>
          <a:p>
            <a:pPr>
              <a:buNone/>
            </a:pPr>
            <a:r>
              <a:rPr lang="en-US" dirty="0" smtClean="0"/>
              <a:t>echo MESSAGE;  </a:t>
            </a:r>
          </a:p>
          <a:p>
            <a:pPr>
              <a:buNone/>
            </a:pPr>
            <a:r>
              <a:rPr lang="en-US" b="1" dirty="0" smtClean="0"/>
              <a:t>?&gt;</a:t>
            </a:r>
            <a:r>
              <a:rPr lang="en-US" dirty="0" smtClean="0"/>
              <a:t>  </a:t>
            </a:r>
          </a:p>
          <a:p>
            <a:pPr>
              <a:buNone/>
            </a:pPr>
            <a:r>
              <a:rPr lang="en-US" b="1" dirty="0" smtClean="0"/>
              <a:t>&lt;?</a:t>
            </a:r>
            <a:r>
              <a:rPr lang="en-US" b="1" dirty="0" err="1" smtClean="0"/>
              <a:t>php</a:t>
            </a:r>
            <a:r>
              <a:rPr lang="en-US" dirty="0" smtClean="0"/>
              <a:t>    </a:t>
            </a:r>
          </a:p>
          <a:p>
            <a:pPr>
              <a:buNone/>
            </a:pPr>
            <a:r>
              <a:rPr lang="en-US" dirty="0" smtClean="0"/>
              <a:t>define("</a:t>
            </a:r>
            <a:r>
              <a:rPr lang="en-US" dirty="0" err="1" smtClean="0"/>
              <a:t>MESSAGE","Hello</a:t>
            </a:r>
            <a:r>
              <a:rPr lang="en-US" dirty="0" smtClean="0"/>
              <a:t> </a:t>
            </a:r>
            <a:r>
              <a:rPr lang="en-US" dirty="0" err="1" smtClean="0"/>
              <a:t>JavaTpoint</a:t>
            </a:r>
            <a:r>
              <a:rPr lang="en-US" dirty="0" smtClean="0"/>
              <a:t> </a:t>
            </a:r>
            <a:r>
              <a:rPr lang="en-US" dirty="0" err="1" smtClean="0"/>
              <a:t>PHP",true</a:t>
            </a:r>
            <a:r>
              <a:rPr lang="en-US" dirty="0" smtClean="0"/>
              <a:t>);//not case sensitive    </a:t>
            </a:r>
          </a:p>
          <a:p>
            <a:pPr>
              <a:buNone/>
            </a:pPr>
            <a:r>
              <a:rPr lang="en-US" dirty="0" smtClean="0"/>
              <a:t>echo MESSAGE, "</a:t>
            </a:r>
            <a:r>
              <a:rPr lang="en-US" b="1" dirty="0" smtClean="0"/>
              <a:t>&lt;/</a:t>
            </a:r>
            <a:r>
              <a:rPr lang="en-US" b="1" dirty="0" err="1" smtClean="0"/>
              <a:t>br</a:t>
            </a:r>
            <a:r>
              <a:rPr lang="en-US" b="1" dirty="0" smtClean="0"/>
              <a:t>&gt;</a:t>
            </a:r>
            <a:r>
              <a:rPr lang="en-US" dirty="0" smtClean="0"/>
              <a:t>";    </a:t>
            </a:r>
          </a:p>
          <a:p>
            <a:pPr>
              <a:buNone/>
            </a:pPr>
            <a:r>
              <a:rPr lang="en-US" dirty="0" smtClean="0"/>
              <a:t>echo message;    </a:t>
            </a:r>
          </a:p>
          <a:p>
            <a:pPr>
              <a:buNone/>
            </a:pPr>
            <a:r>
              <a:rPr lang="en-US" b="1" dirty="0" smtClean="0"/>
              <a:t>?&gt;</a:t>
            </a:r>
            <a:r>
              <a:rPr lang="en-US" dirty="0" smtClean="0"/>
              <a:t>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i="1" dirty="0" smtClean="0"/>
              <a:t>constant3.php</a:t>
            </a:r>
            <a:endParaRPr lang="en-US" dirty="0" smtClean="0"/>
          </a:p>
          <a:p>
            <a:pPr>
              <a:buNone/>
            </a:pPr>
            <a:r>
              <a:rPr lang="en-US" b="1" dirty="0" smtClean="0"/>
              <a:t>&lt;?</a:t>
            </a:r>
            <a:r>
              <a:rPr lang="en-US" b="1" dirty="0" err="1" smtClean="0"/>
              <a:t>php</a:t>
            </a:r>
            <a:r>
              <a:rPr lang="en-US" dirty="0" smtClean="0"/>
              <a:t>  </a:t>
            </a:r>
          </a:p>
          <a:p>
            <a:pPr>
              <a:buNone/>
            </a:pPr>
            <a:r>
              <a:rPr lang="en-US" dirty="0" smtClean="0"/>
              <a:t>define("</a:t>
            </a:r>
            <a:r>
              <a:rPr lang="en-US" dirty="0" err="1" smtClean="0"/>
              <a:t>MESSAGE","Hello</a:t>
            </a:r>
            <a:r>
              <a:rPr lang="en-US" dirty="0" smtClean="0"/>
              <a:t> </a:t>
            </a:r>
            <a:r>
              <a:rPr lang="en-US" dirty="0" err="1" smtClean="0"/>
              <a:t>JavaTpoint</a:t>
            </a:r>
            <a:r>
              <a:rPr lang="en-US" dirty="0" smtClean="0"/>
              <a:t> </a:t>
            </a:r>
            <a:r>
              <a:rPr lang="en-US" dirty="0" err="1" smtClean="0"/>
              <a:t>PHP",false</a:t>
            </a:r>
            <a:r>
              <a:rPr lang="en-US" dirty="0" smtClean="0"/>
              <a:t>);//case sensitive  </a:t>
            </a:r>
          </a:p>
          <a:p>
            <a:pPr>
              <a:buNone/>
            </a:pPr>
            <a:r>
              <a:rPr lang="en-US" dirty="0" smtClean="0"/>
              <a:t>echo MESSAGE;  </a:t>
            </a:r>
          </a:p>
          <a:p>
            <a:pPr>
              <a:buNone/>
            </a:pPr>
            <a:r>
              <a:rPr lang="en-US" dirty="0" smtClean="0"/>
              <a:t>echo message;  </a:t>
            </a:r>
          </a:p>
          <a:p>
            <a:pPr>
              <a:buNone/>
            </a:pPr>
            <a:r>
              <a:rPr lang="en-US" b="1" dirty="0" smtClean="0"/>
              <a:t>?&gt;</a:t>
            </a:r>
            <a:r>
              <a:rPr lang="en-US" dirty="0" smtClean="0"/>
              <a:t>  </a:t>
            </a:r>
          </a:p>
          <a:p>
            <a:pPr>
              <a:buNone/>
            </a:pPr>
            <a:r>
              <a:rPr lang="en-US" b="1" dirty="0" smtClean="0"/>
              <a:t>Output:</a:t>
            </a:r>
            <a:endParaRPr lang="en-US" dirty="0" smtClean="0"/>
          </a:p>
          <a:p>
            <a:pPr>
              <a:buNone/>
            </a:pPr>
            <a:r>
              <a:rPr lang="en-US" dirty="0" smtClean="0"/>
              <a:t>Hello </a:t>
            </a:r>
            <a:r>
              <a:rPr lang="en-US" dirty="0" err="1" smtClean="0"/>
              <a:t>JavaTpoint</a:t>
            </a:r>
            <a:r>
              <a:rPr lang="en-US" dirty="0" smtClean="0"/>
              <a:t> PHP</a:t>
            </a:r>
          </a:p>
          <a:p>
            <a:pPr>
              <a:buNone/>
            </a:pPr>
            <a:r>
              <a:rPr lang="en-US" dirty="0" smtClean="0"/>
              <a:t> Notice: Use of undefined constant message - assumed 'message‘</a:t>
            </a:r>
          </a:p>
          <a:p>
            <a:pPr>
              <a:buNone/>
            </a:pPr>
            <a:r>
              <a:rPr lang="en-US" dirty="0" smtClean="0"/>
              <a:t> in C:\wamp\www\vconstant3.php on line 4 message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 const keyword</a:t>
            </a:r>
            <a:br>
              <a:rPr lang="en-US" dirty="0" smtClean="0"/>
            </a:br>
            <a:endParaRPr lang="en-US" dirty="0"/>
          </a:p>
        </p:txBody>
      </p:sp>
      <p:sp>
        <p:nvSpPr>
          <p:cNvPr id="3" name="Content Placeholder 2"/>
          <p:cNvSpPr>
            <a:spLocks noGrp="1"/>
          </p:cNvSpPr>
          <p:nvPr>
            <p:ph idx="1"/>
          </p:nvPr>
        </p:nvSpPr>
        <p:spPr>
          <a:xfrm>
            <a:off x="954314" y="1085397"/>
            <a:ext cx="10515600" cy="4351338"/>
          </a:xfrm>
        </p:spPr>
        <p:txBody>
          <a:bodyPr>
            <a:normAutofit fontScale="92500" lnSpcReduction="10000"/>
          </a:bodyPr>
          <a:lstStyle/>
          <a:p>
            <a:r>
              <a:rPr lang="en-US" dirty="0" smtClean="0"/>
              <a:t>PHP introduced a keyword </a:t>
            </a:r>
            <a:r>
              <a:rPr lang="en-US" b="1" dirty="0" smtClean="0"/>
              <a:t>const</a:t>
            </a:r>
            <a:r>
              <a:rPr lang="en-US" dirty="0" smtClean="0"/>
              <a:t> to create a constant. The const keyword defines constants at compile time. It is a language construct, not a function. The constant defined using const keyword are </a:t>
            </a:r>
            <a:r>
              <a:rPr lang="en-US" b="1" dirty="0" smtClean="0"/>
              <a:t>case-sensitive</a:t>
            </a:r>
            <a:r>
              <a:rPr lang="en-US" dirty="0" smtClean="0"/>
              <a:t>.</a:t>
            </a:r>
          </a:p>
          <a:p>
            <a:r>
              <a:rPr lang="en-US" i="1" dirty="0" smtClean="0"/>
              <a:t>File: constant4.php</a:t>
            </a:r>
            <a:endParaRPr lang="en-US" dirty="0" smtClean="0"/>
          </a:p>
          <a:p>
            <a:r>
              <a:rPr lang="en-US" b="1" dirty="0" smtClean="0"/>
              <a:t>&lt;?</a:t>
            </a:r>
            <a:r>
              <a:rPr lang="en-US" b="1" dirty="0" err="1" smtClean="0"/>
              <a:t>php</a:t>
            </a:r>
            <a:r>
              <a:rPr lang="en-US" dirty="0" smtClean="0"/>
              <a:t>  </a:t>
            </a:r>
          </a:p>
          <a:p>
            <a:r>
              <a:rPr lang="en-US" dirty="0" smtClean="0"/>
              <a:t>const MESSAGE="Hello const  PHP";  </a:t>
            </a:r>
          </a:p>
          <a:p>
            <a:r>
              <a:rPr lang="en-US" dirty="0" smtClean="0"/>
              <a:t>echo MESSAGE;  </a:t>
            </a:r>
          </a:p>
          <a:p>
            <a:r>
              <a:rPr lang="en-US" b="1" dirty="0" smtClean="0"/>
              <a:t>?&gt;</a:t>
            </a:r>
            <a:r>
              <a:rPr lang="en-US" dirty="0" smtClean="0"/>
              <a:t>  </a:t>
            </a:r>
          </a:p>
          <a:p>
            <a:r>
              <a:rPr lang="en-US" b="1" dirty="0" smtClean="0"/>
              <a:t>Output:</a:t>
            </a:r>
            <a:endParaRPr lang="en-US" dirty="0" smtClean="0"/>
          </a:p>
          <a:p>
            <a:r>
              <a:rPr lang="en-US" dirty="0" smtClean="0"/>
              <a:t>Hello const  PHP</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function</a:t>
            </a:r>
            <a:br>
              <a:rPr lang="en-US" dirty="0" smtClean="0"/>
            </a:br>
            <a:endParaRPr lang="en-US" dirty="0"/>
          </a:p>
        </p:txBody>
      </p:sp>
      <p:sp>
        <p:nvSpPr>
          <p:cNvPr id="3" name="Content Placeholder 2"/>
          <p:cNvSpPr>
            <a:spLocks noGrp="1"/>
          </p:cNvSpPr>
          <p:nvPr>
            <p:ph idx="1"/>
          </p:nvPr>
        </p:nvSpPr>
        <p:spPr>
          <a:xfrm>
            <a:off x="838200" y="1132114"/>
            <a:ext cx="10515600" cy="5725886"/>
          </a:xfrm>
        </p:spPr>
        <p:txBody>
          <a:bodyPr>
            <a:normAutofit fontScale="92500" lnSpcReduction="20000"/>
          </a:bodyPr>
          <a:lstStyle/>
          <a:p>
            <a:r>
              <a:rPr lang="en-US" dirty="0" smtClean="0"/>
              <a:t>There is another way to print the value of constants using constant() function instead of using the echo statement.</a:t>
            </a:r>
          </a:p>
          <a:p>
            <a:r>
              <a:rPr lang="en-US" b="1" dirty="0" smtClean="0"/>
              <a:t>Syntax</a:t>
            </a:r>
            <a:endParaRPr lang="en-US" dirty="0" smtClean="0"/>
          </a:p>
          <a:p>
            <a:r>
              <a:rPr lang="en-US" dirty="0" smtClean="0"/>
              <a:t>The syntax for the following constant function:</a:t>
            </a:r>
          </a:p>
          <a:p>
            <a:r>
              <a:rPr lang="en-US" dirty="0" smtClean="0"/>
              <a:t>constant (name)  </a:t>
            </a:r>
          </a:p>
          <a:p>
            <a:r>
              <a:rPr lang="en-US" i="1" dirty="0" smtClean="0"/>
              <a:t>File: constant5.php</a:t>
            </a:r>
            <a:endParaRPr lang="en-US" dirty="0" smtClean="0"/>
          </a:p>
          <a:p>
            <a:r>
              <a:rPr lang="en-US" b="1" dirty="0" smtClean="0"/>
              <a:t>&lt;?</a:t>
            </a:r>
            <a:r>
              <a:rPr lang="en-US" b="1" dirty="0" err="1" smtClean="0"/>
              <a:t>php</a:t>
            </a:r>
            <a:r>
              <a:rPr lang="en-US" dirty="0" smtClean="0"/>
              <a:t>      </a:t>
            </a:r>
          </a:p>
          <a:p>
            <a:r>
              <a:rPr lang="en-US" dirty="0" smtClean="0"/>
              <a:t>    define("MSG", "</a:t>
            </a:r>
            <a:r>
              <a:rPr lang="en-US" dirty="0" err="1" smtClean="0"/>
              <a:t>JavaTpoint</a:t>
            </a:r>
            <a:r>
              <a:rPr lang="en-US" dirty="0" smtClean="0"/>
              <a:t>");  </a:t>
            </a:r>
          </a:p>
          <a:p>
            <a:r>
              <a:rPr lang="en-US" dirty="0" smtClean="0"/>
              <a:t>    echo MSG, "</a:t>
            </a:r>
            <a:r>
              <a:rPr lang="en-US" b="1" dirty="0" smtClean="0"/>
              <a:t>&lt;/</a:t>
            </a:r>
            <a:r>
              <a:rPr lang="en-US" b="1" dirty="0" err="1" smtClean="0"/>
              <a:t>br</a:t>
            </a:r>
            <a:r>
              <a:rPr lang="en-US" b="1" dirty="0" smtClean="0"/>
              <a:t>&gt;</a:t>
            </a:r>
            <a:r>
              <a:rPr lang="en-US" dirty="0" smtClean="0"/>
              <a:t>";  </a:t>
            </a:r>
          </a:p>
          <a:p>
            <a:r>
              <a:rPr lang="en-US" dirty="0" smtClean="0"/>
              <a:t>    echo constant("MSG");  </a:t>
            </a:r>
          </a:p>
          <a:p>
            <a:r>
              <a:rPr lang="en-US" dirty="0" smtClean="0"/>
              <a:t>    //both are similar  </a:t>
            </a:r>
          </a:p>
          <a:p>
            <a:r>
              <a:rPr lang="en-US" b="1" dirty="0" smtClean="0"/>
              <a:t>?&gt;</a:t>
            </a:r>
            <a:r>
              <a:rPr lang="en-US" dirty="0" smtClean="0"/>
              <a:t>  </a:t>
            </a:r>
          </a:p>
          <a:p>
            <a:r>
              <a:rPr lang="en-US" b="1" dirty="0" smtClean="0"/>
              <a:t>Output:</a:t>
            </a:r>
            <a:endParaRPr lang="en-US" dirty="0" smtClean="0"/>
          </a:p>
          <a:p>
            <a:r>
              <a:rPr lang="en-US" dirty="0" err="1" smtClean="0"/>
              <a:t>JavaTpoint</a:t>
            </a:r>
            <a:r>
              <a:rPr lang="en-US" dirty="0" smtClean="0"/>
              <a:t> </a:t>
            </a:r>
            <a:r>
              <a:rPr lang="en-US" dirty="0" err="1" smtClean="0"/>
              <a:t>JavaTpoint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3902" y="1051154"/>
            <a:ext cx="11055045" cy="5291161"/>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dirty="0" smtClean="0"/>
          </a:p>
          <a:p>
            <a:r>
              <a:rPr lang="en-US" dirty="0" smtClean="0"/>
              <a:t>PHP is an acronym for "PHP: Hypertext Preprocessor"</a:t>
            </a:r>
          </a:p>
          <a:p>
            <a:r>
              <a:rPr lang="en-US" dirty="0" smtClean="0"/>
              <a:t>PHP is a widely-used, open source scripting language</a:t>
            </a:r>
          </a:p>
          <a:p>
            <a:r>
              <a:rPr lang="en-US" dirty="0" smtClean="0"/>
              <a:t>PHP scripts are executed on the server</a:t>
            </a:r>
          </a:p>
          <a:p>
            <a:r>
              <a:rPr lang="en-US" dirty="0" smtClean="0"/>
              <a:t>PHP is free to download and use</a:t>
            </a:r>
          </a:p>
          <a:p>
            <a:r>
              <a:rPr lang="en-US" dirty="0" smtClean="0"/>
              <a:t>PHP was created by </a:t>
            </a:r>
            <a:r>
              <a:rPr lang="en-US" b="1" dirty="0" err="1" smtClean="0"/>
              <a:t>Rasmus</a:t>
            </a:r>
            <a:r>
              <a:rPr lang="en-US" b="1" dirty="0" smtClean="0"/>
              <a:t> </a:t>
            </a:r>
            <a:r>
              <a:rPr lang="en-US" b="1" dirty="0" err="1" smtClean="0"/>
              <a:t>Lerdorf</a:t>
            </a:r>
            <a:r>
              <a:rPr lang="en-US" b="1" dirty="0" smtClean="0"/>
              <a:t> in 1994</a:t>
            </a:r>
            <a:r>
              <a:rPr lang="en-US" dirty="0" smtClean="0"/>
              <a:t> but appeared in the market in 1995. </a:t>
            </a:r>
            <a:r>
              <a:rPr lang="en-US" b="1" dirty="0" smtClean="0"/>
              <a:t>PHP 7.4.0</a:t>
            </a:r>
            <a:r>
              <a:rPr lang="en-US" dirty="0" smtClean="0"/>
              <a:t> is the latest version of PHP, which was released on </a:t>
            </a:r>
            <a:r>
              <a:rPr lang="en-US" b="1" dirty="0" smtClean="0"/>
              <a:t>28 November</a:t>
            </a:r>
            <a:r>
              <a:rPr lang="en-US" dirty="0" smtClean="0"/>
              <a:t>. Some important points need to be noticed about PHP are as followed:</a:t>
            </a:r>
          </a:p>
        </p:txBody>
      </p:sp>
      <p:sp>
        <p:nvSpPr>
          <p:cNvPr id="5" name="Subtitle 2"/>
          <p:cNvSpPr txBox="1">
            <a:spLocks/>
          </p:cNvSpPr>
          <p:nvPr/>
        </p:nvSpPr>
        <p:spPr>
          <a:xfrm>
            <a:off x="3227293" y="161365"/>
            <a:ext cx="4235824" cy="510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What is PHP?</a:t>
            </a:r>
          </a:p>
        </p:txBody>
      </p:sp>
    </p:spTree>
    <p:extLst>
      <p:ext uri="{BB962C8B-B14F-4D97-AF65-F5344CB8AC3E}">
        <p14:creationId xmlns="" xmlns:p14="http://schemas.microsoft.com/office/powerpoint/2010/main" val="1898353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If Else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PHP if else statement is used to test condition. There are various ways to use if statement in PHP.</a:t>
            </a:r>
          </a:p>
          <a:p>
            <a:r>
              <a:rPr lang="en-US" dirty="0" smtClean="0">
                <a:hlinkClick r:id="rId2"/>
              </a:rPr>
              <a:t>if</a:t>
            </a:r>
            <a:endParaRPr lang="en-US" dirty="0" smtClean="0"/>
          </a:p>
          <a:p>
            <a:r>
              <a:rPr lang="en-US" dirty="0" smtClean="0">
                <a:hlinkClick r:id="rId2"/>
              </a:rPr>
              <a:t>if-else</a:t>
            </a:r>
            <a:endParaRPr lang="en-US" dirty="0" smtClean="0"/>
          </a:p>
          <a:p>
            <a:r>
              <a:rPr lang="en-US" dirty="0" smtClean="0">
                <a:hlinkClick r:id="rId2"/>
              </a:rPr>
              <a:t>if-else-if</a:t>
            </a:r>
            <a:endParaRPr lang="en-US" dirty="0" smtClean="0"/>
          </a:p>
          <a:p>
            <a:r>
              <a:rPr lang="en-US" dirty="0" smtClean="0">
                <a:hlinkClick r:id="rId2"/>
              </a:rPr>
              <a:t>nested if</a:t>
            </a:r>
            <a:endParaRPr lang="en-US" dirty="0" smtClean="0"/>
          </a:p>
          <a:p>
            <a:r>
              <a:rPr lang="en-US" dirty="0" smtClean="0"/>
              <a:t>&lt;?</a:t>
            </a:r>
            <a:r>
              <a:rPr lang="en-US" dirty="0" err="1" smtClean="0"/>
              <a:t>php</a:t>
            </a:r>
            <a:r>
              <a:rPr lang="en-US" dirty="0" smtClean="0"/>
              <a:t>  </a:t>
            </a:r>
          </a:p>
          <a:p>
            <a:r>
              <a:rPr lang="en-US" dirty="0" smtClean="0"/>
              <a:t>$num=12;  </a:t>
            </a:r>
          </a:p>
          <a:p>
            <a:r>
              <a:rPr lang="en-US" b="1" dirty="0" smtClean="0"/>
              <a:t>if</a:t>
            </a:r>
            <a:r>
              <a:rPr lang="en-US" dirty="0" smtClean="0"/>
              <a:t>($num&lt;100){  </a:t>
            </a:r>
          </a:p>
          <a:p>
            <a:r>
              <a:rPr lang="en-US" dirty="0" smtClean="0"/>
              <a:t>echo "$num is less than 100";  </a:t>
            </a:r>
          </a:p>
          <a:p>
            <a:r>
              <a:rPr lang="en-US" dirty="0" smtClean="0"/>
              <a:t>}  </a:t>
            </a:r>
          </a:p>
          <a:p>
            <a:r>
              <a:rPr lang="en-US" dirty="0" smtClean="0"/>
              <a:t>?&gt;  </a:t>
            </a:r>
          </a:p>
          <a:p>
            <a:pPr>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628" y="577396"/>
            <a:ext cx="10515600" cy="4351338"/>
          </a:xfrm>
        </p:spPr>
        <p:txBody>
          <a:bodyPr/>
          <a:lstStyle/>
          <a:p>
            <a:r>
              <a:rPr lang="en-US" dirty="0" smtClean="0"/>
              <a:t>&lt;?</a:t>
            </a:r>
            <a:r>
              <a:rPr lang="en-US" dirty="0" err="1" smtClean="0"/>
              <a:t>php</a:t>
            </a:r>
            <a:r>
              <a:rPr lang="en-US" dirty="0" smtClean="0"/>
              <a:t>  </a:t>
            </a:r>
          </a:p>
          <a:p>
            <a:r>
              <a:rPr lang="en-US" dirty="0" smtClean="0"/>
              <a:t>$num=12;  </a:t>
            </a:r>
          </a:p>
          <a:p>
            <a:r>
              <a:rPr lang="en-US" b="1" dirty="0" smtClean="0"/>
              <a:t>if</a:t>
            </a:r>
            <a:r>
              <a:rPr lang="en-US" dirty="0" smtClean="0"/>
              <a:t>($num%2==0){  </a:t>
            </a:r>
          </a:p>
          <a:p>
            <a:r>
              <a:rPr lang="en-US" dirty="0" smtClean="0"/>
              <a:t>echo "$num is even number";  </a:t>
            </a:r>
          </a:p>
          <a:p>
            <a:r>
              <a:rPr lang="en-US" dirty="0" smtClean="0"/>
              <a:t>}</a:t>
            </a:r>
            <a:r>
              <a:rPr lang="en-US" b="1" dirty="0" smtClean="0"/>
              <a:t>else</a:t>
            </a:r>
            <a:r>
              <a:rPr lang="en-US" dirty="0" smtClean="0"/>
              <a:t>{  </a:t>
            </a:r>
          </a:p>
          <a:p>
            <a:r>
              <a:rPr lang="en-US" dirty="0" smtClean="0"/>
              <a:t>echo "$num is odd number";  </a:t>
            </a:r>
          </a:p>
          <a:p>
            <a:r>
              <a:rPr lang="en-US" dirty="0" smtClean="0"/>
              <a:t>}  </a:t>
            </a:r>
          </a:p>
          <a:p>
            <a:r>
              <a:rPr lang="en-US" dirty="0" smtClean="0"/>
              <a:t>?&gt;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629" y="403225"/>
            <a:ext cx="10515600" cy="4351338"/>
          </a:xfrm>
        </p:spPr>
        <p:txBody>
          <a:bodyPr>
            <a:normAutofit fontScale="92500" lnSpcReduction="20000"/>
          </a:bodyPr>
          <a:lstStyle/>
          <a:p>
            <a:r>
              <a:rPr lang="en-US" b="1" dirty="0" smtClean="0"/>
              <a:t>if</a:t>
            </a:r>
            <a:r>
              <a:rPr lang="en-US" dirty="0" smtClean="0"/>
              <a:t> (condition1){    </a:t>
            </a:r>
          </a:p>
          <a:p>
            <a:r>
              <a:rPr lang="en-US" dirty="0" smtClean="0"/>
              <a:t>//code to be executed if condition1 is true    </a:t>
            </a:r>
          </a:p>
          <a:p>
            <a:r>
              <a:rPr lang="en-US" dirty="0" smtClean="0"/>
              <a:t>} </a:t>
            </a:r>
            <a:r>
              <a:rPr lang="en-US" b="1" dirty="0" err="1" smtClean="0"/>
              <a:t>elseif</a:t>
            </a:r>
            <a:r>
              <a:rPr lang="en-US" dirty="0" smtClean="0"/>
              <a:t> (condition2){      </a:t>
            </a:r>
          </a:p>
          <a:p>
            <a:r>
              <a:rPr lang="en-US" dirty="0" smtClean="0"/>
              <a:t>//code to be executed if condition2 is true    </a:t>
            </a:r>
          </a:p>
          <a:p>
            <a:r>
              <a:rPr lang="en-US" dirty="0" smtClean="0"/>
              <a:t>} </a:t>
            </a:r>
            <a:r>
              <a:rPr lang="en-US" b="1" dirty="0" err="1" smtClean="0"/>
              <a:t>elseif</a:t>
            </a:r>
            <a:r>
              <a:rPr lang="en-US" dirty="0" smtClean="0"/>
              <a:t> (condition3){      </a:t>
            </a:r>
          </a:p>
          <a:p>
            <a:r>
              <a:rPr lang="en-US" dirty="0" smtClean="0"/>
              <a:t>//code to be executed if condition3 is true    </a:t>
            </a:r>
          </a:p>
          <a:p>
            <a:r>
              <a:rPr lang="en-US" dirty="0" smtClean="0"/>
              <a:t>....  </a:t>
            </a:r>
          </a:p>
          <a:p>
            <a:r>
              <a:rPr lang="en-US" dirty="0" smtClean="0"/>
              <a:t>}  </a:t>
            </a:r>
            <a:r>
              <a:rPr lang="en-US" b="1" dirty="0" smtClean="0"/>
              <a:t>else</a:t>
            </a:r>
            <a:r>
              <a:rPr lang="en-US" dirty="0" smtClean="0"/>
              <a:t>{    </a:t>
            </a:r>
          </a:p>
          <a:p>
            <a:r>
              <a:rPr lang="en-US" dirty="0" smtClean="0"/>
              <a:t>//code to be executed if all given conditions are false    </a:t>
            </a:r>
          </a:p>
          <a:p>
            <a:r>
              <a:rPr lang="en-US" dirty="0" smtClean="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232229"/>
            <a:ext cx="11179629" cy="5944734"/>
          </a:xfrm>
        </p:spPr>
        <p:txBody>
          <a:bodyPr>
            <a:noAutofit/>
          </a:bodyPr>
          <a:lstStyle/>
          <a:p>
            <a:r>
              <a:rPr lang="en-US" sz="1100" dirty="0" smtClean="0"/>
              <a:t>&lt;?</a:t>
            </a:r>
            <a:r>
              <a:rPr lang="en-US" sz="1100" dirty="0" err="1" smtClean="0"/>
              <a:t>php</a:t>
            </a:r>
            <a:r>
              <a:rPr lang="en-US" sz="1100" dirty="0" smtClean="0"/>
              <a:t>  </a:t>
            </a:r>
          </a:p>
          <a:p>
            <a:r>
              <a:rPr lang="en-US" sz="1100" dirty="0" smtClean="0"/>
              <a:t>    $marks=69;      </a:t>
            </a:r>
          </a:p>
          <a:p>
            <a:r>
              <a:rPr lang="en-US" sz="1100" dirty="0" smtClean="0"/>
              <a:t>    </a:t>
            </a:r>
            <a:r>
              <a:rPr lang="en-US" sz="1100" b="1" dirty="0" smtClean="0"/>
              <a:t>if</a:t>
            </a:r>
            <a:r>
              <a:rPr lang="en-US" sz="1100" dirty="0" smtClean="0"/>
              <a:t> ($marks&lt;33){    </a:t>
            </a:r>
          </a:p>
          <a:p>
            <a:r>
              <a:rPr lang="en-US" sz="1100" dirty="0" smtClean="0"/>
              <a:t>        echo "fail";    </a:t>
            </a:r>
          </a:p>
          <a:p>
            <a:r>
              <a:rPr lang="en-US" sz="1100" dirty="0" smtClean="0"/>
              <a:t>    }    </a:t>
            </a:r>
          </a:p>
          <a:p>
            <a:r>
              <a:rPr lang="en-US" sz="1100" dirty="0" smtClean="0"/>
              <a:t>    </a:t>
            </a:r>
            <a:r>
              <a:rPr lang="en-US" sz="1100" b="1" dirty="0" smtClean="0"/>
              <a:t>else</a:t>
            </a:r>
            <a:r>
              <a:rPr lang="en-US" sz="1100" dirty="0" smtClean="0"/>
              <a:t> </a:t>
            </a:r>
            <a:r>
              <a:rPr lang="en-US" sz="1100" b="1" dirty="0" smtClean="0"/>
              <a:t>if</a:t>
            </a:r>
            <a:r>
              <a:rPr lang="en-US" sz="1100" dirty="0" smtClean="0"/>
              <a:t> ($marks&gt;=34 &amp;&amp; $marks&lt;50) {    </a:t>
            </a:r>
          </a:p>
          <a:p>
            <a:r>
              <a:rPr lang="en-US" sz="1100" dirty="0" smtClean="0"/>
              <a:t>        echo "D grade";    </a:t>
            </a:r>
          </a:p>
          <a:p>
            <a:r>
              <a:rPr lang="en-US" sz="1100" dirty="0" smtClean="0"/>
              <a:t>    }    </a:t>
            </a:r>
          </a:p>
          <a:p>
            <a:r>
              <a:rPr lang="en-US" sz="1100" dirty="0" smtClean="0"/>
              <a:t>    </a:t>
            </a:r>
            <a:r>
              <a:rPr lang="en-US" sz="1100" b="1" dirty="0" smtClean="0"/>
              <a:t>else</a:t>
            </a:r>
            <a:r>
              <a:rPr lang="en-US" sz="1100" dirty="0" smtClean="0"/>
              <a:t> </a:t>
            </a:r>
            <a:r>
              <a:rPr lang="en-US" sz="1100" b="1" dirty="0" smtClean="0"/>
              <a:t>if</a:t>
            </a:r>
            <a:r>
              <a:rPr lang="en-US" sz="1100" dirty="0" smtClean="0"/>
              <a:t> ($marks&gt;=50 &amp;&amp; $marks&lt;65) {    </a:t>
            </a:r>
          </a:p>
          <a:p>
            <a:r>
              <a:rPr lang="en-US" sz="1100" dirty="0" smtClean="0"/>
              <a:t>       echo "C grade";   </a:t>
            </a:r>
          </a:p>
          <a:p>
            <a:r>
              <a:rPr lang="en-US" sz="1100" dirty="0" smtClean="0"/>
              <a:t>    }    </a:t>
            </a:r>
          </a:p>
          <a:p>
            <a:r>
              <a:rPr lang="en-US" sz="1100" dirty="0" smtClean="0"/>
              <a:t>    </a:t>
            </a:r>
            <a:r>
              <a:rPr lang="en-US" sz="1100" b="1" dirty="0" smtClean="0"/>
              <a:t>else</a:t>
            </a:r>
            <a:r>
              <a:rPr lang="en-US" sz="1100" dirty="0" smtClean="0"/>
              <a:t> </a:t>
            </a:r>
            <a:r>
              <a:rPr lang="en-US" sz="1100" b="1" dirty="0" smtClean="0"/>
              <a:t>if</a:t>
            </a:r>
            <a:r>
              <a:rPr lang="en-US" sz="1100" dirty="0" smtClean="0"/>
              <a:t> ($marks&gt;=65 &amp;&amp; $marks&lt;80) {    </a:t>
            </a:r>
          </a:p>
          <a:p>
            <a:r>
              <a:rPr lang="en-US" sz="1100" dirty="0" smtClean="0"/>
              <a:t>        echo "B grade";   </a:t>
            </a:r>
          </a:p>
          <a:p>
            <a:r>
              <a:rPr lang="en-US" sz="1100" dirty="0" smtClean="0"/>
              <a:t>    }    </a:t>
            </a:r>
          </a:p>
          <a:p>
            <a:r>
              <a:rPr lang="en-US" sz="1100" dirty="0" smtClean="0"/>
              <a:t>    </a:t>
            </a:r>
            <a:r>
              <a:rPr lang="en-US" sz="1100" b="1" dirty="0" smtClean="0"/>
              <a:t>else</a:t>
            </a:r>
            <a:r>
              <a:rPr lang="en-US" sz="1100" dirty="0" smtClean="0"/>
              <a:t> </a:t>
            </a:r>
            <a:r>
              <a:rPr lang="en-US" sz="1100" b="1" dirty="0" smtClean="0"/>
              <a:t>if</a:t>
            </a:r>
            <a:r>
              <a:rPr lang="en-US" sz="1100" dirty="0" smtClean="0"/>
              <a:t> ($marks&gt;=80 &amp;&amp; $marks&lt;90) {    </a:t>
            </a:r>
          </a:p>
          <a:p>
            <a:r>
              <a:rPr lang="en-US" sz="1100" dirty="0" smtClean="0"/>
              <a:t>        echo "A grade";    </a:t>
            </a:r>
          </a:p>
          <a:p>
            <a:r>
              <a:rPr lang="en-US" sz="1100" dirty="0" smtClean="0"/>
              <a:t>    }  </a:t>
            </a:r>
          </a:p>
          <a:p>
            <a:r>
              <a:rPr lang="en-US" sz="1100" dirty="0" smtClean="0"/>
              <a:t>    </a:t>
            </a:r>
            <a:r>
              <a:rPr lang="en-US" sz="1100" b="1" dirty="0" smtClean="0"/>
              <a:t>else</a:t>
            </a:r>
            <a:r>
              <a:rPr lang="en-US" sz="1100" dirty="0" smtClean="0"/>
              <a:t> </a:t>
            </a:r>
            <a:r>
              <a:rPr lang="en-US" sz="1100" b="1" dirty="0" smtClean="0"/>
              <a:t>if</a:t>
            </a:r>
            <a:r>
              <a:rPr lang="en-US" sz="1100" dirty="0" smtClean="0"/>
              <a:t> ($marks&gt;=90 &amp;&amp; $marks&lt;100) {    </a:t>
            </a:r>
          </a:p>
          <a:p>
            <a:r>
              <a:rPr lang="en-US" sz="1100" dirty="0" smtClean="0"/>
              <a:t>        echo "A+ grade";   </a:t>
            </a:r>
          </a:p>
          <a:p>
            <a:r>
              <a:rPr lang="en-US" sz="1100" dirty="0" smtClean="0"/>
              <a:t>    }  </a:t>
            </a:r>
          </a:p>
          <a:p>
            <a:r>
              <a:rPr lang="en-US" sz="1100" dirty="0" smtClean="0"/>
              <a:t>   </a:t>
            </a:r>
            <a:r>
              <a:rPr lang="en-US" sz="1100" b="1" dirty="0" smtClean="0"/>
              <a:t>else</a:t>
            </a:r>
            <a:r>
              <a:rPr lang="en-US" sz="1100" dirty="0" smtClean="0"/>
              <a:t> {    </a:t>
            </a:r>
          </a:p>
          <a:p>
            <a:r>
              <a:rPr lang="en-US" sz="1100" dirty="0" smtClean="0"/>
              <a:t>        echo "Invalid input";    </a:t>
            </a:r>
          </a:p>
          <a:p>
            <a:r>
              <a:rPr lang="en-US" sz="1100" dirty="0" smtClean="0"/>
              <a:t>    }    </a:t>
            </a:r>
          </a:p>
          <a:p>
            <a:r>
              <a:rPr lang="en-US" sz="1100" dirty="0" smtClean="0"/>
              <a:t>?&gt;  </a:t>
            </a:r>
          </a:p>
          <a:p>
            <a:endParaRPr lang="en-US" sz="1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9943"/>
            <a:ext cx="10515600" cy="5727020"/>
          </a:xfrm>
        </p:spPr>
        <p:txBody>
          <a:bodyPr>
            <a:normAutofit fontScale="85000" lnSpcReduction="20000"/>
          </a:bodyPr>
          <a:lstStyle/>
          <a:p>
            <a:pPr>
              <a:buNone/>
            </a:pPr>
            <a:r>
              <a:rPr lang="en-US" dirty="0" smtClean="0"/>
              <a:t>PHP Switch</a:t>
            </a:r>
          </a:p>
          <a:p>
            <a:r>
              <a:rPr lang="en-US" dirty="0" smtClean="0"/>
              <a:t>PHP switch statement is used to execute one statement from multiple conditions. It works like PHP if-else-if statement.</a:t>
            </a:r>
          </a:p>
          <a:p>
            <a:r>
              <a:rPr lang="en-US" dirty="0" smtClean="0"/>
              <a:t>Syntax</a:t>
            </a:r>
          </a:p>
          <a:p>
            <a:r>
              <a:rPr lang="en-US" b="1" dirty="0" smtClean="0"/>
              <a:t>switch</a:t>
            </a:r>
            <a:r>
              <a:rPr lang="en-US" dirty="0" smtClean="0"/>
              <a:t>(expression){      </a:t>
            </a:r>
          </a:p>
          <a:p>
            <a:r>
              <a:rPr lang="en-US" b="1" dirty="0" smtClean="0"/>
              <a:t>case</a:t>
            </a:r>
            <a:r>
              <a:rPr lang="en-US" dirty="0" smtClean="0"/>
              <a:t> value1:      </a:t>
            </a:r>
          </a:p>
          <a:p>
            <a:r>
              <a:rPr lang="en-US" dirty="0" smtClean="0"/>
              <a:t> //code to be executed  </a:t>
            </a:r>
          </a:p>
          <a:p>
            <a:r>
              <a:rPr lang="en-US" dirty="0" smtClean="0"/>
              <a:t> </a:t>
            </a:r>
            <a:r>
              <a:rPr lang="en-US" b="1" dirty="0" smtClean="0"/>
              <a:t>break</a:t>
            </a:r>
            <a:r>
              <a:rPr lang="en-US" dirty="0" smtClean="0"/>
              <a:t>;  </a:t>
            </a:r>
          </a:p>
          <a:p>
            <a:r>
              <a:rPr lang="en-US" b="1" dirty="0" smtClean="0"/>
              <a:t>case</a:t>
            </a:r>
            <a:r>
              <a:rPr lang="en-US" dirty="0" smtClean="0"/>
              <a:t> value2:      </a:t>
            </a:r>
          </a:p>
          <a:p>
            <a:r>
              <a:rPr lang="en-US" dirty="0" smtClean="0"/>
              <a:t> //code to be executed  </a:t>
            </a:r>
          </a:p>
          <a:p>
            <a:r>
              <a:rPr lang="en-US" dirty="0" smtClean="0"/>
              <a:t> </a:t>
            </a:r>
            <a:r>
              <a:rPr lang="en-US" b="1" dirty="0" smtClean="0"/>
              <a:t>break</a:t>
            </a:r>
            <a:r>
              <a:rPr lang="en-US" dirty="0" smtClean="0"/>
              <a:t>;  </a:t>
            </a:r>
          </a:p>
          <a:p>
            <a:r>
              <a:rPr lang="en-US" dirty="0" smtClean="0"/>
              <a:t>......      </a:t>
            </a:r>
          </a:p>
          <a:p>
            <a:r>
              <a:rPr lang="en-US" b="1" dirty="0" smtClean="0"/>
              <a:t>default</a:t>
            </a:r>
            <a:r>
              <a:rPr lang="en-US" dirty="0" smtClean="0"/>
              <a:t>:       </a:t>
            </a:r>
          </a:p>
          <a:p>
            <a:r>
              <a:rPr lang="en-US" dirty="0" smtClean="0"/>
              <a:t> code to be executed </a:t>
            </a:r>
            <a:r>
              <a:rPr lang="en-US" b="1" dirty="0" smtClean="0"/>
              <a:t>if</a:t>
            </a:r>
            <a:r>
              <a:rPr lang="en-US" dirty="0" smtClean="0"/>
              <a:t> all cases are not matched;    </a:t>
            </a:r>
          </a:p>
          <a:p>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857"/>
            <a:ext cx="10515600" cy="5814106"/>
          </a:xfrm>
        </p:spPr>
        <p:txBody>
          <a:bodyPr>
            <a:normAutofit fontScale="70000" lnSpcReduction="20000"/>
          </a:bodyPr>
          <a:lstStyle/>
          <a:p>
            <a:r>
              <a:rPr lang="en-US" dirty="0" smtClean="0"/>
              <a:t>PHP Switch Example</a:t>
            </a:r>
          </a:p>
          <a:p>
            <a:r>
              <a:rPr lang="en-US" dirty="0" smtClean="0"/>
              <a:t>&lt;?</a:t>
            </a:r>
            <a:r>
              <a:rPr lang="en-US" dirty="0" err="1" smtClean="0"/>
              <a:t>php</a:t>
            </a:r>
            <a:r>
              <a:rPr lang="en-US" dirty="0" smtClean="0"/>
              <a:t>      </a:t>
            </a:r>
          </a:p>
          <a:p>
            <a:r>
              <a:rPr lang="en-US" dirty="0" smtClean="0"/>
              <a:t>$num=20;      </a:t>
            </a:r>
          </a:p>
          <a:p>
            <a:r>
              <a:rPr lang="en-US" b="1" dirty="0" smtClean="0"/>
              <a:t>switch</a:t>
            </a:r>
            <a:r>
              <a:rPr lang="en-US" dirty="0" smtClean="0"/>
              <a:t>($num){      </a:t>
            </a:r>
          </a:p>
          <a:p>
            <a:r>
              <a:rPr lang="en-US" b="1" dirty="0" smtClean="0"/>
              <a:t>case</a:t>
            </a:r>
            <a:r>
              <a:rPr lang="en-US" dirty="0" smtClean="0"/>
              <a:t> 10:      </a:t>
            </a:r>
          </a:p>
          <a:p>
            <a:r>
              <a:rPr lang="en-US" dirty="0" smtClean="0"/>
              <a:t>echo("number is equals to 10");      </a:t>
            </a:r>
          </a:p>
          <a:p>
            <a:r>
              <a:rPr lang="en-US" b="1" dirty="0" smtClean="0"/>
              <a:t>break</a:t>
            </a:r>
            <a:r>
              <a:rPr lang="en-US" dirty="0" smtClean="0"/>
              <a:t>;      </a:t>
            </a:r>
          </a:p>
          <a:p>
            <a:r>
              <a:rPr lang="en-US" b="1" dirty="0" smtClean="0"/>
              <a:t>case</a:t>
            </a:r>
            <a:r>
              <a:rPr lang="en-US" dirty="0" smtClean="0"/>
              <a:t> 20:      </a:t>
            </a:r>
          </a:p>
          <a:p>
            <a:r>
              <a:rPr lang="en-US" dirty="0" smtClean="0"/>
              <a:t>echo("number is equal to 20");      </a:t>
            </a:r>
          </a:p>
          <a:p>
            <a:r>
              <a:rPr lang="en-US" b="1" dirty="0" smtClean="0"/>
              <a:t>break</a:t>
            </a:r>
            <a:r>
              <a:rPr lang="en-US" dirty="0" smtClean="0"/>
              <a:t>;      </a:t>
            </a:r>
          </a:p>
          <a:p>
            <a:r>
              <a:rPr lang="en-US" b="1" dirty="0" smtClean="0"/>
              <a:t>case</a:t>
            </a:r>
            <a:r>
              <a:rPr lang="en-US" dirty="0" smtClean="0"/>
              <a:t> 30:      </a:t>
            </a:r>
          </a:p>
          <a:p>
            <a:r>
              <a:rPr lang="en-US" dirty="0" smtClean="0"/>
              <a:t>echo("number is equal to 30");      </a:t>
            </a:r>
          </a:p>
          <a:p>
            <a:r>
              <a:rPr lang="en-US" b="1" dirty="0" smtClean="0"/>
              <a:t>break</a:t>
            </a:r>
            <a:r>
              <a:rPr lang="en-US" dirty="0" smtClean="0"/>
              <a:t>;      </a:t>
            </a:r>
          </a:p>
          <a:p>
            <a:r>
              <a:rPr lang="en-US" b="1" dirty="0" smtClean="0"/>
              <a:t>default</a:t>
            </a:r>
            <a:r>
              <a:rPr lang="en-US" dirty="0" smtClean="0"/>
              <a:t>:      </a:t>
            </a:r>
          </a:p>
          <a:p>
            <a:r>
              <a:rPr lang="en-US" dirty="0" smtClean="0"/>
              <a:t>echo("number is not equal to 10, 20 or 30");      </a:t>
            </a:r>
          </a:p>
          <a:p>
            <a:r>
              <a:rPr lang="en-US" dirty="0" smtClean="0"/>
              <a:t>}     </a:t>
            </a:r>
          </a:p>
          <a:p>
            <a:r>
              <a:rPr lang="en-US" dirty="0" smtClean="0"/>
              <a:t>?&gt;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Statements</a:t>
            </a:r>
            <a:endParaRPr lang="en-US" dirty="0"/>
          </a:p>
        </p:txBody>
      </p:sp>
      <p:sp>
        <p:nvSpPr>
          <p:cNvPr id="3" name="Content Placeholder 2"/>
          <p:cNvSpPr>
            <a:spLocks noGrp="1"/>
          </p:cNvSpPr>
          <p:nvPr>
            <p:ph idx="1"/>
          </p:nvPr>
        </p:nvSpPr>
        <p:spPr/>
        <p:txBody>
          <a:bodyPr>
            <a:normAutofit/>
          </a:bodyPr>
          <a:lstStyle/>
          <a:p>
            <a:r>
              <a:rPr lang="en-US" dirty="0" smtClean="0"/>
              <a:t>PHP for loop can be used to traverse set of code for the specified number of times.</a:t>
            </a:r>
          </a:p>
          <a:p>
            <a:r>
              <a:rPr lang="en-US" dirty="0" smtClean="0"/>
              <a:t>It should be used if the number of iterations is known otherwise use while loop. This means for loop is used when you already know how many times you want to execute a block of code.</a:t>
            </a:r>
          </a:p>
          <a:p>
            <a:r>
              <a:rPr lang="en-US" dirty="0" smtClean="0"/>
              <a:t>It allows users to put all the loop related statements in one place.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9943"/>
            <a:ext cx="10515600" cy="5727020"/>
          </a:xfrm>
        </p:spPr>
        <p:txBody>
          <a:bodyPr>
            <a:normAutofit fontScale="92500" lnSpcReduction="20000"/>
          </a:bodyPr>
          <a:lstStyle/>
          <a:p>
            <a:pPr>
              <a:buNone/>
            </a:pPr>
            <a:r>
              <a:rPr lang="en-US" dirty="0" smtClean="0"/>
              <a:t>For loop</a:t>
            </a:r>
          </a:p>
          <a:p>
            <a:pPr>
              <a:buNone/>
            </a:pPr>
            <a:r>
              <a:rPr lang="en-US" dirty="0" smtClean="0"/>
              <a:t>&lt;?</a:t>
            </a:r>
            <a:r>
              <a:rPr lang="en-US" dirty="0" err="1" smtClean="0"/>
              <a:t>php</a:t>
            </a:r>
            <a:r>
              <a:rPr lang="en-US" dirty="0" smtClean="0"/>
              <a:t/>
            </a:r>
            <a:br>
              <a:rPr lang="en-US" dirty="0" smtClean="0"/>
            </a:br>
            <a:r>
              <a:rPr lang="en-US" dirty="0" smtClean="0"/>
              <a:t>for ($x = 0; $x &lt;= 10; $x++)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a:t>
            </a:r>
            <a:br>
              <a:rPr lang="en-US" dirty="0" smtClean="0"/>
            </a:br>
            <a:r>
              <a:rPr lang="en-US" dirty="0" smtClean="0"/>
              <a:t>?&gt;</a:t>
            </a:r>
          </a:p>
          <a:p>
            <a:pPr>
              <a:buNone/>
            </a:pPr>
            <a:endParaRPr lang="en-US" dirty="0" smtClean="0"/>
          </a:p>
          <a:p>
            <a:pPr>
              <a:buNone/>
            </a:pPr>
            <a:r>
              <a:rPr lang="en-US" dirty="0" smtClean="0"/>
              <a:t>While loop</a:t>
            </a:r>
          </a:p>
          <a:p>
            <a:pPr>
              <a:buNone/>
            </a:pPr>
            <a:endParaRPr lang="en-US" dirty="0" smtClean="0"/>
          </a:p>
          <a:p>
            <a:pPr>
              <a:buNone/>
            </a:pPr>
            <a:r>
              <a:rPr lang="en-US" dirty="0" smtClean="0"/>
              <a:t>&lt;?</a:t>
            </a:r>
            <a:r>
              <a:rPr lang="en-US" dirty="0" err="1" smtClean="0"/>
              <a:t>php</a:t>
            </a:r>
            <a:r>
              <a:rPr lang="en-US" dirty="0" smtClean="0"/>
              <a:t/>
            </a:r>
            <a:br>
              <a:rPr lang="en-US" dirty="0" smtClean="0"/>
            </a:br>
            <a:r>
              <a:rPr lang="en-US" dirty="0" smtClean="0"/>
              <a:t>$x = 1;</a:t>
            </a:r>
            <a:br>
              <a:rPr lang="en-US" dirty="0" smtClean="0"/>
            </a:br>
            <a:r>
              <a:rPr lang="en-US" dirty="0" smtClean="0"/>
              <a:t/>
            </a:r>
            <a:br>
              <a:rPr lang="en-US" dirty="0" smtClean="0"/>
            </a:br>
            <a:r>
              <a:rPr lang="en-US" dirty="0" smtClean="0"/>
              <a:t>while($x &lt;= 5)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a:t>
            </a:r>
            <a:br>
              <a:rPr lang="en-US" dirty="0" smtClean="0"/>
            </a:br>
            <a:r>
              <a:rPr lang="en-US" dirty="0" smtClean="0"/>
              <a:t>?&gt;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657" y="635453"/>
            <a:ext cx="10515600" cy="4351338"/>
          </a:xfrm>
        </p:spPr>
        <p:txBody>
          <a:bodyPr>
            <a:normAutofit/>
          </a:bodyPr>
          <a:lstStyle/>
          <a:p>
            <a:pPr>
              <a:buNone/>
            </a:pPr>
            <a:r>
              <a:rPr lang="en-US" dirty="0" smtClean="0"/>
              <a:t>Do while loop</a:t>
            </a:r>
          </a:p>
          <a:p>
            <a:pPr>
              <a:buNone/>
            </a:pPr>
            <a:r>
              <a:rPr lang="en-US" dirty="0" smtClean="0"/>
              <a:t>&lt;?</a:t>
            </a:r>
            <a:r>
              <a:rPr lang="en-US" dirty="0" err="1" smtClean="0"/>
              <a:t>php</a:t>
            </a:r>
            <a:r>
              <a:rPr lang="en-US" dirty="0" smtClean="0"/>
              <a:t/>
            </a:r>
            <a:br>
              <a:rPr lang="en-US" dirty="0" smtClean="0"/>
            </a:br>
            <a:r>
              <a:rPr lang="en-US" dirty="0" smtClean="0"/>
              <a:t>$x = 1;</a:t>
            </a:r>
            <a:br>
              <a:rPr lang="en-US" dirty="0" smtClean="0"/>
            </a:br>
            <a:r>
              <a:rPr lang="en-US" dirty="0" smtClean="0"/>
              <a:t/>
            </a:r>
            <a:br>
              <a:rPr lang="en-US" dirty="0" smtClean="0"/>
            </a:br>
            <a:r>
              <a:rPr lang="en-US" dirty="0" smtClean="0"/>
              <a:t>do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 while ($x &lt;= 5);</a:t>
            </a:r>
            <a:br>
              <a:rPr lang="en-US" dirty="0" smtClean="0"/>
            </a:br>
            <a:r>
              <a:rPr lang="en-US" dirty="0" smtClean="0"/>
              <a:t>?&gt;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&lt;?</a:t>
            </a:r>
            <a:r>
              <a:rPr lang="en-US" dirty="0" err="1" smtClean="0"/>
              <a:t>php</a:t>
            </a:r>
            <a:endParaRPr lang="en-US" dirty="0" smtClean="0"/>
          </a:p>
          <a:p>
            <a:pPr>
              <a:buNone/>
            </a:pPr>
            <a:r>
              <a:rPr lang="en-US" dirty="0" smtClean="0"/>
              <a:t>$colors = array("red", "green", "blue", "yellow");</a:t>
            </a:r>
          </a:p>
          <a:p>
            <a:pPr>
              <a:buNone/>
            </a:pPr>
            <a:r>
              <a:rPr lang="en-US" dirty="0" err="1" smtClean="0"/>
              <a:t>foreach</a:t>
            </a:r>
            <a:r>
              <a:rPr lang="en-US" dirty="0" smtClean="0"/>
              <a:t> </a:t>
            </a:r>
            <a:r>
              <a:rPr lang="en-US" dirty="0" smtClean="0"/>
              <a:t>($colors as $value) {</a:t>
            </a:r>
          </a:p>
          <a:p>
            <a:pPr>
              <a:buNone/>
            </a:pPr>
            <a:r>
              <a:rPr lang="en-US" dirty="0" smtClean="0"/>
              <a:t>  echo "$value &lt;</a:t>
            </a:r>
            <a:r>
              <a:rPr lang="en-US" dirty="0" err="1" smtClean="0"/>
              <a:t>br</a:t>
            </a:r>
            <a:r>
              <a:rPr lang="en-US" dirty="0" smtClean="0"/>
              <a:t>&gt;";</a:t>
            </a:r>
          </a:p>
          <a:p>
            <a:pPr>
              <a:buNone/>
            </a:pPr>
            <a:r>
              <a:rPr lang="en-US" dirty="0" smtClean="0"/>
              <a:t>}</a:t>
            </a:r>
          </a:p>
          <a:p>
            <a:pPr>
              <a:buNone/>
            </a:pPr>
            <a:r>
              <a:rPr lang="en-US" dirty="0" smtClean="0"/>
              <a:t>?&gt;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is a PHP File?</a:t>
            </a:r>
            <a:r>
              <a:rPr lang="en-US" dirty="0" smtClean="0"/>
              <a:t/>
            </a:r>
            <a:br>
              <a:rPr lang="en-US" dirty="0" smtClean="0"/>
            </a:br>
            <a:endParaRPr lang="en-US" dirty="0"/>
          </a:p>
        </p:txBody>
      </p:sp>
      <p:sp>
        <p:nvSpPr>
          <p:cNvPr id="3" name="Content Placeholder 2"/>
          <p:cNvSpPr>
            <a:spLocks noGrp="1"/>
          </p:cNvSpPr>
          <p:nvPr>
            <p:ph idx="1"/>
          </p:nvPr>
        </p:nvSpPr>
        <p:spPr>
          <a:xfrm>
            <a:off x="911772" y="1152963"/>
            <a:ext cx="10515600" cy="4351338"/>
          </a:xfrm>
        </p:spPr>
        <p:txBody>
          <a:bodyPr>
            <a:normAutofit fontScale="77500" lnSpcReduction="20000"/>
          </a:bodyPr>
          <a:lstStyle/>
          <a:p>
            <a:r>
              <a:rPr lang="en-US" sz="2400" dirty="0" smtClean="0"/>
              <a:t>PHP files can contain text, HTML, CSS, JavaScript, and PHP code</a:t>
            </a:r>
          </a:p>
          <a:p>
            <a:r>
              <a:rPr lang="en-US" sz="2400" dirty="0" smtClean="0"/>
              <a:t>PHP code is executed on the server, and the result is returned to the browser as plain HTML</a:t>
            </a:r>
          </a:p>
          <a:p>
            <a:r>
              <a:rPr lang="en-US" sz="2400" dirty="0" smtClean="0"/>
              <a:t>PHP files have extension ".</a:t>
            </a:r>
            <a:r>
              <a:rPr lang="en-US" sz="2400" dirty="0" err="1" smtClean="0"/>
              <a:t>php</a:t>
            </a:r>
            <a:r>
              <a:rPr lang="en-US" sz="2400" dirty="0" smtClean="0"/>
              <a:t>“</a:t>
            </a:r>
          </a:p>
          <a:p>
            <a:endParaRPr lang="en-US" sz="2400" dirty="0" smtClean="0"/>
          </a:p>
          <a:p>
            <a:pPr>
              <a:buNone/>
            </a:pPr>
            <a:r>
              <a:rPr lang="en-US" dirty="0" smtClean="0"/>
              <a:t>What Can PHP Do?</a:t>
            </a:r>
          </a:p>
          <a:p>
            <a:r>
              <a:rPr lang="en-US" dirty="0" smtClean="0"/>
              <a:t>PHP can generate dynamic page content</a:t>
            </a:r>
          </a:p>
          <a:p>
            <a:r>
              <a:rPr lang="en-US" dirty="0" smtClean="0"/>
              <a:t>PHP can create, open, read, write, delete, and close files on the server</a:t>
            </a:r>
          </a:p>
          <a:p>
            <a:r>
              <a:rPr lang="en-US" dirty="0" smtClean="0"/>
              <a:t>PHP can collect form data</a:t>
            </a:r>
          </a:p>
          <a:p>
            <a:r>
              <a:rPr lang="en-US" dirty="0" smtClean="0"/>
              <a:t>PHP can send and receive cookies</a:t>
            </a:r>
          </a:p>
          <a:p>
            <a:r>
              <a:rPr lang="en-US" dirty="0" smtClean="0"/>
              <a:t>PHP can add, delete, modify data in your database</a:t>
            </a:r>
          </a:p>
          <a:p>
            <a:r>
              <a:rPr lang="en-US" dirty="0" smtClean="0"/>
              <a:t>PHP can be used to control user-access</a:t>
            </a:r>
          </a:p>
          <a:p>
            <a:r>
              <a:rPr lang="en-US" dirty="0" smtClean="0"/>
              <a:t>PHP can encrypt data</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Operators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Operators </a:t>
            </a:r>
            <a:r>
              <a:rPr lang="en-US" dirty="0" smtClean="0"/>
              <a:t>are used to perform operations on variables and values</a:t>
            </a:r>
          </a:p>
          <a:p>
            <a:r>
              <a:rPr lang="en-US" dirty="0" smtClean="0"/>
              <a:t>Arithmetic operators</a:t>
            </a:r>
          </a:p>
          <a:p>
            <a:r>
              <a:rPr lang="en-US" dirty="0" smtClean="0"/>
              <a:t>Assignment operators</a:t>
            </a:r>
          </a:p>
          <a:p>
            <a:r>
              <a:rPr lang="en-US" dirty="0" smtClean="0"/>
              <a:t>Comparison operators</a:t>
            </a:r>
          </a:p>
          <a:p>
            <a:r>
              <a:rPr lang="en-US" dirty="0" smtClean="0"/>
              <a:t>Increment/Decrement operators</a:t>
            </a:r>
          </a:p>
          <a:p>
            <a:r>
              <a:rPr lang="en-US" dirty="0" smtClean="0"/>
              <a:t>Logical operators</a:t>
            </a:r>
          </a:p>
          <a:p>
            <a:r>
              <a:rPr lang="en-US" dirty="0" smtClean="0"/>
              <a:t>String operators</a:t>
            </a:r>
          </a:p>
          <a:p>
            <a:r>
              <a:rPr lang="en-US" dirty="0" smtClean="0"/>
              <a:t>Array operators</a:t>
            </a:r>
          </a:p>
          <a:p>
            <a:r>
              <a:rPr lang="en-US" dirty="0" smtClean="0"/>
              <a:t>Conditional assignment operators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Assignment Operators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PHP assignment operators are used with numeric values to write a value to a variable.</a:t>
            </a:r>
          </a:p>
          <a:p>
            <a:r>
              <a:rPr lang="en-US" dirty="0" smtClean="0"/>
              <a:t>The basic assignment operator in PHP is "=". It means that the left operand gets set to the value of the assignment expression on the right.</a:t>
            </a:r>
          </a:p>
          <a:p>
            <a:r>
              <a:rPr lang="en-US" dirty="0" err="1" smtClean="0"/>
              <a:t>AssignmentSame</a:t>
            </a:r>
            <a:r>
              <a:rPr lang="en-US" dirty="0" smtClean="0"/>
              <a:t> as...</a:t>
            </a:r>
            <a:r>
              <a:rPr lang="en-US" dirty="0" err="1" smtClean="0"/>
              <a:t>DescriptionShow</a:t>
            </a:r>
            <a:r>
              <a:rPr lang="en-US" dirty="0" smtClean="0"/>
              <a:t> </a:t>
            </a:r>
            <a:r>
              <a:rPr lang="en-US" dirty="0" err="1" smtClean="0"/>
              <a:t>itx</a:t>
            </a:r>
            <a:r>
              <a:rPr lang="en-US" dirty="0" smtClean="0"/>
              <a:t> = </a:t>
            </a:r>
            <a:r>
              <a:rPr lang="en-US" dirty="0" err="1" smtClean="0"/>
              <a:t>yx</a:t>
            </a:r>
            <a:r>
              <a:rPr lang="en-US" dirty="0" smtClean="0"/>
              <a:t> = </a:t>
            </a:r>
            <a:r>
              <a:rPr lang="en-US" dirty="0" err="1" smtClean="0"/>
              <a:t>yThe</a:t>
            </a:r>
            <a:r>
              <a:rPr lang="en-US" dirty="0" smtClean="0"/>
              <a:t> left operand gets set to the value of the expression on the </a:t>
            </a:r>
            <a:r>
              <a:rPr lang="en-US" dirty="0" err="1" smtClean="0"/>
              <a:t>right</a:t>
            </a:r>
            <a:r>
              <a:rPr lang="en-US" dirty="0" err="1" smtClean="0">
                <a:hlinkClick r:id="rId2"/>
              </a:rPr>
              <a:t>Try</a:t>
            </a:r>
            <a:r>
              <a:rPr lang="en-US" dirty="0" smtClean="0">
                <a:hlinkClick r:id="rId2"/>
              </a:rPr>
              <a:t> it »</a:t>
            </a:r>
            <a:r>
              <a:rPr lang="en-US" dirty="0" smtClean="0"/>
              <a:t>x += </a:t>
            </a:r>
            <a:r>
              <a:rPr lang="en-US" dirty="0" err="1" smtClean="0"/>
              <a:t>yx</a:t>
            </a:r>
            <a:r>
              <a:rPr lang="en-US" dirty="0" smtClean="0"/>
              <a:t> = x + </a:t>
            </a:r>
            <a:r>
              <a:rPr lang="en-US" dirty="0" err="1" smtClean="0"/>
              <a:t>yAddition</a:t>
            </a:r>
            <a:r>
              <a:rPr lang="en-US" dirty="0" err="1" smtClean="0">
                <a:hlinkClick r:id="rId3"/>
              </a:rPr>
              <a:t>Try</a:t>
            </a:r>
            <a:r>
              <a:rPr lang="en-US" dirty="0" smtClean="0">
                <a:hlinkClick r:id="rId3"/>
              </a:rPr>
              <a:t> it »</a:t>
            </a:r>
            <a:r>
              <a:rPr lang="en-US" dirty="0" smtClean="0"/>
              <a:t>x -= </a:t>
            </a:r>
            <a:r>
              <a:rPr lang="en-US" dirty="0" err="1" smtClean="0"/>
              <a:t>yx</a:t>
            </a:r>
            <a:r>
              <a:rPr lang="en-US" dirty="0" smtClean="0"/>
              <a:t> = x - </a:t>
            </a:r>
            <a:r>
              <a:rPr lang="en-US" dirty="0" err="1" smtClean="0"/>
              <a:t>ySubtraction</a:t>
            </a:r>
            <a:r>
              <a:rPr lang="en-US" dirty="0" err="1" smtClean="0">
                <a:hlinkClick r:id="rId4"/>
              </a:rPr>
              <a:t>Try</a:t>
            </a:r>
            <a:r>
              <a:rPr lang="en-US" dirty="0" smtClean="0">
                <a:hlinkClick r:id="rId4"/>
              </a:rPr>
              <a:t> it »</a:t>
            </a:r>
            <a:r>
              <a:rPr lang="en-US" dirty="0" smtClean="0"/>
              <a:t>x *= </a:t>
            </a:r>
            <a:r>
              <a:rPr lang="en-US" dirty="0" err="1" smtClean="0"/>
              <a:t>yx</a:t>
            </a:r>
            <a:r>
              <a:rPr lang="en-US" dirty="0" smtClean="0"/>
              <a:t> = x * </a:t>
            </a:r>
            <a:r>
              <a:rPr lang="en-US" dirty="0" err="1" smtClean="0"/>
              <a:t>yMultiplication</a:t>
            </a:r>
            <a:r>
              <a:rPr lang="en-US" dirty="0" err="1" smtClean="0">
                <a:hlinkClick r:id="rId5"/>
              </a:rPr>
              <a:t>Try</a:t>
            </a:r>
            <a:r>
              <a:rPr lang="en-US" dirty="0" smtClean="0">
                <a:hlinkClick r:id="rId5"/>
              </a:rPr>
              <a:t> it »</a:t>
            </a:r>
            <a:r>
              <a:rPr lang="en-US" dirty="0" smtClean="0"/>
              <a:t>x /= </a:t>
            </a:r>
            <a:r>
              <a:rPr lang="en-US" dirty="0" err="1" smtClean="0"/>
              <a:t>yx</a:t>
            </a:r>
            <a:r>
              <a:rPr lang="en-US" dirty="0" smtClean="0"/>
              <a:t> = x / </a:t>
            </a:r>
            <a:r>
              <a:rPr lang="en-US" dirty="0" err="1" smtClean="0"/>
              <a:t>yDivision</a:t>
            </a:r>
            <a:r>
              <a:rPr lang="en-US" dirty="0" err="1" smtClean="0">
                <a:hlinkClick r:id="rId6"/>
              </a:rPr>
              <a:t>Try</a:t>
            </a:r>
            <a:r>
              <a:rPr lang="en-US" dirty="0" smtClean="0">
                <a:hlinkClick r:id="rId6"/>
              </a:rPr>
              <a:t> it »</a:t>
            </a:r>
            <a:r>
              <a:rPr lang="en-US" dirty="0" smtClean="0"/>
              <a:t>x %= </a:t>
            </a:r>
            <a:r>
              <a:rPr lang="en-US" dirty="0" err="1" smtClean="0"/>
              <a:t>yx</a:t>
            </a:r>
            <a:r>
              <a:rPr lang="en-US" dirty="0" smtClean="0"/>
              <a:t> = x % </a:t>
            </a:r>
            <a:r>
              <a:rPr lang="en-US" dirty="0" err="1" smtClean="0"/>
              <a:t>yModulus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PHP Comparison Operators</a:t>
            </a:r>
          </a:p>
          <a:p>
            <a:r>
              <a:rPr lang="en-US" dirty="0" smtClean="0"/>
              <a:t>== Equal $x </a:t>
            </a:r>
            <a:r>
              <a:rPr lang="en-US" dirty="0" smtClean="0"/>
              <a:t>== $</a:t>
            </a:r>
            <a:r>
              <a:rPr lang="en-US" dirty="0" smtClean="0"/>
              <a:t>y Returns </a:t>
            </a:r>
            <a:r>
              <a:rPr lang="en-US" dirty="0" smtClean="0"/>
              <a:t>true if $x is equal to $</a:t>
            </a:r>
            <a:r>
              <a:rPr lang="en-US" dirty="0" smtClean="0"/>
              <a:t>y</a:t>
            </a:r>
          </a:p>
          <a:p>
            <a:r>
              <a:rPr lang="en-US" dirty="0" smtClean="0"/>
              <a:t>!=Not </a:t>
            </a:r>
            <a:r>
              <a:rPr lang="en-US" dirty="0" err="1" smtClean="0"/>
              <a:t>equal$x</a:t>
            </a:r>
            <a:r>
              <a:rPr lang="en-US" dirty="0" smtClean="0"/>
              <a:t> != $</a:t>
            </a:r>
            <a:r>
              <a:rPr lang="en-US" dirty="0" err="1" smtClean="0"/>
              <a:t>yReturns</a:t>
            </a:r>
            <a:r>
              <a:rPr lang="en-US" dirty="0" smtClean="0"/>
              <a:t> true if $x is not equal to $</a:t>
            </a:r>
            <a:r>
              <a:rPr lang="en-US" dirty="0" smtClean="0"/>
              <a:t>y</a:t>
            </a:r>
          </a:p>
          <a:p>
            <a:r>
              <a:rPr lang="en-US" dirty="0" smtClean="0"/>
              <a:t>&gt;</a:t>
            </a:r>
            <a:r>
              <a:rPr lang="en-US" dirty="0" smtClean="0"/>
              <a:t>Greater </a:t>
            </a:r>
            <a:r>
              <a:rPr lang="en-US" dirty="0" err="1" smtClean="0"/>
              <a:t>than$x</a:t>
            </a:r>
            <a:r>
              <a:rPr lang="en-US" dirty="0" smtClean="0"/>
              <a:t> &gt; $</a:t>
            </a:r>
            <a:r>
              <a:rPr lang="en-US" dirty="0" err="1" smtClean="0"/>
              <a:t>yReturns</a:t>
            </a:r>
            <a:r>
              <a:rPr lang="en-US" dirty="0" smtClean="0"/>
              <a:t> true if $x is greater than $</a:t>
            </a:r>
            <a:r>
              <a:rPr lang="en-US" dirty="0" smtClean="0"/>
              <a:t>y</a:t>
            </a:r>
          </a:p>
          <a:p>
            <a:r>
              <a:rPr lang="en-US" dirty="0" smtClean="0"/>
              <a:t>&lt;Less </a:t>
            </a:r>
            <a:r>
              <a:rPr lang="en-US" dirty="0" err="1" smtClean="0"/>
              <a:t>than$x</a:t>
            </a:r>
            <a:r>
              <a:rPr lang="en-US" dirty="0" smtClean="0"/>
              <a:t> &lt; $</a:t>
            </a:r>
            <a:r>
              <a:rPr lang="en-US" dirty="0" err="1" smtClean="0"/>
              <a:t>yReturns</a:t>
            </a:r>
            <a:r>
              <a:rPr lang="en-US" dirty="0" smtClean="0"/>
              <a:t> true if $x is less than $</a:t>
            </a:r>
            <a:r>
              <a:rPr lang="en-US" dirty="0" smtClean="0"/>
              <a:t>y</a:t>
            </a:r>
          </a:p>
          <a:p>
            <a:r>
              <a:rPr lang="en-US" dirty="0" smtClean="0"/>
              <a:t>&gt;=</a:t>
            </a:r>
            <a:r>
              <a:rPr lang="en-US" dirty="0" smtClean="0"/>
              <a:t>Greater than or equal </a:t>
            </a:r>
            <a:r>
              <a:rPr lang="en-US" dirty="0" err="1" smtClean="0"/>
              <a:t>to$x</a:t>
            </a:r>
            <a:r>
              <a:rPr lang="en-US" dirty="0" smtClean="0"/>
              <a:t> &gt;= $</a:t>
            </a:r>
            <a:r>
              <a:rPr lang="en-US" dirty="0" err="1" smtClean="0"/>
              <a:t>yReturns</a:t>
            </a:r>
            <a:r>
              <a:rPr lang="en-US" dirty="0" smtClean="0"/>
              <a:t> true if $x is greater than or equal to $</a:t>
            </a:r>
            <a:r>
              <a:rPr lang="en-US" dirty="0" smtClean="0"/>
              <a:t>y</a:t>
            </a:r>
          </a:p>
          <a:p>
            <a:r>
              <a:rPr lang="en-US" dirty="0" smtClean="0"/>
              <a:t>&lt;=</a:t>
            </a:r>
            <a:r>
              <a:rPr lang="en-US" dirty="0" smtClean="0"/>
              <a:t>Less than or equal </a:t>
            </a:r>
            <a:r>
              <a:rPr lang="en-US" dirty="0" err="1" smtClean="0"/>
              <a:t>to$x</a:t>
            </a:r>
            <a:r>
              <a:rPr lang="en-US" dirty="0" smtClean="0"/>
              <a:t> &lt;= $</a:t>
            </a:r>
            <a:r>
              <a:rPr lang="en-US" dirty="0" err="1" smtClean="0"/>
              <a:t>yReturns</a:t>
            </a:r>
            <a:r>
              <a:rPr lang="en-US" dirty="0" smtClean="0"/>
              <a:t> true if $x is less than or equal to $y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Increment / Decrement Operators</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66094" y="1082562"/>
            <a:ext cx="10164763" cy="527702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&lt;?</a:t>
            </a:r>
            <a:r>
              <a:rPr lang="en-US" dirty="0" err="1" smtClean="0"/>
              <a:t>php</a:t>
            </a:r>
            <a:endParaRPr lang="en-US" dirty="0" smtClean="0"/>
          </a:p>
          <a:p>
            <a:r>
              <a:rPr lang="en-US" dirty="0" smtClean="0"/>
              <a:t>$x = 100;  </a:t>
            </a:r>
          </a:p>
          <a:p>
            <a:r>
              <a:rPr lang="en-US" dirty="0" smtClean="0"/>
              <a:t>$y = 50;</a:t>
            </a:r>
          </a:p>
          <a:p>
            <a:endParaRPr lang="en-US" dirty="0" smtClean="0"/>
          </a:p>
          <a:p>
            <a:r>
              <a:rPr lang="en-US" dirty="0" smtClean="0"/>
              <a:t>if ($x == 100 and $y == 50) {</a:t>
            </a:r>
          </a:p>
          <a:p>
            <a:r>
              <a:rPr lang="en-US" dirty="0" smtClean="0"/>
              <a:t>    echo "Hello world!";</a:t>
            </a:r>
          </a:p>
          <a:p>
            <a:r>
              <a:rPr lang="en-US" dirty="0" smtClean="0"/>
              <a:t>}</a:t>
            </a:r>
          </a:p>
          <a:p>
            <a:r>
              <a:rPr lang="en-US" dirty="0" smtClean="0"/>
              <a:t>?&gt;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a:t>
            </a:r>
            <a:r>
              <a:rPr lang="en-US" dirty="0" err="1" smtClean="0"/>
              <a:t>php</a:t>
            </a:r>
            <a:endParaRPr lang="en-US" dirty="0" smtClean="0"/>
          </a:p>
          <a:p>
            <a:r>
              <a:rPr lang="en-US" dirty="0" smtClean="0"/>
              <a:t>$x = 100;  </a:t>
            </a:r>
          </a:p>
          <a:p>
            <a:r>
              <a:rPr lang="en-US" dirty="0" smtClean="0"/>
              <a:t>$y = 50;</a:t>
            </a:r>
          </a:p>
          <a:p>
            <a:endParaRPr lang="en-US" dirty="0" smtClean="0"/>
          </a:p>
          <a:p>
            <a:r>
              <a:rPr lang="en-US" dirty="0" smtClean="0"/>
              <a:t>if ($x == 100 or $y == 80) {</a:t>
            </a:r>
          </a:p>
          <a:p>
            <a:r>
              <a:rPr lang="en-US" dirty="0" smtClean="0"/>
              <a:t>    echo "Hello world!";</a:t>
            </a:r>
          </a:p>
          <a:p>
            <a:r>
              <a:rPr lang="en-US" dirty="0" smtClean="0"/>
              <a:t>}</a:t>
            </a:r>
          </a:p>
          <a:p>
            <a:r>
              <a:rPr lang="en-US" dirty="0" smtClean="0"/>
              <a:t>?&gt;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514" y="1085397"/>
            <a:ext cx="10515600" cy="4351338"/>
          </a:xfrm>
        </p:spPr>
        <p:txBody>
          <a:bodyPr>
            <a:normAutofit fontScale="92500" lnSpcReduction="10000"/>
          </a:bodyPr>
          <a:lstStyle/>
          <a:p>
            <a:pPr>
              <a:buNone/>
            </a:pPr>
            <a:r>
              <a:rPr lang="en-US" dirty="0" smtClean="0"/>
              <a:t/>
            </a:r>
            <a:br>
              <a:rPr lang="en-US" dirty="0" smtClean="0"/>
            </a:br>
            <a:r>
              <a:rPr lang="en-US" dirty="0" smtClean="0"/>
              <a:t>$x </a:t>
            </a:r>
            <a:r>
              <a:rPr lang="en-US" dirty="0" err="1" smtClean="0"/>
              <a:t>xor</a:t>
            </a:r>
            <a:r>
              <a:rPr lang="en-US" dirty="0" smtClean="0"/>
              <a:t> $</a:t>
            </a:r>
            <a:r>
              <a:rPr lang="en-US" dirty="0" err="1" smtClean="0"/>
              <a:t>yTrue</a:t>
            </a:r>
            <a:r>
              <a:rPr lang="en-US" dirty="0" smtClean="0"/>
              <a:t> if either $x or $y is true, but not both</a:t>
            </a:r>
            <a:endParaRPr lang="en-US" dirty="0" smtClean="0"/>
          </a:p>
          <a:p>
            <a:r>
              <a:rPr lang="en-US" dirty="0" smtClean="0"/>
              <a:t>&lt;?</a:t>
            </a:r>
            <a:r>
              <a:rPr lang="en-US" dirty="0" err="1" smtClean="0"/>
              <a:t>php</a:t>
            </a:r>
            <a:endParaRPr lang="en-US" dirty="0" smtClean="0"/>
          </a:p>
          <a:p>
            <a:r>
              <a:rPr lang="en-US" dirty="0" smtClean="0"/>
              <a:t>$x = 100;  </a:t>
            </a:r>
          </a:p>
          <a:p>
            <a:r>
              <a:rPr lang="en-US" dirty="0" smtClean="0"/>
              <a:t>$y = 50;</a:t>
            </a:r>
          </a:p>
          <a:p>
            <a:endParaRPr lang="en-US" dirty="0" smtClean="0"/>
          </a:p>
          <a:p>
            <a:r>
              <a:rPr lang="en-US" dirty="0" smtClean="0"/>
              <a:t>if ($x == 100 </a:t>
            </a:r>
            <a:r>
              <a:rPr lang="en-US" dirty="0" err="1" smtClean="0"/>
              <a:t>xor</a:t>
            </a:r>
            <a:r>
              <a:rPr lang="en-US" dirty="0" smtClean="0"/>
              <a:t> $y == 80) {</a:t>
            </a:r>
          </a:p>
          <a:p>
            <a:r>
              <a:rPr lang="en-US" dirty="0" smtClean="0"/>
              <a:t>    echo "Hello world!";</a:t>
            </a:r>
          </a:p>
          <a:p>
            <a:r>
              <a:rPr lang="en-US" dirty="0" smtClean="0"/>
              <a:t>}</a:t>
            </a:r>
          </a:p>
          <a:p>
            <a:r>
              <a:rPr lang="en-US" dirty="0" smtClean="0"/>
              <a:t>?&gt;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795111"/>
            <a:ext cx="10515600" cy="4351338"/>
          </a:xfrm>
        </p:spPr>
        <p:txBody>
          <a:bodyPr/>
          <a:lstStyle/>
          <a:p>
            <a:endParaRPr lang="en-US" dirty="0" smtClean="0"/>
          </a:p>
          <a:p>
            <a:r>
              <a:rPr lang="en-US" dirty="0" smtClean="0"/>
              <a:t>&lt;?</a:t>
            </a:r>
            <a:r>
              <a:rPr lang="en-US" dirty="0" err="1" smtClean="0"/>
              <a:t>php</a:t>
            </a:r>
            <a:endParaRPr lang="en-US" dirty="0" smtClean="0"/>
          </a:p>
          <a:p>
            <a:r>
              <a:rPr lang="en-US" dirty="0" smtClean="0"/>
              <a:t>$x = 100;  </a:t>
            </a:r>
          </a:p>
          <a:p>
            <a:r>
              <a:rPr lang="en-US" dirty="0" smtClean="0"/>
              <a:t>$y = 50;</a:t>
            </a:r>
          </a:p>
          <a:p>
            <a:endParaRPr lang="en-US" dirty="0" smtClean="0"/>
          </a:p>
          <a:p>
            <a:r>
              <a:rPr lang="en-US" dirty="0" smtClean="0"/>
              <a:t>if ($x == 100 &amp;&amp; $y == 50) {</a:t>
            </a:r>
          </a:p>
          <a:p>
            <a:r>
              <a:rPr lang="en-US" dirty="0" smtClean="0"/>
              <a:t>    echo "Hello world!";</a:t>
            </a:r>
          </a:p>
          <a:p>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229" y="896711"/>
            <a:ext cx="10515600" cy="4351338"/>
          </a:xfrm>
        </p:spPr>
        <p:txBody>
          <a:bodyPr/>
          <a:lstStyle/>
          <a:p>
            <a:r>
              <a:rPr lang="en-US" dirty="0" smtClean="0"/>
              <a:t>&lt;?</a:t>
            </a:r>
            <a:r>
              <a:rPr lang="en-US" dirty="0" err="1" smtClean="0"/>
              <a:t>php</a:t>
            </a:r>
            <a:endParaRPr lang="en-US" dirty="0" smtClean="0"/>
          </a:p>
          <a:p>
            <a:r>
              <a:rPr lang="en-US" dirty="0" smtClean="0"/>
              <a:t>$x = 100;  </a:t>
            </a:r>
          </a:p>
          <a:p>
            <a:r>
              <a:rPr lang="en-US" dirty="0" smtClean="0"/>
              <a:t>$y = 50;</a:t>
            </a:r>
          </a:p>
          <a:p>
            <a:endParaRPr lang="en-US" dirty="0" smtClean="0"/>
          </a:p>
          <a:p>
            <a:r>
              <a:rPr lang="en-US" dirty="0" smtClean="0"/>
              <a:t>if ($x == 100 || $y == 80) {</a:t>
            </a:r>
          </a:p>
          <a:p>
            <a:r>
              <a:rPr lang="en-US" dirty="0" smtClean="0"/>
              <a:t>    echo "Hello world!";</a:t>
            </a:r>
          </a:p>
          <a:p>
            <a:r>
              <a:rPr lang="en-US" dirty="0" smtClean="0"/>
              <a:t>}</a:t>
            </a:r>
          </a:p>
          <a:p>
            <a:r>
              <a:rPr lang="en-US" dirty="0" smtClean="0"/>
              <a:t>?&gt;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title"/>
          </p:nvPr>
        </p:nvSpPr>
        <p:spPr>
          <a:xfrm>
            <a:off x="872846" y="858139"/>
            <a:ext cx="2623390" cy="506506"/>
          </a:xfrm>
          <a:ln/>
        </p:spPr>
        <p:txBody>
          <a:bodyPr>
            <a:normAutofit/>
          </a:bodyPr>
          <a:lstStyle/>
          <a:p>
            <a:pPr>
              <a:lnSpc>
                <a:spcPct val="80000"/>
              </a:lnSpc>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300" b="1" dirty="0">
                <a:latin typeface="+mn-lt"/>
                <a:ea typeface="+mn-ea"/>
                <a:cs typeface="+mn-cs"/>
              </a:rPr>
              <a:t>PHP History</a:t>
            </a:r>
          </a:p>
        </p:txBody>
      </p:sp>
      <p:sp>
        <p:nvSpPr>
          <p:cNvPr id="3" name="Rectangle 2"/>
          <p:cNvSpPr txBox="1">
            <a:spLocks noChangeArrowheads="1"/>
          </p:cNvSpPr>
          <p:nvPr/>
        </p:nvSpPr>
        <p:spPr>
          <a:xfrm>
            <a:off x="925398" y="1418972"/>
            <a:ext cx="10056411" cy="259017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1994</a:t>
            </a:r>
            <a:r>
              <a:rPr lang="en-GB" sz="2400" dirty="0"/>
              <a:t>: Created by </a:t>
            </a:r>
            <a:r>
              <a:rPr lang="en-GB" sz="2400" b="1" dirty="0" err="1">
                <a:solidFill>
                  <a:srgbClr val="002060"/>
                </a:solidFill>
              </a:rPr>
              <a:t>Rasmis</a:t>
            </a:r>
            <a:r>
              <a:rPr lang="en-GB" sz="2400" b="1" dirty="0">
                <a:solidFill>
                  <a:srgbClr val="002060"/>
                </a:solidFill>
              </a:rPr>
              <a:t> </a:t>
            </a:r>
            <a:r>
              <a:rPr lang="en-GB" sz="2400" b="1" dirty="0" err="1">
                <a:solidFill>
                  <a:srgbClr val="002060"/>
                </a:solidFill>
              </a:rPr>
              <a:t>Lesdorf</a:t>
            </a:r>
            <a:r>
              <a:rPr lang="en-GB" sz="2400" dirty="0"/>
              <a:t>, software engineer (part of Apache Team)</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1995</a:t>
            </a:r>
            <a:r>
              <a:rPr lang="en-GB" sz="2400" dirty="0"/>
              <a:t>: Called </a:t>
            </a:r>
            <a:r>
              <a:rPr lang="en-GB" sz="2400" b="1" dirty="0">
                <a:solidFill>
                  <a:srgbClr val="002060"/>
                </a:solidFill>
              </a:rPr>
              <a:t>Personal Home Page Tool</a:t>
            </a:r>
            <a:r>
              <a:rPr lang="en-GB" sz="2400" dirty="0"/>
              <a:t>, then released as version 2 with name PHP/FI (</a:t>
            </a:r>
            <a:r>
              <a:rPr lang="en-GB" sz="2400" b="1" dirty="0">
                <a:solidFill>
                  <a:srgbClr val="7030A0"/>
                </a:solidFill>
              </a:rPr>
              <a:t>Form Interpreter</a:t>
            </a:r>
            <a:r>
              <a:rPr lang="en-GB" sz="2400" dirty="0"/>
              <a:t>, to </a:t>
            </a:r>
            <a:r>
              <a:rPr lang="en-GB" sz="2400" b="1" dirty="0" err="1">
                <a:solidFill>
                  <a:srgbClr val="7030A0"/>
                </a:solidFill>
              </a:rPr>
              <a:t>analyze</a:t>
            </a:r>
            <a:r>
              <a:rPr lang="en-GB" sz="2400" b="1" dirty="0">
                <a:solidFill>
                  <a:srgbClr val="7030A0"/>
                </a:solidFill>
              </a:rPr>
              <a:t> SQL queries</a:t>
            </a:r>
            <a:r>
              <a:rPr lang="en-GB" sz="2400" dirty="0"/>
              <a: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Half 1997</a:t>
            </a:r>
            <a:r>
              <a:rPr lang="en-GB" sz="2400" dirty="0"/>
              <a:t>: used by 50,000 web sites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October 1998</a:t>
            </a:r>
            <a:r>
              <a:rPr lang="en-GB" sz="2400" dirty="0"/>
              <a:t>: used by 100,000 websites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End 1999</a:t>
            </a:r>
            <a:r>
              <a:rPr lang="en-GB" sz="2400" dirty="0"/>
              <a:t>: used by 1,000,000 websites</a:t>
            </a:r>
          </a:p>
        </p:txBody>
      </p:sp>
      <p:sp>
        <p:nvSpPr>
          <p:cNvPr id="5" name="Subtitle 2"/>
          <p:cNvSpPr txBox="1">
            <a:spLocks/>
          </p:cNvSpPr>
          <p:nvPr/>
        </p:nvSpPr>
        <p:spPr>
          <a:xfrm>
            <a:off x="3227293" y="161365"/>
            <a:ext cx="4235824" cy="510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Introduction to PHP</a:t>
            </a:r>
          </a:p>
        </p:txBody>
      </p:sp>
    </p:spTree>
    <p:extLst>
      <p:ext uri="{BB962C8B-B14F-4D97-AF65-F5344CB8AC3E}">
        <p14:creationId xmlns="" xmlns:p14="http://schemas.microsoft.com/office/powerpoint/2010/main" val="1168455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Features</a:t>
            </a:r>
            <a:br>
              <a:rPr lang="en-US" dirty="0" smtClean="0"/>
            </a:br>
            <a:endParaRPr lang="en-US" dirty="0"/>
          </a:p>
        </p:txBody>
      </p:sp>
      <p:sp>
        <p:nvSpPr>
          <p:cNvPr id="3" name="Content Placeholder 2"/>
          <p:cNvSpPr>
            <a:spLocks noGrp="1"/>
          </p:cNvSpPr>
          <p:nvPr>
            <p:ph idx="1"/>
          </p:nvPr>
        </p:nvSpPr>
        <p:spPr>
          <a:xfrm>
            <a:off x="764628" y="1026839"/>
            <a:ext cx="10515600" cy="4351338"/>
          </a:xfrm>
        </p:spPr>
        <p:txBody>
          <a:bodyPr>
            <a:normAutofit fontScale="77500" lnSpcReduction="20000"/>
          </a:bodyPr>
          <a:lstStyle/>
          <a:p>
            <a:r>
              <a:rPr lang="en-US" b="1" dirty="0" smtClean="0"/>
              <a:t>Performance:</a:t>
            </a:r>
            <a:endParaRPr lang="en-US" dirty="0" smtClean="0"/>
          </a:p>
          <a:p>
            <a:r>
              <a:rPr lang="en-US" dirty="0" smtClean="0"/>
              <a:t>PHP script is executed much faster than those scripts which are written in other languages such as JSP and ASP. PHP uses its own memory, so the server workload and loading time is automatically reduced, which results in faster processing speed and better performance.</a:t>
            </a:r>
          </a:p>
          <a:p>
            <a:r>
              <a:rPr lang="en-US" b="1" dirty="0" smtClean="0"/>
              <a:t>Open Source:</a:t>
            </a:r>
            <a:endParaRPr lang="en-US" dirty="0" smtClean="0"/>
          </a:p>
          <a:p>
            <a:r>
              <a:rPr lang="en-US" dirty="0" smtClean="0"/>
              <a:t>PHP source code and software are freely available on the web. You can develop all the versions of PHP according to your requirement without paying any cost. All its components are free to download and use.</a:t>
            </a:r>
          </a:p>
          <a:p>
            <a:r>
              <a:rPr lang="en-US" b="1" dirty="0" smtClean="0"/>
              <a:t>Familiarity with syntax:</a:t>
            </a:r>
            <a:endParaRPr lang="en-US" dirty="0" smtClean="0"/>
          </a:p>
          <a:p>
            <a:r>
              <a:rPr lang="en-US" dirty="0" smtClean="0"/>
              <a:t>PHP has easily understandable syntax. Programmers are comfortable coding with it.</a:t>
            </a:r>
          </a:p>
          <a:p>
            <a:r>
              <a:rPr lang="en-US" b="1" dirty="0" smtClean="0"/>
              <a:t>Embedded:</a:t>
            </a:r>
            <a:endParaRPr lang="en-US" dirty="0" smtClean="0"/>
          </a:p>
          <a:p>
            <a:r>
              <a:rPr lang="en-US" dirty="0" smtClean="0"/>
              <a:t>PHP code can be easily embedded within HTML tags and script.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221" y="627446"/>
            <a:ext cx="10515600" cy="4351338"/>
          </a:xfrm>
        </p:spPr>
        <p:txBody>
          <a:bodyPr>
            <a:normAutofit fontScale="85000" lnSpcReduction="20000"/>
          </a:bodyPr>
          <a:lstStyle/>
          <a:p>
            <a:r>
              <a:rPr lang="en-US" b="1" dirty="0" smtClean="0"/>
              <a:t>Platform Independent:</a:t>
            </a:r>
            <a:endParaRPr lang="en-US" dirty="0" smtClean="0"/>
          </a:p>
          <a:p>
            <a:r>
              <a:rPr lang="en-US" dirty="0" smtClean="0"/>
              <a:t>PHP is available for WINDOWS, MAC, LINUX &amp; UNIX operating system. A PHP application developed in one OS can be easily executed in other OS also.</a:t>
            </a:r>
          </a:p>
          <a:p>
            <a:r>
              <a:rPr lang="en-US" b="1" dirty="0" smtClean="0"/>
              <a:t>Database Support:</a:t>
            </a:r>
            <a:endParaRPr lang="en-US" dirty="0" smtClean="0"/>
          </a:p>
          <a:p>
            <a:r>
              <a:rPr lang="en-US" dirty="0" smtClean="0"/>
              <a:t>PHP supports all the leading databases such as </a:t>
            </a:r>
            <a:r>
              <a:rPr lang="en-US" dirty="0" err="1" smtClean="0"/>
              <a:t>MySQL</a:t>
            </a:r>
            <a:r>
              <a:rPr lang="en-US" dirty="0" smtClean="0"/>
              <a:t>, </a:t>
            </a:r>
            <a:r>
              <a:rPr lang="en-US" dirty="0" err="1" smtClean="0"/>
              <a:t>SQLite</a:t>
            </a:r>
            <a:r>
              <a:rPr lang="en-US" dirty="0" smtClean="0"/>
              <a:t>, ODBC, etc.</a:t>
            </a:r>
          </a:p>
          <a:p>
            <a:r>
              <a:rPr lang="en-US" b="1" dirty="0" smtClean="0"/>
              <a:t>Error Reporting -</a:t>
            </a:r>
            <a:endParaRPr lang="en-US" dirty="0" smtClean="0"/>
          </a:p>
          <a:p>
            <a:r>
              <a:rPr lang="en-US" dirty="0" smtClean="0"/>
              <a:t>PHP has predefined error reporting constants to generate an error notice or warning at runtime. E.g., E_ERROR, E_WARNING, E_STRICT, E_PARSE.</a:t>
            </a:r>
          </a:p>
          <a:p>
            <a:r>
              <a:rPr lang="en-US" b="1" dirty="0" smtClean="0"/>
              <a:t>Loosely Typed Language:</a:t>
            </a:r>
            <a:endParaRPr lang="en-US" dirty="0" smtClean="0"/>
          </a:p>
          <a:p>
            <a:r>
              <a:rPr lang="en-US" dirty="0" smtClean="0"/>
              <a:t>PHP allows us to use a variable without declaring its </a:t>
            </a:r>
            <a:r>
              <a:rPr lang="en-US" dirty="0" err="1" smtClean="0"/>
              <a:t>datatype</a:t>
            </a:r>
            <a:r>
              <a:rPr lang="en-US" dirty="0" smtClean="0"/>
              <a:t>. It will be taken automatically at the time of execution based on the type of data it contains on its value.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179" y="848163"/>
            <a:ext cx="10515600" cy="4351338"/>
          </a:xfrm>
        </p:spPr>
        <p:txBody>
          <a:bodyPr>
            <a:normAutofit fontScale="77500" lnSpcReduction="20000"/>
          </a:bodyPr>
          <a:lstStyle/>
          <a:p>
            <a:r>
              <a:rPr lang="en-US" b="1" dirty="0" smtClean="0"/>
              <a:t>Web servers Support:</a:t>
            </a:r>
            <a:endParaRPr lang="en-US" dirty="0" smtClean="0"/>
          </a:p>
          <a:p>
            <a:r>
              <a:rPr lang="en-US" dirty="0" smtClean="0"/>
              <a:t>PHP is compatible with almost all local servers used today like Apache, Netscape, Microsoft IIS, etc.</a:t>
            </a:r>
          </a:p>
          <a:p>
            <a:r>
              <a:rPr lang="en-US" b="1" dirty="0" smtClean="0"/>
              <a:t>Security:</a:t>
            </a:r>
            <a:endParaRPr lang="en-US" dirty="0" smtClean="0"/>
          </a:p>
          <a:p>
            <a:r>
              <a:rPr lang="en-US" dirty="0" smtClean="0"/>
              <a:t>PHP is a secure language to develop the website. It consists of multiple layers of security to prevent threads and malicious attacks.</a:t>
            </a:r>
          </a:p>
          <a:p>
            <a:r>
              <a:rPr lang="en-US" b="1" dirty="0" smtClean="0"/>
              <a:t>Control:</a:t>
            </a:r>
            <a:endParaRPr lang="en-US" dirty="0" smtClean="0"/>
          </a:p>
          <a:p>
            <a:r>
              <a:rPr lang="en-US" dirty="0" smtClean="0"/>
              <a:t>Different programming languages require long script or code, whereas PHP can do the same work in a few lines of code. It has maximum control over the websites like you can make changes easily whenever you want.</a:t>
            </a:r>
          </a:p>
          <a:p>
            <a:r>
              <a:rPr lang="en-US" b="1" dirty="0" smtClean="0"/>
              <a:t>A Helpful PHP Community:</a:t>
            </a:r>
            <a:endParaRPr lang="en-US" dirty="0" smtClean="0"/>
          </a:p>
          <a:p>
            <a:r>
              <a:rPr lang="en-US" dirty="0" smtClean="0"/>
              <a:t>It has a large community of developers who regularly updates documentation, tutorials, online help, and FAQs. Learning PHP from the communities is one of the significant benefits.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669" y="417237"/>
            <a:ext cx="10515600" cy="5838419"/>
          </a:xfrm>
        </p:spPr>
        <p:txBody>
          <a:bodyPr>
            <a:normAutofit fontScale="92500" lnSpcReduction="20000"/>
          </a:bodyPr>
          <a:lstStyle/>
          <a:p>
            <a:pPr>
              <a:buNone/>
            </a:pPr>
            <a:r>
              <a:rPr lang="en-US" b="1" dirty="0" smtClean="0"/>
              <a:t>Server-side Programming/scripting</a:t>
            </a:r>
            <a:endParaRPr lang="en-US" dirty="0" smtClean="0"/>
          </a:p>
          <a:p>
            <a:r>
              <a:rPr lang="en-US" dirty="0" smtClean="0"/>
              <a:t>Server-side programming can be explained as:  </a:t>
            </a:r>
          </a:p>
          <a:p>
            <a:r>
              <a:rPr lang="en-US" dirty="0" smtClean="0"/>
              <a:t>It is the general name for the kind of program that runs directly on the server.  </a:t>
            </a:r>
          </a:p>
          <a:p>
            <a:r>
              <a:rPr lang="en-US" dirty="0" smtClean="0"/>
              <a:t>Or we can say that server-side programming must deal with dynamic content. It runs on the server. Most web pages are not static since they deal with searching databases. </a:t>
            </a:r>
          </a:p>
          <a:p>
            <a:pPr>
              <a:buNone/>
            </a:pPr>
            <a:r>
              <a:rPr lang="en-US" b="1" dirty="0" smtClean="0"/>
              <a:t>Server-side Languages Example </a:t>
            </a:r>
            <a:endParaRPr lang="en-US" dirty="0" smtClean="0"/>
          </a:p>
          <a:p>
            <a:r>
              <a:rPr lang="en-US" dirty="0" smtClean="0"/>
              <a:t>There are several languages that can be used for server-side programming:</a:t>
            </a:r>
          </a:p>
          <a:p>
            <a:r>
              <a:rPr lang="en-US" dirty="0" smtClean="0"/>
              <a:t> PHP</a:t>
            </a:r>
          </a:p>
          <a:p>
            <a:r>
              <a:rPr lang="en-US" dirty="0" smtClean="0"/>
              <a:t>ASP.NET (C# OR Visual Basic)</a:t>
            </a:r>
          </a:p>
          <a:p>
            <a:r>
              <a:rPr lang="en-US" dirty="0" smtClean="0"/>
              <a:t>C++</a:t>
            </a:r>
          </a:p>
          <a:p>
            <a:r>
              <a:rPr lang="en-US" dirty="0" smtClean="0"/>
              <a:t>Java and JSP</a:t>
            </a:r>
          </a:p>
          <a:p>
            <a:r>
              <a:rPr lang="en-US" dirty="0" smtClean="0"/>
              <a:t>Python</a:t>
            </a:r>
          </a:p>
          <a:p>
            <a:r>
              <a:rPr lang="en-US" dirty="0" smtClean="0"/>
              <a:t>Ruby on Rails and so on.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3496</TotalTime>
  <Words>1676</Words>
  <Application>Microsoft Office PowerPoint</Application>
  <PresentationFormat>Custom</PresentationFormat>
  <Paragraphs>388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Web Development using PHP</vt:lpstr>
      <vt:lpstr>Slide 3</vt:lpstr>
      <vt:lpstr>What is a PHP File? </vt:lpstr>
      <vt:lpstr>PHP History</vt:lpstr>
      <vt:lpstr>PHP Features </vt:lpstr>
      <vt:lpstr>Slide 7</vt:lpstr>
      <vt:lpstr>Slide 8</vt:lpstr>
      <vt:lpstr>Slide 9</vt:lpstr>
      <vt:lpstr>Slide 10</vt:lpstr>
      <vt:lpstr>Slide 11</vt:lpstr>
      <vt:lpstr>Slide 12</vt:lpstr>
      <vt:lpstr>Compiling process for php web page</vt:lpstr>
      <vt:lpstr>Slide 14</vt:lpstr>
      <vt:lpstr>Slide 15</vt:lpstr>
      <vt:lpstr>Let's see how PHP works with and without JIT </vt:lpstr>
      <vt:lpstr>Slide 17</vt:lpstr>
      <vt:lpstr>Slide 18</vt:lpstr>
      <vt:lpstr>PHP Variables </vt:lpstr>
      <vt:lpstr>Rules for declaring PHP variable: </vt:lpstr>
      <vt:lpstr>Slide 21</vt:lpstr>
      <vt:lpstr>PHP Variable: Sum of two variables </vt:lpstr>
      <vt:lpstr>PHP Variable: case sensitive </vt:lpstr>
      <vt:lpstr>PHP Constants </vt:lpstr>
      <vt:lpstr>PHP constant: define()</vt:lpstr>
      <vt:lpstr>Slide 26</vt:lpstr>
      <vt:lpstr>Slide 27</vt:lpstr>
      <vt:lpstr>PHP constant: const keyword </vt:lpstr>
      <vt:lpstr>Constant() function </vt:lpstr>
      <vt:lpstr>PHP If Else </vt:lpstr>
      <vt:lpstr>Slide 31</vt:lpstr>
      <vt:lpstr>Slide 32</vt:lpstr>
      <vt:lpstr>Slide 33</vt:lpstr>
      <vt:lpstr>Slide 34</vt:lpstr>
      <vt:lpstr>Slide 35</vt:lpstr>
      <vt:lpstr>LOOP Statements</vt:lpstr>
      <vt:lpstr>Slide 37</vt:lpstr>
      <vt:lpstr>Slide 38</vt:lpstr>
      <vt:lpstr>Slide 39</vt:lpstr>
      <vt:lpstr>PHP Operators </vt:lpstr>
      <vt:lpstr>PHP Assignment Operators </vt:lpstr>
      <vt:lpstr>Slide 42</vt:lpstr>
      <vt:lpstr>PHP Increment / Decrement Operators </vt:lpstr>
      <vt:lpstr>PHP Logical Operators </vt:lpstr>
      <vt:lpstr>Slide 45</vt:lpstr>
      <vt:lpstr>Slide 46</vt:lpstr>
      <vt:lpstr>Slide 47</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TECHNOLOGIES</dc:title>
  <dc:creator>Chanakya</dc:creator>
  <cp:lastModifiedBy>Admin</cp:lastModifiedBy>
  <cp:revision>210</cp:revision>
  <dcterms:created xsi:type="dcterms:W3CDTF">2019-07-31T16:43:09Z</dcterms:created>
  <dcterms:modified xsi:type="dcterms:W3CDTF">2022-08-10T06:06:46Z</dcterms:modified>
</cp:coreProperties>
</file>