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346" r:id="rId4"/>
    <p:sldId id="277" r:id="rId5"/>
    <p:sldId id="347" r:id="rId6"/>
    <p:sldId id="348" r:id="rId7"/>
    <p:sldId id="349" r:id="rId8"/>
    <p:sldId id="339" r:id="rId9"/>
    <p:sldId id="341" r:id="rId10"/>
    <p:sldId id="342" r:id="rId11"/>
    <p:sldId id="34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6" d="100"/>
          <a:sy n="66" d="100"/>
        </p:scale>
        <p:origin x="-1494" y="-6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1DB6C-696C-4108-AE17-CB39894872F2}" type="datetimeFigureOut">
              <a:rPr lang="en-US" smtClean="0"/>
              <a:pPr/>
              <a:t>8/9/2022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321A6-46B0-49E7-BDAA-A9AF5C2AB688}" type="slidenum">
              <a:rPr lang="en-US" smtClean="0"/>
              <a:pPr/>
              <a:t>‹#›</a:t>
            </a:fld>
            <a:endParaRPr lang="en-US"/>
          </a:p>
        </p:txBody>
      </p:sp>
    </p:spTree>
    <p:extLst>
      <p:ext uri="{BB962C8B-B14F-4D97-AF65-F5344CB8AC3E}">
        <p14:creationId xmlns="" xmlns:p14="http://schemas.microsoft.com/office/powerpoint/2010/main" val="97754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12E892-BC0A-4677-9290-584F2EEC0BF7}"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423103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12E892-BC0A-4677-9290-584F2EEC0BF7}"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70843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12E892-BC0A-4677-9290-584F2EEC0BF7}"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125520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12E892-BC0A-4677-9290-584F2EEC0BF7}"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382178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2E892-BC0A-4677-9290-584F2EEC0BF7}"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11882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12E892-BC0A-4677-9290-584F2EEC0BF7}"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63835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12E892-BC0A-4677-9290-584F2EEC0BF7}" type="datetimeFigureOut">
              <a:rPr lang="en-US" smtClean="0"/>
              <a:pPr/>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415154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12E892-BC0A-4677-9290-584F2EEC0BF7}" type="datetimeFigureOut">
              <a:rPr lang="en-US" smtClean="0"/>
              <a:pPr/>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395096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2E892-BC0A-4677-9290-584F2EEC0BF7}" type="datetimeFigureOut">
              <a:rPr lang="en-US" smtClean="0"/>
              <a:pPr/>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91480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2E892-BC0A-4677-9290-584F2EEC0BF7}"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00868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2E892-BC0A-4677-9290-584F2EEC0BF7}"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1467947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2E892-BC0A-4677-9290-584F2EEC0BF7}" type="datetimeFigureOut">
              <a:rPr lang="en-US" smtClean="0"/>
              <a:pPr/>
              <a:t>8/9/2022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4BB0A-155F-4115-8309-1568564D5ED3}" type="slidenum">
              <a:rPr lang="en-US" smtClean="0"/>
              <a:pPr/>
              <a:t>‹#›</a:t>
            </a:fld>
            <a:endParaRPr lang="en-US"/>
          </a:p>
        </p:txBody>
      </p:sp>
    </p:spTree>
    <p:extLst>
      <p:ext uri="{BB962C8B-B14F-4D97-AF65-F5344CB8AC3E}">
        <p14:creationId xmlns="" xmlns:p14="http://schemas.microsoft.com/office/powerpoint/2010/main" val="273103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177" y="1398493"/>
            <a:ext cx="10511118" cy="1022257"/>
          </a:xfrm>
        </p:spPr>
        <p:txBody>
          <a:bodyPr>
            <a:normAutofit fontScale="90000"/>
          </a:bodyPr>
          <a:lstStyle/>
          <a:p>
            <a:r>
              <a:rPr lang="en-US" b="1" dirty="0"/>
              <a:t>Web Development using PHP</a:t>
            </a:r>
          </a:p>
        </p:txBody>
      </p:sp>
      <p:sp>
        <p:nvSpPr>
          <p:cNvPr id="3" name="Subtitle 2"/>
          <p:cNvSpPr>
            <a:spLocks noGrp="1"/>
          </p:cNvSpPr>
          <p:nvPr>
            <p:ph type="subTitle" idx="1"/>
          </p:nvPr>
        </p:nvSpPr>
        <p:spPr>
          <a:xfrm>
            <a:off x="2729752" y="2889343"/>
            <a:ext cx="6042212" cy="848938"/>
          </a:xfrm>
        </p:spPr>
        <p:txBody>
          <a:bodyPr>
            <a:normAutofit/>
          </a:bodyPr>
          <a:lstStyle/>
          <a:p>
            <a:r>
              <a:rPr lang="en-US" sz="5400" b="1" dirty="0"/>
              <a:t>Introduction to PHP</a:t>
            </a:r>
          </a:p>
        </p:txBody>
      </p:sp>
    </p:spTree>
    <p:extLst>
      <p:ext uri="{BB962C8B-B14F-4D97-AF65-F5344CB8AC3E}">
        <p14:creationId xmlns="" xmlns:p14="http://schemas.microsoft.com/office/powerpoint/2010/main" val="2394724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607" y="522342"/>
            <a:ext cx="10515600" cy="5804886"/>
          </a:xfrm>
        </p:spPr>
        <p:txBody>
          <a:bodyPr>
            <a:normAutofit fontScale="92500" lnSpcReduction="20000"/>
          </a:bodyPr>
          <a:lstStyle/>
          <a:p>
            <a:pPr>
              <a:buNone/>
            </a:pPr>
            <a:r>
              <a:rPr lang="en-US" b="1" dirty="0" smtClean="0"/>
              <a:t>Client-side Programming</a:t>
            </a:r>
          </a:p>
          <a:p>
            <a:r>
              <a:rPr lang="en-US" dirty="0" smtClean="0"/>
              <a:t>Similarly to server-side programming, client-side programming is also the name of the entire program that runs on the client.   </a:t>
            </a:r>
          </a:p>
          <a:p>
            <a:r>
              <a:rPr lang="en-US" dirty="0" smtClean="0"/>
              <a:t>Or we can say that client-side programming mostly deals with the user interface with which the user interacts in the web. It is mostly a browser, in the user's machine, that runs the code and is mainly done in any scripting language like </a:t>
            </a:r>
            <a:r>
              <a:rPr lang="en-US" dirty="0" smtClean="0"/>
              <a:t>JavaScript.</a:t>
            </a:r>
          </a:p>
          <a:p>
            <a:r>
              <a:rPr lang="en-US" b="1" dirty="0" smtClean="0"/>
              <a:t>Client-side Languages Example </a:t>
            </a:r>
            <a:endParaRPr lang="en-US" dirty="0" smtClean="0"/>
          </a:p>
          <a:p>
            <a:r>
              <a:rPr lang="en-US" dirty="0" smtClean="0"/>
              <a:t>There are many client-side scripting languages too.</a:t>
            </a:r>
          </a:p>
          <a:p>
            <a:r>
              <a:rPr lang="en-US" dirty="0" smtClean="0"/>
              <a:t>JavaScript</a:t>
            </a:r>
          </a:p>
          <a:p>
            <a:r>
              <a:rPr lang="en-US" dirty="0" smtClean="0"/>
              <a:t>VBScript</a:t>
            </a:r>
          </a:p>
          <a:p>
            <a:r>
              <a:rPr lang="en-US" dirty="0" smtClean="0"/>
              <a:t>HTML (Structure)</a:t>
            </a:r>
          </a:p>
          <a:p>
            <a:r>
              <a:rPr lang="en-US" dirty="0" smtClean="0"/>
              <a:t>CSS (Designing)</a:t>
            </a:r>
          </a:p>
          <a:p>
            <a:r>
              <a:rPr lang="en-US" dirty="0" smtClean="0"/>
              <a:t>AJAX</a:t>
            </a:r>
          </a:p>
          <a:p>
            <a:r>
              <a:rPr lang="en-US" dirty="0" err="1" smtClean="0"/>
              <a:t>jQuery</a:t>
            </a:r>
            <a:r>
              <a:rPr lang="en-US" dirty="0" smtClean="0"/>
              <a:t> etc.</a:t>
            </a:r>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607" y="553873"/>
            <a:ext cx="10515600" cy="4351338"/>
          </a:xfrm>
        </p:spPr>
        <p:txBody>
          <a:bodyPr>
            <a:normAutofit fontScale="77500" lnSpcReduction="20000"/>
          </a:bodyPr>
          <a:lstStyle/>
          <a:p>
            <a:pPr>
              <a:buNone/>
            </a:pPr>
            <a:r>
              <a:rPr lang="en-US" b="1" dirty="0" smtClean="0"/>
              <a:t>Client-side Example</a:t>
            </a:r>
          </a:p>
          <a:p>
            <a:r>
              <a:rPr lang="en-US" dirty="0" smtClean="0"/>
              <a:t>// sample HTML code  </a:t>
            </a:r>
          </a:p>
          <a:p>
            <a:r>
              <a:rPr lang="en-US" dirty="0" smtClean="0"/>
              <a:t>&lt;html&gt;  </a:t>
            </a:r>
          </a:p>
          <a:p>
            <a:r>
              <a:rPr lang="en-US" dirty="0" smtClean="0"/>
              <a:t>&lt;head&gt;  </a:t>
            </a:r>
          </a:p>
          <a:p>
            <a:r>
              <a:rPr lang="en-US" dirty="0" smtClean="0"/>
              <a:t>    &lt;title&gt;Client Side &lt;/title&gt;  </a:t>
            </a:r>
          </a:p>
          <a:p>
            <a:r>
              <a:rPr lang="en-US" dirty="0" smtClean="0"/>
              <a:t>&lt;/head&gt;  </a:t>
            </a:r>
          </a:p>
          <a:p>
            <a:r>
              <a:rPr lang="en-US" dirty="0" smtClean="0"/>
              <a:t>&lt;body&gt;  </a:t>
            </a:r>
          </a:p>
          <a:p>
            <a:r>
              <a:rPr lang="en-US" dirty="0" smtClean="0"/>
              <a:t>    &lt;h1&gt;  </a:t>
            </a:r>
          </a:p>
          <a:p>
            <a:r>
              <a:rPr lang="en-US" dirty="0" smtClean="0"/>
              <a:t>        Hello C# Corner  </a:t>
            </a:r>
          </a:p>
          <a:p>
            <a:r>
              <a:rPr lang="en-US" dirty="0" smtClean="0"/>
              <a:t>    &lt;/h1&gt;  </a:t>
            </a:r>
          </a:p>
          <a:p>
            <a:r>
              <a:rPr lang="en-US" dirty="0" smtClean="0"/>
              <a:t>&lt;/body&gt;  </a:t>
            </a:r>
          </a:p>
          <a:p>
            <a:r>
              <a:rPr lang="en-US" dirty="0" smtClean="0"/>
              <a:t>&lt;/html&gt;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3902" y="1051154"/>
            <a:ext cx="11055045" cy="5291161"/>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dirty="0" smtClean="0"/>
          </a:p>
          <a:p>
            <a:r>
              <a:rPr lang="en-US" dirty="0" smtClean="0"/>
              <a:t>PHP is an acronym for "PHP: Hypertext Preprocessor"</a:t>
            </a:r>
          </a:p>
          <a:p>
            <a:r>
              <a:rPr lang="en-US" dirty="0" smtClean="0"/>
              <a:t>PHP is a widely-used, open source scripting language</a:t>
            </a:r>
          </a:p>
          <a:p>
            <a:r>
              <a:rPr lang="en-US" dirty="0" smtClean="0"/>
              <a:t>PHP scripts are executed on the server</a:t>
            </a:r>
          </a:p>
          <a:p>
            <a:r>
              <a:rPr lang="en-US" dirty="0" smtClean="0"/>
              <a:t>PHP is free to download and use</a:t>
            </a:r>
          </a:p>
          <a:p>
            <a:r>
              <a:rPr lang="en-US" dirty="0" smtClean="0"/>
              <a:t>PHP was created by </a:t>
            </a:r>
            <a:r>
              <a:rPr lang="en-US" b="1" dirty="0" err="1" smtClean="0"/>
              <a:t>Rasmus</a:t>
            </a:r>
            <a:r>
              <a:rPr lang="en-US" b="1" dirty="0" smtClean="0"/>
              <a:t> </a:t>
            </a:r>
            <a:r>
              <a:rPr lang="en-US" b="1" dirty="0" err="1" smtClean="0"/>
              <a:t>Lerdorf</a:t>
            </a:r>
            <a:r>
              <a:rPr lang="en-US" b="1" dirty="0" smtClean="0"/>
              <a:t> in 1994</a:t>
            </a:r>
            <a:r>
              <a:rPr lang="en-US" dirty="0" smtClean="0"/>
              <a:t> but appeared in the market in 1995. </a:t>
            </a:r>
            <a:r>
              <a:rPr lang="en-US" b="1" dirty="0" smtClean="0"/>
              <a:t>PHP 7.4.0</a:t>
            </a:r>
            <a:r>
              <a:rPr lang="en-US" dirty="0" smtClean="0"/>
              <a:t> is the latest version of PHP, which was released on </a:t>
            </a:r>
            <a:r>
              <a:rPr lang="en-US" b="1" dirty="0" smtClean="0"/>
              <a:t>28 November</a:t>
            </a:r>
            <a:r>
              <a:rPr lang="en-US" dirty="0" smtClean="0"/>
              <a:t>. Some important points need to be noticed about PHP are as followed:</a:t>
            </a:r>
          </a:p>
        </p:txBody>
      </p:sp>
      <p:sp>
        <p:nvSpPr>
          <p:cNvPr id="5" name="Subtitle 2"/>
          <p:cNvSpPr txBox="1">
            <a:spLocks/>
          </p:cNvSpPr>
          <p:nvPr/>
        </p:nvSpPr>
        <p:spPr>
          <a:xfrm>
            <a:off x="3227293" y="161365"/>
            <a:ext cx="4235824" cy="5109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What is PHP?</a:t>
            </a:r>
          </a:p>
        </p:txBody>
      </p:sp>
    </p:spTree>
    <p:extLst>
      <p:ext uri="{BB962C8B-B14F-4D97-AF65-F5344CB8AC3E}">
        <p14:creationId xmlns="" xmlns:p14="http://schemas.microsoft.com/office/powerpoint/2010/main" val="1898353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is a PHP File?</a:t>
            </a:r>
            <a:r>
              <a:rPr lang="en-US" dirty="0" smtClean="0"/>
              <a:t/>
            </a:r>
            <a:br>
              <a:rPr lang="en-US" dirty="0" smtClean="0"/>
            </a:br>
            <a:endParaRPr lang="en-US" dirty="0"/>
          </a:p>
        </p:txBody>
      </p:sp>
      <p:sp>
        <p:nvSpPr>
          <p:cNvPr id="3" name="Content Placeholder 2"/>
          <p:cNvSpPr>
            <a:spLocks noGrp="1"/>
          </p:cNvSpPr>
          <p:nvPr>
            <p:ph idx="1"/>
          </p:nvPr>
        </p:nvSpPr>
        <p:spPr>
          <a:xfrm>
            <a:off x="911772" y="1152963"/>
            <a:ext cx="10515600" cy="4351338"/>
          </a:xfrm>
        </p:spPr>
        <p:txBody>
          <a:bodyPr>
            <a:normAutofit fontScale="77500" lnSpcReduction="20000"/>
          </a:bodyPr>
          <a:lstStyle/>
          <a:p>
            <a:r>
              <a:rPr lang="en-US" sz="2400" dirty="0" smtClean="0"/>
              <a:t>PHP files can contain text, HTML, CSS, JavaScript, and PHP code</a:t>
            </a:r>
          </a:p>
          <a:p>
            <a:r>
              <a:rPr lang="en-US" sz="2400" dirty="0" smtClean="0"/>
              <a:t>PHP code is executed on the server, and the result is returned to the browser as plain HTML</a:t>
            </a:r>
          </a:p>
          <a:p>
            <a:r>
              <a:rPr lang="en-US" sz="2400" dirty="0" smtClean="0"/>
              <a:t>PHP files have extension ".</a:t>
            </a:r>
            <a:r>
              <a:rPr lang="en-US" sz="2400" dirty="0" err="1" smtClean="0"/>
              <a:t>php</a:t>
            </a:r>
            <a:r>
              <a:rPr lang="en-US" sz="2400" dirty="0" smtClean="0"/>
              <a:t>“</a:t>
            </a:r>
          </a:p>
          <a:p>
            <a:endParaRPr lang="en-US" sz="2400" dirty="0" smtClean="0"/>
          </a:p>
          <a:p>
            <a:pPr>
              <a:buNone/>
            </a:pPr>
            <a:r>
              <a:rPr lang="en-US" dirty="0" smtClean="0"/>
              <a:t>What Can PHP Do?</a:t>
            </a:r>
          </a:p>
          <a:p>
            <a:r>
              <a:rPr lang="en-US" dirty="0" smtClean="0"/>
              <a:t>PHP can generate dynamic page content</a:t>
            </a:r>
          </a:p>
          <a:p>
            <a:r>
              <a:rPr lang="en-US" dirty="0" smtClean="0"/>
              <a:t>PHP can create, open, read, write, delete, and close files on the server</a:t>
            </a:r>
          </a:p>
          <a:p>
            <a:r>
              <a:rPr lang="en-US" dirty="0" smtClean="0"/>
              <a:t>PHP can collect form data</a:t>
            </a:r>
          </a:p>
          <a:p>
            <a:r>
              <a:rPr lang="en-US" dirty="0" smtClean="0"/>
              <a:t>PHP can send and receive cookies</a:t>
            </a:r>
          </a:p>
          <a:p>
            <a:r>
              <a:rPr lang="en-US" dirty="0" smtClean="0"/>
              <a:t>PHP can add, delete, modify data in your database</a:t>
            </a:r>
          </a:p>
          <a:p>
            <a:r>
              <a:rPr lang="en-US" dirty="0" smtClean="0"/>
              <a:t>PHP can be used to control user-access</a:t>
            </a:r>
          </a:p>
          <a:p>
            <a:r>
              <a:rPr lang="en-US" dirty="0" smtClean="0"/>
              <a:t>PHP can encrypt data</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ph type="title"/>
          </p:nvPr>
        </p:nvSpPr>
        <p:spPr>
          <a:xfrm>
            <a:off x="872846" y="858139"/>
            <a:ext cx="2623390" cy="506506"/>
          </a:xfrm>
          <a:ln/>
        </p:spPr>
        <p:txBody>
          <a:bodyPr>
            <a:normAutofit/>
          </a:bodyPr>
          <a:lstStyle/>
          <a:p>
            <a:pPr>
              <a:lnSpc>
                <a:spcPct val="80000"/>
              </a:lnSpc>
              <a:spcBef>
                <a:spcPts val="1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300" b="1" dirty="0">
                <a:latin typeface="+mn-lt"/>
                <a:ea typeface="+mn-ea"/>
                <a:cs typeface="+mn-cs"/>
              </a:rPr>
              <a:t>PHP History</a:t>
            </a:r>
          </a:p>
        </p:txBody>
      </p:sp>
      <p:sp>
        <p:nvSpPr>
          <p:cNvPr id="3" name="Rectangle 2"/>
          <p:cNvSpPr txBox="1">
            <a:spLocks noChangeArrowheads="1"/>
          </p:cNvSpPr>
          <p:nvPr/>
        </p:nvSpPr>
        <p:spPr>
          <a:xfrm>
            <a:off x="925398" y="1418972"/>
            <a:ext cx="10056411" cy="2590172"/>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1994</a:t>
            </a:r>
            <a:r>
              <a:rPr lang="en-GB" sz="2400" dirty="0"/>
              <a:t>: Created by </a:t>
            </a:r>
            <a:r>
              <a:rPr lang="en-GB" sz="2400" b="1" dirty="0" err="1">
                <a:solidFill>
                  <a:srgbClr val="002060"/>
                </a:solidFill>
              </a:rPr>
              <a:t>Rasmis</a:t>
            </a:r>
            <a:r>
              <a:rPr lang="en-GB" sz="2400" b="1" dirty="0">
                <a:solidFill>
                  <a:srgbClr val="002060"/>
                </a:solidFill>
              </a:rPr>
              <a:t> </a:t>
            </a:r>
            <a:r>
              <a:rPr lang="en-GB" sz="2400" b="1" dirty="0" err="1">
                <a:solidFill>
                  <a:srgbClr val="002060"/>
                </a:solidFill>
              </a:rPr>
              <a:t>Lesdorf</a:t>
            </a:r>
            <a:r>
              <a:rPr lang="en-GB" sz="2400" dirty="0"/>
              <a:t>, software engineer (part of Apache Team)</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1995</a:t>
            </a:r>
            <a:r>
              <a:rPr lang="en-GB" sz="2400" dirty="0"/>
              <a:t>: Called </a:t>
            </a:r>
            <a:r>
              <a:rPr lang="en-GB" sz="2400" b="1" dirty="0">
                <a:solidFill>
                  <a:srgbClr val="002060"/>
                </a:solidFill>
              </a:rPr>
              <a:t>Personal Home Page Tool</a:t>
            </a:r>
            <a:r>
              <a:rPr lang="en-GB" sz="2400" dirty="0"/>
              <a:t>, then released as version 2 with name PHP/FI (</a:t>
            </a:r>
            <a:r>
              <a:rPr lang="en-GB" sz="2400" b="1" dirty="0">
                <a:solidFill>
                  <a:srgbClr val="7030A0"/>
                </a:solidFill>
              </a:rPr>
              <a:t>Form Interpreter</a:t>
            </a:r>
            <a:r>
              <a:rPr lang="en-GB" sz="2400" dirty="0"/>
              <a:t>, to </a:t>
            </a:r>
            <a:r>
              <a:rPr lang="en-GB" sz="2400" b="1" dirty="0" err="1">
                <a:solidFill>
                  <a:srgbClr val="7030A0"/>
                </a:solidFill>
              </a:rPr>
              <a:t>analyze</a:t>
            </a:r>
            <a:r>
              <a:rPr lang="en-GB" sz="2400" b="1" dirty="0">
                <a:solidFill>
                  <a:srgbClr val="7030A0"/>
                </a:solidFill>
              </a:rPr>
              <a:t> SQL queries</a:t>
            </a:r>
            <a:r>
              <a:rPr lang="en-GB" sz="2400" dirty="0"/>
              <a:t>)</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Half 1997</a:t>
            </a:r>
            <a:r>
              <a:rPr lang="en-GB" sz="2400" dirty="0"/>
              <a:t>: used by 50,000 web sites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October 1998</a:t>
            </a:r>
            <a:r>
              <a:rPr lang="en-GB" sz="2400" dirty="0"/>
              <a:t>: used by 100,000 websites</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6613" algn="l"/>
                <a:tab pos="7634288" algn="l"/>
                <a:tab pos="8083550" algn="l"/>
                <a:tab pos="8532813" algn="l"/>
                <a:tab pos="8982075" algn="l"/>
              </a:tabLst>
            </a:pPr>
            <a:r>
              <a:rPr lang="en-GB" sz="2400" b="1" dirty="0"/>
              <a:t>End 1999</a:t>
            </a:r>
            <a:r>
              <a:rPr lang="en-GB" sz="2400" dirty="0"/>
              <a:t>: used by 1,000,000 websites</a:t>
            </a:r>
          </a:p>
        </p:txBody>
      </p:sp>
      <p:sp>
        <p:nvSpPr>
          <p:cNvPr id="5" name="Subtitle 2"/>
          <p:cNvSpPr txBox="1">
            <a:spLocks/>
          </p:cNvSpPr>
          <p:nvPr/>
        </p:nvSpPr>
        <p:spPr>
          <a:xfrm>
            <a:off x="3227293" y="161365"/>
            <a:ext cx="4235824" cy="5109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t>Introduction to PHP</a:t>
            </a:r>
          </a:p>
        </p:txBody>
      </p:sp>
    </p:spTree>
    <p:extLst>
      <p:ext uri="{BB962C8B-B14F-4D97-AF65-F5344CB8AC3E}">
        <p14:creationId xmlns="" xmlns:p14="http://schemas.microsoft.com/office/powerpoint/2010/main" val="1168455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Features</a:t>
            </a:r>
            <a:br>
              <a:rPr lang="en-US" dirty="0" smtClean="0"/>
            </a:br>
            <a:endParaRPr lang="en-US" dirty="0"/>
          </a:p>
        </p:txBody>
      </p:sp>
      <p:sp>
        <p:nvSpPr>
          <p:cNvPr id="3" name="Content Placeholder 2"/>
          <p:cNvSpPr>
            <a:spLocks noGrp="1"/>
          </p:cNvSpPr>
          <p:nvPr>
            <p:ph idx="1"/>
          </p:nvPr>
        </p:nvSpPr>
        <p:spPr>
          <a:xfrm>
            <a:off x="764628" y="1026839"/>
            <a:ext cx="10515600" cy="4351338"/>
          </a:xfrm>
        </p:spPr>
        <p:txBody>
          <a:bodyPr>
            <a:normAutofit fontScale="77500" lnSpcReduction="20000"/>
          </a:bodyPr>
          <a:lstStyle/>
          <a:p>
            <a:r>
              <a:rPr lang="en-US" b="1" dirty="0" smtClean="0"/>
              <a:t>Performance:</a:t>
            </a:r>
            <a:endParaRPr lang="en-US" dirty="0" smtClean="0"/>
          </a:p>
          <a:p>
            <a:r>
              <a:rPr lang="en-US" dirty="0" smtClean="0"/>
              <a:t>PHP script is executed much faster than those scripts which are written in other languages such as JSP and ASP. PHP uses its own memory, so the server workload and loading time is automatically reduced, which results in faster processing speed and better performance.</a:t>
            </a:r>
          </a:p>
          <a:p>
            <a:r>
              <a:rPr lang="en-US" b="1" dirty="0" smtClean="0"/>
              <a:t>Open Source:</a:t>
            </a:r>
            <a:endParaRPr lang="en-US" dirty="0" smtClean="0"/>
          </a:p>
          <a:p>
            <a:r>
              <a:rPr lang="en-US" dirty="0" smtClean="0"/>
              <a:t>PHP source code and software are freely available on the web. You can develop all the versions of PHP according to your requirement without paying any cost. All its components are free to download and use.</a:t>
            </a:r>
          </a:p>
          <a:p>
            <a:r>
              <a:rPr lang="en-US" b="1" dirty="0" smtClean="0"/>
              <a:t>Familiarity with syntax:</a:t>
            </a:r>
            <a:endParaRPr lang="en-US" dirty="0" smtClean="0"/>
          </a:p>
          <a:p>
            <a:r>
              <a:rPr lang="en-US" dirty="0" smtClean="0"/>
              <a:t>PHP has easily understandable syntax. Programmers are comfortable coding with it.</a:t>
            </a:r>
          </a:p>
          <a:p>
            <a:r>
              <a:rPr lang="en-US" b="1" dirty="0" smtClean="0"/>
              <a:t>Embedded:</a:t>
            </a:r>
            <a:endParaRPr lang="en-US" dirty="0" smtClean="0"/>
          </a:p>
          <a:p>
            <a:r>
              <a:rPr lang="en-US" dirty="0" smtClean="0"/>
              <a:t>PHP code can be easily embedded within HTML tags and script.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9221" y="627446"/>
            <a:ext cx="10515600" cy="4351338"/>
          </a:xfrm>
        </p:spPr>
        <p:txBody>
          <a:bodyPr>
            <a:normAutofit fontScale="85000" lnSpcReduction="20000"/>
          </a:bodyPr>
          <a:lstStyle/>
          <a:p>
            <a:r>
              <a:rPr lang="en-US" b="1" dirty="0" smtClean="0"/>
              <a:t>Platform Independent:</a:t>
            </a:r>
            <a:endParaRPr lang="en-US" dirty="0" smtClean="0"/>
          </a:p>
          <a:p>
            <a:r>
              <a:rPr lang="en-US" dirty="0" smtClean="0"/>
              <a:t>PHP is available for WINDOWS, MAC, LINUX &amp; UNIX operating system. A PHP application developed in one OS can be easily executed in other OS also.</a:t>
            </a:r>
          </a:p>
          <a:p>
            <a:r>
              <a:rPr lang="en-US" b="1" dirty="0" smtClean="0"/>
              <a:t>Database Support:</a:t>
            </a:r>
            <a:endParaRPr lang="en-US" dirty="0" smtClean="0"/>
          </a:p>
          <a:p>
            <a:r>
              <a:rPr lang="en-US" dirty="0" smtClean="0"/>
              <a:t>PHP supports all the leading databases such as </a:t>
            </a:r>
            <a:r>
              <a:rPr lang="en-US" dirty="0" err="1" smtClean="0"/>
              <a:t>MySQL</a:t>
            </a:r>
            <a:r>
              <a:rPr lang="en-US" dirty="0" smtClean="0"/>
              <a:t>, </a:t>
            </a:r>
            <a:r>
              <a:rPr lang="en-US" dirty="0" err="1" smtClean="0"/>
              <a:t>SQLite</a:t>
            </a:r>
            <a:r>
              <a:rPr lang="en-US" dirty="0" smtClean="0"/>
              <a:t>, ODBC, etc.</a:t>
            </a:r>
          </a:p>
          <a:p>
            <a:r>
              <a:rPr lang="en-US" b="1" dirty="0" smtClean="0"/>
              <a:t>Error Reporting -</a:t>
            </a:r>
            <a:endParaRPr lang="en-US" dirty="0" smtClean="0"/>
          </a:p>
          <a:p>
            <a:r>
              <a:rPr lang="en-US" dirty="0" smtClean="0"/>
              <a:t>PHP has predefined error reporting constants to generate an error notice or warning at runtime. E.g., E_ERROR, E_WARNING, E_STRICT, E_PARSE.</a:t>
            </a:r>
          </a:p>
          <a:p>
            <a:r>
              <a:rPr lang="en-US" b="1" dirty="0" smtClean="0"/>
              <a:t>Loosely Typed Language:</a:t>
            </a:r>
            <a:endParaRPr lang="en-US" dirty="0" smtClean="0"/>
          </a:p>
          <a:p>
            <a:r>
              <a:rPr lang="en-US" dirty="0" smtClean="0"/>
              <a:t>PHP allows us to use a variable without declaring its </a:t>
            </a:r>
            <a:r>
              <a:rPr lang="en-US" dirty="0" err="1" smtClean="0"/>
              <a:t>datatype</a:t>
            </a:r>
            <a:r>
              <a:rPr lang="en-US" dirty="0" smtClean="0"/>
              <a:t>. It will be taken automatically at the time of execution based on the type of data it contains on its value.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179" y="848163"/>
            <a:ext cx="10515600" cy="4351338"/>
          </a:xfrm>
        </p:spPr>
        <p:txBody>
          <a:bodyPr>
            <a:normAutofit fontScale="77500" lnSpcReduction="20000"/>
          </a:bodyPr>
          <a:lstStyle/>
          <a:p>
            <a:r>
              <a:rPr lang="en-US" b="1" dirty="0" smtClean="0"/>
              <a:t>Web servers Support:</a:t>
            </a:r>
            <a:endParaRPr lang="en-US" dirty="0" smtClean="0"/>
          </a:p>
          <a:p>
            <a:r>
              <a:rPr lang="en-US" dirty="0" smtClean="0"/>
              <a:t>PHP is compatible with almost all local servers used today like Apache, Netscape, Microsoft IIS, etc.</a:t>
            </a:r>
          </a:p>
          <a:p>
            <a:r>
              <a:rPr lang="en-US" b="1" dirty="0" smtClean="0"/>
              <a:t>Security:</a:t>
            </a:r>
            <a:endParaRPr lang="en-US" dirty="0" smtClean="0"/>
          </a:p>
          <a:p>
            <a:r>
              <a:rPr lang="en-US" dirty="0" smtClean="0"/>
              <a:t>PHP is a secure language to develop the website. It consists of multiple layers of security to prevent threads and malicious attacks.</a:t>
            </a:r>
          </a:p>
          <a:p>
            <a:r>
              <a:rPr lang="en-US" b="1" dirty="0" smtClean="0"/>
              <a:t>Control:</a:t>
            </a:r>
            <a:endParaRPr lang="en-US" dirty="0" smtClean="0"/>
          </a:p>
          <a:p>
            <a:r>
              <a:rPr lang="en-US" dirty="0" smtClean="0"/>
              <a:t>Different programming languages require long script or code, whereas PHP can do the same work in a few lines of code. It has maximum control over the websites like you can make changes easily whenever you want.</a:t>
            </a:r>
          </a:p>
          <a:p>
            <a:r>
              <a:rPr lang="en-US" b="1" dirty="0" smtClean="0"/>
              <a:t>A Helpful PHP Community:</a:t>
            </a:r>
            <a:endParaRPr lang="en-US" dirty="0" smtClean="0"/>
          </a:p>
          <a:p>
            <a:r>
              <a:rPr lang="en-US" dirty="0" smtClean="0"/>
              <a:t>It has a large community of developers who regularly updates documentation, tutorials, online help, and FAQs. Learning PHP from the communities is one of the significant benefits.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669" y="417237"/>
            <a:ext cx="10515600" cy="5838419"/>
          </a:xfrm>
        </p:spPr>
        <p:txBody>
          <a:bodyPr>
            <a:normAutofit fontScale="92500" lnSpcReduction="20000"/>
          </a:bodyPr>
          <a:lstStyle/>
          <a:p>
            <a:pPr>
              <a:buNone/>
            </a:pPr>
            <a:r>
              <a:rPr lang="en-US" b="1" dirty="0" smtClean="0"/>
              <a:t>Server-side Programming/scripting</a:t>
            </a:r>
            <a:endParaRPr lang="en-US" dirty="0" smtClean="0"/>
          </a:p>
          <a:p>
            <a:r>
              <a:rPr lang="en-US" dirty="0" smtClean="0"/>
              <a:t>Server-side programming can be explained as:  </a:t>
            </a:r>
          </a:p>
          <a:p>
            <a:r>
              <a:rPr lang="en-US" dirty="0" smtClean="0"/>
              <a:t>It is the general name for the kind of program that runs directly on the server.  </a:t>
            </a:r>
          </a:p>
          <a:p>
            <a:r>
              <a:rPr lang="en-US" dirty="0" smtClean="0"/>
              <a:t>Or we can say that server-side programming must deal with dynamic content. It runs on the server. Most web pages are not static since they deal with searching databases. </a:t>
            </a:r>
          </a:p>
          <a:p>
            <a:pPr>
              <a:buNone/>
            </a:pPr>
            <a:r>
              <a:rPr lang="en-US" b="1" dirty="0" smtClean="0"/>
              <a:t>Server-side Languages Example </a:t>
            </a:r>
            <a:endParaRPr lang="en-US" dirty="0" smtClean="0"/>
          </a:p>
          <a:p>
            <a:r>
              <a:rPr lang="en-US" dirty="0" smtClean="0"/>
              <a:t>There are several languages that can be used for server-side programming:</a:t>
            </a:r>
          </a:p>
          <a:p>
            <a:r>
              <a:rPr lang="en-US" dirty="0" smtClean="0"/>
              <a:t> PHP</a:t>
            </a:r>
          </a:p>
          <a:p>
            <a:r>
              <a:rPr lang="en-US" dirty="0" smtClean="0"/>
              <a:t>ASP.NET (C# OR Visual Basic)</a:t>
            </a:r>
          </a:p>
          <a:p>
            <a:r>
              <a:rPr lang="en-US" dirty="0" smtClean="0"/>
              <a:t>C++</a:t>
            </a:r>
          </a:p>
          <a:p>
            <a:r>
              <a:rPr lang="en-US" dirty="0" smtClean="0"/>
              <a:t>Java and JSP</a:t>
            </a:r>
          </a:p>
          <a:p>
            <a:r>
              <a:rPr lang="en-US" dirty="0" smtClean="0"/>
              <a:t>Python</a:t>
            </a:r>
          </a:p>
          <a:p>
            <a:r>
              <a:rPr lang="en-US" dirty="0" smtClean="0"/>
              <a:t>Ruby on Rails and so on.</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627" y="480300"/>
            <a:ext cx="10515600" cy="4351338"/>
          </a:xfrm>
        </p:spPr>
        <p:txBody>
          <a:bodyPr>
            <a:normAutofit fontScale="77500" lnSpcReduction="20000"/>
          </a:bodyPr>
          <a:lstStyle/>
          <a:p>
            <a:pPr>
              <a:buNone/>
            </a:pPr>
            <a:r>
              <a:rPr lang="en-US" b="1" dirty="0" smtClean="0"/>
              <a:t>Server-side Example</a:t>
            </a:r>
          </a:p>
          <a:p>
            <a:r>
              <a:rPr lang="en-US" dirty="0" smtClean="0"/>
              <a:t>// This is a sample C# code.    </a:t>
            </a:r>
          </a:p>
          <a:p>
            <a:r>
              <a:rPr lang="en-US" dirty="0" smtClean="0"/>
              <a:t>using System;    </a:t>
            </a:r>
          </a:p>
          <a:p>
            <a:r>
              <a:rPr lang="en-US" dirty="0" smtClean="0"/>
              <a:t>// namespace    </a:t>
            </a:r>
          </a:p>
          <a:p>
            <a:r>
              <a:rPr lang="en-US" dirty="0" smtClean="0"/>
              <a:t>class </a:t>
            </a:r>
            <a:r>
              <a:rPr lang="en-US" dirty="0" err="1" smtClean="0"/>
              <a:t>ServerSide</a:t>
            </a:r>
            <a:r>
              <a:rPr lang="en-US" dirty="0" smtClean="0"/>
              <a:t>    </a:t>
            </a:r>
          </a:p>
          <a:p>
            <a:r>
              <a:rPr lang="en-US" dirty="0" smtClean="0"/>
              <a:t>{    </a:t>
            </a:r>
          </a:p>
          <a:p>
            <a:r>
              <a:rPr lang="en-US" dirty="0" smtClean="0"/>
              <a:t>    public static void Main()    </a:t>
            </a:r>
          </a:p>
          <a:p>
            <a:r>
              <a:rPr lang="en-US" dirty="0" smtClean="0"/>
              <a:t>    {    </a:t>
            </a:r>
          </a:p>
          <a:p>
            <a:r>
              <a:rPr lang="en-US" dirty="0" smtClean="0"/>
              <a:t>        </a:t>
            </a:r>
            <a:r>
              <a:rPr lang="en-US" dirty="0" err="1" smtClean="0"/>
              <a:t>System.Console.WriteLine</a:t>
            </a:r>
            <a:r>
              <a:rPr lang="en-US" dirty="0" smtClean="0"/>
              <a:t>(“Hello C# Corner”);    </a:t>
            </a:r>
          </a:p>
          <a:p>
            <a:r>
              <a:rPr lang="en-US" dirty="0" smtClean="0"/>
              <a:t>        // printing a line    </a:t>
            </a:r>
          </a:p>
          <a:p>
            <a:r>
              <a:rPr lang="en-US" dirty="0" smtClean="0"/>
              <a:t>    }    </a:t>
            </a:r>
          </a:p>
          <a:p>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3401</TotalTime>
  <Words>628</Words>
  <Application>Microsoft Office PowerPoint</Application>
  <PresentationFormat>Custom</PresentationFormat>
  <Paragraphs>102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Web Development using PHP</vt:lpstr>
      <vt:lpstr>Slide 2</vt:lpstr>
      <vt:lpstr>What is a PHP File? </vt:lpstr>
      <vt:lpstr>PHP History</vt:lpstr>
      <vt:lpstr>PHP Features </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TECHNOLOGIES</dc:title>
  <dc:creator>Chanakya</dc:creator>
  <cp:lastModifiedBy>Admin</cp:lastModifiedBy>
  <cp:revision>154</cp:revision>
  <dcterms:created xsi:type="dcterms:W3CDTF">2019-07-31T16:43:09Z</dcterms:created>
  <dcterms:modified xsi:type="dcterms:W3CDTF">2022-08-09T06:21:38Z</dcterms:modified>
</cp:coreProperties>
</file>