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68" r:id="rId4"/>
    <p:sldId id="299" r:id="rId5"/>
    <p:sldId id="300" r:id="rId6"/>
    <p:sldId id="272" r:id="rId7"/>
    <p:sldId id="290" r:id="rId8"/>
    <p:sldId id="853" r:id="rId9"/>
    <p:sldId id="854" r:id="rId10"/>
    <p:sldId id="270" r:id="rId11"/>
    <p:sldId id="271" r:id="rId12"/>
    <p:sldId id="849" r:id="rId13"/>
    <p:sldId id="855" r:id="rId14"/>
    <p:sldId id="856" r:id="rId15"/>
    <p:sldId id="850" r:id="rId16"/>
    <p:sldId id="851" r:id="rId17"/>
    <p:sldId id="857" r:id="rId18"/>
    <p:sldId id="8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nmohan Sharma" initials="MS" lastIdx="1" clrIdx="0">
    <p:extLst>
      <p:ext uri="{19B8F6BF-5375-455C-9EA6-DF929625EA0E}">
        <p15:presenceInfo xmlns:p15="http://schemas.microsoft.com/office/powerpoint/2012/main" xmlns="" userId="030488c2117e453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4191" autoAdjust="0"/>
    <p:restoredTop sz="95701" autoAdjust="0"/>
  </p:normalViewPr>
  <p:slideViewPr>
    <p:cSldViewPr>
      <p:cViewPr varScale="1">
        <p:scale>
          <a:sx n="91" d="100"/>
          <a:sy n="91" d="100"/>
        </p:scale>
        <p:origin x="-144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BAB28-714D-4992-9F04-84F3C276D9BF}" type="datetimeFigureOut">
              <a:rPr lang="en-IN" smtClean="0"/>
              <a:pPr/>
              <a:t>03-08-2022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8B57B-A17E-489D-8C86-9753E24E61C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27282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4496E9AE-60FC-4E46-BD1A-B060946B5DA5}" type="datetimeFigureOut">
              <a:rPr lang="en-US" smtClean="0"/>
              <a:pPr/>
              <a:t>8/3/2022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E7A21A1E-B1DF-44F5-8FC4-4191500173D3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learning/advanced-laravel" TargetMode="External"/><Relationship Id="rId2" Type="http://schemas.openxmlformats.org/officeDocument/2006/relationships/hyperlink" Target="https://www.coursera.org/specializations/web-desig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database-applications-php" TargetMode="External"/><Relationship Id="rId4" Type="http://schemas.openxmlformats.org/officeDocument/2006/relationships/hyperlink" Target="https://www.coursera.org/learn/web-applications-php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end.com/training/php-certification-exam" TargetMode="External"/><Relationship Id="rId2" Type="http://schemas.openxmlformats.org/officeDocument/2006/relationships/hyperlink" Target="https://www.w3schools.com/php/php_exam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demy.com/course/php-mysql-certification-course-for-beginner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ascadiaphp2019.devpost.com/" TargetMode="External"/><Relationship Id="rId2" Type="http://schemas.openxmlformats.org/officeDocument/2006/relationships/hyperlink" Target="https://devon.global/training/?eventtitle=php-hackath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51870"/>
            <a:ext cx="6800800" cy="1693354"/>
          </a:xfrm>
        </p:spPr>
        <p:txBody>
          <a:bodyPr>
            <a:normAutofit fontScale="92500" lnSpcReduction="20000"/>
          </a:bodyPr>
          <a:lstStyle/>
          <a:p>
            <a:r>
              <a:rPr lang="en-IN" sz="3200" b="1" dirty="0" err="1" smtClean="0"/>
              <a:t>Hari</a:t>
            </a:r>
            <a:r>
              <a:rPr lang="en-IN" sz="3200" b="1" dirty="0" smtClean="0"/>
              <a:t> Mohan </a:t>
            </a:r>
            <a:r>
              <a:rPr lang="en-IN" sz="3200" b="1" smtClean="0"/>
              <a:t>Mishra</a:t>
            </a:r>
            <a:endParaRPr lang="en-IN" sz="3200" b="1" dirty="0"/>
          </a:p>
          <a:p>
            <a:r>
              <a:rPr lang="en-IN" dirty="0"/>
              <a:t>Assistant Professor</a:t>
            </a:r>
          </a:p>
          <a:p>
            <a:r>
              <a:rPr lang="en-IN" dirty="0"/>
              <a:t>School of Computer Applications</a:t>
            </a:r>
          </a:p>
          <a:p>
            <a:r>
              <a:rPr lang="en-IN" dirty="0"/>
              <a:t>Lovely Professional University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496" y="1412776"/>
            <a:ext cx="9001000" cy="1872208"/>
          </a:xfrm>
        </p:spPr>
        <p:txBody>
          <a:bodyPr>
            <a:normAutofit fontScale="90000"/>
          </a:bodyPr>
          <a:lstStyle/>
          <a:p>
            <a:r>
              <a:rPr lang="en-IN" sz="4200" b="1" dirty="0"/>
              <a:t>CAP777: </a:t>
            </a:r>
            <a:r>
              <a:rPr lang="en-US" sz="4200" b="1" dirty="0"/>
              <a:t>WEB DEVELOPMMENT USING PHP</a:t>
            </a:r>
            <a:r>
              <a:rPr lang="en-IN" sz="6000" b="1" dirty="0"/>
              <a:t/>
            </a:r>
            <a:br>
              <a:rPr lang="en-IN" sz="6000" b="1" dirty="0"/>
            </a:br>
            <a:r>
              <a:rPr lang="en-IN" sz="3600" b="1" dirty="0"/>
              <a:t>Lecture Zero</a:t>
            </a:r>
            <a:endParaRPr lang="en-IN" sz="4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5FCFCEF3-FF03-4053-A290-55FD77FCD640}"/>
              </a:ext>
            </a:extLst>
          </p:cNvPr>
          <p:cNvSpPr txBox="1">
            <a:spLocks/>
          </p:cNvSpPr>
          <p:nvPr/>
        </p:nvSpPr>
        <p:spPr>
          <a:xfrm>
            <a:off x="277874" y="548680"/>
            <a:ext cx="8568952" cy="648072"/>
          </a:xfrm>
          <a:prstGeom prst="rect">
            <a:avLst/>
          </a:prstGeom>
        </p:spPr>
        <p:txBody>
          <a:bodyPr bIns="91440" anchor="b" anchorCtr="0">
            <a:normAutofit fontScale="90000" lnSpcReduction="2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400" b="1" dirty="0"/>
              <a:t>Evaluation Criteria</a:t>
            </a:r>
            <a:endParaRPr lang="en-IN" sz="4400" b="1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xmlns="" id="{CCD3B704-E313-4BBD-9893-1A2BB536C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583341230"/>
              </p:ext>
            </p:extLst>
          </p:nvPr>
        </p:nvGraphicFramePr>
        <p:xfrm>
          <a:off x="431540" y="1556792"/>
          <a:ext cx="8280920" cy="4099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6604">
                  <a:extLst>
                    <a:ext uri="{9D8B030D-6E8A-4147-A177-3AD203B41FA5}">
                      <a16:colId xmlns:a16="http://schemas.microsoft.com/office/drawing/2014/main" xmlns="" val="2932719328"/>
                    </a:ext>
                  </a:extLst>
                </a:gridCol>
                <a:gridCol w="2844316">
                  <a:extLst>
                    <a:ext uri="{9D8B030D-6E8A-4147-A177-3AD203B41FA5}">
                      <a16:colId xmlns:a16="http://schemas.microsoft.com/office/drawing/2014/main" xmlns="" val="2813598250"/>
                    </a:ext>
                  </a:extLst>
                </a:gridCol>
              </a:tblGrid>
              <a:tr h="819834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Assessment 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Weightage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948464246"/>
                  </a:ext>
                </a:extLst>
              </a:tr>
              <a:tr h="819834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754694915"/>
                  </a:ext>
                </a:extLst>
              </a:tr>
              <a:tr h="819834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Continuous Assessments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30018519"/>
                  </a:ext>
                </a:extLst>
              </a:tr>
              <a:tr h="819834">
                <a:tc>
                  <a:txBody>
                    <a:bodyPr/>
                    <a:lstStyle/>
                    <a:p>
                      <a:r>
                        <a:rPr lang="en-IN" sz="4000" dirty="0">
                          <a:latin typeface="+mn-lt"/>
                        </a:rPr>
                        <a:t>End Term Exam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dirty="0">
                          <a:latin typeface="+mn-lt"/>
                        </a:rPr>
                        <a:t>50%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00934658"/>
                  </a:ext>
                </a:extLst>
              </a:tr>
              <a:tr h="819834">
                <a:tc>
                  <a:txBody>
                    <a:bodyPr/>
                    <a:lstStyle/>
                    <a:p>
                      <a:r>
                        <a:rPr lang="en-IN" sz="4000" b="1" dirty="0">
                          <a:latin typeface="+mn-lt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4000" b="1" dirty="0">
                          <a:latin typeface="+mn-lt"/>
                        </a:rPr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16254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23228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90B1BD-7303-40C0-BBC8-11F4CE6C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60648"/>
            <a:ext cx="8568952" cy="864096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Text 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437039-5B9D-418A-BCE5-97C34224FDA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23528" y="1124744"/>
            <a:ext cx="8568952" cy="5733256"/>
          </a:xfrm>
        </p:spPr>
        <p:txBody>
          <a:bodyPr>
            <a:normAutofit/>
          </a:bodyPr>
          <a:lstStyle/>
          <a:p>
            <a:pPr algn="just"/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Text Books: </a:t>
            </a:r>
          </a:p>
          <a:p>
            <a:pPr lvl="1" algn="just"/>
            <a:r>
              <a:rPr lang="en-US" dirty="0"/>
              <a:t>PROGRAMMING PHP by RASMUS LERDORF, KEVIN TATROE, O'REILL</a:t>
            </a:r>
            <a:endParaRPr lang="en-US" sz="2800" dirty="0"/>
          </a:p>
          <a:p>
            <a:pPr marL="0" indent="0" algn="just">
              <a:buNone/>
            </a:pPr>
            <a:r>
              <a:rPr lang="en-US" sz="2800" b="1" dirty="0"/>
              <a:t>References: </a:t>
            </a:r>
          </a:p>
          <a:p>
            <a:pPr lvl="1" algn="just"/>
            <a:r>
              <a:rPr lang="en-US" dirty="0"/>
              <a:t>WEB TECHNOLOGIES BLACK BOOK by KOGENT LEARNING SOLUTIONS INC., DREAMTECH PRESS</a:t>
            </a:r>
          </a:p>
          <a:p>
            <a:pPr lvl="1" algn="just"/>
            <a:r>
              <a:rPr lang="en-US" dirty="0"/>
              <a:t>WEB TECHNOLOGIES HTML, CSS3, JAVASCRIPT, JQUERY, AJAX, PHP, XML, MVC AND LARAVEL by DT EDITORIAL SERVICES, DREAMTECH PRES</a:t>
            </a:r>
          </a:p>
        </p:txBody>
      </p:sp>
    </p:spTree>
    <p:extLst>
      <p:ext uri="{BB962C8B-B14F-4D97-AF65-F5344CB8AC3E}">
        <p14:creationId xmlns:p14="http://schemas.microsoft.com/office/powerpoint/2010/main" xmlns="" val="1167964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92F757-076C-A1B0-E8E3-A85DAA632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76672"/>
            <a:ext cx="7772400" cy="7060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MOOCs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CF0200-FE03-172A-1DE1-D8916F81569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67544" y="1447800"/>
            <a:ext cx="8219256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OpenSans-Bold"/>
              </a:rPr>
              <a:t>Introduction to </a:t>
            </a:r>
            <a:r>
              <a:rPr lang="en-US" sz="2400" b="1" dirty="0">
                <a:latin typeface="OpenSans-Bold"/>
              </a:rPr>
              <a:t>Web Designing (HTML/ CSS/ REACT)</a:t>
            </a:r>
            <a:endParaRPr lang="en-US" sz="2400" b="1" i="0" dirty="0">
              <a:effectLst/>
              <a:latin typeface="OpenSans-Bold"/>
            </a:endParaRP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2"/>
              </a:rPr>
              <a:t>https://www.coursera.org/specializations/web-design</a:t>
            </a:r>
            <a:endParaRPr lang="en-US" dirty="0"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i="0" dirty="0">
              <a:effectLst/>
              <a:latin typeface="Source Sans Pro" panose="020B0503030403020204" pitchFamily="34" charset="0"/>
            </a:endParaRPr>
          </a:p>
          <a:p>
            <a:pPr marL="0" lvl="1" indent="0">
              <a:buNone/>
            </a:pPr>
            <a:r>
              <a:rPr lang="en-US" b="1" i="0" dirty="0">
                <a:effectLst/>
                <a:latin typeface="OpenSans-Bold"/>
              </a:rPr>
              <a:t>Introduction to </a:t>
            </a:r>
            <a:r>
              <a:rPr lang="en-US" b="1" i="0" dirty="0" err="1">
                <a:effectLst/>
                <a:latin typeface="OpenSans-Bold"/>
              </a:rPr>
              <a:t>Laravel</a:t>
            </a:r>
            <a:r>
              <a:rPr lang="en-US" b="1" i="0" dirty="0">
                <a:effectLst/>
                <a:latin typeface="OpenSans-Bold"/>
              </a:rPr>
              <a:t> Framework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3"/>
              </a:rPr>
              <a:t>https://www.linkedin.com/learning/advanced-laravel</a:t>
            </a: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0" indent="0">
              <a:buNone/>
            </a:pPr>
            <a:r>
              <a:rPr lang="en-US" sz="2400" b="1" dirty="0">
                <a:latin typeface="OpenSans-Bold"/>
              </a:rPr>
              <a:t>Professional Web Development using PHP</a:t>
            </a:r>
          </a:p>
          <a:p>
            <a:pPr lvl="1"/>
            <a:r>
              <a:rPr lang="en-US" dirty="0">
                <a:latin typeface="Source Sans Pro" panose="020B0503030403020204" pitchFamily="34" charset="0"/>
                <a:hlinkClick r:id="rId4"/>
              </a:rPr>
              <a:t>https://www.coursera.org/learn/web-applications-php</a:t>
            </a:r>
            <a:endParaRPr lang="en-US" dirty="0">
              <a:latin typeface="Source Sans Pro" panose="020B0503030403020204" pitchFamily="34" charset="0"/>
            </a:endParaRPr>
          </a:p>
          <a:p>
            <a:pPr lvl="1"/>
            <a:r>
              <a:rPr lang="en-US" dirty="0">
                <a:solidFill>
                  <a:srgbClr val="CC9900"/>
                </a:solidFill>
                <a:latin typeface="Source Sans Pro" panose="020B0503030403020204" pitchFamily="34" charset="0"/>
                <a:hlinkClick r:id="rId5"/>
              </a:rPr>
              <a:t>https://www.coursera.org/learn/database-applications-php</a:t>
            </a:r>
            <a:endParaRPr lang="en-US" dirty="0">
              <a:solidFill>
                <a:srgbClr val="CC9900"/>
              </a:solidFill>
              <a:latin typeface="Source Sans Pro" panose="020B0503030403020204" pitchFamily="34" charset="0"/>
            </a:endParaRPr>
          </a:p>
          <a:p>
            <a:pPr marL="320040" lvl="1" indent="0">
              <a:buNone/>
            </a:pPr>
            <a:endParaRPr lang="en-US" b="1" dirty="0">
              <a:solidFill>
                <a:srgbClr val="CC9900"/>
              </a:solidFill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77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7772400" cy="868958"/>
          </a:xfrm>
        </p:spPr>
        <p:txBody>
          <a:bodyPr/>
          <a:lstStyle/>
          <a:p>
            <a:r>
              <a:rPr lang="en-US" b="1" dirty="0"/>
              <a:t>Certifications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8352928" cy="45720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https://www.w3schools.com/php/php_exam.asp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https://www.zend.com/training/php-certification-exam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https://www.udemy.com/course/php-mysql-certification-course-for-beginners/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17551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772400" cy="778098"/>
          </a:xfrm>
        </p:spPr>
        <p:txBody>
          <a:bodyPr/>
          <a:lstStyle/>
          <a:p>
            <a:r>
              <a:rPr lang="en-US" dirty="0"/>
              <a:t>Hackathons/ Competitions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568952" cy="504056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https://devon.global/training/?eventtitle=php-hackathon</a:t>
            </a:r>
            <a:r>
              <a:rPr lang="en-US" dirty="0"/>
              <a:t> (PHP Hackathon)</a:t>
            </a:r>
          </a:p>
          <a:p>
            <a:r>
              <a:rPr lang="en-US" dirty="0">
                <a:hlinkClick r:id="rId3"/>
              </a:rPr>
              <a:t>https://cascadiaphp2019.devpost.com/</a:t>
            </a:r>
            <a:r>
              <a:rPr lang="en-US" dirty="0"/>
              <a:t> (Cascadia PHP Hackathon)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9895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</a:rPr>
              <a:t>What can Web Programming do?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1197628" y="1417638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8926D9E-0CBF-D5A4-8FBB-00E15809B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13120" y="1606551"/>
            <a:ext cx="4254680" cy="46418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84E1443-6F87-9720-AD92-1EFA3CEECB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54020" y="1606551"/>
            <a:ext cx="4572000" cy="4718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00096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4800" dirty="0">
                <a:solidFill>
                  <a:srgbClr val="C00000"/>
                </a:solidFill>
              </a:rPr>
              <a:t>Front End and Back End</a:t>
            </a:r>
            <a:endParaRPr lang="en-IN" sz="4800" dirty="0">
              <a:solidFill>
                <a:srgbClr val="C0000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51720" y="2132856"/>
            <a:ext cx="1872208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AutoShape 4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7" name="AutoShape 6" descr="data:image/jpeg;base64,/9j/4AAQSkZJRgABAQAAAQABAAD/2wCEAAkGBxQTEhUUExQVFRUXFxsWFxYXGB0XGBgcGBcYHBgbGBsYHSghHx0lIB0YITEhJSorLi4uGB8zODMsNygtMCsBCgoKDg0OGxAQGywmICY0LTAsLC0sLCw0LCwsLCwsLC0sNDQ0LCwsLCwsLC4sLCwvLCwsLCwsLCwsNCwsLCwsLP/AABEIAOcA2gMBIgACEQEDEQH/xAAcAAACAwEBAQEAAAAAAAAAAAAABgQFBwMCAQj/xABSEAACAQMCAwUEBQcGCggHAAABAgMABBEFEgYhMQcTQVFhInGBkRQyQlKhIzNicpKxshWCk6LB0RckNENTY3OjwvAWJURUdLPS4TVVZIOUpLT/xAAaAQACAwEBAAAAAAAAAAAAAAAAAwIEBQEG/8QAMhEAAgIBAwIDBgQHAQAAAAAAAAECAxEEEiExUQUTQSIyYYHB8BQjcZEGM0KhsdHhFf/aAAwDAQACEQMRAD8A2+SQKMsQB5k4qruuJ7KM4ku7ZD5NNGp+RalLtJ0qO8vtNtZgWiP0mWRQzLkJGgX6p+83Xr1A6mvp7MtL27foi4898m79rfmpKLZCU0hgbjvTR/261+Eqn9xryvH2mH/t1t/SKP30tjsp0r/uv++l/wDXUyHs70xelnF/O3N/Exrvls55qLr/AKd6b/361/pV/vr0OONN/wC/Wn9Mn99cbLgfTgM/QbU++FD+8VMj4QsFORY2gPmLeMf8NRawTTysnCTjrTR1vrX4TIf3Gq+57UdJTreIf1Vd/wCBTTCmh2w6W8A90SD+ypCWMQ6RoPcoH9lcOiS/bDpX2Z3c+SwyZ/FRXCTths/sW99L+pAP+JxTnJjJwAPdXzNMVYp2iM/a5n83pmoP74sfuzURu1S/J/J6HdkeBPefjiDl860TNfK75ZzzTO2481tvzej7f12P9pWuB4k4mfpYWqfFR/FcVpdFHlo55rM0kbiiT/OWsHuEZ/er19h4W4jl/OapEi/oZz/ViX99aVU+3XCj51yUUkShNtmWxdll+5zPrd0R4qhk/AmXA/ZqbN2TWqxO0lxezMqs2Xn5ZA8lArSqq+Kbju7K6c9Et5W/ZjY0saU/ZTOz6TaM7FmMZBZjk8nYDmfIAD4U2Un9kP8A8Hs/1G/8x6cKACiiigAooooAKKKKACiiigBH1OTdrsKf6PT5JPdvuEX+ymSlOSTPEUg8tNUf/s5/tpsp0OhXs94KKK6QLlhUiC5JyLgAV6opP4s47jtXMESd/OACy7tqRA8x3jYPtEcwgBOMZ2gg1VnNRW6T4LkYt8IX+0bjaRJJbe3ZkWFfyzp+cZyoYRxn7OFK5Yc8uACNpzD0XiyOwg7iHdeXZO65meRmhWUgbkEjZZ9n1Qq8uXMgk0p6nE05maYjNw7OdgKgZwMDJY8sda5rtjCRqAB0UDwFZE/EHmWzl+nZJF2Om4W75/qXtxxJqEp5XJjPlDEgX/eB2/rV4tOL9SgbJlju1B5pIixvjyWSIAZ9WBqJBc7FY+Pr0HmTUKO+STBDA7s7TjAbbjdt5YbGRnHnVaGv1eXLOUvgNlpaMYwajo3HVnOo3TJBJna0UzBHVvu8zhs9QQeYIplBrDEYMD5ZIPrjlVpoupzaewaPL2/24BzXB6tDn6jjrtGFboQCQw06PFoSko2LHxKNugaW6Dya/RXK0uUkRZI2DI6hlYdCGGQR8K61sGefQKsgKg2y5YenOp9KsY6pcZCl7tDbGl33/hpR842FMNL/ABxAZbK6iXmzW8oH6xjbb+NQSyMk8Iidla40my/2QPzJNNdZLpPH8dlp1jbxRm4ujbRuYwdqRqw5NK+DjzCgEn0yCVnXOM72T/KL1od3SG0Hdn+a3tSn35HwpFl8IPD69lyxka5S5R+gKK/L8kUsvPbOf0p7mQH5KWPzxTRwtxZqVmhjLxXMf2Fmdy0foJNuSPQg4wMYpa1lXq8ft9Mk3RP0RvFFZnZ9qjj8/ZNjzglWQ/syCP8AeabdB4zsrs7IZh3n+ikBjl/YcAn3jIp0LYT91pi5QlHqi/ooophEKKKKAM4tWzxHd/o2US/N0anOkXRDniLVfSK3A/oojT1TodCvZ7wVJsl5k1GqdarhffRN8BWsyKzjDXBZWc1xjJRcIv3nYhY19xYrn0zWG2KnA3tukkJkkc9Xdzl2PxP7q0TtylIs7dc4Vrpd3l7MMzAH4gH4Vk9rcuJEMilVaJXQn7UbFgrY8MlSfcQax/EYznHC6Ll/Q0tK4xeWNt3GrJuHgOXupI1q4k73EfUFdxxnapdUHzJ/A0zo5GceIwa+WekvJYavPH9dDAE5Zx9GKzSH5H8KzPDavzGnyW9VL2S14V4W+nuWlyLSNtrAHBncdUBHRF+0R1Ps+Bpm7UNNjWyhKIqdxPEIgoChVZhGygDou1icfojyrraXb2trDHG1vawoiost1uZ5Wxl2WFSh9o5bJbccklRU6+0ldStUSW4BCy7u9tDsDFAylSH37CCSCuSQVByOg140qFe1dCm7N0ssy5OGbhbZr+J+9jEknew45qiOQXQjrtwcr19k4z0qVps4ZSufZYcvQ/8AP7qc59V/k8RQhlMaFYzCkDmNQxA2/SGfnIAdxJznqypuyM10x13SrH+bWR+7x02CRgmPTaFql4hpcVqWPn3+I/TXZm4/aNI7Lr/Mc9uT+acOnok244+DrL7gQKd6znssjJuLx/AJBHn9LMzEfAMp/nCtGrb0bbog32MrUJK2SRLsl6n4VJrxCuABXuuyeWTisIKxLjPiae7uJI4ZnhtY2MZMR2yTspw5LjmsYIKgDrgk9RjZrxiEOOp5Cvzfo0qpaxsxwNgLE+ZPMn4nrVLXXTqqWzq3gsaeEZz9roiTBYrGu2MbAcZI5nkMDmc+HnmulvbImdq4J6nqx/WY8z8a7I+CCPeK7NesAegGc8h+HurzsrJs1FGKOFFTUuQxVWVcdMjlivUun+0QpGOvPqKVvx14J7exBqu1SHc8C4jG6VUEjsyd2x+owkQEp7WPawccqZjZjZg4B5c88gfTNUmoWYkR43HIgg+nkR7jg07TXRVil2IWwbi0aVw9rmo2rCHUbWWSLkEu4sTEf7ZYvaI/T2j1HVqfwc8xSn2X6813Yp3pzPATbzerR4w3PruUq2fMmm2vWLoYzCiiiunDMeHBnXtXPktuP90v91PVInCPPWtZP6VuP6jf3U906HQr2e8fRVkowAKg2y5YenOp9RsfoTqXqU3FfDUOoQdxcbtm9XBU4YFT4Eg9QSp9GPSsg7XLQRaioC7YzaRBMDCgRvKpA/VBXl4ZFbxSp2g8J/T4kMZVLiBu8hZs7T96OTHPY2BnHMFQfCkWQ3xcR8JbXkx7VNNu7OBbieFhEdoJJBMYLADeqnK5BOM+IAODyp07NU3wXUPLaLsSyDxaN4Y2CgeO5k2kHqu4V51SMSGS4tgbm6MhW+tCQJBbtFslg7tiGwpUMhwcsSRkMakdnPC11Y3c28h7WSFBHITtk9hiY1kQ8wwV2BPT2RVSFEa3uj8/7D3Y5LDPnFMjXIdYmVu+SItkyxvG0bFiit3ZGw5AOOf1uRzTFwlCILfZscd3GneTFWAldU2sURx3jBVVF3Ee0AoGcVeX17HChklkWONfrO7BVGTgZJ5deVVI4vsm5R3ds749lBMpLHwHs5PyB91WZWylBQxwhMaoxk5Z5Zn/ABTYy3Vo8lvJHNbRMGYRyiZ8gKJiAIlIYgd4wYk5L4B3VVcO8NzTKBboCrAflW5RKPAg9WwPsrzPLOBzDtpXEcEd9uuGihmulEYSPIj/ACLNzllmWMvIS+0YUeA51acCRBLeVFP5Nbu5WIDoqLcOAo9AQcVGdP4iSVjeF6B5nkpuC5fqTuG9DSzhESEsSS8kjfWkc4yxx06AAeAAHhVxAuWFc6lWa9T8KvPEY8FOPtS5JVFFFILJEvG5geVfnHiGDuJruxcYId2h8jHId8fXqBkA+7FfoiVskmkvtH4Us7qLv7mX6M8I9m5BA2gnkrA/WGTyHXJ5Hmcl1Csgl6rlfqLrt2Tb7mXTq1vBDdRqWs5xy65tpQSJIW/QDBtpPh8zwXVdvIjIYnHkOWcZ8sZ+XurrwZod80o2xXU1tIwYBx3dtNE8hWRpVY7QWQbhtyQdpHgat+Luya6i3ixxcQNzWJ2Cyxc88ixAZR78+nic+3SVylnv1+/vJdhdJIhWN4JEB6HAJHwqXDqGX5NkgY94/tql4Rkgaa2S5jeVZtqLGh2lnIXGSCPZ58+Y6jPLNNfHelRW8SGKCGB1uu6LQgqrq1u8hGTjcUZVG73jkdwFGWgTUpZ7lhahppENbk7Sp5gj5VwrzYKWCg8yf7a9Vm4SbRazlDJ2VXhi1GWH7FzAJBz/AM5AwBwPVH/qithrAeGrxV1OyYH2luDE3p30Dj8cj/kVv1em0Um6Y5+/tGVekrHgKKKKtCTMeCjnV9aP+tgHyWWnqkjgVf8ArDWW/wDqkHyV/wC+ngCnw6FefvEuzXkT51Iryi4AFQNY122tQDcTxQg9N7BS36o6n4UlvLHxWFgsaKzRe1Lv5MWaW7oCVCTz91PLjxSMKxQeW/mfIVdwdoNtjbcCSzc8sTjCE/ozKTGf2gfSpbJYzjgh5sM7c8lX2maEJYjdRJ/jEB370G2VowCHVXX2sqCXGD1XHia7cAcWxXGmxzyzKpiURTvIwXDoANzFvvcmz+l51Z6vrAWEG3KSzTZS3VSGV3I+sSOWxB7THwA8yAVSy7N4bOe2nCpMqA/Su8OE3hSwuVRjtG1tw2+AfI5jmq6McjKXLBw414ztDJDLFPZXKRMRJBMN65JGyWIgEllIKlkDkBuQPOrq+4whu7WRPpdvZSYDCRbpcggg7SPYlCnG0+yjYJxg1yvOE7R7hopPbiuSbmCLGEWRU23GxweXeK6NjHUFhzUYQtC0+FJGjneyWSIqEur+XvCYCoaAQ27uoyqnB5qFIxzIIEYywhjjl8j3w7frOhe2thGztumuJwZ1dgAhNvlgZAyr+cO0Y25DHcBWNpy215bJb3E73ctwskqbxsMOD3zSQxhY1TaMKdoO7bjODU/SovpVzGIruae2iVmmZR3UUjkBYoomiRAVX2mb2m+yM9acLDTYYQRDFHHuOW2KF3HzbA5n1NMhCUnubIWWQitqWX3JVWMS4AFQ7dMsPnU+mWP0E1L1CvMjYBNfSaznjXiae4i+i2dveIZ5I40ulT8n3RYGSRHUkqNvQkDkcil5S6jcZHOlPtS0tLjTpQ/IoVdG+62dm4+Y2s2fQ+HWvNzbDSmEwlkNi3szrNI0vcHH5OVC2WwzYRlGebqR0qrvOPLe+ilt4bS+uElRo96QgJ7QIzvdxtx1yaYrIyjkT5coywaBYWxjijjJB2IqZVdinaoHsrk7Ry6ZOPM1IrLonc2m6NLo6zAV3j25/aUdHO4Ri3lXOACBkk82Q1omjaitxBFOoIEiBtp6qT1VvVTkH1FUpRxyXU88GP6d2ezHWHVgY7a3LTJKV3KyyOSirk8mAJGfsmLPlXrtM4mS7uVigbdDApJcc1eRzg7T0IUKRkeLN5VtE0SuCrKGU9QwBB94NY32rWpjvlbGEeFdmBgfkyQVHuyD8aXdL2Hj77koR5ImldUzywOefDC16vY9rHOOeW9wyajo+RkdDXDV987JBH+duXWBPHAbkzHHgFySfCvPV1SstSXqaMpqMMsZuDez8ziw1JH2P37TyoxOHiEjdyVA5bguB6h+vLns9R9Ps1hijiQYSNFjUeSoAB+AqRXrUklhGM3l5CiiiunDOuBk/wAc1Y+d7j5IP76eLRMnPlSbwSv+MaofO/cfKOP++r3jK4kg026kiJWRYWYMOqcubD1Vct8KbnEROMzOGq649w8lrYv7anbPc4DR2/mq55PNjlt6LnLHkFaJBwgsRzBK0TkflLgos13K3m00+4Yx4bfdirbQNOht7eOK3A7pVG0jnuzz3kjqW6k+OasKpSm2XIxSFDVez+G5AE9zeSEEMGMiAhh0I2xgAj0FfG4E5YF/eEHqH7h8+/MFN7HAyeQHMk+FLercdWcHs94ZpSMiCBTLKeWear9Xw+sR1rsLLFxFv5EZ11vmaXzPvCfBVtYF2hDNI/1pH2g45eyqxqqqvIEhQM4Gc4FQpOLLRry4DzxiG1gEcjFxsLzvlk/SKiJRyzzdh1pW4gsJNVYNcW0NqgG0HCy3ZUE4Bk+rGPHGGIyakaTaPaGIGztrsQLshlG2G4Rck4IZSjNk/XBU82Pic2Pwl23c0yt+No3bFJfQgvxhDbW9orJPI1ncvtAjYSC2RJkjZw2Nu6NlXDYOAWx0zadmN3DlhM7i8uBuMMsbRqqo8rhIS6jft7xiTkn4CpetX9zfKIXiFtbkgygyCSWUAg937A2qhx7RySRy5ZNQ+I4TKncxtsnwZoH+68LIQc+HNgPcTVijSS2uUlh+hWv1sN6hF5Xq+xo9FVXC2sfSraOUja/NJU+5Ih2yL8GBx6EVbKMnFBMl2acs+dedU1GK3iead1jjQZZ2OAOeB7yTgADmSQBUlRgYqHrOkw3ULQTpvjbG5clehBBBUggggHINV28stRWFgz7V+LZr54rRbWa3tbqTujcynu3kRVZ5Fji+sA6qVDk9GPIHo/qoAwBgDkAOgpJ4l4C022ge4VZYJUZZEnjkeScyA4RU71m3FiQu3xyPeL7hWzuYoB9Mm76djvc4CqnsKNihfZwMHmAMkk450i0bWQO0fRJruz2W5XvY5EnVX+q/dknY3hz8jyJAzjrSJpou59Ga/n1C4UiKV1jiWOHmjOqDeqZ5lR0x1q5sxfaqtxNFeG2s5ZDFEqx7naKIsrOjbhsMhLZ5Z9kc8DnI7SLJLXQpoYgQiJFGo8cd9GCSfEnmT7zTa68LMhc7ecRZTafpvcaRDqaXEsV3II1luDI8i93NMIzvWViMKH3+GGXIOMitO0bTUtoI4EJKxqFBY5ZsdWY+JJyT6movCWlxvpNrBKgZHtIldD0O6Jdw+ZPOq+DgOWIBINTvY4hyWNu7l2jwVWdCQB0HkKjOOehOMsDBe3ccKGSV1jRebO5CqPeTWe8Y2s+qWkssELIsPt2hdSJpzgiQhDzVCv1ARliFOAMZsuGuFozPcvdNJdvBclIZLhzJtXuoXyEP5MMGYjIUdOXq70lpLgYuT812uoiPcH3l1UkxKCzDaCZMr9nbg5JxjBzWjdkOh9/O+ouPyaBobXPj4TSj8UBHhuq6u7ZYNYXeimDUbdreT2RzliBYbj+nGSuPHHpT3ZWiQxpFGoREUKqjoAowBUadLCEvMXU5ZbJrazvRRRVsSFFFFACTwFHmbUj4fyjL+EcP9tOpGeRpP7MucV4/39Rum/3mP7Kca62cSwKh4HSMk2lzc2YOT3UTq0IJOSVimV1X3LtFRn4f1RW/J6lG6f661UuPTMbKD8hTpRUcIllmTcUaHM00Vvc389xuV5Zo0At4e6HsqrLF7R3OeWWPKN6l6fp0UC7YY0jXyVQM+89SfU18iuO/ury46hpu4j/2dv7HL0MnfN/OqXWxpKlGtPHLMDXXSna454QUUUVbKJQXt/O121vFLbwlYkkUTqSZSxcELhhgLtHTJ514vjepJBJJa7ljZ972ziUMjRkckYK+d2w4APIfCpnEdpaPHuvFjKL9p+W3PgrDnz8h1pQ0K8ht5bhtNnLxfQriXujuKpJFtKnDgdc+PPrzwaztRKyuTe7jsa2ljTbFRcHnv/0ZNB4tgt9Q7vftiu8bldWjaGdQFDMsgBCyLtXOMZQHxNazZLk58PD41ku27kgTvktL9WVTtkTuW5gHII3qfgq00di13nTzbtyktZpIXGdw5sXXYcn2cMFH6pqtbvXMljJco8t4UJZwP1FFJvanrUkFosUBxcXcq2kR6bTLyZs9RgZAI6FgfCq5aI9pc/yjfGUc7OycpD5S3IBWSXyKxglVPmzEGrbiwv8AQbrugxk+jy7Aoyxbu227QOpz0Fd9B0mO0t4reIYSJQo9T9pjjxY5Y+pNT6rSll5HpYWDMuGu0Gwt7GGLMomhiSP6P3bCV3ACkJy2klsnr4+FcuMdUuL+ylthYSxmQLtZpoeRV1cZG7OOWPjTBxc2+9tozzEUUk5H6blY4z8F7751zrY0tPm17pGJrNS6bNsV+570rjKaKGKJtOuD3caplZYDnaoGR+UHlVgvHv3rC9Hu7hsfsz5/Cqyinfga+7Ef+nb2X9/9nKPtBtIHuXuBNbq8oePvIJAXHcQq2MKVzuVhjPhmpH/TCeUBre0CoRkPcShcg9CEhEmR72Fc2UEYIyD1B5ihECgAAAAYAAwAPIAUteG17syeScvFbNuIpJldrH065CCSW1Tu5UmjKQOWR42ypDNN71PLmGPnXa64/wBQtPaubWK4gH1pLUsjovm0chbPj0OPUVMopz0NWMR4Ex8RuTzJ5Gzhfia3v4RNbPuXoynk6H7rr4H8D4E1cVib2LaddDULMER5xd269HjP1nRfvL9bHp7wdntrhZEV0YMjqGVlOQysMggjqCKzLapVywzYpujbHdE60UUUscJPZE26wZ/v3Nw3zmanakXsS56Pbn7zTE/08lO8sqrzZgo9Tj99AHuoOuagLe2mnPSKJ5PfsUtj8K4XXE1nH+cu7ZP1pkX97Ul9o/GthJYyQR3kDtK0cZCOGwjSoJT7PgE3UIG8EPhu1MVrAjfWEalvVmG5yfUsSasaV5u0LT1/z+f1Y3/9OKiydpliOhlb3R/3kVuK6qKxuR5t0XSbe18/AcqKUYOPEkGYrO+kz0Kwgg/JjXdeIL5/zWkXh9ZAYh/WSuPVVL1OrR3v+kuNNQTXsu9QVtkjEeeYEku5nYD7wUIAeo3N5mvHE3Dc01wLi3kjV2ga1kWVWZe7diSy7CDvGT15Hl0qJ2cXDytfSSp3chudjpndsMcaqVz446fCmTXOH3nhM0VxNBJEDt7tsKTjPtocqw6dR8ayLZ75uRvUV+XWoi5qfAExtBFaXcuVQBo3J2OQuDzH5RATzwrFfDFNPA/E9oNtj3AsLhRn6KwADcslonXlIOR5/WO08uWaXuFOJ5WW2W8CJLcRiSCWM+xJyyVI6pKB1XofDyqb2p6RHeabNKyDvbdTIrAc8DmfgQCCPj4DEG2+oxRS6Ie73XbWH87cwR/ryon8RrOO1Piewnt42gvrc3NtMlzAATIrNH9glAeR+HMDJAyaRNLg4ZQAyyXkjYG5XBABxzA7tV5Z9a0rgL+QJWAsY7fvV6LKp74eqmbLH3qTXDpF03tfsyq/SkmtJCoba8bMpDDIZCoyVPgSoq6g7R9LcZF5EP1gyfxKKcbuyjlG2WNJB5OoYfIiqg8F6d1+gWf/AOPH/wCml+Wie9iKdZgutSneCVJVW2gTcpyMiSdiP6w+dWlReO9KhsJ7W7hijhgINrP3ahEUOd0TkKAAA4ILH7wrpcXccYy8iIPNmCj5k1taKS8rHY8/4hCXnbu52oqCdZt8bvpEO3OM94mM+Wc1zh4gtXYIlxCzE4CrIrEn0ANWt8e5S2S7MsqKKKkRCiiigCssbt/pNxE5yFEckfIDCyKVI5dcOjHn96pGi64NMkEcnKwlf2W8LWRjnB8oXJJz0ViegPKuu7hIr5WdlVWtX3MxAA7qVCMk8gPbeqTWuLkuElt7O2kvTsbvNqN3Srg5JIGT05Yxnlg5qnfscGpvldDQ0vmRsTrWU0sm9A19pN7J9MuLfTokuLhJwQGiKHcqRkDYgf7QHUeWcDkBTlWSbhlkfY0BuX+UbtYtzFIozsRAzFgoBYjlnrgZOT416g7C9PBy8l1IfHdIgz+zGD+NajRQAgw9jmkr1t2b9aaT/hYVPj7OtJhXJtIAqjm0hLAe8yMfxpvrHtStzrFxNLcs/wBBt5XiggQkCUx5V5X282ychcYOOXnuAL2fWuHbX/5eCP8ARRJKfnEjGuQ7WtMU4top5j92C3wfk22jRNHsAu62htyOm9VVjkdQWOWyPInNXagAcuQ9OVAFR/hFu5P8n0i4IPjPItv8cMDmvf8ALesSHlHY26/pGSdx+ztX8a7SazACR3yFh1VW3t+yuT+FcBryH6kVy/ut5VHwMiqD86AKfs6B2XhZlaQ305kKjA3ZUEhcnAOMgetPdpIO6mDHC7Tknp0P/PwrMr7RGedp7a11C2kc5do54IVc+bqZH9T06knqa4y8K30uRK7uh5FJr5yhB+8kEC5926gCr0DRYG0NrgRotxEskiThQH3QyM6EH+aFrYo7TvrO4VsYlhZCP1o2B/ipMbh25kgNtJPbxQFO7MdvARhT4K0khx78V3k0zUGjaE3saxsNrSLARMy9Dn8psDEfaA8c4oAicJXVqmnWrzm3j/IqCZCi5xy+17qj6/e6S6gygciCs0UMgKHPIrLEnI5APXw6UzaRodvbIqQxIu0Abgqh2wAMswGSx8TVdxu35KAZ5m6iA9cbmP4KT8KAKbSeKb6HnZXUWrQDrFIwF2g9/Jm95BPpTNo3a9YyHu7nvLOUcikynAP6wHIerBaU77h+3lO5ogHzkSJ7Dg+B3Lg5rxcWlxsCFobxB0S9jDtj0lXnn1INAGuia1voHQPDcwuCrBWV1I96nkfxBFLdt2SaShB+i7iPvyyMPiC+D8RWWxabYvcRxyQz6XcucRywyb4mOcDBzkZJHIBeo5+b7w7xFfWN7Fp2pMsyS5W3u+hYgclfPUnkvPnlhzbPIAgcdcL2aX1hDDaQIuJpZtsYGVRVVA2B7Q3t4+VWsUKr9VVX3AD91fOJfa1hj4R2MYHoZJ5SfnsX5V0rW0UUq8mF4jNu3HZBRRRVwoBRRRQBRroFvf6mI7lQ8cFsHCbiuXklOM7SCQFQ8vWtKsLGKBBHDGkSDoqKFX5DxrP9B4VW/S8uAzRTi622twv1ozbIEBHmhcyhl6H5ENvCmstcRMsoCXMDmG4QdBIv2lz9hhhlPkceBrzmrblY5HqtHHbVGPwIWky/yfefRjytLtme2PhFOctJD5BX5ug5c9wHhTtShx/p3f6fcKMh1jMsbA4ZZIhvQqRzByuMjzNUuj9pxaCFpLaVnaNC7KMKWKgsVHkTnFRhLKGTWGaTRRRUyJWcT3xgs7mYdYoJJB71RiPxApG4Bte7061XziVz75PbP8VMXalLt0m9P+pK/tEL/bUDRxi3hH+qj/gFAETU+HY5m7xS8M/hNCdjnHQOOjj0YH4VR3V7qFqMXECX8I6yQqFlGPFoTkE/q0513S4HR13Dz6MPj4/GgBW0TjWyuMKkyo/TupPybA+QDcif1SaYqg63wjY3n51ELHluYbH/AKROfw6Uur2ZXEP+Q6hPEPBGZZYx6BcqPmDQA4UUrJwzrgGDfQEfeMKZ/divJ4S1E/ntVbHlDHEh+anP4UANRqpv+J7OHlLcwqR9neC37K5P4VTxdnFs5xc3F1cf7aZmHyUA1d2PBOmw42QxEjoTFvP7UhJoAoX7SLRuVulxdN5QwsfnuxVbq+o6hdtCY9MkVYnMg72ZELExug3KwG3G4nqegrTYhAgwFcjy5KPktdRfqv1YlHqeZoAzSLQ9ZlxtS0iHqXkI/ZG2p0XZlqMv5/UtinqsUQU/BlYfjT4+qyHxA9w/vzUaS4durE/Hl8qAKvh7swsbaVZCz3E68w8r7mBHjt6fHGR51V9sQ/xnSv8AxsP8dMqOQcjkR0NLnagO8u9Ix43sB/rZP4UASNdH/W0/ra25/wB5cCvdHFKbdWB/0lkoHvinfP8A5q0Vs6N/lI8/r1+e/l/gKKKKslMKi6peCGGWU9I0Z8ee0E4+PSpVVHE0XerDb4z9IuYYSP0TIHk+GxGqFktsGxlUN81Hux74I0/6Lp1uj8mWISSk/ffMkpP85mqq4G0/2HvXH5e+Kzv+ghH5CMD9FCM+JJPpV9xfOY7C7cdUtpmH82JjXHQP8lt8dO5jx/RrXnLXwerrXJC44vxBp91ITgiF1X9Z12IPizKPjVloWgxw20EJUExxRxkkcyUQKT+FKPH1x313ptgp/PXAnlHnHb+3tPoxB/YrRqK1wE3yFFFFMICr2p2rSaTeKoye63fBGDt+Cmq/RJQ1vAynKtFGQfQoMU8sM8jzFZ5qvD17Zc9PSO5tski1dtksWTnbDIeRTrhW5joM9AAW9FKdvx7bhu7ukmspfuXCFQfUNjGPU4pls7tJUDxOroRkMpBH4UAd6+V9ooA+Yr7RRQAUUUUAFFU+ocUWcGRLcxKR9kMGb9lcn8KW73tVs1O2JJpmPTaoQH9s7v6tAD5RWeQ8UavdZFpppUfelDY59OchjX99To+FNfly0t5DbrjO1MFh6AJH/wAdADoaVtU1SG71LT7aFllkiuBM+z2ljWKJ/rMOQOce448xS3wTwkNRvLyG8u7i4itWQcnZVkZi+4EMWwAUI9kgnGcitp0TQba0TZbQxxL47Rgtj7zdWPqSaAFrjyLF3ZSeazwe8ssco/CJqhVadpp2wW0v+ju4ifQSB4Sf95VXWroXmDXxMTxKOLE+6CiiirpnBUFTnU9NT/WTuf5ls+D82FTqqbm4WHUtNnkZUiVriN2Y4Ud5ASpJPIDKVX1X8plrRfz45++DQ+MMfQLzd9X6NNn3d02ap+z1idMss9fo8fyCgD8MUocW8QXWsr9E0yJxZu4Sa9YbVYA+0IwxBKDxxzbpgDrpVvAsUaogwkahVA8FUYAAHoKwLX6Hpq0K3DNqJ9ZvrphkW6R2cRznnt7ybl4EFgPifOn2kDsavUntrudMjvr+eVg31l37CoPqF20/0xLCIPqFFFFdOBRRRQBHvrGKZCk0aSIequodT8GGKyPj/s07h/pmnLKiD8/BbOUkAH24euceKeOOWK2SigDCtPbUGhE9jqEd5F92eMB19HIy24epHyr2vFuqR8pLKGX9KN9v4FmP4U78T8Akytd6dILW6PN1x+QuPSVR0J+8B4nxOQnS8Qqknc6hC1jcebAm3l82SQcgPXmB55oA5f4QLzp/Jb5/2jY/8r+2ux17WZPzenxxesrg4+bqfwqz7s7QwwynoykMp9zLkGrjTNRBAVjgjkCfH/3oAVP5M1yb85d29uPKJdx/gz/Wrz/g1Mv+V39zP5gHC/KQv/ZWgUUAKth2d6fF/mN5/wBYzOP2Sdv4Uw2dhFEMRRxxjyRAg/qipNQtQ1WCAZmmji/XcL8gTk0AMmgr9c+4fv8A/aqrtD4lWzs5nBG4LgfrtyRfmQT6A0m6t2v28YENlHJO55DAKhj7yNx/mqfeK5cNcG3upTpdasNkCHdHakY3Hw3J1C+e/wBo9CAKAGHsU4ea1sO8lB725bvm3fWC4xGG9SMv/PrQaKKAEvtfYfyY6/aaa3VPVvpEZx8gflUA1E7SL3v9RsbIYKw7r2UeRUFYfjuLcv0hUqtPQR9lsxvE5JzjHt9Qoooq+ZgVQ8caR9KspYwMuB3iee5OeB6kZX+dV9RXJRUotMlCThJSXodOEeLrA2dsIj3UexY9u1zHCw5d3LKRtViehdgWyDz3c7+81hEnt4QVZpmcYDDcoSJn34+77IUnzday6C4Ok3buy79NuzidMblhduW4r02nPPzBx1Vcumq3djpUPe29vCJZ8JBHCqhrh2xsUFR9TJBz0GRjmQD5q2l1z2s9ZTdG2ClE7cFRIup6sIk2putixAwplaN2lx4Z5qTjxPPrTxVLwlo5tbcLIQ00jNNcOPtyyHLkeg5KP0UWrqprhHGFFFFdOBRRRQAUUUUAFRdS02G4jMc8SSoequoYe/B8fWpVFAGbX3ZFCrF7C6uLJjz2oxeP4qSGPxYj0qvfhfX4fqXNpcjwMi7G+QQfxGtZr4GByMjl19KAMM4k1jW7JY2uI7RRJIIkKgtliCQD7fIcjzrjJfa2/LvbaL1VRn8Vemft5k/J2C+d2p+S4/4q5IuWA8yB+NAChrOj34iaW61CXYEZ9qZUNgZ+yyjy6r41d9mXZZb3Fql3eq7NKSyIHKDu/ssxXDEtzbr0K+Oam9paF4I4FOGnkjgX/wC5Ig/cDWtWtusaLGgwqKEUDwCjAHyFAFfovDlpaD/FreKLwLKoDH9ZvrH4mrWiigAooqPqF4sMUkrnCRo0jHyVQSfwFAGE6vrb2esX5niM5d1zJAdxjjK/kkKkDntC559R40wabxZZz/UnQN02ue7bPlh8Z+FJOjyvKJLmT85cSNM3puPsgegHT0NSbi0jf66K36yg/vqrHxx0Tde3KRy3wiF635w2aOpzzHMelfcVli6HCDlFZCfuO6/gDivR0lT1knPoZn/vq2v4jpxzFlN+AWek1+xpV1dxxjdI6IPN2Cj5k0salx5ACUtla6k8k5Rj9ZyMY92feKWYtAtwc92GPmxL/wARIqwjjCjCgAeQGB+FVr/4jysVR/cfT4DFPNks/oUnEq3M8Ly3MuWUbkhTlEmCM8j9Y4zzOevjWocABtVnh1GZNsVrEsUC4wGnKj6RKB91T7C9RkZ5FaRdQi3RSL5ow+amtN7C5c6PAPutKP8Aeuf7aTotRO9SlY8vJduphViMFhD/AEUUVeEBRRRQAUUUUAFFFFABRRRQBlHadxPdNeppts5t1ZBJLMv5wqQx2ofsjC9RzJI6AHK7/g4hXDw3kkcv394BJPUkgBvlirvtm094Lq11NFLRqO4nx4AlthPv3uM+YQeNebW5SRA6MGVhkEdP+fSgBcn4VummhNzfG5SFtyhmZyMEHA3McZKrn3U22q5dR+kP31yqZpYAfeeiAk/uA/58qAIGtSCXV9NgPhMZfjDGzr+OflWvVgXCd2briOJl5rCJMkdMLFIGP9I+PlW+0AFFFFABSJ2yXpXT+4UkPdSJBkdQvN5D7tikfzqe6xXj7VvpWoOFOY7UGBfIyNgzn4YRPerUnUW+VW5DKob5JFGiAAADAAwB5AdK+0UV5U1wooooAKKK8QyhwGU5B6Hz54yPT18a7h4yB7IzWg9goxpKZ/0sv8VZ+K0rsWi26YnrNP8AhMw/srX8Kfvr9PqUtZ6D1RRRWwUQooooAKKKKACiiigAooooA5XVskiNHIqujAqysMqwPUEHqKy3VuyJ4naTS7owZ59xLlo8+jczj9ZWPrRRQBSz6NrsP1ra3mUfaR1X+KRf4aiXEGtTr3SWaxk8twljyAepGZOR9eZoooAe+yvs8/k1XlmZXuZFC+zzWNM52qSASScEnp7KgdMnQaKKACiiigCk401z6FZTXAGWVcIPN3ISMH03EZ9M1h9lAUQKSWbqzHmWZjlmOfMkmvlFZHisniMfTku6NLlneiiisYvBX2vlFAFSHNyxA5QKSreBkYdV9EHj51bAUUVY1Psz2LohdXMdz6s+1qfZIuNNj/2tx/8A0y0UVe8K96RX1nRDjRRRW0UD/9k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5BB71072-8FF8-DD32-4663-898E37F80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428524"/>
            <a:ext cx="7541839" cy="515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268845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en-US" b="1" dirty="0"/>
              <a:t>How to become a PHP Developer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47800"/>
            <a:ext cx="8712968" cy="4572000"/>
          </a:xfrm>
        </p:spPr>
        <p:txBody>
          <a:bodyPr/>
          <a:lstStyle/>
          <a:p>
            <a:r>
              <a:rPr lang="en-US" dirty="0"/>
              <a:t>https://www.simplilearn.com/how-to-become-a-php-developer-article</a:t>
            </a:r>
          </a:p>
        </p:txBody>
      </p:sp>
    </p:spTree>
    <p:extLst>
      <p:ext uri="{BB962C8B-B14F-4D97-AF65-F5344CB8AC3E}">
        <p14:creationId xmlns:p14="http://schemas.microsoft.com/office/powerpoint/2010/main" xmlns="" val="3431639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28215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PHP Developer Requirements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sz="quarter" idx="1"/>
          </p:nvPr>
        </p:nvSpPr>
        <p:spPr bwMode="auto">
          <a:xfrm>
            <a:off x="323528" y="712536"/>
            <a:ext cx="8640960" cy="5863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of PHP web frameworks including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Yii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Laravel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CodeIgniter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Knowledge of front-end technologies including CSS3, JavaScript, and HTML5.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Understanding of object-oriented PHP programming.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Previous experience creating scalable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Proficient with code versioning tools including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Mercurial, CVS, and SVN.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Familiarity with SQL/NoSQL/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MYSQLi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databases.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Ability to manage a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project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Good problem-solving skills. </a:t>
            </a:r>
          </a:p>
        </p:txBody>
      </p:sp>
    </p:spTree>
    <p:extLst>
      <p:ext uri="{BB962C8B-B14F-4D97-AF65-F5344CB8AC3E}">
        <p14:creationId xmlns:p14="http://schemas.microsoft.com/office/powerpoint/2010/main" xmlns="" val="2287706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6EED362A-E312-4148-B167-C21428CD234B}"/>
              </a:ext>
            </a:extLst>
          </p:cNvPr>
          <p:cNvSpPr txBox="1">
            <a:spLocks/>
          </p:cNvSpPr>
          <p:nvPr/>
        </p:nvSpPr>
        <p:spPr>
          <a:xfrm>
            <a:off x="395536" y="260648"/>
            <a:ext cx="8568952" cy="1008112"/>
          </a:xfrm>
          <a:prstGeom prst="rect">
            <a:avLst/>
          </a:prstGeom>
        </p:spPr>
        <p:txBody>
          <a:bodyPr bIns="91440" anchor="b" anchorCtr="0">
            <a:normAutofit fontScale="975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400" b="1" dirty="0">
                <a:solidFill>
                  <a:schemeClr val="tx1"/>
                </a:solidFill>
              </a:rPr>
              <a:t>Course Details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ABF96D31-54D0-4A1B-BBBE-AB7565EE4865}"/>
              </a:ext>
            </a:extLst>
          </p:cNvPr>
          <p:cNvSpPr txBox="1">
            <a:spLocks/>
          </p:cNvSpPr>
          <p:nvPr/>
        </p:nvSpPr>
        <p:spPr>
          <a:xfrm>
            <a:off x="395536" y="1484784"/>
            <a:ext cx="8424936" cy="4968552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4013" indent="-354013" algn="just"/>
            <a:r>
              <a:rPr lang="en-IN" sz="2800" dirty="0">
                <a:latin typeface="Times New Roman" panose="02020603050405020304" pitchFamily="18" charset="0"/>
              </a:rPr>
              <a:t>L=3, T=0, P=2 Credits 4.0</a:t>
            </a:r>
          </a:p>
          <a:p>
            <a:pPr marL="354013" indent="-354013" algn="just"/>
            <a:r>
              <a:rPr lang="en-IN" sz="2800" dirty="0">
                <a:latin typeface="Times New Roman" panose="02020603050405020304" pitchFamily="18" charset="0"/>
              </a:rPr>
              <a:t>Contact Hours = 5 Hours per group for 14 weeks</a:t>
            </a:r>
          </a:p>
          <a:p>
            <a:pPr marL="354013" indent="-354013" algn="just"/>
            <a:r>
              <a:rPr lang="en-IN" sz="2800" i="0" u="none" strike="noStrike" baseline="0" dirty="0">
                <a:latin typeface="Times New Roman" panose="02020603050405020304" pitchFamily="18" charset="0"/>
              </a:rPr>
              <a:t>Examinations:</a:t>
            </a:r>
            <a:endParaRPr lang="en-IN" sz="2600" i="0" u="none" strike="noStrike" baseline="0" dirty="0">
              <a:latin typeface="Times New Roman" panose="02020603050405020304" pitchFamily="18" charset="0"/>
            </a:endParaRPr>
          </a:p>
          <a:p>
            <a:pPr marL="717550" lvl="1" indent="-363538"/>
            <a:r>
              <a:rPr lang="en-IN" b="0" i="0" u="none" strike="noStrike" baseline="0" dirty="0">
                <a:latin typeface="Times New Roman" panose="02020603050405020304" pitchFamily="18" charset="0"/>
              </a:rPr>
              <a:t>4 Continuous Assessments</a:t>
            </a:r>
            <a:r>
              <a:rPr lang="en-IN" b="0" i="0" u="none" strike="noStrike" dirty="0"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3</a:t>
            </a:r>
            <a:r>
              <a:rPr lang="en-IN" b="0" i="0" u="none" strike="noStrike" baseline="30000" dirty="0">
                <a:latin typeface="Times New Roman" panose="02020603050405020304" pitchFamily="18" charset="0"/>
              </a:rPr>
              <a:t>rd </a:t>
            </a:r>
            <a:r>
              <a:rPr lang="en-IN" dirty="0">
                <a:latin typeface="Times New Roman" panose="02020603050405020304" pitchFamily="18" charset="0"/>
              </a:rPr>
              <a:t>week (Lab Evaluation 1)  6</a:t>
            </a:r>
            <a:r>
              <a:rPr lang="en-IN" baseline="30000" dirty="0">
                <a:latin typeface="Times New Roman" panose="02020603050405020304" pitchFamily="18" charset="0"/>
              </a:rPr>
              <a:t>th</a:t>
            </a:r>
            <a:r>
              <a:rPr lang="en-IN" dirty="0">
                <a:latin typeface="Times New Roman" panose="02020603050405020304" pitchFamily="18" charset="0"/>
              </a:rPr>
              <a:t> week (Lab Evaluation 2), 9</a:t>
            </a:r>
            <a:r>
              <a:rPr lang="en-IN" baseline="30000" dirty="0">
                <a:latin typeface="Times New Roman" panose="02020603050405020304" pitchFamily="18" charset="0"/>
              </a:rPr>
              <a:t>th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week (Mini Project </a:t>
            </a:r>
            <a:r>
              <a:rPr lang="en-IN" dirty="0">
                <a:latin typeface="Times New Roman" panose="02020603050405020304" pitchFamily="18" charset="0"/>
              </a:rPr>
              <a:t>Evaluation)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and 12</a:t>
            </a:r>
            <a:r>
              <a:rPr lang="en-IN" b="0" i="0" u="none" strike="noStrike" baseline="30000" dirty="0">
                <a:latin typeface="Times New Roman" panose="02020603050405020304" pitchFamily="18" charset="0"/>
              </a:rPr>
              <a:t>th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 week (Mini Project Evaluation). </a:t>
            </a:r>
          </a:p>
          <a:p>
            <a:pPr marL="717550" lvl="1" indent="-363538"/>
            <a:r>
              <a:rPr lang="en-IN" b="0" i="0" u="none" strike="noStrike" baseline="0" dirty="0">
                <a:latin typeface="Times New Roman" panose="02020603050405020304" pitchFamily="18" charset="0"/>
              </a:rPr>
              <a:t>No Mid Term </a:t>
            </a:r>
            <a:r>
              <a:rPr lang="en-IN" dirty="0">
                <a:latin typeface="Times New Roman" panose="02020603050405020304" pitchFamily="18" charset="0"/>
              </a:rPr>
              <a:t>E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xam </a:t>
            </a:r>
          </a:p>
          <a:p>
            <a:pPr marL="717550" lvl="1" indent="-363538"/>
            <a:r>
              <a:rPr lang="en-IN" b="0" i="0" u="none" strike="noStrike" baseline="0" dirty="0">
                <a:latin typeface="Times New Roman" panose="02020603050405020304" pitchFamily="18" charset="0"/>
              </a:rPr>
              <a:t>End Term Practical</a:t>
            </a:r>
            <a:r>
              <a:rPr lang="en-IN" b="0" i="0" u="none" strike="noStrike" dirty="0">
                <a:latin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</a:rPr>
              <a:t>will be held after week 14.</a:t>
            </a:r>
            <a:endParaRPr lang="en-IN" dirty="0">
              <a:latin typeface="Times New Roman" panose="02020603050405020304" pitchFamily="18" charset="0"/>
            </a:endParaRPr>
          </a:p>
          <a:p>
            <a:pPr marL="354013" indent="-354013" algn="just"/>
            <a:r>
              <a:rPr lang="en-IN" sz="2800" i="0" u="none" strike="noStrike" baseline="0" dirty="0">
                <a:latin typeface="Times New Roman" panose="02020603050405020304" pitchFamily="18" charset="0"/>
              </a:rPr>
              <a:t>Exam Category for this course is </a:t>
            </a:r>
            <a:r>
              <a:rPr lang="en-IN" sz="2800" dirty="0">
                <a:latin typeface="Times New Roman" panose="02020603050405020304" pitchFamily="18" charset="0"/>
              </a:rPr>
              <a:t>X6</a:t>
            </a:r>
            <a:r>
              <a:rPr lang="en-IN" sz="2800" i="0" u="none" strike="noStrike" baseline="0" dirty="0">
                <a:latin typeface="Times New Roman" panose="02020603050405020304" pitchFamily="18" charset="0"/>
              </a:rPr>
              <a:t> </a:t>
            </a:r>
          </a:p>
          <a:p>
            <a:pPr marL="717550" lvl="1" indent="-354013" algn="just"/>
            <a:r>
              <a:rPr lang="en-IN" i="0" u="none" strike="noStrike" baseline="0" dirty="0">
                <a:latin typeface="Times New Roman" panose="02020603050405020304" pitchFamily="18" charset="0"/>
              </a:rPr>
              <a:t>End Term Exam: Practical demonstration</a:t>
            </a:r>
          </a:p>
          <a:p>
            <a:pPr marL="274320" lvl="1" indent="0" algn="just">
              <a:buNone/>
            </a:pPr>
            <a:endParaRPr lang="en-I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700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178233-1495-4E3A-9289-1B2AD8178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12" y="403135"/>
            <a:ext cx="8659975" cy="792088"/>
          </a:xfrm>
        </p:spPr>
        <p:txBody>
          <a:bodyPr bIns="91440" anchor="b" anchorCtr="0">
            <a:normAutofit fontScale="90000"/>
          </a:bodyPr>
          <a:lstStyle/>
          <a:p>
            <a:r>
              <a:rPr lang="en-IN" sz="4400" b="1" dirty="0">
                <a:solidFill>
                  <a:schemeClr val="tx1"/>
                </a:solidFill>
              </a:rPr>
              <a:t>Course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DBC3C5-A95C-4C88-95C7-4F33AE2440B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43639" y="1124744"/>
            <a:ext cx="8658347" cy="525658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CO1 :: Knowledge about dynamic web based solutions development. 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CO2 :: Understand essentials skills for commercial web development.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CO3 :: Employ the mandatory skills of web based IT solution development.</a:t>
            </a:r>
          </a:p>
          <a:p>
            <a:pPr algn="just">
              <a:lnSpc>
                <a:spcPct val="150000"/>
              </a:lnSpc>
              <a:tabLst>
                <a:tab pos="895350" algn="l"/>
              </a:tabLst>
            </a:pPr>
            <a:r>
              <a:rPr lang="en-US" sz="2800" dirty="0"/>
              <a:t>CO4 :: Explore the possibility to come up with optimized web based IT solution.</a:t>
            </a:r>
          </a:p>
        </p:txBody>
      </p:sp>
    </p:spTree>
    <p:extLst>
      <p:ext uri="{BB962C8B-B14F-4D97-AF65-F5344CB8AC3E}">
        <p14:creationId xmlns:p14="http://schemas.microsoft.com/office/powerpoint/2010/main" xmlns="" val="266573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260648"/>
            <a:ext cx="8712967" cy="6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2516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404664"/>
            <a:ext cx="8784976" cy="612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334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BB111E-6C6A-46F7-91D5-663DA56E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300" y="188640"/>
            <a:ext cx="8435280" cy="778098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Course Content (Syllabus)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4B81719-703E-41DE-85F0-A6193544F17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4300" y="950659"/>
            <a:ext cx="8638180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Unit I </a:t>
            </a:r>
          </a:p>
          <a:p>
            <a:pPr marL="0" indent="0" algn="just">
              <a:buNone/>
            </a:pPr>
            <a:r>
              <a:rPr lang="en-US" sz="2400" dirty="0"/>
              <a:t>Basics of PHP : introduction to PHP, client site script vs server site script, compiling process for </a:t>
            </a:r>
            <a:r>
              <a:rPr lang="en-US" sz="2400" dirty="0" err="1"/>
              <a:t>php</a:t>
            </a:r>
            <a:r>
              <a:rPr lang="en-US" sz="2400" dirty="0"/>
              <a:t> web page, variables in PHP, constants in PHP, control flow statements, looping statements, OOPs in PHP </a:t>
            </a:r>
          </a:p>
          <a:p>
            <a:pPr marL="0" indent="0" algn="just">
              <a:buNone/>
            </a:pPr>
            <a:r>
              <a:rPr lang="en-US" b="1" dirty="0"/>
              <a:t>Unit II </a:t>
            </a:r>
          </a:p>
          <a:p>
            <a:pPr marL="0" indent="0" algn="just">
              <a:buNone/>
            </a:pPr>
            <a:r>
              <a:rPr lang="en-US" sz="2400" dirty="0"/>
              <a:t>Functions in PHP : built in functions in </a:t>
            </a:r>
            <a:r>
              <a:rPr lang="en-US" sz="2400" dirty="0" err="1"/>
              <a:t>php</a:t>
            </a:r>
            <a:r>
              <a:rPr lang="en-US" sz="2400" dirty="0"/>
              <a:t>, defining and calling user defined functions in PHP, function parameters in </a:t>
            </a:r>
            <a:r>
              <a:rPr lang="en-US" sz="2400" dirty="0" err="1"/>
              <a:t>php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Arrays in PHP : types of arrays supported in </a:t>
            </a:r>
            <a:r>
              <a:rPr lang="en-US" sz="2400" dirty="0" err="1"/>
              <a:t>php</a:t>
            </a:r>
            <a:r>
              <a:rPr lang="en-US" sz="2400" dirty="0"/>
              <a:t>, performing operations on array in PHP, traversing arrays in </a:t>
            </a:r>
            <a:r>
              <a:rPr lang="en-US" sz="2400" dirty="0" err="1"/>
              <a:t>php</a:t>
            </a:r>
            <a:r>
              <a:rPr lang="en-US" sz="2400" dirty="0"/>
              <a:t>, sorting arrays in </a:t>
            </a:r>
            <a:r>
              <a:rPr lang="en-US" sz="2400" dirty="0" err="1"/>
              <a:t>php</a:t>
            </a:r>
            <a:r>
              <a:rPr lang="en-US" sz="2400" dirty="0"/>
              <a:t>, array functions in PHP.</a:t>
            </a:r>
            <a:endParaRPr lang="en-US" sz="2400" b="1" dirty="0"/>
          </a:p>
          <a:p>
            <a:pPr marL="0" indent="0" algn="just">
              <a:buNone/>
            </a:pPr>
            <a:r>
              <a:rPr lang="en-US" b="1" dirty="0"/>
              <a:t>Unit III </a:t>
            </a:r>
          </a:p>
          <a:p>
            <a:pPr marL="0" indent="0" algn="just">
              <a:buNone/>
            </a:pPr>
            <a:r>
              <a:rPr lang="en-US" sz="2400" dirty="0"/>
              <a:t>Handling HTML forms with PHP : html form controls, capturing HTML form data using PHP, sending data from PHP to HTML page</a:t>
            </a:r>
            <a:endParaRPr lang="en-IN" sz="24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xmlns="" val="2300217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692696"/>
            <a:ext cx="8640960" cy="54006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dirty="0"/>
              <a:t>Unit IV </a:t>
            </a:r>
          </a:p>
          <a:p>
            <a:pPr marL="0" indent="0" algn="just">
              <a:buNone/>
            </a:pPr>
            <a:r>
              <a:rPr lang="en-US" sz="2400" dirty="0"/>
              <a:t>Database using </a:t>
            </a:r>
            <a:r>
              <a:rPr lang="en-US" sz="2400" dirty="0" err="1"/>
              <a:t>MYSQLi</a:t>
            </a:r>
            <a:r>
              <a:rPr lang="en-US" sz="2400" dirty="0"/>
              <a:t> with PHP : database options using </a:t>
            </a:r>
            <a:r>
              <a:rPr lang="en-US" sz="2400" dirty="0" err="1"/>
              <a:t>php</a:t>
            </a:r>
            <a:r>
              <a:rPr lang="en-US" sz="2400" dirty="0"/>
              <a:t>, performing database operations using </a:t>
            </a:r>
            <a:r>
              <a:rPr lang="en-US" sz="2400" dirty="0" err="1"/>
              <a:t>mysqli</a:t>
            </a:r>
            <a:r>
              <a:rPr lang="en-US" sz="2400" dirty="0"/>
              <a:t>, performing database navigation using </a:t>
            </a:r>
            <a:r>
              <a:rPr lang="en-US" sz="2400" dirty="0" err="1"/>
              <a:t>mysqli</a:t>
            </a:r>
            <a:r>
              <a:rPr lang="en-US" sz="2400" dirty="0"/>
              <a:t>, using grid with </a:t>
            </a:r>
            <a:r>
              <a:rPr lang="en-US" sz="2400" dirty="0" err="1"/>
              <a:t>mysqi</a:t>
            </a:r>
            <a:endParaRPr lang="en-US" sz="2400" dirty="0"/>
          </a:p>
          <a:p>
            <a:pPr marL="0" indent="0">
              <a:buNone/>
            </a:pPr>
            <a:r>
              <a:rPr lang="en-US" b="1" dirty="0"/>
              <a:t>Unit V </a:t>
            </a:r>
          </a:p>
          <a:p>
            <a:pPr marL="0" indent="0" algn="just">
              <a:buNone/>
            </a:pPr>
            <a:r>
              <a:rPr lang="en-US" sz="2400" dirty="0"/>
              <a:t>Introduction to </a:t>
            </a:r>
            <a:r>
              <a:rPr lang="en-US" sz="2400" dirty="0" err="1"/>
              <a:t>Laravel</a:t>
            </a:r>
            <a:r>
              <a:rPr lang="en-US" sz="2400" dirty="0"/>
              <a:t> Framework : configuring </a:t>
            </a:r>
            <a:r>
              <a:rPr lang="en-US" sz="2400" dirty="0" err="1"/>
              <a:t>laravel</a:t>
            </a:r>
            <a:r>
              <a:rPr lang="en-US" sz="2400" dirty="0"/>
              <a:t> framework, html template to </a:t>
            </a:r>
            <a:r>
              <a:rPr lang="en-US" sz="2400" dirty="0" err="1"/>
              <a:t>laravel</a:t>
            </a:r>
            <a:r>
              <a:rPr lang="en-US" sz="2400" dirty="0"/>
              <a:t> blade template, database migrations, database eloquent ORM (CRUD)</a:t>
            </a:r>
          </a:p>
          <a:p>
            <a:pPr marL="0" indent="0" algn="just">
              <a:buNone/>
            </a:pPr>
            <a:r>
              <a:rPr lang="en-US" b="1" dirty="0"/>
              <a:t>Unit VI </a:t>
            </a:r>
          </a:p>
          <a:p>
            <a:pPr marL="0" indent="0" algn="just">
              <a:buNone/>
            </a:pPr>
            <a:r>
              <a:rPr lang="en-US" sz="2400" dirty="0"/>
              <a:t>Advanced </a:t>
            </a:r>
            <a:r>
              <a:rPr lang="en-US" sz="2400" dirty="0" err="1"/>
              <a:t>Laravel</a:t>
            </a:r>
            <a:r>
              <a:rPr lang="en-US" sz="2400" dirty="0"/>
              <a:t> features : form validations in </a:t>
            </a:r>
            <a:r>
              <a:rPr lang="en-US" sz="2400" dirty="0" err="1"/>
              <a:t>laravel</a:t>
            </a:r>
            <a:r>
              <a:rPr lang="en-US" sz="2400" dirty="0"/>
              <a:t>, file storage and uploading in </a:t>
            </a:r>
            <a:r>
              <a:rPr lang="en-US" sz="2400" dirty="0" err="1"/>
              <a:t>laravel</a:t>
            </a:r>
            <a:r>
              <a:rPr lang="en-US" sz="2400" dirty="0"/>
              <a:t>, database seeding in </a:t>
            </a:r>
            <a:r>
              <a:rPr lang="en-US" sz="2400" dirty="0" err="1"/>
              <a:t>laravel</a:t>
            </a:r>
            <a:r>
              <a:rPr lang="en-US" sz="2400" dirty="0"/>
              <a:t>, sending emails using </a:t>
            </a:r>
            <a:r>
              <a:rPr lang="en-US" sz="2400" dirty="0" err="1"/>
              <a:t>laravel</a:t>
            </a:r>
            <a:r>
              <a:rPr lang="en-US" sz="2400" dirty="0"/>
              <a:t>, </a:t>
            </a:r>
            <a:r>
              <a:rPr lang="en-US" sz="2400" dirty="0" err="1"/>
              <a:t>git</a:t>
            </a:r>
            <a:r>
              <a:rPr lang="en-US" sz="2400" dirty="0"/>
              <a:t> and </a:t>
            </a:r>
            <a:r>
              <a:rPr lang="en-US" sz="2400" dirty="0" err="1"/>
              <a:t>git</a:t>
            </a:r>
            <a:r>
              <a:rPr lang="en-US" sz="2400" dirty="0"/>
              <a:t> hub (version control) for </a:t>
            </a:r>
            <a:r>
              <a:rPr lang="en-US" sz="2400" dirty="0" err="1"/>
              <a:t>laravel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xmlns="" val="4267118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64096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/>
              <a:t>List of Practical's / Experiments</a:t>
            </a:r>
          </a:p>
          <a:p>
            <a:pPr marL="0" indent="0">
              <a:buNone/>
            </a:pPr>
            <a:r>
              <a:rPr lang="en-US" b="1" dirty="0"/>
              <a:t>Programming in 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logic implementation using different types of variables</a:t>
            </a:r>
            <a:br>
              <a:rPr lang="en-US" dirty="0"/>
            </a:br>
            <a:r>
              <a:rPr lang="en-US" dirty="0"/>
              <a:t>• programing constructs in PHP</a:t>
            </a:r>
            <a:br>
              <a:rPr lang="en-US" dirty="0"/>
            </a:br>
            <a:r>
              <a:rPr lang="en-US" dirty="0"/>
              <a:t>• using objects of classes to implement properties and methods</a:t>
            </a:r>
          </a:p>
          <a:p>
            <a:pPr marL="0" indent="0">
              <a:buNone/>
            </a:pPr>
            <a:r>
              <a:rPr lang="en-US" b="1" dirty="0"/>
              <a:t>Implementing functions in 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creating functions in PHP</a:t>
            </a:r>
            <a:br>
              <a:rPr lang="en-US" dirty="0"/>
            </a:br>
            <a:r>
              <a:rPr lang="en-US" dirty="0"/>
              <a:t>• types of function calls in PHP</a:t>
            </a:r>
            <a:br>
              <a:rPr lang="en-US" dirty="0"/>
            </a:br>
            <a:r>
              <a:rPr lang="en-US" dirty="0"/>
              <a:t>• functions arguments in PHP</a:t>
            </a:r>
            <a:br>
              <a:rPr lang="en-US" dirty="0"/>
            </a:br>
            <a:r>
              <a:rPr lang="en-US" b="1" dirty="0"/>
              <a:t>Implementing arrays in 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indexed arrays in PHP</a:t>
            </a:r>
            <a:br>
              <a:rPr lang="en-US" dirty="0"/>
            </a:br>
            <a:r>
              <a:rPr lang="en-US" dirty="0"/>
              <a:t>• associative arrays in PHP</a:t>
            </a:r>
            <a:br>
              <a:rPr lang="en-US" dirty="0"/>
            </a:br>
            <a:r>
              <a:rPr lang="en-US" dirty="0"/>
              <a:t>• multidimensional arrays in PHP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xmlns="" val="90710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2C2AB0F-91B5-47FE-95A9-2D420076AA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51520" y="548680"/>
            <a:ext cx="8640960" cy="590465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b="1" u="sng" dirty="0"/>
              <a:t>List of Practical's / Experiments</a:t>
            </a:r>
          </a:p>
          <a:p>
            <a:pPr marL="0" indent="0">
              <a:buNone/>
            </a:pPr>
            <a:r>
              <a:rPr lang="en-US" b="1" dirty="0"/>
              <a:t>HTML forms and PHP</a:t>
            </a:r>
            <a:br>
              <a:rPr lang="en-US" b="1" dirty="0"/>
            </a:br>
            <a:r>
              <a:rPr lang="en-US" dirty="0"/>
              <a:t>• applying logic on html form data using PHP.</a:t>
            </a:r>
            <a:br>
              <a:rPr lang="en-US" dirty="0"/>
            </a:br>
            <a:r>
              <a:rPr lang="en-US" dirty="0"/>
              <a:t>• methods to send to data from html to PHP page.</a:t>
            </a:r>
          </a:p>
          <a:p>
            <a:pPr marL="0" indent="0">
              <a:buNone/>
            </a:pPr>
            <a:r>
              <a:rPr lang="en-US" b="1" dirty="0"/>
              <a:t>Using </a:t>
            </a:r>
            <a:r>
              <a:rPr lang="en-US" b="1" dirty="0" err="1"/>
              <a:t>MYSQLi</a:t>
            </a:r>
            <a:r>
              <a:rPr lang="en-US" b="1" dirty="0"/>
              <a:t> database</a:t>
            </a:r>
            <a:br>
              <a:rPr lang="en-US" b="1" dirty="0"/>
            </a:br>
            <a:r>
              <a:rPr lang="en-US" dirty="0"/>
              <a:t>• sending data from html page to </a:t>
            </a:r>
            <a:r>
              <a:rPr lang="en-US" dirty="0" err="1"/>
              <a:t>MYSQLi</a:t>
            </a:r>
            <a:r>
              <a:rPr lang="en-US" dirty="0"/>
              <a:t> database using </a:t>
            </a:r>
            <a:r>
              <a:rPr lang="en-US" dirty="0" err="1"/>
              <a:t>php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different modes to retrieve data from a </a:t>
            </a:r>
            <a:r>
              <a:rPr lang="en-US" dirty="0" err="1"/>
              <a:t>MYSQLi</a:t>
            </a:r>
            <a:r>
              <a:rPr lang="en-US" dirty="0"/>
              <a:t> database to HTML page.</a:t>
            </a:r>
          </a:p>
          <a:p>
            <a:pPr marL="0" indent="0">
              <a:buNone/>
            </a:pPr>
            <a:r>
              <a:rPr lang="en-US" b="1" dirty="0"/>
              <a:t>Working with </a:t>
            </a:r>
            <a:r>
              <a:rPr lang="en-US" b="1" dirty="0" err="1"/>
              <a:t>Laravel</a:t>
            </a:r>
            <a:r>
              <a:rPr lang="en-US" b="1" dirty="0"/>
              <a:t> framework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migrating from HTML to </a:t>
            </a:r>
            <a:r>
              <a:rPr lang="en-US" dirty="0" err="1"/>
              <a:t>Laravel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CRUD operations on </a:t>
            </a:r>
            <a:r>
              <a:rPr lang="en-US" dirty="0" err="1"/>
              <a:t>MYSQLi</a:t>
            </a:r>
            <a:r>
              <a:rPr lang="en-US" dirty="0"/>
              <a:t> database</a:t>
            </a:r>
            <a:br>
              <a:rPr lang="en-US" dirty="0"/>
            </a:br>
            <a:r>
              <a:rPr lang="en-US" dirty="0"/>
              <a:t>• implementing validations using </a:t>
            </a:r>
            <a:r>
              <a:rPr lang="en-US" dirty="0" err="1"/>
              <a:t>Laravel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• managing </a:t>
            </a:r>
            <a:r>
              <a:rPr lang="en-US" dirty="0" err="1"/>
              <a:t>Laravel</a:t>
            </a:r>
            <a:r>
              <a:rPr lang="en-US" dirty="0"/>
              <a:t> versions using </a:t>
            </a:r>
            <a:r>
              <a:rPr lang="en-US" dirty="0" err="1"/>
              <a:t>Git</a:t>
            </a:r>
            <a:r>
              <a:rPr lang="en-US" dirty="0"/>
              <a:t> Hub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xmlns="" val="2031406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837</TotalTime>
  <Words>561</Words>
  <Application>Microsoft Office PowerPoint</Application>
  <PresentationFormat>On-screen Show (4:3)</PresentationFormat>
  <Paragraphs>90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Equity</vt:lpstr>
      <vt:lpstr>CAP777: WEB DEVELOPMMENT USING PHP Lecture Zero</vt:lpstr>
      <vt:lpstr>Slide 2</vt:lpstr>
      <vt:lpstr>Course Outcomes</vt:lpstr>
      <vt:lpstr>Slide 4</vt:lpstr>
      <vt:lpstr>Slide 5</vt:lpstr>
      <vt:lpstr>Course Content (Syllabus)</vt:lpstr>
      <vt:lpstr>Slide 7</vt:lpstr>
      <vt:lpstr>Slide 8</vt:lpstr>
      <vt:lpstr>Slide 9</vt:lpstr>
      <vt:lpstr>Slide 10</vt:lpstr>
      <vt:lpstr>Text Book</vt:lpstr>
      <vt:lpstr>MOOCs</vt:lpstr>
      <vt:lpstr>Certifications</vt:lpstr>
      <vt:lpstr>Hackathons/ Competitions</vt:lpstr>
      <vt:lpstr>What can Web Programming do?</vt:lpstr>
      <vt:lpstr>Front End and Back End</vt:lpstr>
      <vt:lpstr>How to become a PHP Developer</vt:lpstr>
      <vt:lpstr>       PHP Developer Requirements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Network Classifications</dc:title>
  <dc:creator>HP-PC</dc:creator>
  <cp:lastModifiedBy>Admin</cp:lastModifiedBy>
  <cp:revision>75</cp:revision>
  <dcterms:created xsi:type="dcterms:W3CDTF">2019-01-17T04:48:58Z</dcterms:created>
  <dcterms:modified xsi:type="dcterms:W3CDTF">2022-08-03T09:55:38Z</dcterms:modified>
</cp:coreProperties>
</file>