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77" r:id="rId9"/>
    <p:sldId id="278" r:id="rId10"/>
    <p:sldId id="279" r:id="rId11"/>
    <p:sldId id="261" r:id="rId12"/>
    <p:sldId id="262" r:id="rId13"/>
    <p:sldId id="263" r:id="rId14"/>
    <p:sldId id="264" r:id="rId15"/>
    <p:sldId id="265" r:id="rId16"/>
    <p:sldId id="266" r:id="rId17"/>
    <p:sldId id="270" r:id="rId18"/>
    <p:sldId id="271" r:id="rId19"/>
    <p:sldId id="272" r:id="rId20"/>
    <p:sldId id="273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11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3046-22EA-4774-99D0-F60FCECE1CA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9BBE-A120-453F-8FE5-D5F3CD490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89BBE-A120-453F-8FE5-D5F3CD490E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3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82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04788-F0A3-4236-A22F-23FA9D3DA81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47D59-9FF2-4ADE-89D1-B88F89A4A7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44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Software Engineering (SE)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6814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ACA9-A819-A942-8D44-7BC1CBC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STQ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CE8A-2909-AE4E-A8D1-CAF2B791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STQ stand for Scope, Timeliness and Quality</a:t>
            </a:r>
          </a:p>
          <a:p>
            <a:r>
              <a:rPr lang="en-US" dirty="0"/>
              <a:t>Scope: Work/ task to be done to have the complete solution</a:t>
            </a:r>
          </a:p>
          <a:p>
            <a:r>
              <a:rPr lang="en-US" dirty="0"/>
              <a:t>Timeliness: With a certain time line and budget</a:t>
            </a:r>
          </a:p>
          <a:p>
            <a:r>
              <a:rPr lang="en-US" dirty="0"/>
              <a:t>Quality : End result as per agreed expectation</a:t>
            </a:r>
          </a:p>
        </p:txBody>
      </p:sp>
    </p:spTree>
    <p:extLst>
      <p:ext uri="{BB962C8B-B14F-4D97-AF65-F5344CB8AC3E}">
        <p14:creationId xmlns:p14="http://schemas.microsoft.com/office/powerpoint/2010/main" val="19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has become deeply embedded in virtually every aspect of our lives,</a:t>
            </a:r>
          </a:p>
          <a:p>
            <a:r>
              <a:rPr lang="en-US" dirty="0"/>
              <a:t>Increase in the number of stakeholders so many voices must be heard. </a:t>
            </a:r>
          </a:p>
          <a:p>
            <a:r>
              <a:rPr lang="en-US" dirty="0"/>
              <a:t>Each of them has a slightly different idea or view</a:t>
            </a:r>
          </a:p>
          <a:p>
            <a:r>
              <a:rPr lang="en-US" dirty="0"/>
              <a:t> </a:t>
            </a:r>
            <a:r>
              <a:rPr lang="en-US" b="1" i="1" dirty="0"/>
              <a:t>It follows that a concerted effort should be made to understand the problem before a software solution is developed.</a:t>
            </a:r>
          </a:p>
        </p:txBody>
      </p:sp>
    </p:spTree>
    <p:extLst>
      <p:ext uri="{BB962C8B-B14F-4D97-AF65-F5344CB8AC3E}">
        <p14:creationId xmlns:p14="http://schemas.microsoft.com/office/powerpoint/2010/main" val="19578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demanded by individuals, businesses, and governments are becoming increasingly complex with each passing year</a:t>
            </a:r>
          </a:p>
          <a:p>
            <a:r>
              <a:rPr lang="en-US" dirty="0"/>
              <a:t>The complexity of these new computer-based systems and products demands careful attention to the interactions of all system elements.</a:t>
            </a:r>
          </a:p>
          <a:p>
            <a:r>
              <a:rPr lang="en-US" dirty="0"/>
              <a:t> </a:t>
            </a:r>
            <a:r>
              <a:rPr lang="en-US" b="1" i="1" dirty="0"/>
              <a:t>It follows that design becomes a pivotal activity</a:t>
            </a:r>
          </a:p>
        </p:txBody>
      </p:sp>
    </p:spTree>
    <p:extLst>
      <p:ext uri="{BB962C8B-B14F-4D97-AF65-F5344CB8AC3E}">
        <p14:creationId xmlns:p14="http://schemas.microsoft.com/office/powerpoint/2010/main" val="31966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: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b="1" dirty="0"/>
              <a:t>Functionality. </a:t>
            </a:r>
            <a:r>
              <a:rPr lang="en-IN" dirty="0"/>
              <a:t>The capability to provide functions which meet stated and implied needs when the software is used </a:t>
            </a:r>
          </a:p>
          <a:p>
            <a:pPr algn="just"/>
            <a:r>
              <a:rPr lang="en-IN" b="1" dirty="0"/>
              <a:t>Reliability. </a:t>
            </a:r>
            <a:r>
              <a:rPr lang="en-IN" dirty="0"/>
              <a:t>The capability to maintain a specified level of performance </a:t>
            </a:r>
          </a:p>
          <a:p>
            <a:pPr algn="just"/>
            <a:r>
              <a:rPr lang="en-IN" b="1" dirty="0"/>
              <a:t>Usability. </a:t>
            </a:r>
            <a:r>
              <a:rPr lang="en-IN" dirty="0"/>
              <a:t>The capability to be understood, learned, and used</a:t>
            </a:r>
          </a:p>
          <a:p>
            <a:pPr algn="just"/>
            <a:r>
              <a:rPr lang="en-IN" dirty="0"/>
              <a:t> </a:t>
            </a:r>
            <a:r>
              <a:rPr lang="en-IN" b="1" dirty="0"/>
              <a:t>Efficiency. </a:t>
            </a:r>
            <a:r>
              <a:rPr lang="en-IN" dirty="0"/>
              <a:t>The capability to provide appropriate performance relative to the amount of resources used </a:t>
            </a:r>
          </a:p>
          <a:p>
            <a:pPr algn="just"/>
            <a:r>
              <a:rPr lang="en-IN" b="1" dirty="0"/>
              <a:t>Maintainability. </a:t>
            </a:r>
            <a:r>
              <a:rPr lang="en-IN" dirty="0"/>
              <a:t>The capability to be modified for purposes of making corrections, improvements, or adaptation </a:t>
            </a:r>
          </a:p>
          <a:p>
            <a:pPr algn="just"/>
            <a:r>
              <a:rPr lang="en-IN" b="1" dirty="0"/>
              <a:t>Portability. </a:t>
            </a:r>
            <a:r>
              <a:rPr lang="en-IN" dirty="0"/>
              <a:t>The capability to be adapted for different specified environments without applying actions or means other than those provided for this purpose in the product 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perceived value of a specific application grows, the likelihood is that its user base and longevity will also grow</a:t>
            </a:r>
          </a:p>
          <a:p>
            <a:r>
              <a:rPr lang="en-US" dirty="0"/>
              <a:t>demands for adaptation and enhancement will also grow. </a:t>
            </a:r>
          </a:p>
          <a:p>
            <a:r>
              <a:rPr lang="en-US" b="1" i="1" dirty="0"/>
              <a:t>It follows that software should be maintainable</a:t>
            </a:r>
          </a:p>
        </p:txBody>
      </p:sp>
    </p:spTree>
    <p:extLst>
      <p:ext uri="{BB962C8B-B14F-4D97-AF65-F5344CB8AC3E}">
        <p14:creationId xmlns:p14="http://schemas.microsoft.com/office/powerpoint/2010/main" val="25208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the process to prepare tea.</a:t>
            </a:r>
          </a:p>
        </p:txBody>
      </p:sp>
    </p:spTree>
    <p:extLst>
      <p:ext uri="{BB962C8B-B14F-4D97-AF65-F5344CB8AC3E}">
        <p14:creationId xmlns:p14="http://schemas.microsoft.com/office/powerpoint/2010/main" val="13923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dirty="0"/>
              <a:t>When you build a product or system, it’s important to go through a series of predictable steps—a road map that helps you create a timely, high-quality result. </a:t>
            </a:r>
          </a:p>
          <a:p>
            <a:pPr algn="just">
              <a:defRPr/>
            </a:pPr>
            <a:r>
              <a:rPr lang="en-IN" dirty="0"/>
              <a:t>The road map that you follow is called a ‘</a:t>
            </a:r>
            <a:r>
              <a:rPr lang="en-IN" i="1" dirty="0"/>
              <a:t>software process.’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End of Class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Let’s Talk </a:t>
            </a:r>
          </a:p>
        </p:txBody>
      </p:sp>
    </p:spTree>
    <p:extLst>
      <p:ext uri="{BB962C8B-B14F-4D97-AF65-F5344CB8AC3E}">
        <p14:creationId xmlns:p14="http://schemas.microsoft.com/office/powerpoint/2010/main" val="40769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8F5-5C92-1A4C-A72A-6CC6A712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890A-232D-FA4B-8902-22D8FDFA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is: (1) </a:t>
            </a:r>
            <a:r>
              <a:rPr lang="en-US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instructions</a:t>
            </a:r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(computer programs) that when executed provide desired features, function, and performance;  (2) </a:t>
            </a:r>
            <a:r>
              <a:rPr lang="en-US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data structures</a:t>
            </a:r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enable the programs to adequately manipulate information and (3) </a:t>
            </a:r>
            <a:r>
              <a:rPr lang="en-US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documentation</a:t>
            </a:r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describes the operation and use of the programs.</a:t>
            </a:r>
            <a:r>
              <a:rPr lang="en-US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</a:p>
          <a:p>
            <a:r>
              <a:rPr lang="en-US" b="1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 developed or engineered, it is not manufactured in the classical sense.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become a master student …. So be </a:t>
            </a:r>
            <a:r>
              <a:rPr lang="en-US" sz="4000" dirty="0">
                <a:solidFill>
                  <a:srgbClr val="FF0000"/>
                </a:solidFill>
              </a:rPr>
              <a:t>Mature …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dirty="0"/>
              <a:t>How many times you heard this statement ???</a:t>
            </a:r>
          </a:p>
        </p:txBody>
      </p:sp>
    </p:spTree>
    <p:extLst>
      <p:ext uri="{BB962C8B-B14F-4D97-AF65-F5344CB8AC3E}">
        <p14:creationId xmlns:p14="http://schemas.microsoft.com/office/powerpoint/2010/main" val="2862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US" dirty="0"/>
              <a:t>Now you have become a master student …. So be </a:t>
            </a:r>
            <a:r>
              <a:rPr lang="en-US" sz="4000" dirty="0">
                <a:solidFill>
                  <a:srgbClr val="FF0000"/>
                </a:solidFill>
              </a:rPr>
              <a:t>Mature …</a:t>
            </a:r>
          </a:p>
          <a:p>
            <a:pPr algn="ctr"/>
            <a:r>
              <a:rPr lang="en-US" dirty="0"/>
              <a:t>All Agree ???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/>
              <a:t>Instead</a:t>
            </a:r>
          </a:p>
          <a:p>
            <a:endParaRPr lang="en-US" dirty="0"/>
          </a:p>
          <a:p>
            <a:r>
              <a:rPr lang="en-US" dirty="0"/>
              <a:t>Become Courageous</a:t>
            </a:r>
          </a:p>
          <a:p>
            <a:r>
              <a:rPr lang="en-US" dirty="0"/>
              <a:t>Become Sensitive</a:t>
            </a:r>
          </a:p>
          <a:p>
            <a:r>
              <a:rPr lang="en-US" dirty="0"/>
              <a:t>And most important … Always be a kid @ heart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94" y="1008528"/>
            <a:ext cx="1519518" cy="12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E0A3-174D-D74E-B26C-E1A829E1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3B0E-A810-E644-B703-1130E16B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software</a:t>
            </a:r>
            <a:endParaRPr lang="en-US" dirty="0"/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software</a:t>
            </a:r>
            <a:endParaRPr lang="en-US" dirty="0"/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engineering/scientific software </a:t>
            </a:r>
            <a:endParaRPr lang="en-US" dirty="0"/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software </a:t>
            </a:r>
            <a:endParaRPr lang="en-US" dirty="0"/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product-line software</a:t>
            </a:r>
            <a:endParaRPr lang="en-US" dirty="0"/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WebApps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(Web applications)</a:t>
            </a:r>
            <a:endParaRPr lang="en-US" dirty="0"/>
          </a:p>
          <a:p>
            <a:pPr marL="342900" lvl="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software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F1F7-A271-8C46-BED0-D6755903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8087"/>
          </a:xfrm>
        </p:spPr>
        <p:txBody>
          <a:bodyPr/>
          <a:lstStyle/>
          <a:p>
            <a:r>
              <a:rPr lang="en-US" dirty="0"/>
              <a:t>Legacy Software</a:t>
            </a:r>
          </a:p>
        </p:txBody>
      </p:sp>
      <p:sp>
        <p:nvSpPr>
          <p:cNvPr id="4" name="Google Shape;154;p9">
            <a:extLst>
              <a:ext uri="{FF2B5EF4-FFF2-40B4-BE49-F238E27FC236}">
                <a16:creationId xmlns:a16="http://schemas.microsoft.com/office/drawing/2014/main" id="{2512C4BA-9185-054D-89A8-7F82BAF68B2C}"/>
              </a:ext>
            </a:extLst>
          </p:cNvPr>
          <p:cNvSpPr txBox="1">
            <a:spLocks/>
          </p:cNvSpPr>
          <p:nvPr/>
        </p:nvSpPr>
        <p:spPr>
          <a:xfrm>
            <a:off x="2000936" y="2333368"/>
            <a:ext cx="6124575" cy="30257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spcBef>
                <a:spcPts val="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dirty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adapted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meet the needs of new computing environments or technology.</a:t>
            </a:r>
            <a:endParaRPr lang="en-US" dirty="0"/>
          </a:p>
          <a:p>
            <a:pPr marL="742950" lvl="1" indent="-285750">
              <a:spcBef>
                <a:spcPts val="2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dirty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implement new business requirements.</a:t>
            </a:r>
            <a:endParaRPr lang="en-US" dirty="0"/>
          </a:p>
          <a:p>
            <a:pPr marL="742950" lvl="1" indent="-285750"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dirty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to make it interoperable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other more modern systems or databases.</a:t>
            </a:r>
            <a:endParaRPr lang="en-US" dirty="0"/>
          </a:p>
          <a:p>
            <a:pPr marL="742950" lvl="1" indent="-285750"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dirty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re-architected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it viable within a network environment</a:t>
            </a:r>
            <a:r>
              <a:rPr lang="en-US" sz="18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  <p:sp>
        <p:nvSpPr>
          <p:cNvPr id="5" name="Google Shape;155;p9">
            <a:extLst>
              <a:ext uri="{FF2B5EF4-FFF2-40B4-BE49-F238E27FC236}">
                <a16:creationId xmlns:a16="http://schemas.microsoft.com/office/drawing/2014/main" id="{865CA906-66ED-DA48-96E4-0EF065F11B90}"/>
              </a:ext>
            </a:extLst>
          </p:cNvPr>
          <p:cNvSpPr txBox="1"/>
          <p:nvPr/>
        </p:nvSpPr>
        <p:spPr>
          <a:xfrm>
            <a:off x="1706563" y="1643856"/>
            <a:ext cx="43894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Palatino"/>
              <a:buNone/>
            </a:pPr>
            <a:r>
              <a:rPr lang="en-US" sz="2800" b="1" i="1" u="none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Why must it change?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–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IEEE definition: </a:t>
            </a:r>
            <a:r>
              <a:rPr lang="en-US" dirty="0"/>
              <a:t>The application of a </a:t>
            </a:r>
            <a:r>
              <a:rPr lang="en-US" b="1" dirty="0"/>
              <a:t>systematic, disciplined, quantifiable </a:t>
            </a:r>
            <a:r>
              <a:rPr lang="en-US" dirty="0"/>
              <a:t>approach to the </a:t>
            </a:r>
            <a:r>
              <a:rPr lang="en-US" b="1" dirty="0"/>
              <a:t>development, operation, and maintenance of software</a:t>
            </a:r>
            <a:r>
              <a:rPr lang="en-US" dirty="0"/>
              <a:t>, that is the application of engineering to software.</a:t>
            </a:r>
          </a:p>
          <a:p>
            <a:endParaRPr lang="en-US" dirty="0"/>
          </a:p>
          <a:p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engineering is the use of </a:t>
            </a:r>
            <a:r>
              <a:rPr lang="en-US" b="1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sound engineering principles</a:t>
            </a:r>
            <a:r>
              <a:rPr lang="en-US" b="1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 order to obtain </a:t>
            </a:r>
            <a:r>
              <a:rPr lang="en-US" b="1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economical</a:t>
            </a:r>
            <a:r>
              <a:rPr lang="en-US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software that is </a:t>
            </a:r>
            <a:r>
              <a:rPr lang="en-US" b="1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reliable and works efficiently </a:t>
            </a:r>
            <a:r>
              <a:rPr lang="en-US" b="1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on </a:t>
            </a:r>
            <a:r>
              <a:rPr lang="en-US" b="1" i="1" dirty="0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real machines</a:t>
            </a:r>
            <a:r>
              <a:rPr lang="en-US" b="1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</a:p>
          <a:p>
            <a:endParaRPr lang="en-US" b="1" i="1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Challenge for Software Engineers is to produce high quality software with finite   amount of resources &amp; within a predicted schedule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engineering is important because it enables us to build complex systems in a timely manner and with high quality</a:t>
            </a:r>
          </a:p>
        </p:txBody>
      </p:sp>
    </p:spTree>
    <p:extLst>
      <p:ext uri="{BB962C8B-B14F-4D97-AF65-F5344CB8AC3E}">
        <p14:creationId xmlns:p14="http://schemas.microsoft.com/office/powerpoint/2010/main" val="15618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65" y="1021976"/>
            <a:ext cx="10021981" cy="502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A8464A-AED0-8D40-8263-E1FB35C3130C}"/>
              </a:ext>
            </a:extLst>
          </p:cNvPr>
          <p:cNvSpPr txBox="1"/>
          <p:nvPr/>
        </p:nvSpPr>
        <p:spPr>
          <a:xfrm>
            <a:off x="3015049" y="252535"/>
            <a:ext cx="6648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Software Engineering Layers</a:t>
            </a:r>
          </a:p>
        </p:txBody>
      </p:sp>
    </p:spTree>
    <p:extLst>
      <p:ext uri="{BB962C8B-B14F-4D97-AF65-F5344CB8AC3E}">
        <p14:creationId xmlns:p14="http://schemas.microsoft.com/office/powerpoint/2010/main" val="1606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9C64-E9A5-DE41-81F0-052AE90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CA63-5A3B-E04A-B34A-B285A9D5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process </a:t>
            </a:r>
            <a:r>
              <a:rPr lang="en-IN" dirty="0"/>
              <a:t> is a series of actions or steps taken in order to achieve a particular end.</a:t>
            </a:r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b="1" dirty="0"/>
              <a:t>software process</a:t>
            </a:r>
            <a:r>
              <a:rPr lang="en-IN" dirty="0"/>
              <a:t> (also knows as </a:t>
            </a:r>
            <a:r>
              <a:rPr lang="en-IN" b="1" dirty="0"/>
              <a:t>software</a:t>
            </a:r>
            <a:r>
              <a:rPr lang="en-IN" dirty="0"/>
              <a:t> methodology) is a set of related activities that leads to the production of the </a:t>
            </a:r>
            <a:r>
              <a:rPr lang="en-IN" b="1" dirty="0"/>
              <a:t>software</a:t>
            </a:r>
            <a:r>
              <a:rPr lang="en-IN" dirty="0"/>
              <a:t>. These activities may involve the </a:t>
            </a:r>
            <a:r>
              <a:rPr lang="en-IN" b="1" dirty="0"/>
              <a:t>development</a:t>
            </a:r>
            <a:r>
              <a:rPr lang="en-IN" dirty="0"/>
              <a:t> of the </a:t>
            </a:r>
            <a:r>
              <a:rPr lang="en-IN" b="1" dirty="0"/>
              <a:t>software</a:t>
            </a:r>
            <a:r>
              <a:rPr lang="en-IN" dirty="0"/>
              <a:t> from the scratch, or, modifying an existing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6C87-2DA6-B448-91EC-FEE98E20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Practices?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946D-B9FE-4943-A372-20D61C8C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actual application or use of an idea, belief, or method, as opposed to theories relating to it.</a:t>
            </a:r>
          </a:p>
          <a:p>
            <a:pPr marL="0" indent="0" algn="ctr">
              <a:buNone/>
            </a:pPr>
            <a:r>
              <a:rPr lang="en-IN" dirty="0"/>
              <a:t>Or</a:t>
            </a:r>
          </a:p>
          <a:p>
            <a:r>
              <a:rPr lang="en-IN" dirty="0"/>
              <a:t>the customary, habitual, or expected procedure or way of doing of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370</TotalTime>
  <Words>728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Helvetica Neue</vt:lpstr>
      <vt:lpstr>Noto Sans Symbols</vt:lpstr>
      <vt:lpstr>Palatino</vt:lpstr>
      <vt:lpstr>Times New Roman</vt:lpstr>
      <vt:lpstr>1_Office Theme</vt:lpstr>
      <vt:lpstr>Introduction  to Software Engineering (SE)</vt:lpstr>
      <vt:lpstr>What is Software?</vt:lpstr>
      <vt:lpstr>Category of Software</vt:lpstr>
      <vt:lpstr>Legacy Software</vt:lpstr>
      <vt:lpstr>Definition – Software Engineering</vt:lpstr>
      <vt:lpstr>Need of SE</vt:lpstr>
      <vt:lpstr>PowerPoint Presentation</vt:lpstr>
      <vt:lpstr>Process &amp; Software Process</vt:lpstr>
      <vt:lpstr>What is Practices?</vt:lpstr>
      <vt:lpstr>The STQ Approach</vt:lpstr>
      <vt:lpstr>Requirement</vt:lpstr>
      <vt:lpstr>Design</vt:lpstr>
      <vt:lpstr>Quality : Component</vt:lpstr>
      <vt:lpstr>Maintainability</vt:lpstr>
      <vt:lpstr>Activity 1</vt:lpstr>
      <vt:lpstr>Software Process</vt:lpstr>
      <vt:lpstr>PowerPoint Presentation</vt:lpstr>
      <vt:lpstr>PowerPoint Presentation</vt:lpstr>
      <vt:lpstr>PowerPoint Presentation</vt:lpstr>
      <vt:lpstr>PowerPoint Presentation</vt:lpstr>
      <vt:lpstr>One more Suggestion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Software Engineering</dc:title>
  <dc:creator>Gaurav</dc:creator>
  <cp:lastModifiedBy>snowb</cp:lastModifiedBy>
  <cp:revision>40</cp:revision>
  <dcterms:created xsi:type="dcterms:W3CDTF">2019-07-31T03:32:00Z</dcterms:created>
  <dcterms:modified xsi:type="dcterms:W3CDTF">2025-08-19T05:24:38Z</dcterms:modified>
</cp:coreProperties>
</file>