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67" r:id="rId3"/>
    <p:sldId id="268" r:id="rId4"/>
    <p:sldId id="269" r:id="rId5"/>
    <p:sldId id="270" r:id="rId6"/>
    <p:sldId id="265" r:id="rId7"/>
    <p:sldId id="257" r:id="rId8"/>
    <p:sldId id="258" r:id="rId9"/>
    <p:sldId id="259" r:id="rId10"/>
    <p:sldId id="260" r:id="rId11"/>
    <p:sldId id="261" r:id="rId12"/>
    <p:sldId id="262" r:id="rId13"/>
    <p:sldId id="266" r:id="rId14"/>
    <p:sldId id="263" r:id="rId15"/>
    <p:sldId id="264" r:id="rId16"/>
  </p:sldIdLst>
  <p:sldSz cx="12192000" cy="6858000"/>
  <p:notesSz cx="6858000" cy="9144000"/>
  <p:embeddedFontLst>
    <p:embeddedFont>
      <p:font typeface="Calibri" panose="020F0502020204030204" pitchFamily="34" charset="0"/>
      <p:regular r:id="rId18"/>
      <p:bold r:id="rId19"/>
      <p:italic r:id="rId20"/>
      <p:boldItalic r:id="rId21"/>
    </p:embeddedFont>
    <p:embeddedFont>
      <p:font typeface="Helvetica Neue" panose="020B060402020202020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719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4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7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139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1573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7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298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3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79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9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578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14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06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89310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772739"/>
            <a:ext cx="9144000" cy="3342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en-US" sz="5400"/>
              <a:t>Software Engineering Practices</a:t>
            </a:r>
            <a:br>
              <a:rPr lang="en-US" sz="5400"/>
            </a:br>
            <a:r>
              <a:rPr lang="en-US" sz="5400"/>
              <a:t/>
            </a:r>
            <a:br>
              <a:rPr lang="en-US" sz="5400"/>
            </a:br>
            <a:r>
              <a:rPr lang="en-US" sz="5400"/>
              <a:t>Underlining Principles</a:t>
            </a:r>
            <a:endParaRPr sz="5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You Produce, Others Will Consume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some way or other, someone else will use, maintain, document, or otherwise depend on your system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So, Always specify, design, and implement knowing someone else have to understand what you are doing.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 Open to the Future</a:t>
            </a:r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 system with a long lifetime has more value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In today’s computing environments, where specifications change on a moment’s notice and hardware platforms are obsolete just a few months old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Systems must be ready to adapt to these and other changes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So, </a:t>
            </a:r>
            <a:r>
              <a:rPr lang="en-US" i="1" dirty="0">
                <a:solidFill>
                  <a:srgbClr val="0070C0"/>
                </a:solidFill>
              </a:rPr>
              <a:t>Never design yourself into a corner</a:t>
            </a:r>
            <a:r>
              <a:rPr lang="en-US" dirty="0"/>
              <a:t>. Always ask “</a:t>
            </a:r>
            <a:r>
              <a:rPr lang="en-US" dirty="0">
                <a:solidFill>
                  <a:srgbClr val="0070C0"/>
                </a:solidFill>
              </a:rPr>
              <a:t>what if</a:t>
            </a:r>
            <a:r>
              <a:rPr lang="en-US" dirty="0"/>
              <a:t>,” and prepare yourself for all possible answers by creating systems that solve the general problem, not just the specific one.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 Ahead for Reuse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Reuse saves time and effort.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Achieving a high level of reuse is arguably the hardest goal to accomplish in developing a software system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Planning ahead for reuse reduces the cost and increases the value of both the reusable components and the systems into which they are incorporated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40406-A551-8577-C8CD-342F24A9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Think!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9D4F4-5169-0B7A-ECA3-D7B118AC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Placing clear, complete thought before action almost always produces better results.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84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Principles that Guide Process - I</a:t>
            </a:r>
            <a:endParaRPr sz="4000"/>
          </a:p>
        </p:txBody>
      </p:sp>
      <p:sp>
        <p:nvSpPr>
          <p:cNvPr id="126" name="Google Shape;126;p2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52123"/>
              <a:buFont typeface="Noto Sans Symbols"/>
              <a:buChar char="■"/>
            </a:pPr>
            <a:r>
              <a:rPr lang="en-US" b="1" dirty="0">
                <a:solidFill>
                  <a:schemeClr val="folHlink"/>
                </a:solidFill>
              </a:rPr>
              <a:t>Principle #1. </a:t>
            </a:r>
            <a:r>
              <a:rPr lang="en-US" b="1" i="1" dirty="0">
                <a:solidFill>
                  <a:schemeClr val="folHlink"/>
                </a:solidFill>
              </a:rPr>
              <a:t>Be agile.</a:t>
            </a:r>
            <a:r>
              <a:rPr lang="en-US" dirty="0">
                <a:solidFill>
                  <a:schemeClr val="dk1"/>
                </a:solidFill>
              </a:rPr>
              <a:t> Whether the process model you choose is prescriptive or agile, the basic tenets of agile development should govern your approach.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2123"/>
              <a:buFont typeface="Noto Sans Symbols"/>
              <a:buChar char="■"/>
            </a:pPr>
            <a:r>
              <a:rPr lang="en-US" b="1" dirty="0">
                <a:solidFill>
                  <a:schemeClr val="folHlink"/>
                </a:solidFill>
              </a:rPr>
              <a:t>Principle #2. </a:t>
            </a:r>
            <a:r>
              <a:rPr lang="en-US" b="1" i="1" dirty="0">
                <a:solidFill>
                  <a:schemeClr val="folHlink"/>
                </a:solidFill>
              </a:rPr>
              <a:t>Focus on quality at every step.</a:t>
            </a:r>
            <a:r>
              <a:rPr lang="en-US" dirty="0">
                <a:solidFill>
                  <a:schemeClr val="dk1"/>
                </a:solidFill>
              </a:rPr>
              <a:t> The exit condition for every process activity, action, and task should focus on the quality of the work product that has been produced.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2123"/>
              <a:buFont typeface="Noto Sans Symbols"/>
              <a:buChar char="■"/>
            </a:pPr>
            <a:r>
              <a:rPr lang="en-US" b="1" dirty="0">
                <a:solidFill>
                  <a:schemeClr val="folHlink"/>
                </a:solidFill>
              </a:rPr>
              <a:t>Principle #3. </a:t>
            </a:r>
            <a:r>
              <a:rPr lang="en-US" b="1" i="1" dirty="0">
                <a:solidFill>
                  <a:schemeClr val="folHlink"/>
                </a:solidFill>
              </a:rPr>
              <a:t>Be ready to adapt.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Process is not a religious experience and dogma (tradition) has no place in it. When necessary, adapt your approach to constraints imposed by the problem, the people, and the project itself.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2123"/>
              <a:buFont typeface="Noto Sans Symbols"/>
              <a:buChar char="■"/>
            </a:pPr>
            <a:r>
              <a:rPr lang="en-US" b="1" dirty="0">
                <a:solidFill>
                  <a:schemeClr val="folHlink"/>
                </a:solidFill>
              </a:rPr>
              <a:t>Principle #4. </a:t>
            </a:r>
            <a:r>
              <a:rPr lang="en-US" b="1" i="1" dirty="0">
                <a:solidFill>
                  <a:schemeClr val="folHlink"/>
                </a:solidFill>
              </a:rPr>
              <a:t>Build an effective team.</a:t>
            </a:r>
            <a:r>
              <a:rPr lang="en-US" b="1" i="1" dirty="0">
                <a:solidFill>
                  <a:schemeClr val="dk1"/>
                </a:solidFill>
              </a:rPr>
              <a:t> </a:t>
            </a:r>
            <a:r>
              <a:rPr lang="en-US" dirty="0">
                <a:solidFill>
                  <a:schemeClr val="dk1"/>
                </a:solidFill>
              </a:rPr>
              <a:t>Software engineering process and practice are important, but the bottom line is people. Build a self-organizing team that has mutual trust and respect.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Helvetica Neue"/>
              <a:buNone/>
            </a:pPr>
            <a:r>
              <a:rPr lang="en-US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Principles that Guide Process - II</a:t>
            </a:r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52123"/>
              <a:buFont typeface="Noto Sans Symbols"/>
              <a:buChar char="■"/>
            </a:pPr>
            <a:r>
              <a:rPr lang="en-US" b="1" dirty="0">
                <a:solidFill>
                  <a:schemeClr val="folHlink"/>
                </a:solidFill>
              </a:rPr>
              <a:t>Principle #5. Establish mechanisms for communication and coordination. </a:t>
            </a:r>
            <a:r>
              <a:rPr lang="en-US" dirty="0">
                <a:solidFill>
                  <a:schemeClr val="dk1"/>
                </a:solidFill>
              </a:rPr>
              <a:t>Projects fail because important information falls into the cracks and/or stakeholders fail to coordinate their efforts to create a successful end product.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2123"/>
              <a:buFont typeface="Noto Sans Symbols"/>
              <a:buChar char="■"/>
            </a:pPr>
            <a:r>
              <a:rPr lang="en-US" b="1" dirty="0">
                <a:solidFill>
                  <a:schemeClr val="folHlink"/>
                </a:solidFill>
              </a:rPr>
              <a:t>Principle #6. Manage change. </a:t>
            </a:r>
            <a:r>
              <a:rPr lang="en-US" dirty="0">
                <a:solidFill>
                  <a:schemeClr val="dk1"/>
                </a:solidFill>
              </a:rPr>
              <a:t>The approach may be either formal or informal, but mechanisms must be established to manage the way changes are requested, assessed, approved and implemented.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2123"/>
              <a:buFont typeface="Noto Sans Symbols"/>
              <a:buChar char="■"/>
            </a:pPr>
            <a:r>
              <a:rPr lang="en-US" b="1" dirty="0">
                <a:solidFill>
                  <a:schemeClr val="folHlink"/>
                </a:solidFill>
              </a:rPr>
              <a:t>Principle #7. Assess risk. </a:t>
            </a:r>
            <a:r>
              <a:rPr lang="en-US" dirty="0">
                <a:solidFill>
                  <a:schemeClr val="dk1"/>
                </a:solidFill>
              </a:rPr>
              <a:t>Lots of things can go wrong as software is being developed. It’s essential that you establish contingency plans. </a:t>
            </a:r>
            <a:endParaRPr dirty="0"/>
          </a:p>
          <a:p>
            <a:pPr marL="342900" lvl="0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folHlink"/>
              </a:buClr>
              <a:buSzPct val="52123"/>
              <a:buFont typeface="Noto Sans Symbols"/>
              <a:buChar char="■"/>
            </a:pPr>
            <a:r>
              <a:rPr lang="en-US" b="1" dirty="0">
                <a:solidFill>
                  <a:schemeClr val="folHlink"/>
                </a:solidFill>
              </a:rPr>
              <a:t>Principle #8. Create work products that provide value for others.</a:t>
            </a:r>
            <a:r>
              <a:rPr lang="en-US" dirty="0">
                <a:solidFill>
                  <a:schemeClr val="dk1"/>
                </a:solidFill>
              </a:rPr>
              <a:t> Create only those work products that provide value for other process activities, actions or tasks. </a:t>
            </a:r>
            <a:endParaRPr dirty="0"/>
          </a:p>
          <a:p>
            <a:pPr marL="228600" lvl="0" indent="-6413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FD1A-13ED-95BE-BBF9-6823304FF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Engineering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1BD34A-0361-7F23-2463-BEE9F6081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Practice is a broad array of concepts, principles, methods, and tools that you must consider as software is planned and developed.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It represents the details—the technical considerations and how </a:t>
            </a:r>
            <a:r>
              <a:rPr lang="en-US" dirty="0" err="1"/>
              <a:t>to’s</a:t>
            </a:r>
            <a:r>
              <a:rPr lang="en-US" dirty="0"/>
              <a:t>—that are below the surface of the software process—the things that you’ll need to actually build high-quality computer software. 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07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C88E2-AED3-C1C5-F761-33A68B8D5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Essence of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3BF8C-1A42-E71A-C277-BEB12940D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generic framework (communication, planning, modeling, construction, and deployment) </a:t>
            </a:r>
          </a:p>
          <a:p>
            <a:pPr algn="just"/>
            <a:r>
              <a:rPr lang="en-US" dirty="0"/>
              <a:t>and umbrella (tracking, risk management, reviews, measurement, configuration management, reusability management, work product creation, and product) activities found in all software process models.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929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9CCB6-2BAF-E6BB-F7A3-C570D974A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885" y="246580"/>
            <a:ext cx="10870915" cy="59303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George </a:t>
            </a:r>
            <a:r>
              <a:rPr lang="en-US" dirty="0" err="1"/>
              <a:t>Polya</a:t>
            </a:r>
            <a:r>
              <a:rPr lang="en-US" dirty="0"/>
              <a:t>, in a book written in 1945 (!), describes the essence of software engineering practice …</a:t>
            </a:r>
          </a:p>
          <a:p>
            <a:endParaRPr lang="en-US" dirty="0"/>
          </a:p>
          <a:p>
            <a:r>
              <a:rPr lang="en-US" dirty="0"/>
              <a:t>1.	Understand the problem (communication and analysis).</a:t>
            </a:r>
          </a:p>
          <a:p>
            <a:pPr lvl="1"/>
            <a:r>
              <a:rPr lang="en-US" dirty="0"/>
              <a:t>Who are the stakeholders?</a:t>
            </a:r>
          </a:p>
          <a:p>
            <a:pPr lvl="1"/>
            <a:r>
              <a:rPr lang="en-US" dirty="0"/>
              <a:t>What are the unknowns? “Data, functions, features to solve the problem?”</a:t>
            </a:r>
          </a:p>
          <a:p>
            <a:pPr lvl="1"/>
            <a:r>
              <a:rPr lang="en-US" dirty="0"/>
              <a:t>Can the problem be compartmentalized? “Smaller that may be easier to understand?</a:t>
            </a:r>
          </a:p>
          <a:p>
            <a:pPr lvl="1"/>
            <a:r>
              <a:rPr lang="en-US" dirty="0"/>
              <a:t>Can the problem be represented graphically? Can an analysis model be created?</a:t>
            </a:r>
          </a:p>
          <a:p>
            <a:r>
              <a:rPr lang="en-US" dirty="0"/>
              <a:t>2.	Plan a solution (modeling and software design).</a:t>
            </a:r>
          </a:p>
          <a:p>
            <a:pPr lvl="1"/>
            <a:r>
              <a:rPr lang="en-US" dirty="0"/>
              <a:t>Have you seen a similar problem before?</a:t>
            </a:r>
          </a:p>
          <a:p>
            <a:pPr lvl="1"/>
            <a:r>
              <a:rPr lang="en-US" dirty="0"/>
              <a:t>Has a similar problem been solved? If so, is the solution reusable?</a:t>
            </a:r>
          </a:p>
          <a:p>
            <a:pPr lvl="1"/>
            <a:r>
              <a:rPr lang="en-US" dirty="0"/>
              <a:t>Can sub-problems be defined?</a:t>
            </a:r>
          </a:p>
          <a:p>
            <a:pPr lvl="1"/>
            <a:r>
              <a:rPr lang="en-US" dirty="0"/>
              <a:t>Can you represent a solution in a manner that leads to effective implementation?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857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5000A1-EF9C-2160-A350-56B12156D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754" y="462337"/>
            <a:ext cx="10501045" cy="5714626"/>
          </a:xfrm>
        </p:spPr>
        <p:txBody>
          <a:bodyPr/>
          <a:lstStyle/>
          <a:p>
            <a:r>
              <a:rPr lang="en-US" dirty="0"/>
              <a:t>3.	Carry out the plan (code generation).</a:t>
            </a:r>
          </a:p>
          <a:p>
            <a:pPr lvl="1"/>
            <a:r>
              <a:rPr lang="en-US" dirty="0"/>
              <a:t>Does the solution conform to the plan?</a:t>
            </a:r>
          </a:p>
          <a:p>
            <a:pPr lvl="1"/>
            <a:r>
              <a:rPr lang="en-US" dirty="0"/>
              <a:t>Is each component part of the solution probably correct?</a:t>
            </a:r>
          </a:p>
          <a:p>
            <a:r>
              <a:rPr lang="en-US" dirty="0"/>
              <a:t>4.	Examine the result for accuracy (testing and quality assurance).</a:t>
            </a:r>
          </a:p>
          <a:p>
            <a:pPr lvl="1"/>
            <a:r>
              <a:rPr lang="en-US" dirty="0"/>
              <a:t>Is it possible to test each component part of the solution?</a:t>
            </a:r>
          </a:p>
          <a:p>
            <a:pPr lvl="1"/>
            <a:r>
              <a:rPr lang="en-US" dirty="0"/>
              <a:t>Does the solution produce results that conform to the data, functions, features, and behavior that are required?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428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1152A-FF7B-C214-A2A3-776D258FE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393" y="2645988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Core Principles</a:t>
            </a:r>
          </a:p>
        </p:txBody>
      </p:sp>
    </p:spTree>
    <p:extLst>
      <p:ext uri="{BB962C8B-B14F-4D97-AF65-F5344CB8AC3E}">
        <p14:creationId xmlns:p14="http://schemas.microsoft.com/office/powerpoint/2010/main" val="20190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The Reason It All Exists</a:t>
            </a: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software system exists for one reason: to provide value to its users.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Before specifying a system requirement, before noting a piece of system functionality, before determining the hardware platforms or development processes, ask yourself questions such as: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“Does this add real value to the system?” If the answer is “no,” don’t do it.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 Keep It Simple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i="1"/>
              <a:t>All design should be as simple as possible, but no simpler</a:t>
            </a:r>
            <a:r>
              <a:rPr lang="en-US"/>
              <a:t>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facilitates having a more easily understood and easily maintained system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Doesn’t mean that features, even internal features, should be discarded in the name of simplicity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Does not mean “quick and dirty.”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 often takes a lot of thought and work over multiple iterations to simplify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Maintain the product and project “vision.” </a:t>
            </a:r>
            <a:endParaRPr dirty="0"/>
          </a:p>
        </p:txBody>
      </p:sp>
      <p:sp>
        <p:nvSpPr>
          <p:cNvPr id="102" name="Google Shape;102;p1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clear vision is essential to the success of a software project. 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Without conceptual integrity, a system threatens to become a patchwork of incompatible designs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Compromising the architectural vision of a software system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Having an empowered architect who can hold the vision and enforce compliance helps ensure a very successful software project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92</TotalTime>
  <Words>819</Words>
  <Application>Microsoft Office PowerPoint</Application>
  <PresentationFormat>Widescreen</PresentationFormat>
  <Paragraphs>66</Paragraphs>
  <Slides>15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Calibri</vt:lpstr>
      <vt:lpstr>Helvetica Neue</vt:lpstr>
      <vt:lpstr>Aptos Display</vt:lpstr>
      <vt:lpstr>Noto Sans Symbols</vt:lpstr>
      <vt:lpstr>Aptos</vt:lpstr>
      <vt:lpstr>Arial</vt:lpstr>
      <vt:lpstr>1_Office Theme</vt:lpstr>
      <vt:lpstr>Software Engineering Practices  Underlining Principles</vt:lpstr>
      <vt:lpstr>Software Engineering Practice</vt:lpstr>
      <vt:lpstr>The Essence of Practice</vt:lpstr>
      <vt:lpstr>PowerPoint Presentation</vt:lpstr>
      <vt:lpstr>PowerPoint Presentation</vt:lpstr>
      <vt:lpstr>Core Principles</vt:lpstr>
      <vt:lpstr>The Reason It All Exists</vt:lpstr>
      <vt:lpstr> Keep It Simple</vt:lpstr>
      <vt:lpstr>Maintain the product and project “vision.” </vt:lpstr>
      <vt:lpstr>What You Produce, Others Will Consume</vt:lpstr>
      <vt:lpstr>Be Open to the Future</vt:lpstr>
      <vt:lpstr>Plan Ahead for Reuse</vt:lpstr>
      <vt:lpstr>Think! </vt:lpstr>
      <vt:lpstr>Principles that Guide Process - I</vt:lpstr>
      <vt:lpstr>Principles that Guide Process - 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Practices  Underlining Principles</dc:title>
  <cp:lastModifiedBy>snowb</cp:lastModifiedBy>
  <cp:revision>12</cp:revision>
  <dcterms:modified xsi:type="dcterms:W3CDTF">2025-08-20T04:39:32Z</dcterms:modified>
</cp:coreProperties>
</file>