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3" r:id="rId31"/>
    <p:sldId id="294" r:id="rId32"/>
    <p:sldId id="295" r:id="rId33"/>
    <p:sldId id="296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8" name="Google Shape;18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--A large project might take a few years to complete.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--If the hardware is selected early, then due to the speed at which hardware technology is changing, it is likely that the final software will use a hardware technology on the verge of becoming obsolete.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--This is clearly not desirable for such expensive software systems.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4" name="Google Shape;21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quick design focuses on a representation of those aspects of the software that will be visible to the customer/user (e.g., input approaches and output formats).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1" name="Google Shape;23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114300" algn="just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⚫"/>
            </a:pPr>
            <a:r>
              <a:rPr lang="en-US"/>
              <a:t>Following are reasons:</a:t>
            </a:r>
            <a:endParaRPr/>
          </a:p>
          <a:p>
            <a:pPr marL="273050" lvl="0" indent="-114300" algn="just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Calibri"/>
              <a:buAutoNum type="arabicPeriod"/>
            </a:pPr>
            <a:r>
              <a:rPr lang="en-US"/>
              <a:t>The customer sees what appears to be a working version of the software, unaware that in the rush to get it working no one has considered overall software quality or long-term maintainability.</a:t>
            </a:r>
            <a:endParaRPr/>
          </a:p>
          <a:p>
            <a:pPr marL="273050" lvl="0" indent="-114300" algn="just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The developer often makes implementation compromises in order to get a prototype working quickly. the developer may become familiar with these choices and forget all the reasons why they were inappropriate.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454A-B50B-99CF-5F2C-9914471B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906C5-4742-264F-78E1-18B014E0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4A67-BCE4-0B38-9F85-4984634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F8AC-443C-1ECA-AB44-6EBF6FD0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F0F3-AEC5-C9B9-7171-1B6A033D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636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3F6F-8F6C-7195-27A7-50671BA4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E7027-CB64-2D79-C450-A50A1A1A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577A-646B-877F-ACC8-447532FE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A6D9-4ADB-E95F-6717-B7292C01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0814B-405F-B37D-4F5F-B70E8488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4CF4-2834-8D90-41B2-3FFB1D4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5271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A8B3-3C5F-769E-BE44-7FCB772A8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CE24B-7910-B2E8-C9C8-E2F93AFB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1D4F-E585-8CF2-AC0F-F3EA4F0C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96A0-30C4-BF0C-B817-DF0BA33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9994-D6D6-8277-D64E-72F4CB96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45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6778869"/>
            <a:ext cx="9143998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3606C-9B53-79F1-02DD-16BC50BEB5CE}"/>
              </a:ext>
            </a:extLst>
          </p:cNvPr>
          <p:cNvSpPr/>
          <p:nvPr/>
        </p:nvSpPr>
        <p:spPr>
          <a:xfrm>
            <a:off x="1558991" y="431018"/>
            <a:ext cx="6080433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04" y="178307"/>
            <a:ext cx="116064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11" y="178308"/>
            <a:ext cx="11859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394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2020" y="444933"/>
            <a:ext cx="410810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5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32020" y="3951843"/>
            <a:ext cx="16002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16083372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43DA-CBC5-58B5-65B8-9D38B353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5CF5-59AF-DD83-C89A-DF31B519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E04A-0F9D-BFA3-1170-4193E83A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89B7-C73D-98DA-3AF0-70E1DF6A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C7C3-2C9F-8A2C-CC92-9224B93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536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116C-C79E-55DD-9F00-FFDBCF60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E630C-B948-FAC9-6274-CA2DCE44C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E107-FDF9-7A65-56F5-E97F0661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382A-4979-C9DC-A38D-71EEC2F2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B501-66BB-E071-2D45-786A5032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23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FD8-0D14-BAF4-B9E1-9E8435A7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BAE9-DB1F-171F-6D48-3F467841F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CAD39-A292-B30E-5E61-53E6C13EC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5A39-F187-8FE8-5DEB-F7100659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DC70-1010-1A04-FE7B-7DB3E671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68834-3EFD-4C90-DC78-7AB1AA3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2272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B6E-AAAA-C190-F84C-C7A9E54B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850B-3436-7B73-9CAF-6857749D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0929-494D-74D0-7921-2D938A37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974FE-72C9-137E-0265-73F50D8D7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57EA2-CA11-4B56-861E-239081BE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161D1-E209-E17B-7F43-1EA7214E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D1B75-14EF-E88A-5B4F-ECF203D0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406F7-C76D-E3CE-11A0-2DF7C798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8971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6511-9AF4-26A2-B0E0-2904E16E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7283-2B3B-38B3-2541-367195BB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109F2-D873-FF79-0EAD-7BB606B3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DAC8C-10EC-B45D-546A-403F5F41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2116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1B28-282D-9541-5396-99E0DEE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FACF6-3696-BA79-A674-7B2FB7D6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E520-B0BD-9957-B156-89F4DEFC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5B5D-0A2A-D9E7-19E8-E963CF0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5D3D-8D58-9A45-B29D-22587F40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0945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756CC-275B-5F05-BC12-BB1376D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A5A5C-6A14-6463-9263-E1C97FDE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8AB0B-4F9E-B3E8-F5BE-48D1A7FC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7654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90F-A78E-F728-A554-7D4A7AF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0024-81A1-24AC-3552-CA9CEA7E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8CF34-E943-6E55-F9DC-69271DB3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6FBF-46A8-C3B9-7C32-FF6F9D37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E712-4476-5F97-67B0-BBB596A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3B25-9720-6577-0395-9103E77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7802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BC712-3CD6-D18D-1483-CAFF2130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F309-DEC2-2A35-6A1B-36732AEA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BC8F-5AA1-6A5F-813E-EC818CB3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EE63-802B-29AB-6E8E-2336CA6B4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5C65-30CE-BE4C-6597-F7645253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00DB2-1B79-F076-988B-189E25D268A4}"/>
              </a:ext>
            </a:extLst>
          </p:cNvPr>
          <p:cNvSpPr/>
          <p:nvPr/>
        </p:nvSpPr>
        <p:spPr>
          <a:xfrm>
            <a:off x="1558991" y="431018"/>
            <a:ext cx="6080433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6FB77-67DC-C0AD-16FE-6E68AF2B88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66304" y="178307"/>
            <a:ext cx="116064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D9CD6-CADD-7BD4-3F8E-872DFDE312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6211" y="178308"/>
            <a:ext cx="11859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8C861-1BD5-B856-A0FD-4B28D1D8BE11}"/>
              </a:ext>
            </a:extLst>
          </p:cNvPr>
          <p:cNvSpPr/>
          <p:nvPr/>
        </p:nvSpPr>
        <p:spPr>
          <a:xfrm>
            <a:off x="1" y="6778869"/>
            <a:ext cx="9143998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843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Product, Process and Process Models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 descr="waterfall mod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74612"/>
            <a:ext cx="7489825" cy="634206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1547812" y="1201737"/>
            <a:ext cx="2663825" cy="830262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&amp;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System/information engineering and modelling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begins by establishing requirements for all system elements.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Leads to allocating subset of these requirements to software.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system view is essential when software must interact with other elements such as hardware, people, and databases.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requirements analysis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intensified and focused specifically on software.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Analyst must understand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domain for the software,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function,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Behaviour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for both the </a:t>
            </a: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documented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reviewed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the customer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3050" marR="0" lvl="0" indent="-2730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700"/>
              <a:buFont typeface="Noto Sans Symbols"/>
              <a:buChar char="⚫"/>
            </a:pP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multistep process that focuses on four distinct attributes of a program: </a:t>
            </a:r>
            <a:endParaRPr/>
          </a:p>
          <a:p>
            <a:pPr marL="273050" marR="0" lvl="0" indent="-273050" algn="just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9BBB59"/>
              </a:buClr>
              <a:buSzPts val="2700"/>
              <a:buFont typeface="Calibri"/>
              <a:buAutoNum type="arabicPeriod"/>
            </a:pP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</a:t>
            </a:r>
            <a:endParaRPr/>
          </a:p>
          <a:p>
            <a:pPr marL="273050" marR="0" lvl="0" indent="-273050" algn="just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9BBB59"/>
              </a:buClr>
              <a:buSzPts val="2700"/>
              <a:buFont typeface="Calibri"/>
              <a:buAutoNum type="arabicPeriod"/>
            </a:pP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architecture</a:t>
            </a:r>
            <a:endParaRPr/>
          </a:p>
          <a:p>
            <a:pPr marL="273050" marR="0" lvl="0" indent="-273050" algn="just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9BBB59"/>
              </a:buClr>
              <a:buSzPts val="2700"/>
              <a:buFont typeface="Calibri"/>
              <a:buAutoNum type="arabicPeriod"/>
            </a:pP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representations</a:t>
            </a:r>
            <a:endParaRPr/>
          </a:p>
          <a:p>
            <a:pPr marL="273050" marR="0" lvl="0" indent="-273050" algn="just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9BBB59"/>
              </a:buClr>
              <a:buSzPts val="2700"/>
              <a:buFont typeface="Calibri"/>
              <a:buAutoNum type="arabicPeriod"/>
            </a:pP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Procedural (algorithmic) detail</a:t>
            </a:r>
            <a:endParaRPr/>
          </a:p>
          <a:p>
            <a:pPr marL="273050" marR="0" lvl="0" indent="-273050" algn="just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9BBB59"/>
              </a:buClr>
              <a:buSzPts val="2700"/>
              <a:buFont typeface="Noto Sans Symbols"/>
              <a:buChar char="⚫"/>
            </a:pP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process:</a:t>
            </a:r>
            <a:endParaRPr/>
          </a:p>
          <a:p>
            <a:pPr marL="273050" marR="0" lvl="0" indent="-273050" algn="just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9BBB59"/>
              </a:buClr>
              <a:buSzPts val="2700"/>
              <a:buFont typeface="Noto Sans Symbols"/>
              <a:buChar char="⚫"/>
            </a:pP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Translates requirements into software representation that can be assessed for quality before coding begins.</a:t>
            </a:r>
            <a:endParaRPr/>
          </a:p>
          <a:p>
            <a:pPr marL="273050" marR="0" lvl="0" indent="-273050" algn="just" rtl="0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rgbClr val="9BBB59"/>
              </a:buClr>
              <a:buSzPts val="2700"/>
              <a:buFont typeface="Noto Sans Symbols"/>
              <a:buChar char="⚫"/>
            </a:pPr>
            <a:r>
              <a:rPr lang="en-US" sz="27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documented and becomes part of the software configuration.</a:t>
            </a:r>
            <a:endParaRPr/>
          </a:p>
          <a:p>
            <a:pPr marL="342900" marR="0" lvl="0" indent="-1714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generation / Development.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 must be translated into a machine-readable form called code generation.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design is performed in a detailed manner, code generation can be accomplished mechanistically.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Starts after code generation.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checking: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internals of the software: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that all statements have been tested/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externals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conducting tests to uncover errors and ensure that defined input will produce actual results that agree with required results.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testing we perform both verification &amp; validation.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Maintenance/ Support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idx="1"/>
          </p:nvPr>
        </p:nvSpPr>
        <p:spPr>
          <a:xfrm>
            <a:off x="971550" y="1412875"/>
            <a:ext cx="7772400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3050" marR="0" lvl="0" indent="-2730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3000"/>
              <a:buFont typeface="Noto Sans Symbols"/>
              <a:buChar char="⚫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will undergo change after it is delivered to the customer.</a:t>
            </a:r>
            <a:endParaRPr/>
          </a:p>
          <a:p>
            <a:pPr marL="273050" marR="0" lvl="0" indent="-2730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BB59"/>
              </a:buClr>
              <a:buSzPts val="3000"/>
              <a:buFont typeface="Noto Sans Symbols"/>
              <a:buChar char="⚫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Change will occur because:</a:t>
            </a:r>
            <a:endParaRPr/>
          </a:p>
          <a:p>
            <a:pPr marL="273050" marR="0" lvl="0" indent="-2730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Errors have been encountered</a:t>
            </a:r>
            <a:endParaRPr/>
          </a:p>
          <a:p>
            <a:pPr marL="273050" marR="0" lvl="0" indent="-2730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Software must be adapted to accommodate:</a:t>
            </a:r>
            <a:endParaRPr/>
          </a:p>
          <a:p>
            <a:pPr marL="400050" marR="0" lvl="1" indent="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changes in its external</a:t>
            </a:r>
            <a:endParaRPr/>
          </a:p>
          <a:p>
            <a:pPr marL="400050" marR="0" lvl="1" indent="0" algn="just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customer needs for functional or performance enhancements. </a:t>
            </a:r>
            <a:endParaRPr/>
          </a:p>
          <a:p>
            <a:pPr marL="273050" marR="0" lvl="0" indent="-2730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BBB59"/>
              </a:buClr>
              <a:buSzPts val="3000"/>
              <a:buFont typeface="Noto Sans Symbols"/>
              <a:buChar char="⚫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support/maintenance reapplies each of the preceding phases to an existing program.</a:t>
            </a:r>
            <a:endParaRPr/>
          </a:p>
          <a:p>
            <a: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model is simple and easy to understand and use.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manage due to the rigidity of the model –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Phases are processed and completed one at a time.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Phases do not overlap.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well for smaller projects where requirements are very well understood.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Limitations: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projects rarely follow the sequential flow that the model proposes.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--Although the linear model can accommodate iteration, it does so indirectly.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--As a result, changes can cause confusion as the project team proceeds.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It is often difficult for the customer to state all requirements explicitly.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--The linear sequential model requires this and has difficulty accommodating the natural uncertainty that exists at the beginning of many projects.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The customer must have patience.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--A working version of the program(s) will not be available until late in the project time-span.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--A major blunder, if undetected until the working program is reviewed, can be disastrous.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Freezing the requirements usually requires choosing the hardware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It is a document-driven process that requires formal documents at the end of each phase.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PROTOTYPING MODEL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Product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idx="1"/>
          </p:nvPr>
        </p:nvSpPr>
        <p:spPr>
          <a:xfrm>
            <a:off x="457200" y="1417637"/>
            <a:ext cx="8229600" cy="496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software is the product that software engineers design and build.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encompasses: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Programs.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 in the form of hard and soft-copy.</a:t>
            </a:r>
            <a:endParaRPr/>
          </a:p>
          <a:p>
            <a:pPr marL="742950" marR="0" lvl="1" indent="-2857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that combine numbers and text, video, and audio information, images.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PROTOTYPING MODEL</a:t>
            </a: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idx="1"/>
          </p:nvPr>
        </p:nvSpPr>
        <p:spPr>
          <a:xfrm>
            <a:off x="457200" y="1484312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Need: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defines a set of general objectives for software but is not able to identify detailed input, processing, or output requirements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developer may be unsure of</a:t>
            </a:r>
            <a:endParaRPr/>
          </a:p>
          <a:p>
            <a:pPr marL="914400" marR="0" lvl="1" indent="-5143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 of an algorithm, </a:t>
            </a:r>
            <a:endParaRPr/>
          </a:p>
          <a:p>
            <a:pPr marL="914400" marR="0" lvl="1" indent="-5143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Adaptability of an operating system</a:t>
            </a:r>
            <a:endParaRPr/>
          </a:p>
          <a:p>
            <a:pPr marL="914400" marR="0" lvl="1" indent="-51435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that human/machine interaction should take.</a:t>
            </a:r>
            <a:endParaRPr/>
          </a:p>
          <a:p>
            <a:pPr marL="342900" marR="0" lvl="0" indent="-1651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762" y="1714500"/>
            <a:ext cx="761047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Process:</a:t>
            </a:r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marR="0" lvl="0" indent="-5143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whatever requirements are known, and outline areas where further definition is mandatory. 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"quick design" occurs. 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quick design leads to the making of a prototype.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prototype is evaluated by the customer/user and used to refine requirements for the software to be developed. 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AutoNum type="arabicPeriod"/>
            </a:pPr>
            <a:r>
              <a:rPr lang="en-US" sz="2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occurs as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Prototype is tuned to satisfy the needs of the customer, 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Enables developer to better understand what needs to be done.</a:t>
            </a:r>
            <a:endParaRPr/>
          </a:p>
          <a:p>
            <a:pPr marL="514350" marR="0" lvl="0" indent="-40005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prototype serves as a mechanism for identifying software requirement.</a:t>
            </a:r>
            <a:endParaRPr/>
          </a:p>
          <a:p>
            <a:pPr marL="514350" marR="0" lvl="0" indent="-40005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idx="1"/>
          </p:nvPr>
        </p:nvSpPr>
        <p:spPr>
          <a:xfrm>
            <a:off x="457200" y="549275"/>
            <a:ext cx="8229600" cy="557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not used, as it is feared that development costs may become large.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in some situations, the cost of software development without prototyping may be more than with prototyping.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major reasons for this: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the experience of developing the prototype might reduce the cost of the later phases when the actual software development is done.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Secondly, in many projects the requirements are constantly changing, particularly when development takes a long time.</a:t>
            </a:r>
            <a:endParaRPr/>
          </a:p>
          <a:p>
            <a:pPr marL="342900" marR="0" lvl="0" indent="-1841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idx="1"/>
          </p:nvPr>
        </p:nvSpPr>
        <p:spPr>
          <a:xfrm>
            <a:off x="457200" y="1196975"/>
            <a:ext cx="8229600" cy="492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</a:pPr>
            <a:r>
              <a:rPr lang="en-US" sz="37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Prototyping: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projects where requirements are hard to determine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in the stated requirements is low. 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waterfall model in such projects leads to requirement changes and associated rework while the development is going on.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frozen after experience with the prototype are likely to be more stable.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Excellent technique for reducing some types of risks associated with a project.</a:t>
            </a:r>
            <a:endParaRPr/>
          </a:p>
          <a:p>
            <a:pPr marL="342900" marR="0" lvl="0" indent="-1524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24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52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Prototyping can be problematic</a:t>
            </a:r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are reasons:</a:t>
            </a:r>
            <a:endParaRPr/>
          </a:p>
          <a:p>
            <a:pPr marL="0" marR="0" lvl="0" indent="-2032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BBB59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quality or long-term maintainability concerns </a:t>
            </a:r>
            <a:endParaRPr/>
          </a:p>
          <a:p>
            <a:pPr marL="0" marR="0" lvl="0" indent="-2032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BBB59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developer often makes implementation compromises </a:t>
            </a:r>
            <a:endParaRPr/>
          </a:p>
          <a:p>
            <a:pPr marL="0" marR="0" lvl="0" indent="-2032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and developer must both </a:t>
            </a: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agree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the prototype is built to </a:t>
            </a: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 as a mechanism for defining requirements.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BBB59"/>
              </a:buClr>
              <a:buSzPts val="3200"/>
              <a:buFont typeface="Noto Sans Symbols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SOFTWARE PROCESS MODELS</a:t>
            </a:r>
            <a:endParaRPr/>
          </a:p>
        </p:txBody>
      </p:sp>
      <p:sp>
        <p:nvSpPr>
          <p:cNvPr id="241" name="Google Shape;241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models are iterative.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development of increasingly more complete versions of the software.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BBB59"/>
              </a:buClr>
              <a:buSzPts val="2800"/>
              <a:buFont typeface="Noto Sans Symbols"/>
              <a:buChar char="⚫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models that come under this category: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BBB59"/>
              </a:buClr>
              <a:buSzPts val="2800"/>
              <a:buFont typeface="Calibri"/>
              <a:buAutoNum type="romanUcPeriod"/>
            </a:pPr>
            <a:r>
              <a:rPr lang="en-US" sz="2800" b="0" i="0" u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The Incremental Model.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BBB59"/>
              </a:buClr>
              <a:buSzPts val="2800"/>
              <a:buFont typeface="Calibri"/>
              <a:buAutoNum type="romanU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Spiral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BBB59"/>
              </a:buClr>
              <a:buSzPts val="2800"/>
              <a:buFont typeface="Calibri"/>
              <a:buAutoNum type="romanU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WINWIN Spiral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BBB59"/>
              </a:buClr>
              <a:buSzPts val="2800"/>
              <a:buFont typeface="Calibri"/>
              <a:buAutoNum type="romanUcPeriod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Concurrent Development Model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Incremental Model</a:t>
            </a:r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Combines elements of the linear sequential model (applied 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repetitively) with the iterative philosophy of prototyping.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linear sequence produces a deliverable “increment” of the software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40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704612" y="1825625"/>
            <a:ext cx="773477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</a:t>
            </a: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idx="1"/>
          </p:nvPr>
        </p:nvSpPr>
        <p:spPr>
          <a:xfrm>
            <a:off x="457200" y="1268412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marR="0" lvl="0" indent="-5143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200"/>
              <a:buFont typeface="Calibri"/>
              <a:buAutoNum type="arabicPeriod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increment is often a </a:t>
            </a:r>
            <a:r>
              <a:rPr lang="en-US" sz="22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product. 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9BBB59"/>
              </a:buClr>
              <a:buSzPts val="2200"/>
              <a:buFont typeface="Calibri"/>
              <a:buAutoNum type="arabicPeriod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requirements are addressed, but many supplementary features (some known, others unknown) remain undelivered. 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9BBB59"/>
              </a:buClr>
              <a:buSzPts val="2200"/>
              <a:buFont typeface="Calibri"/>
              <a:buAutoNum type="arabicPeriod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core product is used by the customer (or undergoes detailed review). 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result of use and/or evaluation, a plan is developed for the next increment. 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plan addresses</a:t>
            </a:r>
            <a:endParaRPr/>
          </a:p>
          <a:p>
            <a:pPr marL="971550" marR="0" lvl="1" indent="-5143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modification of the core product to better meet the needs of the customer.</a:t>
            </a:r>
            <a:endParaRPr/>
          </a:p>
          <a:p>
            <a:pPr marL="971550" marR="0" lvl="1" indent="-5143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of additional features and functionality. 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process is repeated following the delivery of each increment, until the complete product is produced.</a:t>
            </a:r>
            <a:endParaRPr/>
          </a:p>
          <a:p>
            <a:pPr marL="514350" marR="0" lvl="0" indent="-5143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Focuses on the delivery of an operational product with each increment.</a:t>
            </a:r>
            <a:endParaRPr/>
          </a:p>
          <a:p>
            <a:pPr marL="514350" marR="0" lvl="0" indent="-3746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7465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What? A software process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as a framework for the tasks that are required to build high-quality software.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Who?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Managers, software engineers, and customers.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Provides stability, control, and organization to an otherwise chaotic activity.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Steps?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handful of activities are common to all software processes, details vary.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product?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Programs, documents, and data.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14AB-34E1-5616-5619-ABAF0F1C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Difference between Prototype Model and Incremental Model</a:t>
            </a:r>
            <a:endParaRPr lang="en-IN"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5621DD-72CA-825C-5749-84A4A8084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12797"/>
              </p:ext>
            </p:extLst>
          </p:nvPr>
        </p:nvGraphicFramePr>
        <p:xfrm>
          <a:off x="457200" y="1417637"/>
          <a:ext cx="8363124" cy="5665397"/>
        </p:xfrm>
        <a:graphic>
          <a:graphicData uri="http://schemas.openxmlformats.org/drawingml/2006/table">
            <a:tbl>
              <a:tblPr/>
              <a:tblGrid>
                <a:gridCol w="832168">
                  <a:extLst>
                    <a:ext uri="{9D8B030D-6E8A-4147-A177-3AD203B41FA5}">
                      <a16:colId xmlns:a16="http://schemas.microsoft.com/office/drawing/2014/main" val="4019376006"/>
                    </a:ext>
                  </a:extLst>
                </a:gridCol>
                <a:gridCol w="4068566">
                  <a:extLst>
                    <a:ext uri="{9D8B030D-6E8A-4147-A177-3AD203B41FA5}">
                      <a16:colId xmlns:a16="http://schemas.microsoft.com/office/drawing/2014/main" val="605626416"/>
                    </a:ext>
                  </a:extLst>
                </a:gridCol>
                <a:gridCol w="3462390">
                  <a:extLst>
                    <a:ext uri="{9D8B030D-6E8A-4147-A177-3AD203B41FA5}">
                      <a16:colId xmlns:a16="http://schemas.microsoft.com/office/drawing/2014/main" val="3940932355"/>
                    </a:ext>
                  </a:extLst>
                </a:gridCol>
              </a:tblGrid>
              <a:tr h="38952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chemeClr val="tx1"/>
                          </a:solidFill>
                          <a:effectLst/>
                        </a:rPr>
                        <a:t>S.No</a:t>
                      </a:r>
                      <a:endParaRPr lang="en-IN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>
                          <a:solidFill>
                            <a:schemeClr val="tx1"/>
                          </a:solidFill>
                          <a:effectLst/>
                        </a:rPr>
                        <a:t>Prototype Model</a:t>
                      </a:r>
                      <a:endParaRPr lang="en-IN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</a:rPr>
                        <a:t>Incremental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777814"/>
                  </a:ext>
                </a:extLst>
              </a:tr>
              <a:tr h="192281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Prototype model is a software development model where a prototype is built, tested and then refined as per customer needs.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Incremental Model is a software development model where the product is, analyzed, designed, implemented and tested incrementally until the product is finished.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410181"/>
                  </a:ext>
                </a:extLst>
              </a:tr>
              <a:tr h="243451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Phases-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Requirement Analysis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Quick Design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Build Prototype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User Evaluation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Refining Prototype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Implement and Maintain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Phases-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Requirement Analysis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Design and Development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Testing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Implementation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939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1562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C56A05-2AC6-22C5-B784-A90267C1F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77762"/>
              </p:ext>
            </p:extLst>
          </p:nvPr>
        </p:nvGraphicFramePr>
        <p:xfrm>
          <a:off x="287675" y="904126"/>
          <a:ext cx="8517277" cy="6500524"/>
        </p:xfrm>
        <a:graphic>
          <a:graphicData uri="http://schemas.openxmlformats.org/drawingml/2006/table">
            <a:tbl>
              <a:tblPr/>
              <a:tblGrid>
                <a:gridCol w="854332">
                  <a:extLst>
                    <a:ext uri="{9D8B030D-6E8A-4147-A177-3AD203B41FA5}">
                      <a16:colId xmlns:a16="http://schemas.microsoft.com/office/drawing/2014/main" val="2750753307"/>
                    </a:ext>
                  </a:extLst>
                </a:gridCol>
                <a:gridCol w="4542548">
                  <a:extLst>
                    <a:ext uri="{9D8B030D-6E8A-4147-A177-3AD203B41FA5}">
                      <a16:colId xmlns:a16="http://schemas.microsoft.com/office/drawing/2014/main" val="3138473092"/>
                    </a:ext>
                  </a:extLst>
                </a:gridCol>
                <a:gridCol w="3120397">
                  <a:extLst>
                    <a:ext uri="{9D8B030D-6E8A-4147-A177-3AD203B41FA5}">
                      <a16:colId xmlns:a16="http://schemas.microsoft.com/office/drawing/2014/main" val="2168956241"/>
                    </a:ext>
                  </a:extLst>
                </a:gridCol>
              </a:tblGrid>
              <a:tr h="78138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 dirty="0">
                          <a:effectLst/>
                        </a:rPr>
                        <a:t>3.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is suitable for high-risk projects.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 dirty="0">
                          <a:effectLst/>
                        </a:rPr>
                        <a:t>Incremental model can’t handle large project.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53717"/>
                  </a:ext>
                </a:extLst>
              </a:tr>
              <a:tr h="78138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 dirty="0">
                          <a:effectLst/>
                        </a:rPr>
                        <a:t>4.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Cost of prototype model is Low.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Cost of incremental model is also Low.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564313"/>
                  </a:ext>
                </a:extLst>
              </a:tr>
              <a:tr h="94927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>
                          <a:effectLst/>
                        </a:rPr>
                        <a:t>5.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Flexibility to change in prototype model is Easy.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Flexibility to change in incremental model is Easy.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12480"/>
                  </a:ext>
                </a:extLst>
              </a:tr>
              <a:tr h="123693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>
                          <a:effectLst/>
                        </a:rPr>
                        <a:t>6.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It does not support automatic code generation.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It supports automatic code generation as results in minimal code writing.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91667"/>
                  </a:ext>
                </a:extLst>
              </a:tr>
              <a:tr h="78138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>
                          <a:effectLst/>
                        </a:rPr>
                        <a:t>7.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It does not give emphasis on risk analysis.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It give emphasis on risk analysis.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13124"/>
                  </a:ext>
                </a:extLst>
              </a:tr>
              <a:tr h="78138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>
                          <a:effectLst/>
                        </a:rPr>
                        <a:t>8.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In this user involvement is high.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In this user Involvement is only at the beginning.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698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62545B-F90C-3B61-76CD-55D8BB831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17275"/>
              </p:ext>
            </p:extLst>
          </p:nvPr>
        </p:nvGraphicFramePr>
        <p:xfrm>
          <a:off x="339047" y="511866"/>
          <a:ext cx="8804953" cy="396240"/>
        </p:xfrm>
        <a:graphic>
          <a:graphicData uri="http://schemas.openxmlformats.org/drawingml/2006/table">
            <a:tbl>
              <a:tblPr/>
              <a:tblGrid>
                <a:gridCol w="876132">
                  <a:extLst>
                    <a:ext uri="{9D8B030D-6E8A-4147-A177-3AD203B41FA5}">
                      <a16:colId xmlns:a16="http://schemas.microsoft.com/office/drawing/2014/main" val="972577885"/>
                    </a:ext>
                  </a:extLst>
                </a:gridCol>
                <a:gridCol w="4283510">
                  <a:extLst>
                    <a:ext uri="{9D8B030D-6E8A-4147-A177-3AD203B41FA5}">
                      <a16:colId xmlns:a16="http://schemas.microsoft.com/office/drawing/2014/main" val="4119910528"/>
                    </a:ext>
                  </a:extLst>
                </a:gridCol>
                <a:gridCol w="3645311">
                  <a:extLst>
                    <a:ext uri="{9D8B030D-6E8A-4147-A177-3AD203B41FA5}">
                      <a16:colId xmlns:a16="http://schemas.microsoft.com/office/drawing/2014/main" val="1542548400"/>
                    </a:ext>
                  </a:extLst>
                </a:gridCol>
              </a:tblGrid>
              <a:tr h="36315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 err="1">
                          <a:solidFill>
                            <a:schemeClr val="tx1"/>
                          </a:solidFill>
                          <a:effectLst/>
                        </a:rPr>
                        <a:t>S.No</a:t>
                      </a:r>
                      <a:endParaRPr lang="en-IN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</a:rPr>
                        <a:t>Prototype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</a:rPr>
                        <a:t>Incremental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70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6966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72FC76-BC3C-61EF-6B36-15C1FDC33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652465"/>
              </p:ext>
            </p:extLst>
          </p:nvPr>
        </p:nvGraphicFramePr>
        <p:xfrm>
          <a:off x="339047" y="1119883"/>
          <a:ext cx="8347754" cy="5577840"/>
        </p:xfrm>
        <a:graphic>
          <a:graphicData uri="http://schemas.openxmlformats.org/drawingml/2006/table">
            <a:tbl>
              <a:tblPr/>
              <a:tblGrid>
                <a:gridCol w="4173877">
                  <a:extLst>
                    <a:ext uri="{9D8B030D-6E8A-4147-A177-3AD203B41FA5}">
                      <a16:colId xmlns:a16="http://schemas.microsoft.com/office/drawing/2014/main" val="2080039390"/>
                    </a:ext>
                  </a:extLst>
                </a:gridCol>
                <a:gridCol w="4173877">
                  <a:extLst>
                    <a:ext uri="{9D8B030D-6E8A-4147-A177-3AD203B41FA5}">
                      <a16:colId xmlns:a16="http://schemas.microsoft.com/office/drawing/2014/main" val="3296488921"/>
                    </a:ext>
                  </a:extLst>
                </a:gridCol>
              </a:tblGrid>
              <a:tr h="385581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effectLst/>
                        </a:rPr>
                        <a:t>Advantages-</a:t>
                      </a:r>
                    </a:p>
                    <a:p>
                      <a:pPr algn="l" fontAlgn="base"/>
                      <a:endParaRPr lang="en-US" sz="2400" b="1" dirty="0">
                        <a:effectLst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Active user involvement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Errors get detected earlier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User has better understanding of the developed system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Easier modifications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Quick user feedbacks leads to effective solutions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effectLst/>
                        </a:rPr>
                        <a:t>Advantages-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Quick development of working software in software development life cycle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Flexible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Not expensive in case of changing scope and requirements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Easy testing and debugging for a smaller iteration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Customer is involved during each built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effectLst/>
                        </a:rPr>
                        <a:t>Easy risk management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61156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EDEA97F-3D05-482A-16E8-2CF5AB6C0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69829"/>
              </p:ext>
            </p:extLst>
          </p:nvPr>
        </p:nvGraphicFramePr>
        <p:xfrm>
          <a:off x="215757" y="226031"/>
          <a:ext cx="8589196" cy="965771"/>
        </p:xfrm>
        <a:graphic>
          <a:graphicData uri="http://schemas.openxmlformats.org/drawingml/2006/table">
            <a:tbl>
              <a:tblPr/>
              <a:tblGrid>
                <a:gridCol w="854663">
                  <a:extLst>
                    <a:ext uri="{9D8B030D-6E8A-4147-A177-3AD203B41FA5}">
                      <a16:colId xmlns:a16="http://schemas.microsoft.com/office/drawing/2014/main" val="972577885"/>
                    </a:ext>
                  </a:extLst>
                </a:gridCol>
                <a:gridCol w="3394834">
                  <a:extLst>
                    <a:ext uri="{9D8B030D-6E8A-4147-A177-3AD203B41FA5}">
                      <a16:colId xmlns:a16="http://schemas.microsoft.com/office/drawing/2014/main" val="4119910528"/>
                    </a:ext>
                  </a:extLst>
                </a:gridCol>
                <a:gridCol w="4339699">
                  <a:extLst>
                    <a:ext uri="{9D8B030D-6E8A-4147-A177-3AD203B41FA5}">
                      <a16:colId xmlns:a16="http://schemas.microsoft.com/office/drawing/2014/main" val="1542548400"/>
                    </a:ext>
                  </a:extLst>
                </a:gridCol>
              </a:tblGrid>
              <a:tr h="965771">
                <a:tc>
                  <a:txBody>
                    <a:bodyPr/>
                    <a:lstStyle/>
                    <a:p>
                      <a:pPr algn="l" fontAlgn="base"/>
                      <a:endParaRPr lang="en-IN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</a:rPr>
                        <a:t>Prototype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</a:rPr>
                        <a:t>Incremental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70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0220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268897-6609-0601-1D3D-852B033EB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33644"/>
              </p:ext>
            </p:extLst>
          </p:nvPr>
        </p:nvGraphicFramePr>
        <p:xfrm>
          <a:off x="339048" y="318499"/>
          <a:ext cx="8589196" cy="965771"/>
        </p:xfrm>
        <a:graphic>
          <a:graphicData uri="http://schemas.openxmlformats.org/drawingml/2006/table">
            <a:tbl>
              <a:tblPr/>
              <a:tblGrid>
                <a:gridCol w="854663">
                  <a:extLst>
                    <a:ext uri="{9D8B030D-6E8A-4147-A177-3AD203B41FA5}">
                      <a16:colId xmlns:a16="http://schemas.microsoft.com/office/drawing/2014/main" val="972577885"/>
                    </a:ext>
                  </a:extLst>
                </a:gridCol>
                <a:gridCol w="3394834">
                  <a:extLst>
                    <a:ext uri="{9D8B030D-6E8A-4147-A177-3AD203B41FA5}">
                      <a16:colId xmlns:a16="http://schemas.microsoft.com/office/drawing/2014/main" val="4119910528"/>
                    </a:ext>
                  </a:extLst>
                </a:gridCol>
                <a:gridCol w="4339699">
                  <a:extLst>
                    <a:ext uri="{9D8B030D-6E8A-4147-A177-3AD203B41FA5}">
                      <a16:colId xmlns:a16="http://schemas.microsoft.com/office/drawing/2014/main" val="1542548400"/>
                    </a:ext>
                  </a:extLst>
                </a:gridCol>
              </a:tblGrid>
              <a:tr h="965771">
                <a:tc>
                  <a:txBody>
                    <a:bodyPr/>
                    <a:lstStyle/>
                    <a:p>
                      <a:pPr algn="l" fontAlgn="base"/>
                      <a:endParaRPr lang="en-IN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</a:rPr>
                        <a:t>Prototype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</a:rPr>
                        <a:t>Incremental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7076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BB3A97-948F-5554-28CB-0E06A27B2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839962"/>
              </p:ext>
            </p:extLst>
          </p:nvPr>
        </p:nvGraphicFramePr>
        <p:xfrm>
          <a:off x="472610" y="1284270"/>
          <a:ext cx="8214190" cy="5212080"/>
        </p:xfrm>
        <a:graphic>
          <a:graphicData uri="http://schemas.openxmlformats.org/drawingml/2006/table">
            <a:tbl>
              <a:tblPr/>
              <a:tblGrid>
                <a:gridCol w="4107095">
                  <a:extLst>
                    <a:ext uri="{9D8B030D-6E8A-4147-A177-3AD203B41FA5}">
                      <a16:colId xmlns:a16="http://schemas.microsoft.com/office/drawing/2014/main" val="1555975587"/>
                    </a:ext>
                  </a:extLst>
                </a:gridCol>
                <a:gridCol w="4107095">
                  <a:extLst>
                    <a:ext uri="{9D8B030D-6E8A-4147-A177-3AD203B41FA5}">
                      <a16:colId xmlns:a16="http://schemas.microsoft.com/office/drawing/2014/main" val="80978728"/>
                    </a:ext>
                  </a:extLst>
                </a:gridCol>
              </a:tblGrid>
              <a:tr h="46747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b="0" dirty="0">
                          <a:effectLst/>
                        </a:rPr>
                        <a:t/>
                      </a:r>
                      <a:br>
                        <a:rPr lang="en-US" sz="2800" b="0" dirty="0">
                          <a:effectLst/>
                        </a:rPr>
                      </a:br>
                      <a:r>
                        <a:rPr lang="en-US" sz="2800" b="1" dirty="0">
                          <a:effectLst/>
                        </a:rPr>
                        <a:t>Disadvantages-</a:t>
                      </a:r>
                    </a:p>
                    <a:p>
                      <a:pPr algn="l" fontAlgn="base"/>
                      <a:endParaRPr lang="en-US" sz="2800" b="1" dirty="0">
                        <a:effectLst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effectLst/>
                        </a:rPr>
                        <a:t>Increased complexity because of a lot of user involvement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effectLst/>
                        </a:rPr>
                        <a:t>Incomplete problem analysis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b="1" dirty="0">
                          <a:effectLst/>
                        </a:rPr>
                        <a:t>Disadvantages-</a:t>
                      </a:r>
                    </a:p>
                    <a:p>
                      <a:pPr algn="l" fontAlgn="base"/>
                      <a:endParaRPr lang="en-US" sz="2800" b="1" dirty="0">
                        <a:effectLst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effectLst/>
                        </a:rPr>
                        <a:t>Requirement of good planning and design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>
                          <a:effectLst/>
                        </a:rPr>
                        <a:t>Before dividing the system into smaller parts and built gradually, it must be completely and clearly defined.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47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99675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V- Model</a:t>
            </a:r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SDLC model where execution of processes happens in a sequential manner in V-shape.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known as Verification and Validation model.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 of the waterfall model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 of a testing phase for each corresponding development stage.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disciplined model and next phase starts only after completion of the previous phase.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0362" y="1052512"/>
            <a:ext cx="8658225" cy="547211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/>
          <p:nvPr/>
        </p:nvSpPr>
        <p:spPr>
          <a:xfrm>
            <a:off x="3419475" y="476250"/>
            <a:ext cx="329982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V-Model</a:t>
            </a:r>
            <a:endParaRPr dirty="0"/>
          </a:p>
        </p:txBody>
      </p:sp>
      <p:cxnSp>
        <p:nvCxnSpPr>
          <p:cNvPr id="272" name="Google Shape;272;p43"/>
          <p:cNvCxnSpPr/>
          <p:nvPr/>
        </p:nvCxnSpPr>
        <p:spPr>
          <a:xfrm>
            <a:off x="611187" y="3213100"/>
            <a:ext cx="1152525" cy="2879725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73" name="Google Shape;273;p43"/>
          <p:cNvSpPr/>
          <p:nvPr/>
        </p:nvSpPr>
        <p:spPr>
          <a:xfrm>
            <a:off x="827087" y="3213100"/>
            <a:ext cx="46037" cy="46037"/>
          </a:xfrm>
          <a:prstGeom prst="left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 rot="3960000">
            <a:off x="688975" y="4249737"/>
            <a:ext cx="13128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</p:txBody>
      </p:sp>
      <p:cxnSp>
        <p:nvCxnSpPr>
          <p:cNvPr id="275" name="Google Shape;275;p43"/>
          <p:cNvCxnSpPr/>
          <p:nvPr/>
        </p:nvCxnSpPr>
        <p:spPr>
          <a:xfrm rot="10800000" flipH="1">
            <a:off x="7164387" y="3235325"/>
            <a:ext cx="1439862" cy="28575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76" name="Google Shape;276;p43"/>
          <p:cNvSpPr txBox="1"/>
          <p:nvPr/>
        </p:nvSpPr>
        <p:spPr>
          <a:xfrm rot="-4020000">
            <a:off x="7407275" y="4995862"/>
            <a:ext cx="11811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>
            <a:spLocks noGrp="1"/>
          </p:cNvSpPr>
          <p:nvPr>
            <p:ph idx="1"/>
          </p:nvPr>
        </p:nvSpPr>
        <p:spPr>
          <a:xfrm>
            <a:off x="457200" y="404812"/>
            <a:ext cx="8229600" cy="572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like BRS and SRS begin the life cycle model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development starts, a system test plan is created. 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plan focuses on meeting the functionality specified in the requirements gathering.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high-level design (HLD)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focuses on system architecture and design.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overview of solution, platform, system, product and service/process.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test plan is created to test the pieces of the software systems ability to work together.</a:t>
            </a:r>
            <a:endParaRPr dirty="0"/>
          </a:p>
          <a:p>
            <a:pPr marL="342900" marR="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>
            <a:spLocks noGrp="1"/>
          </p:cNvSpPr>
          <p:nvPr>
            <p:ph idx="1"/>
          </p:nvPr>
        </p:nvSpPr>
        <p:spPr>
          <a:xfrm>
            <a:off x="539750" y="908050"/>
            <a:ext cx="8229600" cy="540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Low-level design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(LLD)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actual software components are designed.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the actual logic for each and every component of the system.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tests are created.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phase: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coding takes place here.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of program units,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program units need to be tested independently before they are combined  to form components.</a:t>
            </a:r>
            <a:endParaRPr/>
          </a:p>
          <a:p>
            <a:pPr marL="342900" marR="0" lvl="0" indent="-1651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V-model:</a:t>
            </a:r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idx="1"/>
          </p:nvPr>
        </p:nvSpPr>
        <p:spPr>
          <a:xfrm>
            <a:off x="457200" y="1417637"/>
            <a:ext cx="8229600" cy="516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and easy to use.</a:t>
            </a:r>
            <a:endParaRPr/>
          </a:p>
          <a:p>
            <a:pPr marL="514350" marR="0" lvl="0" indent="-5143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activities like planning, test designing happens well before coding, saving time</a:t>
            </a:r>
            <a:endParaRPr/>
          </a:p>
          <a:p>
            <a:pPr marL="514350" marR="0" lvl="0" indent="-5143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chance of success over the waterfall model.</a:t>
            </a:r>
            <a:endParaRPr/>
          </a:p>
          <a:p>
            <a:pPr marL="514350" marR="0" lvl="0" indent="-5143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Proactive defect tracking – that is defects are found at early stage.</a:t>
            </a:r>
            <a:endParaRPr/>
          </a:p>
          <a:p>
            <a:pPr marL="514350" marR="0" lvl="0" indent="-5143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Avoids the downward flow of the defects.</a:t>
            </a:r>
            <a:endParaRPr/>
          </a:p>
          <a:p>
            <a:pPr marL="514350" marR="0" lvl="0" indent="-5143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well for small projects where requirements are easily understood.</a:t>
            </a:r>
            <a:endParaRPr/>
          </a:p>
          <a:p>
            <a:pPr marL="514350" marR="0" lvl="0" indent="-3111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31115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 of V-model:</a:t>
            </a:r>
            <a:endParaRPr/>
          </a:p>
        </p:txBody>
      </p:sp>
      <p:sp>
        <p:nvSpPr>
          <p:cNvPr id="298" name="Google Shape;298;p47"/>
          <p:cNvSpPr txBox="1">
            <a:spLocks noGrp="1"/>
          </p:cNvSpPr>
          <p:nvPr>
            <p:ph idx="1"/>
          </p:nvPr>
        </p:nvSpPr>
        <p:spPr>
          <a:xfrm>
            <a:off x="457200" y="1417637"/>
            <a:ext cx="8229600" cy="516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   Very rigid and least flexible.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 No early prototypes of the software are produced.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 If any changes happen in midway, then the test documents along with requirement documents has to be updated.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of Software Process </a:t>
            </a:r>
            <a:b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idx="1"/>
          </p:nvPr>
        </p:nvSpPr>
        <p:spPr>
          <a:xfrm>
            <a:off x="457200" y="1196975"/>
            <a:ext cx="8229600" cy="540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Predictability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process determines how accurately the outcome of follow- ing that process in a project can be predicted before the project is completed.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Testability and Maintainability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life of software the maintenance costs generally exceed the development costs.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Change 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Defect Removal 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Improvement and Feedback 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to use the V-model:</a:t>
            </a:r>
            <a:endParaRPr/>
          </a:p>
        </p:txBody>
      </p:sp>
      <p:sp>
        <p:nvSpPr>
          <p:cNvPr id="304" name="Google Shape;304;p48"/>
          <p:cNvSpPr txBox="1">
            <a:spLocks noGrp="1"/>
          </p:cNvSpPr>
          <p:nvPr>
            <p:ph idx="1"/>
          </p:nvPr>
        </p:nvSpPr>
        <p:spPr>
          <a:xfrm>
            <a:off x="457200" y="1125537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small to medium sized projects where requirements are clearly defined and fixed.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ample technical resources are available with needed technical expertise.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customer confidence is required.</a:t>
            </a:r>
            <a:endParaRPr dirty="0"/>
          </a:p>
          <a:p>
            <a:pPr marL="342900" marR="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IN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type of test we move the design of tests along with the actual activities and retain the test execution after the product is built.</a:t>
            </a:r>
            <a:endParaRPr dirty="0"/>
          </a:p>
          <a:p>
            <a:pPr marL="342900" marR="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/>
          </a:p>
        </p:txBody>
      </p:sp>
      <p:sp>
        <p:nvSpPr>
          <p:cNvPr id="310" name="Google Shape;310;p49"/>
          <p:cNvSpPr txBox="1">
            <a:spLocks noGrp="1"/>
          </p:cNvSpPr>
          <p:nvPr>
            <p:ph idx="1"/>
          </p:nvPr>
        </p:nvSpPr>
        <p:spPr>
          <a:xfrm>
            <a:off x="628650" y="1332689"/>
            <a:ext cx="7886700" cy="4844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ever a case when the generic phases of the software engineering process don't apply? If so, describe it.</a:t>
            </a:r>
            <a:endParaRPr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software engineering paradigms presented here do you think would be most effective? Why?</a:t>
            </a:r>
            <a:endParaRPr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five examples of software development projects that would be amenable to prototyping. Name two or three applications that would be more difficult to prototype.</a:t>
            </a:r>
            <a:endParaRPr dirty="0"/>
          </a:p>
          <a:p>
            <a:pPr marL="457200" marR="0" lvl="0" indent="-4572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 a specific software project that would be amenable to the incremental model. Present a scenario for applying the model to the software.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software engineering?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397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IEEE </a:t>
            </a:r>
            <a:r>
              <a:rPr lang="en-US" sz="2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/>
          </a:p>
          <a:p>
            <a:pPr marL="957262" lvl="1" indent="-285749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The application of systematic, disciplined, quantifiable approach to the development, operation, and maintenance of software; that is,  the application of engineering to software.</a:t>
            </a:r>
            <a:endParaRPr/>
          </a:p>
          <a:p>
            <a:pPr marL="957262" lvl="1" indent="-285749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The study of approaches as in (1) above</a:t>
            </a:r>
            <a:endParaRPr/>
          </a:p>
          <a:p>
            <a:pPr marL="0" lvl="0" indent="-1397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Its a discipline that is concerned with all aspects of software production.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-1397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Software engineers should </a:t>
            </a:r>
            <a:r>
              <a:rPr lang="en-US" sz="2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adopt</a:t>
            </a: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957262" lvl="1" indent="-285749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Systematic and organized approach to their work </a:t>
            </a:r>
            <a:endParaRPr/>
          </a:p>
          <a:p>
            <a:pPr marL="957262" lvl="1" indent="-285749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appropriate tools and techniques depending on the problem to be solved</a:t>
            </a:r>
            <a:endParaRPr/>
          </a:p>
          <a:p>
            <a:pPr marL="957262" lvl="1" indent="-285749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development constraints and the resources available</a:t>
            </a:r>
            <a:endParaRPr/>
          </a:p>
          <a:p>
            <a:pPr marL="0" lvl="0" indent="-1397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Apply Engineering Concepts to developing Software</a:t>
            </a:r>
            <a:endParaRPr/>
          </a:p>
          <a:p>
            <a:pPr marL="0" lvl="0" indent="-139700" algn="just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r>
              <a:rPr lang="en-US"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Software Engineers is to produce high quality software with finite amount of resources &amp; within a predicted schedule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process model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idx="1"/>
          </p:nvPr>
        </p:nvSpPr>
        <p:spPr>
          <a:xfrm>
            <a:off x="609600" y="1268412"/>
            <a:ext cx="8001000" cy="497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models </a:t>
            </a: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prescribe a distinct set of activities, actions, tasks, milestones, and work products required to engineer high quality software.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To solve actual problems in an industry setting, a software engineer or a team of engineers must incorporate a development strategy that encompasses the process, methods, and tools layers and the generic phases.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BBB59"/>
              </a:buClr>
              <a:buSzPts val="2400"/>
              <a:buFont typeface="Noto Sans Symbols"/>
              <a:buChar char="⚫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strategy is often referred to as a </a:t>
            </a:r>
            <a:r>
              <a:rPr lang="en-US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model</a:t>
            </a:r>
            <a:r>
              <a:rPr lang="en-US" sz="24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a s</a:t>
            </a:r>
            <a:r>
              <a:rPr lang="en-US" sz="24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oftware engineering paradigm</a:t>
            </a:r>
            <a:r>
              <a:rPr lang="en-US" sz="24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BBB59"/>
              </a:buClr>
              <a:buSzPts val="2400"/>
              <a:buFont typeface="Noto Sans Symbols"/>
              <a:buChar char="⚫"/>
            </a:pPr>
            <a:r>
              <a:rPr lang="en-US" sz="24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 model for software engineering is chosen based on the </a:t>
            </a: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nature of the project and application, the methods and tools to be used, and the controls and deliverables that are required. 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Process Model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lifecycle model (Waterfall Model)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Prototyping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Spiral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Model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 Loop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quo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“represents the current state of affairs”.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definition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identifies the specific problem to be solved;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development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solves the problem through the application of some technology,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integration 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delivers the results (e.g., documents, programs, data, new business function, new product) to those who requested the solution.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WaterFall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</a:t>
            </a:r>
            <a:endParaRPr dirty="0"/>
          </a:p>
        </p:txBody>
      </p:sp>
      <p:sp>
        <p:nvSpPr>
          <p:cNvPr id="137" name="Google Shape;137;p21"/>
          <p:cNvSpPr txBox="1">
            <a:spLocks noGrp="1"/>
          </p:cNvSpPr>
          <p:nvPr>
            <p:ph idx="1"/>
          </p:nvPr>
        </p:nvSpPr>
        <p:spPr>
          <a:xfrm>
            <a:off x="457200" y="1268412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the </a:t>
            </a:r>
            <a:r>
              <a:rPr lang="en-US" sz="25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classic Software life cycle or Linear Sequential model,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uggests a systematic, sequential approach to software development.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following </a:t>
            </a: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Phases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requirements analysis.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Generation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Maintenence</a:t>
            </a:r>
            <a:endParaRPr/>
          </a:p>
          <a:p>
            <a:pPr marL="342900" marR="0" lvl="0" indent="-1841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163</TotalTime>
  <Words>2424</Words>
  <Application>Microsoft Office PowerPoint</Application>
  <PresentationFormat>On-screen Show (4:3)</PresentationFormat>
  <Paragraphs>308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Aptos</vt:lpstr>
      <vt:lpstr>Aptos Display</vt:lpstr>
      <vt:lpstr>Arial</vt:lpstr>
      <vt:lpstr>Calibri</vt:lpstr>
      <vt:lpstr>Noto Sans Symbols</vt:lpstr>
      <vt:lpstr>1_Office Theme</vt:lpstr>
      <vt:lpstr>Software Product, Process and Process Models</vt:lpstr>
      <vt:lpstr>Software Product</vt:lpstr>
      <vt:lpstr>Overview </vt:lpstr>
      <vt:lpstr>Characteristics of Software Process  </vt:lpstr>
      <vt:lpstr>What is software engineering?</vt:lpstr>
      <vt:lpstr>Software process model</vt:lpstr>
      <vt:lpstr>Types of Process Model</vt:lpstr>
      <vt:lpstr>Problem Solving Loop</vt:lpstr>
      <vt:lpstr>WaterFall Model</vt:lpstr>
      <vt:lpstr>PowerPoint Presentation</vt:lpstr>
      <vt:lpstr>System/information engineering and modelling</vt:lpstr>
      <vt:lpstr>Software requirements analysis</vt:lpstr>
      <vt:lpstr>Design</vt:lpstr>
      <vt:lpstr>Code generation / Development.</vt:lpstr>
      <vt:lpstr>Testing</vt:lpstr>
      <vt:lpstr>       Maintenance/ Support</vt:lpstr>
      <vt:lpstr>Advantages</vt:lpstr>
      <vt:lpstr>Limitations:</vt:lpstr>
      <vt:lpstr>PROTOTYPING MODEL</vt:lpstr>
      <vt:lpstr>THE PROTOTYPING MODEL</vt:lpstr>
      <vt:lpstr>PowerPoint Presentation</vt:lpstr>
      <vt:lpstr>The Process:</vt:lpstr>
      <vt:lpstr>PowerPoint Presentation</vt:lpstr>
      <vt:lpstr>PowerPoint Presentation</vt:lpstr>
      <vt:lpstr>Prototyping can be problematic</vt:lpstr>
      <vt:lpstr>EVOLUTIONARY SOFTWARE PROCESS MODELS</vt:lpstr>
      <vt:lpstr>The Incremental Model</vt:lpstr>
      <vt:lpstr>PowerPoint Presentation</vt:lpstr>
      <vt:lpstr>The Process</vt:lpstr>
      <vt:lpstr>Difference between Prototype Model and Incremental Model</vt:lpstr>
      <vt:lpstr>PowerPoint Presentation</vt:lpstr>
      <vt:lpstr>PowerPoint Presentation</vt:lpstr>
      <vt:lpstr>PowerPoint Presentation</vt:lpstr>
      <vt:lpstr>V- Model</vt:lpstr>
      <vt:lpstr>PowerPoint Presentation</vt:lpstr>
      <vt:lpstr>PowerPoint Presentation</vt:lpstr>
      <vt:lpstr>PowerPoint Presentation</vt:lpstr>
      <vt:lpstr>Advantages of V-model:</vt:lpstr>
      <vt:lpstr>Disadvantages of V-model:</vt:lpstr>
      <vt:lpstr>When to use the V-model: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Product, Process and Process Models</dc:title>
  <cp:lastModifiedBy>snowb</cp:lastModifiedBy>
  <cp:revision>11</cp:revision>
  <dcterms:modified xsi:type="dcterms:W3CDTF">2025-08-26T05:30:53Z</dcterms:modified>
</cp:coreProperties>
</file>