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Calibri" panose="020F050202020403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C313F4C-C77A-422E-ACC3-D3FF005D0CB4}">
          <p14:sldIdLst>
            <p14:sldId id="256"/>
            <p14:sldId id="257"/>
            <p14:sldId id="258"/>
            <p14:sldId id="259"/>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454A-B50B-99CF-5F2C-9914471B2546}"/>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a:extLst>
              <a:ext uri="{FF2B5EF4-FFF2-40B4-BE49-F238E27FC236}">
                <a16:creationId xmlns:a16="http://schemas.microsoft.com/office/drawing/2014/main" id="{14E906C5-4742-264F-78E1-18B014E036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a:extLst>
              <a:ext uri="{FF2B5EF4-FFF2-40B4-BE49-F238E27FC236}">
                <a16:creationId xmlns:a16="http://schemas.microsoft.com/office/drawing/2014/main" id="{A2A54A67-BCE4-0B38-9F85-498463408FE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77E1F8AC-443C-1ECA-AB44-6EBF6FD036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DF0F3-AEC5-C9B9-7171-1B6A033D088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7654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3F6F-8F6C-7195-27A7-50671BA45903}"/>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a:extLst>
              <a:ext uri="{FF2B5EF4-FFF2-40B4-BE49-F238E27FC236}">
                <a16:creationId xmlns:a16="http://schemas.microsoft.com/office/drawing/2014/main" id="{4BFE7027-CB64-2D79-C450-A50A1A1A5B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a:extLst>
              <a:ext uri="{FF2B5EF4-FFF2-40B4-BE49-F238E27FC236}">
                <a16:creationId xmlns:a16="http://schemas.microsoft.com/office/drawing/2014/main" id="{3CA3577A-646B-877F-ACC8-447532FEA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66ABA6D9-4ADB-E95F-6717-B7292C01F6B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660814B-405F-B37D-4F5F-B70E8488DE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D74CF4-2834-8D90-41B2-3FFB1D4BB5A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0466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2A8B3-3C5F-769E-BE44-7FCB772A8398}"/>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id="{B6DCE24B-7910-B2E8-C9C8-E2F93AFB81BD}"/>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A40D1D4F-E585-8CF2-AC0F-F3EA4F0C4BE5}"/>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91C96A0-30C4-BF0C-B817-DF0BA33BBD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C19994-D6D6-8277-D64E-72F4CB96CB0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50455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9" name="Rectangle 8"/>
          <p:cNvSpPr/>
          <p:nvPr/>
        </p:nvSpPr>
        <p:spPr>
          <a:xfrm>
            <a:off x="1" y="6778868"/>
            <a:ext cx="12191997" cy="79131"/>
          </a:xfrm>
          <a:prstGeom prst="rect">
            <a:avLst/>
          </a:prstGeom>
          <a:solidFill>
            <a:srgbClr val="ED771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endParaRPr>
          </a:p>
        </p:txBody>
      </p:sp>
      <p:sp>
        <p:nvSpPr>
          <p:cNvPr id="2" name="Rectangle 1">
            <a:extLst>
              <a:ext uri="{FF2B5EF4-FFF2-40B4-BE49-F238E27FC236}">
                <a16:creationId xmlns:a16="http://schemas.microsoft.com/office/drawing/2014/main" id="{7E43606C-9B53-79F1-02DD-16BC50BEB5CE}"/>
              </a:ext>
            </a:extLst>
          </p:cNvPr>
          <p:cNvSpPr/>
          <p:nvPr/>
        </p:nvSpPr>
        <p:spPr>
          <a:xfrm>
            <a:off x="2078655" y="431018"/>
            <a:ext cx="8107244" cy="46502"/>
          </a:xfrm>
          <a:prstGeom prst="rect">
            <a:avLst/>
          </a:prstGeom>
          <a:solidFill>
            <a:srgbClr val="F47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1E07FF37-7309-52C1-8095-3F729737C23E}"/>
              </a:ext>
            </a:extLst>
          </p:cNvPr>
          <p:cNvPicPr>
            <a:picLocks noChangeAspect="1"/>
          </p:cNvPicPr>
          <p:nvPr/>
        </p:nvPicPr>
        <p:blipFill>
          <a:blip r:embed="rId2"/>
          <a:stretch>
            <a:fillRect/>
          </a:stretch>
        </p:blipFill>
        <p:spPr>
          <a:xfrm>
            <a:off x="10355072" y="178307"/>
            <a:ext cx="1547520" cy="418630"/>
          </a:xfrm>
          <a:prstGeom prst="rect">
            <a:avLst/>
          </a:prstGeom>
        </p:spPr>
      </p:pic>
      <p:pic>
        <p:nvPicPr>
          <p:cNvPr id="4" name="Picture 3">
            <a:extLst>
              <a:ext uri="{FF2B5EF4-FFF2-40B4-BE49-F238E27FC236}">
                <a16:creationId xmlns:a16="http://schemas.microsoft.com/office/drawing/2014/main" id="{C148388E-C341-A5AF-55B7-4442EC1A9BDB}"/>
              </a:ext>
            </a:extLst>
          </p:cNvPr>
          <p:cNvPicPr>
            <a:picLocks noChangeAspect="1"/>
          </p:cNvPicPr>
          <p:nvPr/>
        </p:nvPicPr>
        <p:blipFill>
          <a:blip r:embed="rId3"/>
          <a:stretch>
            <a:fillRect/>
          </a:stretch>
        </p:blipFill>
        <p:spPr>
          <a:xfrm>
            <a:off x="328281" y="178308"/>
            <a:ext cx="1581202" cy="505420"/>
          </a:xfrm>
          <a:prstGeom prst="rect">
            <a:avLst/>
          </a:prstGeom>
        </p:spPr>
      </p:pic>
    </p:spTree>
    <p:extLst>
      <p:ext uri="{BB962C8B-B14F-4D97-AF65-F5344CB8AC3E}">
        <p14:creationId xmlns:p14="http://schemas.microsoft.com/office/powerpoint/2010/main" val="285787581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smtClean="0"/>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 xmlns:adec="http://schemas.microsoft.com/office/drawing/2017/decorative" val="1"/>
              </a:ext>
            </a:extLst>
          </p:cNvPr>
          <p:cNvSpPr/>
          <p:nvPr/>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6508991"/>
      </p:ext>
    </p:extLst>
  </p:cSld>
  <p:clrMapOvr>
    <a:masterClrMapping/>
  </p:clrMapOvr>
  <p:hf sldNum="0" hdr="0" ftr="0" dt="0"/>
  <p:extLst mod="1">
    <p:ext uri="{DCECCB84-F9BA-43D5-87BE-67443E8EF086}">
      <p15:sldGuideLst xmlns:p15="http://schemas.microsoft.com/office/powerpoint/2012/main">
        <p15:guide id="2" pos="7104">
          <p15:clr>
            <a:srgbClr val="FBAE40"/>
          </p15:clr>
        </p15:guide>
        <p15:guide id="3" pos="4344">
          <p15:clr>
            <a:srgbClr val="FBAE40"/>
          </p15:clr>
        </p15:guide>
        <p15:guide id="4" pos="4560">
          <p15:clr>
            <a:srgbClr val="FBAE40"/>
          </p15:clr>
        </p15:guide>
        <p15:guide id="8" orient="horz" pos="18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43DA-CBC5-58B5-65B8-9D38B353F9C7}"/>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A26B5CF5-59AF-DD83-C89A-DF31B5195C75}"/>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EF84E04A-0F9D-BFA3-1170-4193E83A918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9E989B7-C73D-98DA-3AF0-70E1DF6AB9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C4C7C3-2C9F-8A2C-CC92-9224B93D4E6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4998889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F116C-C79E-55DD-9F00-FFDBCF607717}"/>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id="{6A4E630C-B948-FAC9-6274-CA2DCE44C2E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6C03E107-FDF9-7A65-56F5-E97F0661FA39}"/>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3B65382A-4979-C9DC-A38D-71EEC2F21C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54B501-66BB-E071-2D45-786A50329E6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2764913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DFD8-0D14-BAF4-B9E1-9E8435A7ED14}"/>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8064BAE9-DB1F-171F-6D48-3F467841FF77}"/>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a:extLst>
              <a:ext uri="{FF2B5EF4-FFF2-40B4-BE49-F238E27FC236}">
                <a16:creationId xmlns:a16="http://schemas.microsoft.com/office/drawing/2014/main" id="{968CAD39-A292-B30E-5E61-53E6C13EC3B1}"/>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a:extLst>
              <a:ext uri="{FF2B5EF4-FFF2-40B4-BE49-F238E27FC236}">
                <a16:creationId xmlns:a16="http://schemas.microsoft.com/office/drawing/2014/main" id="{6ECF5A39-F187-8FE8-5DEB-F7100659346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36E0DC70-1010-1A04-FE7B-7DB3E6713E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E68834-3EFD-4C90-DC78-7AB1AA3B02E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1253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3B6E-AAAA-C190-F84C-C7A9E54BFE75}"/>
              </a:ext>
            </a:extLst>
          </p:cNvPr>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id="{219E850B-3436-7B73-9CAF-6857749DD1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10440929-494D-74D0-7921-2D938A372A73}"/>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a:extLst>
              <a:ext uri="{FF2B5EF4-FFF2-40B4-BE49-F238E27FC236}">
                <a16:creationId xmlns:a16="http://schemas.microsoft.com/office/drawing/2014/main" id="{EB3974FE-72C9-137E-0265-73F50D8D7A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77C57EA2-CA11-4B56-861E-239081BE506C}"/>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a:extLst>
              <a:ext uri="{FF2B5EF4-FFF2-40B4-BE49-F238E27FC236}">
                <a16:creationId xmlns:a16="http://schemas.microsoft.com/office/drawing/2014/main" id="{963161D1-E209-E17B-7F43-1EA7214E3B65}"/>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053D1B75-14EF-E88A-5B4F-ECF203D093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9406F7-C76D-E3CE-11A0-2DF7C798A3C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18563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6511-9AF4-26A2-B0E0-2904E16E7DEE}"/>
              </a:ext>
            </a:extLst>
          </p:cNvPr>
          <p:cNvSpPr>
            <a:spLocks noGrp="1"/>
          </p:cNvSpPr>
          <p:nvPr>
            <p:ph type="title"/>
          </p:nvPr>
        </p:nvSpPr>
        <p:spPr/>
        <p:txBody>
          <a:bodyPr/>
          <a:lstStyle/>
          <a:p>
            <a:r>
              <a:rPr lang="en-US" smtClean="0"/>
              <a:t>Click to edit Master title style</a:t>
            </a:r>
            <a:endParaRPr lang="en-IN"/>
          </a:p>
        </p:txBody>
      </p:sp>
      <p:sp>
        <p:nvSpPr>
          <p:cNvPr id="3" name="Date Placeholder 2">
            <a:extLst>
              <a:ext uri="{FF2B5EF4-FFF2-40B4-BE49-F238E27FC236}">
                <a16:creationId xmlns:a16="http://schemas.microsoft.com/office/drawing/2014/main" id="{B2C37283-2B3B-38B3-2541-367195BBA1C2}"/>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361109F2-D873-FF79-0EAD-7BB606B35B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1DAC8C-10EC-B45D-546A-403F5F417D4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1140000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1B28-282D-9541-5396-99E0DEE598D9}"/>
              </a:ext>
            </a:extLst>
          </p:cNvPr>
          <p:cNvSpPr>
            <a:spLocks noGrp="1"/>
          </p:cNvSpPr>
          <p:nvPr>
            <p:ph type="title"/>
          </p:nvPr>
        </p:nvSpPr>
        <p:spPr/>
        <p:txBody>
          <a:bodyPr/>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id="{1A9FACF6-3696-BA79-A674-7B2FB7D6CC2B}"/>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7F8AE520-B0BD-9957-B156-89F4DEFC7A44}"/>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78C5B5D-0A2A-D9E7-19E8-E963CF0D8E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985D3D-8D58-9A45-B29D-22587F406C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05050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B756CC-275B-5F05-BC12-BB1376D4041B}"/>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A64A5A5C-6A14-6463-9263-E1C97FDEBE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28AB0B-4F9E-B3E8-F5BE-48D1A7FC09C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0515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9790F-A78E-F728-A554-7D4A7AF1C4E5}"/>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196C0024-81A1-24AC-3552-CA9CEA7E4F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a:extLst>
              <a:ext uri="{FF2B5EF4-FFF2-40B4-BE49-F238E27FC236}">
                <a16:creationId xmlns:a16="http://schemas.microsoft.com/office/drawing/2014/main" id="{3D68CF34-E943-6E55-F9DC-69271DB3A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9A3B6FBF-46A8-C3B9-7C32-FF6F9D37EA35}"/>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5A84E712-4476-5F97-67B0-BBB596A0CC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0A3B25-9720-6577-0395-9103E77574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91312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9BC712-3CD6-D18D-1483-CAFF2130AE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id="{0877F309-DEC2-2A35-6A1B-36732AEA34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600BBC8F-5AA1-6A5F-813E-EC818CB3A0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IN"/>
          </a:p>
        </p:txBody>
      </p:sp>
      <p:sp>
        <p:nvSpPr>
          <p:cNvPr id="5" name="Footer Placeholder 4">
            <a:extLst>
              <a:ext uri="{FF2B5EF4-FFF2-40B4-BE49-F238E27FC236}">
                <a16:creationId xmlns:a16="http://schemas.microsoft.com/office/drawing/2014/main" id="{ECD0EE63-802B-29AB-6E8E-2336CA6B49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F485C65-30CE-BE4C-6597-F764525338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7" name="Rectangle 6">
            <a:extLst>
              <a:ext uri="{FF2B5EF4-FFF2-40B4-BE49-F238E27FC236}">
                <a16:creationId xmlns:a16="http://schemas.microsoft.com/office/drawing/2014/main" id="{A3E00DB2-1B79-F076-988B-189E25D268A4}"/>
              </a:ext>
            </a:extLst>
          </p:cNvPr>
          <p:cNvSpPr/>
          <p:nvPr/>
        </p:nvSpPr>
        <p:spPr>
          <a:xfrm>
            <a:off x="2078655" y="431018"/>
            <a:ext cx="8107244" cy="46502"/>
          </a:xfrm>
          <a:prstGeom prst="rect">
            <a:avLst/>
          </a:prstGeom>
          <a:solidFill>
            <a:srgbClr val="F47D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49E6FB77-67DC-C0AD-16FE-6E68AF2B8876}"/>
              </a:ext>
            </a:extLst>
          </p:cNvPr>
          <p:cNvPicPr>
            <a:picLocks noChangeAspect="1"/>
          </p:cNvPicPr>
          <p:nvPr/>
        </p:nvPicPr>
        <p:blipFill>
          <a:blip r:embed="rId15"/>
          <a:stretch>
            <a:fillRect/>
          </a:stretch>
        </p:blipFill>
        <p:spPr>
          <a:xfrm>
            <a:off x="10355072" y="178307"/>
            <a:ext cx="1547520" cy="418630"/>
          </a:xfrm>
          <a:prstGeom prst="rect">
            <a:avLst/>
          </a:prstGeom>
        </p:spPr>
      </p:pic>
      <p:pic>
        <p:nvPicPr>
          <p:cNvPr id="9" name="Picture 8">
            <a:extLst>
              <a:ext uri="{FF2B5EF4-FFF2-40B4-BE49-F238E27FC236}">
                <a16:creationId xmlns:a16="http://schemas.microsoft.com/office/drawing/2014/main" id="{D9ED9CD6-CADD-7BD4-3F8E-872DFDE3128D}"/>
              </a:ext>
            </a:extLst>
          </p:cNvPr>
          <p:cNvPicPr>
            <a:picLocks noChangeAspect="1"/>
          </p:cNvPicPr>
          <p:nvPr/>
        </p:nvPicPr>
        <p:blipFill>
          <a:blip r:embed="rId16"/>
          <a:stretch>
            <a:fillRect/>
          </a:stretch>
        </p:blipFill>
        <p:spPr>
          <a:xfrm>
            <a:off x="328281" y="178308"/>
            <a:ext cx="1581202" cy="505420"/>
          </a:xfrm>
          <a:prstGeom prst="rect">
            <a:avLst/>
          </a:prstGeom>
        </p:spPr>
      </p:pic>
      <p:sp>
        <p:nvSpPr>
          <p:cNvPr id="10" name="Rectangle 9">
            <a:extLst>
              <a:ext uri="{FF2B5EF4-FFF2-40B4-BE49-F238E27FC236}">
                <a16:creationId xmlns:a16="http://schemas.microsoft.com/office/drawing/2014/main" id="{F318C861-1BD5-B856-A0FD-4B28D1D8BE11}"/>
              </a:ext>
            </a:extLst>
          </p:cNvPr>
          <p:cNvSpPr/>
          <p:nvPr/>
        </p:nvSpPr>
        <p:spPr>
          <a:xfrm>
            <a:off x="1" y="6778868"/>
            <a:ext cx="12191997" cy="79131"/>
          </a:xfrm>
          <a:prstGeom prst="rect">
            <a:avLst/>
          </a:prstGeom>
          <a:solidFill>
            <a:srgbClr val="ED771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endParaRPr>
          </a:p>
        </p:txBody>
      </p:sp>
    </p:spTree>
    <p:extLst>
      <p:ext uri="{BB962C8B-B14F-4D97-AF65-F5344CB8AC3E}">
        <p14:creationId xmlns:p14="http://schemas.microsoft.com/office/powerpoint/2010/main" val="2834280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772739"/>
            <a:ext cx="9144000" cy="3342062"/>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5400"/>
              <a:buFont typeface="Calibri"/>
              <a:buNone/>
            </a:pPr>
            <a:r>
              <a:rPr lang="en-US" sz="5400" dirty="0"/>
              <a:t>Software Engineering Practices</a:t>
            </a:r>
            <a:br>
              <a:rPr lang="en-US" sz="5400" dirty="0"/>
            </a:br>
            <a:r>
              <a:rPr lang="en-US" sz="5400" dirty="0"/>
              <a:t/>
            </a:r>
            <a:br>
              <a:rPr lang="en-US" sz="5400" dirty="0"/>
            </a:br>
            <a:r>
              <a:rPr lang="en-US" sz="5400" dirty="0"/>
              <a:t>Underlining Principles</a:t>
            </a:r>
            <a:endParaRPr sz="5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BAC96-44FE-AE27-00E8-231995CD45C5}"/>
              </a:ext>
            </a:extLst>
          </p:cNvPr>
          <p:cNvSpPr>
            <a:spLocks noGrp="1"/>
          </p:cNvSpPr>
          <p:nvPr>
            <p:ph type="title"/>
          </p:nvPr>
        </p:nvSpPr>
        <p:spPr>
          <a:xfrm>
            <a:off x="944367" y="159643"/>
            <a:ext cx="10515600" cy="888322"/>
          </a:xfrm>
        </p:spPr>
        <p:txBody>
          <a:bodyPr>
            <a:normAutofit fontScale="90000"/>
          </a:bodyPr>
          <a:lstStyle/>
          <a:p>
            <a:r>
              <a:rPr lang="en-IN" dirty="0" err="1"/>
              <a:t>Modeling</a:t>
            </a:r>
            <a:r>
              <a:rPr lang="en-IN" dirty="0"/>
              <a:t> Practices - Design </a:t>
            </a:r>
            <a:r>
              <a:rPr lang="en-IN" dirty="0" err="1"/>
              <a:t>Modeling</a:t>
            </a:r>
            <a:r>
              <a:rPr lang="en-IN" dirty="0"/>
              <a:t> Principles</a:t>
            </a:r>
          </a:p>
        </p:txBody>
      </p:sp>
      <p:sp>
        <p:nvSpPr>
          <p:cNvPr id="3" name="Text Placeholder 2">
            <a:extLst>
              <a:ext uri="{FF2B5EF4-FFF2-40B4-BE49-F238E27FC236}">
                <a16:creationId xmlns:a16="http://schemas.microsoft.com/office/drawing/2014/main" id="{8CCF21E0-A16B-740A-BD41-0D026457DA88}"/>
              </a:ext>
            </a:extLst>
          </p:cNvPr>
          <p:cNvSpPr>
            <a:spLocks noGrp="1"/>
          </p:cNvSpPr>
          <p:nvPr>
            <p:ph sz="half" idx="1"/>
          </p:nvPr>
        </p:nvSpPr>
        <p:spPr>
          <a:xfrm>
            <a:off x="944367" y="914400"/>
            <a:ext cx="10655156" cy="5640512"/>
          </a:xfrm>
        </p:spPr>
        <p:txBody>
          <a:bodyPr>
            <a:noAutofit/>
          </a:bodyPr>
          <a:lstStyle/>
          <a:p>
            <a:pPr algn="just"/>
            <a:r>
              <a:rPr lang="en-US" sz="2400" i="1" dirty="0">
                <a:solidFill>
                  <a:srgbClr val="0070C0"/>
                </a:solidFill>
                <a:latin typeface="Calibri" panose="020F0502020204030204" pitchFamily="34" charset="0"/>
                <a:ea typeface="Calibri" panose="020F0502020204030204" pitchFamily="34" charset="0"/>
                <a:cs typeface="Calibri" panose="020F0502020204030204" pitchFamily="34" charset="0"/>
              </a:rPr>
              <a:t>Interfaces (both user and internal) must be designed.  </a:t>
            </a:r>
            <a:r>
              <a:rPr lang="en-US" sz="2200" dirty="0"/>
              <a:t>A well designed interface makes integration easier and assists the tester in validating component functions.</a:t>
            </a:r>
          </a:p>
          <a:p>
            <a:pPr algn="just"/>
            <a:r>
              <a:rPr lang="en-US" sz="2400" i="1" dirty="0">
                <a:solidFill>
                  <a:srgbClr val="0070C0"/>
                </a:solidFill>
                <a:latin typeface="Calibri" panose="020F0502020204030204" pitchFamily="34" charset="0"/>
                <a:ea typeface="Calibri" panose="020F0502020204030204" pitchFamily="34" charset="0"/>
                <a:cs typeface="Calibri" panose="020F0502020204030204" pitchFamily="34" charset="0"/>
              </a:rPr>
              <a:t>User interface design should be tuned to the needs of the end-user. </a:t>
            </a:r>
            <a:r>
              <a:rPr lang="en-US" sz="2200" dirty="0"/>
              <a:t>“Ease of use.”</a:t>
            </a:r>
          </a:p>
          <a:p>
            <a:pPr algn="just"/>
            <a:r>
              <a:rPr lang="en-US" sz="2400" i="1" dirty="0">
                <a:solidFill>
                  <a:srgbClr val="0070C0"/>
                </a:solidFill>
                <a:latin typeface="Calibri" panose="020F0502020204030204" pitchFamily="34" charset="0"/>
                <a:ea typeface="Calibri" panose="020F0502020204030204" pitchFamily="34" charset="0"/>
                <a:cs typeface="Calibri" panose="020F0502020204030204" pitchFamily="34" charset="0"/>
              </a:rPr>
              <a:t>Component-level design should exhibit functional independence.  </a:t>
            </a:r>
            <a:r>
              <a:rPr lang="en-US" sz="2200" dirty="0"/>
              <a:t>The functionality that is delivered by a component should be </a:t>
            </a:r>
            <a:r>
              <a:rPr lang="en-US" sz="2200" b="1" dirty="0"/>
              <a:t>cohesive- that is, it should focus on one and only one function.</a:t>
            </a:r>
          </a:p>
          <a:p>
            <a:pPr algn="just"/>
            <a:r>
              <a:rPr lang="en-US" sz="2400" i="1" dirty="0">
                <a:solidFill>
                  <a:srgbClr val="0070C0"/>
                </a:solidFill>
                <a:latin typeface="Calibri" panose="020F0502020204030204" pitchFamily="34" charset="0"/>
                <a:ea typeface="Calibri" panose="020F0502020204030204" pitchFamily="34" charset="0"/>
                <a:cs typeface="Calibri" panose="020F0502020204030204" pitchFamily="34" charset="0"/>
              </a:rPr>
              <a:t>Components should be loosely coupled to one another and to the external environment.  </a:t>
            </a:r>
            <a:r>
              <a:rPr lang="en-US" sz="2200" dirty="0"/>
              <a:t>Coupling is achieved in many ways – via a component interface, by messaging through global data.  Coupling should be kept as low as is reasonable.  As the level of coupling increases, error propagation also increases and the overall maintainability of the system decreases.</a:t>
            </a:r>
          </a:p>
          <a:p>
            <a:pPr algn="just"/>
            <a:r>
              <a:rPr lang="en-US" sz="2400" i="1" dirty="0">
                <a:solidFill>
                  <a:srgbClr val="0070C0"/>
                </a:solidFill>
                <a:latin typeface="Calibri" panose="020F0502020204030204" pitchFamily="34" charset="0"/>
                <a:ea typeface="Calibri" panose="020F0502020204030204" pitchFamily="34" charset="0"/>
                <a:cs typeface="Calibri" panose="020F0502020204030204" pitchFamily="34" charset="0"/>
              </a:rPr>
              <a:t>Design representation (models) should be easily understood.</a:t>
            </a:r>
          </a:p>
          <a:p>
            <a:pPr algn="just"/>
            <a:r>
              <a:rPr lang="en-US" sz="2400" i="1" dirty="0">
                <a:solidFill>
                  <a:srgbClr val="0070C0"/>
                </a:solidFill>
                <a:latin typeface="Calibri" panose="020F0502020204030204" pitchFamily="34" charset="0"/>
                <a:ea typeface="Calibri" panose="020F0502020204030204" pitchFamily="34" charset="0"/>
                <a:cs typeface="Calibri" panose="020F0502020204030204" pitchFamily="34" charset="0"/>
              </a:rPr>
              <a:t>The design model should be developed iteratively.  With each iteration, the designer should strive for greater simplicity. </a:t>
            </a:r>
          </a:p>
          <a:p>
            <a:pPr algn="just"/>
            <a:endParaRPr lang="en-IN" sz="2200" dirty="0"/>
          </a:p>
        </p:txBody>
      </p:sp>
    </p:spTree>
    <p:extLst>
      <p:ext uri="{BB962C8B-B14F-4D97-AF65-F5344CB8AC3E}">
        <p14:creationId xmlns:p14="http://schemas.microsoft.com/office/powerpoint/2010/main" val="4023101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BAC96-44FE-AE27-00E8-231995CD45C5}"/>
              </a:ext>
            </a:extLst>
          </p:cNvPr>
          <p:cNvSpPr>
            <a:spLocks noGrp="1"/>
          </p:cNvSpPr>
          <p:nvPr>
            <p:ph type="title"/>
          </p:nvPr>
        </p:nvSpPr>
        <p:spPr>
          <a:xfrm>
            <a:off x="944367" y="159643"/>
            <a:ext cx="10515600" cy="888322"/>
          </a:xfrm>
        </p:spPr>
        <p:txBody>
          <a:bodyPr>
            <a:normAutofit/>
          </a:bodyPr>
          <a:lstStyle/>
          <a:p>
            <a:r>
              <a:rPr lang="en-IN" dirty="0"/>
              <a:t>Construction Practices</a:t>
            </a:r>
          </a:p>
        </p:txBody>
      </p:sp>
      <p:sp>
        <p:nvSpPr>
          <p:cNvPr id="3" name="Text Placeholder 2">
            <a:extLst>
              <a:ext uri="{FF2B5EF4-FFF2-40B4-BE49-F238E27FC236}">
                <a16:creationId xmlns:a16="http://schemas.microsoft.com/office/drawing/2014/main" id="{8CCF21E0-A16B-740A-BD41-0D026457DA88}"/>
              </a:ext>
            </a:extLst>
          </p:cNvPr>
          <p:cNvSpPr>
            <a:spLocks noGrp="1"/>
          </p:cNvSpPr>
          <p:nvPr>
            <p:ph sz="half" idx="1"/>
          </p:nvPr>
        </p:nvSpPr>
        <p:spPr>
          <a:xfrm>
            <a:off x="944367" y="914400"/>
            <a:ext cx="10655156" cy="5640512"/>
          </a:xfrm>
        </p:spPr>
        <p:txBody>
          <a:bodyPr>
            <a:noAutofit/>
          </a:bodyPr>
          <a:lstStyle/>
          <a:p>
            <a:pPr algn="just"/>
            <a:r>
              <a:rPr lang="en-US" sz="2400" dirty="0"/>
              <a:t>In this text “construction” is defined as being </a:t>
            </a:r>
            <a:r>
              <a:rPr lang="en-US" sz="2400" b="1" dirty="0">
                <a:solidFill>
                  <a:srgbClr val="0070C0"/>
                </a:solidFill>
              </a:rPr>
              <a:t>composed of both coding and testing</a:t>
            </a:r>
            <a:r>
              <a:rPr lang="en-US" sz="2400" dirty="0"/>
              <a:t>. The purpose of testing is to uncover defects. </a:t>
            </a:r>
          </a:p>
          <a:p>
            <a:pPr marL="114300" indent="0" algn="just">
              <a:buNone/>
            </a:pPr>
            <a:r>
              <a:rPr lang="en-US" sz="2400" b="1" u="sng" dirty="0">
                <a:solidFill>
                  <a:srgbClr val="0070C0"/>
                </a:solidFill>
              </a:rPr>
              <a:t>1. Coding Principles and Concepts</a:t>
            </a:r>
          </a:p>
          <a:p>
            <a:pPr marL="114300" indent="0" algn="just">
              <a:buNone/>
            </a:pPr>
            <a:r>
              <a:rPr lang="en-US" sz="2400" b="1" dirty="0">
                <a:solidFill>
                  <a:srgbClr val="0070C0"/>
                </a:solidFill>
              </a:rPr>
              <a:t>Preparation Principles: </a:t>
            </a:r>
            <a:r>
              <a:rPr lang="en-US" sz="2400" dirty="0"/>
              <a:t>Before writing one line of code, be sure of:</a:t>
            </a:r>
          </a:p>
          <a:p>
            <a:pPr marL="114300" indent="0" algn="just">
              <a:buNone/>
            </a:pPr>
            <a:r>
              <a:rPr lang="en-US" sz="2400" dirty="0"/>
              <a:t>1.	Understand the problem you are trying to solve.</a:t>
            </a:r>
          </a:p>
          <a:p>
            <a:pPr marL="114300" indent="0" algn="just">
              <a:buNone/>
            </a:pPr>
            <a:r>
              <a:rPr lang="en-US" sz="2400" dirty="0"/>
              <a:t>2.	Understand the basic design principles.</a:t>
            </a:r>
          </a:p>
          <a:p>
            <a:pPr marL="114300" indent="0" algn="just">
              <a:buNone/>
            </a:pPr>
            <a:r>
              <a:rPr lang="en-US" sz="2400" dirty="0"/>
              <a:t>3.	Pick a programming language that meets the needs of the S/W to be built and the environment in </a:t>
            </a:r>
            <a:r>
              <a:rPr lang="en-US" sz="2400" dirty="0">
                <a:solidFill>
                  <a:srgbClr val="0070C0"/>
                </a:solidFill>
              </a:rPr>
              <a:t>which</a:t>
            </a:r>
            <a:r>
              <a:rPr lang="en-US" sz="2400" dirty="0"/>
              <a:t> it will operate.</a:t>
            </a:r>
          </a:p>
          <a:p>
            <a:pPr marL="114300" indent="0" algn="just">
              <a:buNone/>
            </a:pPr>
            <a:r>
              <a:rPr lang="en-US" sz="2400" dirty="0"/>
              <a:t>4.	Select a programming environment that provides tool that will make your work easier.</a:t>
            </a:r>
          </a:p>
          <a:p>
            <a:pPr marL="114300" indent="0" algn="just">
              <a:buNone/>
            </a:pPr>
            <a:r>
              <a:rPr lang="en-US" sz="2400" dirty="0"/>
              <a:t>5.	Create a set of unit tests that will be applied once the component you code is completed.</a:t>
            </a:r>
          </a:p>
          <a:p>
            <a:pPr algn="just"/>
            <a:endParaRPr lang="en-IN" sz="2400" dirty="0"/>
          </a:p>
        </p:txBody>
      </p:sp>
    </p:spTree>
    <p:extLst>
      <p:ext uri="{BB962C8B-B14F-4D97-AF65-F5344CB8AC3E}">
        <p14:creationId xmlns:p14="http://schemas.microsoft.com/office/powerpoint/2010/main" val="179083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BAC96-44FE-AE27-00E8-231995CD45C5}"/>
              </a:ext>
            </a:extLst>
          </p:cNvPr>
          <p:cNvSpPr>
            <a:spLocks noGrp="1"/>
          </p:cNvSpPr>
          <p:nvPr>
            <p:ph type="title"/>
          </p:nvPr>
        </p:nvSpPr>
        <p:spPr>
          <a:xfrm>
            <a:off x="944367" y="159643"/>
            <a:ext cx="10515600" cy="888322"/>
          </a:xfrm>
        </p:spPr>
        <p:txBody>
          <a:bodyPr>
            <a:normAutofit/>
          </a:bodyPr>
          <a:lstStyle/>
          <a:p>
            <a:r>
              <a:rPr lang="en-IN" dirty="0"/>
              <a:t>Construction Practices …</a:t>
            </a:r>
          </a:p>
        </p:txBody>
      </p:sp>
      <p:sp>
        <p:nvSpPr>
          <p:cNvPr id="3" name="Text Placeholder 2">
            <a:extLst>
              <a:ext uri="{FF2B5EF4-FFF2-40B4-BE49-F238E27FC236}">
                <a16:creationId xmlns:a16="http://schemas.microsoft.com/office/drawing/2014/main" id="{8CCF21E0-A16B-740A-BD41-0D026457DA88}"/>
              </a:ext>
            </a:extLst>
          </p:cNvPr>
          <p:cNvSpPr>
            <a:spLocks noGrp="1"/>
          </p:cNvSpPr>
          <p:nvPr>
            <p:ph sz="half" idx="1"/>
          </p:nvPr>
        </p:nvSpPr>
        <p:spPr>
          <a:xfrm>
            <a:off x="944367" y="914400"/>
            <a:ext cx="10655156" cy="5640512"/>
          </a:xfrm>
        </p:spPr>
        <p:txBody>
          <a:bodyPr>
            <a:noAutofit/>
          </a:bodyPr>
          <a:lstStyle/>
          <a:p>
            <a:pPr marL="114300" indent="0" algn="just">
              <a:buNone/>
            </a:pPr>
            <a:r>
              <a:rPr lang="en-US" sz="2400" b="1" dirty="0">
                <a:solidFill>
                  <a:srgbClr val="0070C0"/>
                </a:solidFill>
              </a:rPr>
              <a:t>Coding Principles: </a:t>
            </a:r>
            <a:r>
              <a:rPr lang="en-US" sz="2400" dirty="0"/>
              <a:t>As you begin writing code, be sure you</a:t>
            </a:r>
          </a:p>
          <a:p>
            <a:pPr marL="114300" indent="0" algn="just">
              <a:buNone/>
            </a:pPr>
            <a:r>
              <a:rPr lang="en-US" sz="2400" dirty="0"/>
              <a:t>1.	Constrain your algorithm by following structured programming practice.</a:t>
            </a:r>
          </a:p>
          <a:p>
            <a:pPr marL="114300" indent="0" algn="just">
              <a:buNone/>
            </a:pPr>
            <a:r>
              <a:rPr lang="en-US" sz="2400" dirty="0"/>
              <a:t>2.	Select the proper data structure.</a:t>
            </a:r>
          </a:p>
          <a:p>
            <a:pPr marL="114300" indent="0" algn="just">
              <a:buNone/>
            </a:pPr>
            <a:r>
              <a:rPr lang="en-US" sz="2400" dirty="0"/>
              <a:t>3.	Understand the software architecture.</a:t>
            </a:r>
          </a:p>
          <a:p>
            <a:pPr marL="114300" indent="0" algn="just">
              <a:buNone/>
            </a:pPr>
            <a:r>
              <a:rPr lang="en-US" sz="2400" dirty="0"/>
              <a:t>4.	Keep conditional logic as simple as possible.</a:t>
            </a:r>
          </a:p>
          <a:p>
            <a:pPr marL="114300" indent="0" algn="just">
              <a:buNone/>
            </a:pPr>
            <a:r>
              <a:rPr lang="en-US" sz="2400" dirty="0"/>
              <a:t>5.	Create easily tested nested loops.</a:t>
            </a:r>
          </a:p>
          <a:p>
            <a:pPr marL="114300" indent="0" algn="just">
              <a:buNone/>
            </a:pPr>
            <a:r>
              <a:rPr lang="en-US" sz="2400" dirty="0"/>
              <a:t>6.	Write code that is self-documenting.</a:t>
            </a:r>
          </a:p>
          <a:p>
            <a:pPr marL="114300" indent="0" algn="just">
              <a:buNone/>
            </a:pPr>
            <a:r>
              <a:rPr lang="en-US" sz="2400" dirty="0"/>
              <a:t>7.	Create a visual layout.</a:t>
            </a:r>
          </a:p>
          <a:p>
            <a:pPr marL="114300" indent="0" algn="just">
              <a:buNone/>
            </a:pPr>
            <a:r>
              <a:rPr lang="en-US" sz="2400" b="1" dirty="0">
                <a:solidFill>
                  <a:srgbClr val="0070C0"/>
                </a:solidFill>
              </a:rPr>
              <a:t>Validation Principles: </a:t>
            </a:r>
            <a:r>
              <a:rPr lang="en-US" sz="2400" dirty="0"/>
              <a:t>After you’ve completed your first coding pass, be sure you</a:t>
            </a:r>
          </a:p>
          <a:p>
            <a:pPr marL="114300" indent="0" algn="just">
              <a:buNone/>
            </a:pPr>
            <a:r>
              <a:rPr lang="en-US" sz="2400" dirty="0"/>
              <a:t>1.	Conduct a code walkthrough.</a:t>
            </a:r>
          </a:p>
          <a:p>
            <a:pPr marL="114300" indent="0" algn="just">
              <a:buNone/>
            </a:pPr>
            <a:r>
              <a:rPr lang="en-US" sz="2400" dirty="0"/>
              <a:t>2.	Perform unit test and correct errors.</a:t>
            </a:r>
          </a:p>
          <a:p>
            <a:pPr marL="114300" indent="0" algn="just">
              <a:buNone/>
            </a:pPr>
            <a:r>
              <a:rPr lang="en-US" sz="2400" dirty="0"/>
              <a:t>3.	Refactor the code.</a:t>
            </a:r>
          </a:p>
          <a:p>
            <a:pPr marL="114300" indent="0" algn="just">
              <a:buNone/>
            </a:pPr>
            <a:endParaRPr lang="en-IN" sz="2400" dirty="0"/>
          </a:p>
        </p:txBody>
      </p:sp>
    </p:spTree>
    <p:extLst>
      <p:ext uri="{BB962C8B-B14F-4D97-AF65-F5344CB8AC3E}">
        <p14:creationId xmlns:p14="http://schemas.microsoft.com/office/powerpoint/2010/main" val="940545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BAC96-44FE-AE27-00E8-231995CD45C5}"/>
              </a:ext>
            </a:extLst>
          </p:cNvPr>
          <p:cNvSpPr>
            <a:spLocks noGrp="1"/>
          </p:cNvSpPr>
          <p:nvPr>
            <p:ph type="title"/>
          </p:nvPr>
        </p:nvSpPr>
        <p:spPr>
          <a:xfrm>
            <a:off x="944367" y="159643"/>
            <a:ext cx="10515600" cy="888322"/>
          </a:xfrm>
        </p:spPr>
        <p:txBody>
          <a:bodyPr>
            <a:normAutofit/>
          </a:bodyPr>
          <a:lstStyle/>
          <a:p>
            <a:r>
              <a:rPr lang="en-IN" dirty="0"/>
              <a:t>Construction Practices …</a:t>
            </a:r>
          </a:p>
        </p:txBody>
      </p:sp>
      <p:sp>
        <p:nvSpPr>
          <p:cNvPr id="3" name="Text Placeholder 2">
            <a:extLst>
              <a:ext uri="{FF2B5EF4-FFF2-40B4-BE49-F238E27FC236}">
                <a16:creationId xmlns:a16="http://schemas.microsoft.com/office/drawing/2014/main" id="{8CCF21E0-A16B-740A-BD41-0D026457DA88}"/>
              </a:ext>
            </a:extLst>
          </p:cNvPr>
          <p:cNvSpPr>
            <a:spLocks noGrp="1"/>
          </p:cNvSpPr>
          <p:nvPr>
            <p:ph sz="half" idx="1"/>
          </p:nvPr>
        </p:nvSpPr>
        <p:spPr>
          <a:xfrm>
            <a:off x="944367" y="914400"/>
            <a:ext cx="10655156" cy="5640512"/>
          </a:xfrm>
        </p:spPr>
        <p:txBody>
          <a:bodyPr>
            <a:noAutofit/>
          </a:bodyPr>
          <a:lstStyle/>
          <a:p>
            <a:pPr marL="114300" indent="0" algn="just">
              <a:buNone/>
            </a:pPr>
            <a:r>
              <a:rPr lang="en-US" sz="2400" b="1" dirty="0">
                <a:solidFill>
                  <a:srgbClr val="0070C0"/>
                </a:solidFill>
              </a:rPr>
              <a:t>2. Testing Principles</a:t>
            </a:r>
          </a:p>
          <a:p>
            <a:pPr marL="114300" indent="0" algn="just">
              <a:buNone/>
            </a:pPr>
            <a:r>
              <a:rPr lang="en-US" sz="2400" dirty="0"/>
              <a:t>•	Testing is a process of executing a program with the intent of finding errors.</a:t>
            </a:r>
          </a:p>
          <a:p>
            <a:pPr marL="114300" indent="0" algn="just">
              <a:buNone/>
            </a:pPr>
            <a:r>
              <a:rPr lang="en-US" sz="2400" dirty="0"/>
              <a:t>•	A good test is one that has a high probability of finding an as-yet undiscovered error.</a:t>
            </a:r>
          </a:p>
          <a:p>
            <a:pPr marL="114300" indent="0" algn="just">
              <a:buNone/>
            </a:pPr>
            <a:r>
              <a:rPr lang="en-US" sz="2400" dirty="0"/>
              <a:t>•	A successful test is one that uncovers an as-yet-undiscovered error.</a:t>
            </a:r>
          </a:p>
          <a:p>
            <a:pPr marL="114300" indent="0" algn="just">
              <a:buNone/>
            </a:pPr>
            <a:endParaRPr lang="en-IN" sz="2400" dirty="0"/>
          </a:p>
        </p:txBody>
      </p:sp>
    </p:spTree>
    <p:extLst>
      <p:ext uri="{BB962C8B-B14F-4D97-AF65-F5344CB8AC3E}">
        <p14:creationId xmlns:p14="http://schemas.microsoft.com/office/powerpoint/2010/main" val="2333375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BAC96-44FE-AE27-00E8-231995CD45C5}"/>
              </a:ext>
            </a:extLst>
          </p:cNvPr>
          <p:cNvSpPr>
            <a:spLocks noGrp="1"/>
          </p:cNvSpPr>
          <p:nvPr>
            <p:ph type="title"/>
          </p:nvPr>
        </p:nvSpPr>
        <p:spPr>
          <a:xfrm>
            <a:off x="944367" y="159643"/>
            <a:ext cx="10515600" cy="888322"/>
          </a:xfrm>
        </p:spPr>
        <p:txBody>
          <a:bodyPr>
            <a:normAutofit/>
          </a:bodyPr>
          <a:lstStyle/>
          <a:p>
            <a:r>
              <a:rPr lang="en-IN" dirty="0"/>
              <a:t>Deployment Practices</a:t>
            </a:r>
          </a:p>
        </p:txBody>
      </p:sp>
      <p:sp>
        <p:nvSpPr>
          <p:cNvPr id="3" name="Text Placeholder 2">
            <a:extLst>
              <a:ext uri="{FF2B5EF4-FFF2-40B4-BE49-F238E27FC236}">
                <a16:creationId xmlns:a16="http://schemas.microsoft.com/office/drawing/2014/main" id="{8CCF21E0-A16B-740A-BD41-0D026457DA88}"/>
              </a:ext>
            </a:extLst>
          </p:cNvPr>
          <p:cNvSpPr>
            <a:spLocks noGrp="1"/>
          </p:cNvSpPr>
          <p:nvPr>
            <p:ph sz="half" idx="1"/>
          </p:nvPr>
        </p:nvSpPr>
        <p:spPr>
          <a:xfrm>
            <a:off x="944367" y="914400"/>
            <a:ext cx="10655156" cy="5640512"/>
          </a:xfrm>
        </p:spPr>
        <p:txBody>
          <a:bodyPr>
            <a:noAutofit/>
          </a:bodyPr>
          <a:lstStyle/>
          <a:p>
            <a:pPr marL="114300" indent="0" algn="just">
              <a:buNone/>
            </a:pPr>
            <a:r>
              <a:rPr lang="en-US" sz="2400" i="1" dirty="0">
                <a:solidFill>
                  <a:srgbClr val="0070C0"/>
                </a:solidFill>
                <a:latin typeface="Calibri" panose="020F0502020204030204" pitchFamily="34" charset="0"/>
                <a:ea typeface="Calibri" panose="020F0502020204030204" pitchFamily="34" charset="0"/>
                <a:cs typeface="Calibri" panose="020F0502020204030204" pitchFamily="34" charset="0"/>
              </a:rPr>
              <a:t>Customer Expectations for the software must be managed. </a:t>
            </a:r>
            <a:r>
              <a:rPr lang="en-US" sz="2400" dirty="0"/>
              <a:t>“Don’t promise more than you can deliver.”</a:t>
            </a:r>
          </a:p>
          <a:p>
            <a:pPr marL="114300" indent="0" algn="just">
              <a:buNone/>
            </a:pPr>
            <a:endParaRPr lang="en-US" sz="2400" dirty="0"/>
          </a:p>
          <a:p>
            <a:pPr marL="114300" indent="0" algn="just">
              <a:buNone/>
            </a:pPr>
            <a:r>
              <a:rPr lang="en-US" sz="2400" i="1" dirty="0">
                <a:solidFill>
                  <a:srgbClr val="0070C0"/>
                </a:solidFill>
                <a:latin typeface="Calibri" panose="020F0502020204030204" pitchFamily="34" charset="0"/>
                <a:ea typeface="Calibri" panose="020F0502020204030204" pitchFamily="34" charset="0"/>
                <a:cs typeface="Calibri" panose="020F0502020204030204" pitchFamily="34" charset="0"/>
              </a:rPr>
              <a:t>A complete delivery package should be assembled and tested.</a:t>
            </a:r>
          </a:p>
          <a:p>
            <a:pPr marL="114300" indent="0" algn="just">
              <a:buNone/>
            </a:pPr>
            <a:r>
              <a:rPr lang="en-US" sz="2400" i="1" dirty="0">
                <a:solidFill>
                  <a:srgbClr val="0070C0"/>
                </a:solidFill>
                <a:latin typeface="Calibri" panose="020F0502020204030204" pitchFamily="34" charset="0"/>
                <a:ea typeface="Calibri" panose="020F0502020204030204" pitchFamily="34" charset="0"/>
                <a:cs typeface="Calibri" panose="020F0502020204030204" pitchFamily="34" charset="0"/>
              </a:rPr>
              <a:t>A support regime must be established before the software is delivered.</a:t>
            </a:r>
          </a:p>
          <a:p>
            <a:pPr marL="114300" indent="0" algn="just">
              <a:buNone/>
            </a:pPr>
            <a:r>
              <a:rPr lang="en-US" sz="2400" i="1" dirty="0">
                <a:solidFill>
                  <a:srgbClr val="0070C0"/>
                </a:solidFill>
                <a:latin typeface="Calibri" panose="020F0502020204030204" pitchFamily="34" charset="0"/>
                <a:ea typeface="Calibri" panose="020F0502020204030204" pitchFamily="34" charset="0"/>
                <a:cs typeface="Calibri" panose="020F0502020204030204" pitchFamily="34" charset="0"/>
              </a:rPr>
              <a:t>Appropriate instructional materials must be provided to end-users.</a:t>
            </a:r>
          </a:p>
          <a:p>
            <a:pPr marL="114300" indent="0" algn="just">
              <a:buNone/>
            </a:pPr>
            <a:r>
              <a:rPr lang="en-US" sz="2400" i="1" dirty="0">
                <a:solidFill>
                  <a:srgbClr val="0070C0"/>
                </a:solidFill>
                <a:latin typeface="Calibri" panose="020F0502020204030204" pitchFamily="34" charset="0"/>
                <a:ea typeface="Calibri" panose="020F0502020204030204" pitchFamily="34" charset="0"/>
                <a:cs typeface="Calibri" panose="020F0502020204030204" pitchFamily="34" charset="0"/>
              </a:rPr>
              <a:t>Buggy software should be fixed first, delivered later.</a:t>
            </a:r>
          </a:p>
          <a:p>
            <a:pPr marL="114300" indent="0" algn="just">
              <a:buNone/>
            </a:pPr>
            <a:endParaRPr lang="en-IN" sz="2400" dirty="0"/>
          </a:p>
        </p:txBody>
      </p:sp>
    </p:spTree>
    <p:extLst>
      <p:ext uri="{BB962C8B-B14F-4D97-AF65-F5344CB8AC3E}">
        <p14:creationId xmlns:p14="http://schemas.microsoft.com/office/powerpoint/2010/main" val="286198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1E0C-62FE-3738-2143-B61B27C1128A}"/>
              </a:ext>
            </a:extLst>
          </p:cNvPr>
          <p:cNvSpPr>
            <a:spLocks noGrp="1"/>
          </p:cNvSpPr>
          <p:nvPr>
            <p:ph type="title"/>
          </p:nvPr>
        </p:nvSpPr>
        <p:spPr/>
        <p:txBody>
          <a:bodyPr/>
          <a:lstStyle/>
          <a:p>
            <a:r>
              <a:rPr lang="en-IN" dirty="0"/>
              <a:t>Communication Practices</a:t>
            </a:r>
          </a:p>
        </p:txBody>
      </p:sp>
      <p:sp>
        <p:nvSpPr>
          <p:cNvPr id="3" name="Text Placeholder 2">
            <a:extLst>
              <a:ext uri="{FF2B5EF4-FFF2-40B4-BE49-F238E27FC236}">
                <a16:creationId xmlns:a16="http://schemas.microsoft.com/office/drawing/2014/main" id="{4682B260-44CE-CEFA-8527-E2E58AF024E3}"/>
              </a:ext>
            </a:extLst>
          </p:cNvPr>
          <p:cNvSpPr>
            <a:spLocks noGrp="1"/>
          </p:cNvSpPr>
          <p:nvPr>
            <p:ph sz="half" idx="1"/>
          </p:nvPr>
        </p:nvSpPr>
        <p:spPr>
          <a:xfrm>
            <a:off x="838200" y="1825625"/>
            <a:ext cx="10658582" cy="4351338"/>
          </a:xfrm>
        </p:spPr>
        <p:txBody>
          <a:bodyPr>
            <a:normAutofit/>
          </a:bodyPr>
          <a:lstStyle/>
          <a:p>
            <a:pPr algn="just"/>
            <a:r>
              <a:rPr lang="en-US" sz="2400" dirty="0"/>
              <a:t>Before customer requirements can be analyzed, modeled, or specified they must be gathered through a communication (also called requirement elicitation) activity.</a:t>
            </a:r>
          </a:p>
          <a:p>
            <a:pPr algn="just"/>
            <a:endParaRPr lang="en-US" sz="2400" dirty="0"/>
          </a:p>
          <a:p>
            <a:pPr algn="just"/>
            <a:r>
              <a:rPr lang="en-US" sz="2400" dirty="0"/>
              <a:t>Effective communication (among technical peers, with the customer and other stakeholders, and with project managers) is among the most challenging activities that confront a S/W engineer.</a:t>
            </a:r>
          </a:p>
          <a:p>
            <a:pPr algn="just"/>
            <a:endParaRPr lang="en-IN" sz="2400" dirty="0"/>
          </a:p>
        </p:txBody>
      </p:sp>
    </p:spTree>
    <p:extLst>
      <p:ext uri="{BB962C8B-B14F-4D97-AF65-F5344CB8AC3E}">
        <p14:creationId xmlns:p14="http://schemas.microsoft.com/office/powerpoint/2010/main" val="1190701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1E0C-62FE-3738-2143-B61B27C1128A}"/>
              </a:ext>
            </a:extLst>
          </p:cNvPr>
          <p:cNvSpPr>
            <a:spLocks noGrp="1"/>
          </p:cNvSpPr>
          <p:nvPr>
            <p:ph type="title"/>
          </p:nvPr>
        </p:nvSpPr>
        <p:spPr/>
        <p:txBody>
          <a:bodyPr/>
          <a:lstStyle/>
          <a:p>
            <a:r>
              <a:rPr lang="en-IN" dirty="0"/>
              <a:t>Communication Practices…</a:t>
            </a:r>
          </a:p>
        </p:txBody>
      </p:sp>
      <p:sp>
        <p:nvSpPr>
          <p:cNvPr id="3" name="Text Placeholder 2">
            <a:extLst>
              <a:ext uri="{FF2B5EF4-FFF2-40B4-BE49-F238E27FC236}">
                <a16:creationId xmlns:a16="http://schemas.microsoft.com/office/drawing/2014/main" id="{4682B260-44CE-CEFA-8527-E2E58AF024E3}"/>
              </a:ext>
            </a:extLst>
          </p:cNvPr>
          <p:cNvSpPr>
            <a:spLocks noGrp="1"/>
          </p:cNvSpPr>
          <p:nvPr>
            <p:ph sz="half" idx="1"/>
          </p:nvPr>
        </p:nvSpPr>
        <p:spPr>
          <a:xfrm>
            <a:off x="838200" y="1407560"/>
            <a:ext cx="10627760" cy="5322013"/>
          </a:xfrm>
        </p:spPr>
        <p:txBody>
          <a:bodyPr>
            <a:normAutofit lnSpcReduction="10000"/>
          </a:bodyPr>
          <a:lstStyle/>
          <a:p>
            <a:pPr algn="just"/>
            <a:r>
              <a:rPr lang="en-US" sz="2400" b="1" i="1" dirty="0">
                <a:solidFill>
                  <a:srgbClr val="1F497D"/>
                </a:solidFill>
                <a:latin typeface="Calibri" panose="020F0502020204030204" pitchFamily="34" charset="0"/>
                <a:ea typeface="Calibri" panose="020F0502020204030204" pitchFamily="34" charset="0"/>
                <a:cs typeface="Calibri" panose="020F0502020204030204" pitchFamily="34" charset="0"/>
              </a:rPr>
              <a:t>Listen</a:t>
            </a:r>
            <a:r>
              <a:rPr lang="en-US" sz="2400" dirty="0">
                <a:latin typeface="Calibri" panose="020F0502020204030204" pitchFamily="34" charset="0"/>
                <a:ea typeface="Calibri" panose="020F0502020204030204" pitchFamily="34" charset="0"/>
                <a:cs typeface="Calibri" panose="020F0502020204030204" pitchFamily="34" charset="0"/>
              </a:rPr>
              <a:t>: focus on the speaker’s words, rather than formulating your response to those words. Be a polite listener.</a:t>
            </a:r>
          </a:p>
          <a:p>
            <a:pPr algn="just"/>
            <a:r>
              <a:rPr lang="en-US" sz="2400" b="1" i="1" dirty="0">
                <a:solidFill>
                  <a:srgbClr val="1F497D"/>
                </a:solidFill>
                <a:effectLst/>
                <a:latin typeface="Calibri" panose="020F0502020204030204" pitchFamily="34" charset="0"/>
                <a:ea typeface="Calibri" panose="020F0502020204030204" pitchFamily="34" charset="0"/>
                <a:cs typeface="Calibri" panose="020F0502020204030204" pitchFamily="34" charset="0"/>
              </a:rPr>
              <a:t>Prepare before you communicate</a:t>
            </a:r>
            <a:r>
              <a:rPr lang="en-US" sz="2400" dirty="0">
                <a:effectLst/>
                <a:latin typeface="Calibri" panose="020F0502020204030204" pitchFamily="34" charset="0"/>
                <a:ea typeface="Calibri" panose="020F0502020204030204" pitchFamily="34" charset="0"/>
                <a:cs typeface="Calibri" panose="020F0502020204030204" pitchFamily="34" charset="0"/>
              </a:rPr>
              <a:t>: Spend th</a:t>
            </a:r>
            <a:r>
              <a:rPr lang="en-US" sz="2400" dirty="0">
                <a:latin typeface="Calibri" panose="020F0502020204030204" pitchFamily="34" charset="0"/>
                <a:ea typeface="Calibri" panose="020F0502020204030204" pitchFamily="34" charset="0"/>
                <a:cs typeface="Calibri" panose="020F0502020204030204" pitchFamily="34" charset="0"/>
              </a:rPr>
              <a:t>e time to understand the </a:t>
            </a:r>
            <a:r>
              <a:rPr lang="en-US" sz="2400" dirty="0">
                <a:effectLst/>
                <a:latin typeface="Calibri" panose="020F0502020204030204" pitchFamily="34" charset="0"/>
                <a:ea typeface="Calibri" panose="020F0502020204030204" pitchFamily="34" charset="0"/>
                <a:cs typeface="Calibri" panose="020F0502020204030204" pitchFamily="34" charset="0"/>
              </a:rPr>
              <a:t>problem before you meet with others “research”.</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1" i="1" dirty="0">
                <a:solidFill>
                  <a:srgbClr val="1F497D"/>
                </a:solidFill>
                <a:effectLst/>
                <a:latin typeface="Calibri" panose="020F0502020204030204" pitchFamily="34" charset="0"/>
                <a:ea typeface="Calibri" panose="020F0502020204030204" pitchFamily="34" charset="0"/>
                <a:cs typeface="Calibri" panose="020F0502020204030204" pitchFamily="34" charset="0"/>
              </a:rPr>
              <a:t>Someone should facilitate the communication activity</a:t>
            </a:r>
            <a:r>
              <a:rPr lang="en-US" sz="2400" dirty="0">
                <a:effectLst/>
                <a:latin typeface="Calibri" panose="020F0502020204030204" pitchFamily="34" charset="0"/>
                <a:ea typeface="Calibri" panose="020F0502020204030204" pitchFamily="34" charset="0"/>
                <a:cs typeface="Calibri" panose="020F0502020204030204" pitchFamily="34" charset="0"/>
              </a:rPr>
              <a:t>.  Have a leader “moderator” to keep the conversation moving in a productive direction.</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1" i="1" dirty="0">
                <a:solidFill>
                  <a:srgbClr val="1F497D"/>
                </a:solidFill>
                <a:effectLst/>
                <a:latin typeface="Calibri" panose="020F0502020204030204" pitchFamily="34" charset="0"/>
                <a:ea typeface="Calibri" panose="020F0502020204030204" pitchFamily="34" charset="0"/>
                <a:cs typeface="Calibri" panose="020F0502020204030204" pitchFamily="34" charset="0"/>
              </a:rPr>
              <a:t>Face-to-face communication is best</a:t>
            </a:r>
            <a:r>
              <a:rPr lang="en-US" sz="2400" dirty="0">
                <a:effectLst/>
                <a:latin typeface="Calibri" panose="020F0502020204030204" pitchFamily="34" charset="0"/>
                <a:ea typeface="Calibri" panose="020F0502020204030204" pitchFamily="34" charset="0"/>
                <a:cs typeface="Calibri" panose="020F0502020204030204" pitchFamily="34" charset="0"/>
              </a:rPr>
              <a:t>.</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1" i="1" dirty="0">
                <a:solidFill>
                  <a:srgbClr val="1F497D"/>
                </a:solidFill>
                <a:effectLst/>
                <a:latin typeface="Calibri" panose="020F0502020204030204" pitchFamily="34" charset="0"/>
                <a:ea typeface="Calibri" panose="020F0502020204030204" pitchFamily="34" charset="0"/>
                <a:cs typeface="Calibri" panose="020F0502020204030204" pitchFamily="34" charset="0"/>
              </a:rPr>
              <a:t>Take notes and document decisions</a:t>
            </a:r>
            <a:r>
              <a:rPr lang="en-US" sz="2400" dirty="0">
                <a:effectLst/>
                <a:latin typeface="Calibri" panose="020F0502020204030204" pitchFamily="34" charset="0"/>
                <a:ea typeface="Calibri" panose="020F0502020204030204" pitchFamily="34" charset="0"/>
                <a:cs typeface="Calibri" panose="020F0502020204030204" pitchFamily="34" charset="0"/>
              </a:rPr>
              <a:t>.</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1" i="1" dirty="0">
                <a:solidFill>
                  <a:srgbClr val="1F497D"/>
                </a:solidFill>
                <a:effectLst/>
                <a:latin typeface="Calibri" panose="020F0502020204030204" pitchFamily="34" charset="0"/>
                <a:ea typeface="Calibri" panose="020F0502020204030204" pitchFamily="34" charset="0"/>
                <a:cs typeface="Calibri" panose="020F0502020204030204" pitchFamily="34" charset="0"/>
              </a:rPr>
              <a:t>Collaborate with the customer</a:t>
            </a:r>
            <a:r>
              <a:rPr lang="en-US" sz="2400" dirty="0">
                <a:effectLst/>
                <a:latin typeface="Calibri" panose="020F0502020204030204" pitchFamily="34" charset="0"/>
                <a:ea typeface="Calibri" panose="020F0502020204030204" pitchFamily="34" charset="0"/>
                <a:cs typeface="Calibri" panose="020F0502020204030204" pitchFamily="34" charset="0"/>
              </a:rPr>
              <a:t>. Each small collaboration serves to build trust among team members and creates a common goal for the team.</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1" i="1" dirty="0">
                <a:solidFill>
                  <a:srgbClr val="1F497D"/>
                </a:solidFill>
                <a:effectLst/>
                <a:latin typeface="Calibri" panose="020F0502020204030204" pitchFamily="34" charset="0"/>
                <a:ea typeface="Calibri" panose="020F0502020204030204" pitchFamily="34" charset="0"/>
                <a:cs typeface="Calibri" panose="020F0502020204030204" pitchFamily="34" charset="0"/>
              </a:rPr>
              <a:t>Stay focused, modularize your discussion</a:t>
            </a:r>
            <a:r>
              <a:rPr lang="en-US" sz="2400" dirty="0">
                <a:effectLst/>
                <a:latin typeface="Calibri" panose="020F0502020204030204" pitchFamily="34" charset="0"/>
                <a:ea typeface="Calibri" panose="020F0502020204030204" pitchFamily="34" charset="0"/>
                <a:cs typeface="Calibri" panose="020F0502020204030204" pitchFamily="34" charset="0"/>
              </a:rPr>
              <a:t>.  The facilitator should keep the conversation modular; leaving one topic only after it has been resolved.</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b="1" i="1" dirty="0">
                <a:solidFill>
                  <a:srgbClr val="1F497D"/>
                </a:solidFill>
                <a:effectLst/>
                <a:latin typeface="Calibri" panose="020F0502020204030204" pitchFamily="34" charset="0"/>
                <a:ea typeface="Calibri" panose="020F0502020204030204" pitchFamily="34" charset="0"/>
                <a:cs typeface="Calibri" panose="020F0502020204030204" pitchFamily="34" charset="0"/>
              </a:rPr>
              <a:t>Draw pictures when things are unclear</a:t>
            </a:r>
            <a:r>
              <a:rPr lang="en-US" sz="2400" dirty="0">
                <a:effectLst/>
                <a:latin typeface="Calibri" panose="020F0502020204030204" pitchFamily="34" charset="0"/>
                <a:ea typeface="Calibri" panose="020F0502020204030204" pitchFamily="34" charset="0"/>
                <a:cs typeface="Calibri" panose="020F0502020204030204" pitchFamily="34" charset="0"/>
              </a:rPr>
              <a:t>.</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a:lnSpc>
                <a:spcPts val="1400"/>
              </a:lnSpc>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2400" b="1" i="1" dirty="0">
                <a:solidFill>
                  <a:srgbClr val="1F497D"/>
                </a:solidFill>
                <a:effectLst/>
                <a:latin typeface="Calibri" panose="020F0502020204030204" pitchFamily="34" charset="0"/>
                <a:ea typeface="Calibri" panose="020F0502020204030204" pitchFamily="34" charset="0"/>
                <a:cs typeface="Calibri" panose="020F0502020204030204" pitchFamily="34" charset="0"/>
              </a:rPr>
              <a:t>Negotiation is not a contest or a game.  It works best when both parties win</a:t>
            </a:r>
            <a:r>
              <a:rPr lang="en-US" sz="2400" dirty="0">
                <a:effectLst/>
                <a:latin typeface="Calibri" panose="020F0502020204030204" pitchFamily="34" charset="0"/>
                <a:ea typeface="Calibri" panose="020F0502020204030204" pitchFamily="34" charset="0"/>
                <a:cs typeface="Calibri" panose="020F0502020204030204" pitchFamily="34" charset="0"/>
              </a:rPr>
              <a:t>. </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1111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A3BA-671B-CFF1-EAB0-0566F9D89D79}"/>
              </a:ext>
            </a:extLst>
          </p:cNvPr>
          <p:cNvSpPr>
            <a:spLocks noGrp="1"/>
          </p:cNvSpPr>
          <p:nvPr>
            <p:ph type="title"/>
          </p:nvPr>
        </p:nvSpPr>
        <p:spPr/>
        <p:txBody>
          <a:bodyPr/>
          <a:lstStyle/>
          <a:p>
            <a:r>
              <a:rPr lang="en-IN" dirty="0"/>
              <a:t>Planning Practices</a:t>
            </a:r>
          </a:p>
        </p:txBody>
      </p:sp>
      <p:sp>
        <p:nvSpPr>
          <p:cNvPr id="3" name="Text Placeholder 2">
            <a:extLst>
              <a:ext uri="{FF2B5EF4-FFF2-40B4-BE49-F238E27FC236}">
                <a16:creationId xmlns:a16="http://schemas.microsoft.com/office/drawing/2014/main" id="{56373E7D-0406-A968-2DC4-630D33B3E9DA}"/>
              </a:ext>
            </a:extLst>
          </p:cNvPr>
          <p:cNvSpPr>
            <a:spLocks noGrp="1"/>
          </p:cNvSpPr>
          <p:nvPr>
            <p:ph sz="half" idx="1"/>
          </p:nvPr>
        </p:nvSpPr>
        <p:spPr>
          <a:xfrm>
            <a:off x="838199" y="1376737"/>
            <a:ext cx="10627761" cy="4800226"/>
          </a:xfrm>
        </p:spPr>
        <p:txBody>
          <a:bodyPr>
            <a:normAutofit/>
          </a:bodyPr>
          <a:lstStyle/>
          <a:p>
            <a:pPr algn="just"/>
            <a:r>
              <a:rPr lang="en-US" sz="2400" dirty="0"/>
              <a:t>The planning activity encompasses a set of management and technical practices that enable the S/W team to define a road map as it travels toward its strategic goal and tactical objectives.</a:t>
            </a:r>
          </a:p>
          <a:p>
            <a:pPr algn="just"/>
            <a:r>
              <a:rPr lang="en-US" sz="2400" dirty="0"/>
              <a:t>Regardless of the rigor with which planning is conducted, the following principles always apply:</a:t>
            </a:r>
          </a:p>
          <a:p>
            <a:pPr algn="just">
              <a:lnSpc>
                <a:spcPct val="100000"/>
              </a:lnSpc>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2400" b="1" i="1" dirty="0">
                <a:solidFill>
                  <a:srgbClr val="1F497D"/>
                </a:solidFill>
                <a:effectLst/>
                <a:latin typeface="Calibri" panose="020F0502020204030204" pitchFamily="34" charset="0"/>
                <a:ea typeface="Calibri" panose="020F0502020204030204" pitchFamily="34" charset="0"/>
                <a:cs typeface="Calibri" panose="020F0502020204030204" pitchFamily="34" charset="0"/>
              </a:rPr>
              <a:t>Understand the project scope</a:t>
            </a:r>
            <a:r>
              <a:rPr lang="en-US" sz="2400" dirty="0">
                <a:effectLst/>
                <a:latin typeface="Calibri" panose="020F0502020204030204" pitchFamily="34" charset="0"/>
                <a:ea typeface="Calibri" panose="020F0502020204030204" pitchFamily="34" charset="0"/>
                <a:cs typeface="Calibri" panose="020F0502020204030204" pitchFamily="34" charset="0"/>
              </a:rPr>
              <a:t>. Scope provides the S/W team with a destination.</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0000"/>
              </a:lnSpc>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2400" b="1" i="1" dirty="0">
                <a:solidFill>
                  <a:srgbClr val="1F497D"/>
                </a:solidFill>
                <a:effectLst/>
                <a:latin typeface="Calibri" panose="020F0502020204030204" pitchFamily="34" charset="0"/>
                <a:ea typeface="Calibri" panose="020F0502020204030204" pitchFamily="34" charset="0"/>
                <a:cs typeface="Calibri" panose="020F0502020204030204" pitchFamily="34" charset="0"/>
              </a:rPr>
              <a:t>Involve the customer</a:t>
            </a:r>
            <a:r>
              <a:rPr lang="en-US" sz="2400" dirty="0">
                <a:effectLst/>
                <a:latin typeface="Calibri" panose="020F0502020204030204" pitchFamily="34" charset="0"/>
                <a:ea typeface="Calibri" panose="020F0502020204030204" pitchFamily="34" charset="0"/>
                <a:cs typeface="Calibri" panose="020F0502020204030204" pitchFamily="34" charset="0"/>
              </a:rPr>
              <a:t> </a:t>
            </a:r>
            <a:r>
              <a:rPr lang="en-US" sz="2400" b="1" i="1" dirty="0">
                <a:solidFill>
                  <a:srgbClr val="1F497D"/>
                </a:solidFill>
                <a:effectLst/>
                <a:latin typeface="Calibri" panose="020F0502020204030204" pitchFamily="34" charset="0"/>
                <a:ea typeface="Calibri" panose="020F0502020204030204" pitchFamily="34" charset="0"/>
                <a:cs typeface="Calibri" panose="020F0502020204030204" pitchFamily="34" charset="0"/>
              </a:rPr>
              <a:t>(and other stakeholders) in the planning activity</a:t>
            </a:r>
            <a:r>
              <a:rPr lang="en-US" sz="2400" dirty="0">
                <a:effectLst/>
                <a:latin typeface="Calibri" panose="020F0502020204030204" pitchFamily="34" charset="0"/>
                <a:ea typeface="Calibri" panose="020F0502020204030204" pitchFamily="34" charset="0"/>
                <a:cs typeface="Calibri" panose="020F0502020204030204" pitchFamily="34" charset="0"/>
              </a:rPr>
              <a:t>.  The customer defines priorities and establishes project constraints.  S/W engineers must often negotiate order of delivery, timelines, and other related issues.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0000"/>
              </a:lnSpc>
            </a:pPr>
            <a:r>
              <a:rPr lang="en-US" sz="2400" b="1" i="1" dirty="0">
                <a:solidFill>
                  <a:srgbClr val="1F497D"/>
                </a:solidFill>
                <a:effectLst/>
                <a:latin typeface="Calibri" panose="020F0502020204030204" pitchFamily="34" charset="0"/>
                <a:ea typeface="Calibri" panose="020F0502020204030204" pitchFamily="34" charset="0"/>
                <a:cs typeface="Calibri" panose="020F0502020204030204" pitchFamily="34" charset="0"/>
              </a:rPr>
              <a:t>Recognize that planning is iterative</a:t>
            </a:r>
            <a:r>
              <a:rPr lang="en-US" sz="2400" dirty="0">
                <a:effectLst/>
                <a:latin typeface="Calibri" panose="020F0502020204030204" pitchFamily="34" charset="0"/>
                <a:ea typeface="Calibri" panose="020F0502020204030204" pitchFamily="34" charset="0"/>
                <a:cs typeface="Calibri" panose="020F0502020204030204" pitchFamily="34" charset="0"/>
              </a:rPr>
              <a:t>.  A plan must be adjusted to accommodate changes.</a:t>
            </a:r>
            <a:endParaRPr lang="en-US" sz="2400" dirty="0">
              <a:latin typeface="Calibri" panose="020F0502020204030204" pitchFamily="34" charset="0"/>
              <a:ea typeface="Calibri" panose="020F0502020204030204" pitchFamily="34" charset="0"/>
              <a:cs typeface="Calibri" panose="020F0502020204030204" pitchFamily="34" charset="0"/>
            </a:endParaRPr>
          </a:p>
          <a:p>
            <a:pPr algn="just">
              <a:lnSpc>
                <a:spcPct val="100000"/>
              </a:lnSpc>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2494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A3BA-671B-CFF1-EAB0-0566F9D89D79}"/>
              </a:ext>
            </a:extLst>
          </p:cNvPr>
          <p:cNvSpPr>
            <a:spLocks noGrp="1"/>
          </p:cNvSpPr>
          <p:nvPr>
            <p:ph type="title"/>
          </p:nvPr>
        </p:nvSpPr>
        <p:spPr/>
        <p:txBody>
          <a:bodyPr/>
          <a:lstStyle/>
          <a:p>
            <a:r>
              <a:rPr lang="en-IN" dirty="0"/>
              <a:t>Planning Practices…</a:t>
            </a:r>
          </a:p>
        </p:txBody>
      </p:sp>
      <p:sp>
        <p:nvSpPr>
          <p:cNvPr id="3" name="Text Placeholder 2">
            <a:extLst>
              <a:ext uri="{FF2B5EF4-FFF2-40B4-BE49-F238E27FC236}">
                <a16:creationId xmlns:a16="http://schemas.microsoft.com/office/drawing/2014/main" id="{56373E7D-0406-A968-2DC4-630D33B3E9DA}"/>
              </a:ext>
            </a:extLst>
          </p:cNvPr>
          <p:cNvSpPr>
            <a:spLocks noGrp="1"/>
          </p:cNvSpPr>
          <p:nvPr>
            <p:ph sz="half" idx="1"/>
          </p:nvPr>
        </p:nvSpPr>
        <p:spPr>
          <a:xfrm>
            <a:off x="838199" y="1376737"/>
            <a:ext cx="10627761" cy="5219272"/>
          </a:xfrm>
        </p:spPr>
        <p:txBody>
          <a:bodyPr>
            <a:normAutofit lnSpcReduction="10000"/>
          </a:bodyPr>
          <a:lstStyle/>
          <a:p>
            <a:pPr algn="just">
              <a:lnSpc>
                <a:spcPct val="100000"/>
              </a:lnSpc>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2400" b="1" i="1" dirty="0">
                <a:solidFill>
                  <a:srgbClr val="1F497D"/>
                </a:solidFill>
                <a:effectLst/>
                <a:latin typeface="Calibri" panose="020F0502020204030204" pitchFamily="34" charset="0"/>
                <a:ea typeface="Calibri" panose="020F0502020204030204" pitchFamily="34" charset="0"/>
                <a:cs typeface="Calibri" panose="020F0502020204030204" pitchFamily="34" charset="0"/>
              </a:rPr>
              <a:t>Estimate based on what you know</a:t>
            </a:r>
            <a:r>
              <a:rPr lang="en-US" sz="2400" dirty="0">
                <a:effectLst/>
                <a:latin typeface="Calibri" panose="020F0502020204030204" pitchFamily="34" charset="0"/>
                <a:ea typeface="Calibri" panose="020F0502020204030204" pitchFamily="34" charset="0"/>
                <a:cs typeface="Calibri" panose="020F0502020204030204" pitchFamily="34" charset="0"/>
              </a:rPr>
              <a:t>.  The intent of estimation is to provide an indication of effort, cost, and task duration, based on the team’s current understanding of the work to be done.</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0000"/>
              </a:lnSpc>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2400" b="1" i="1" dirty="0">
                <a:solidFill>
                  <a:srgbClr val="1F497D"/>
                </a:solidFill>
                <a:effectLst/>
                <a:latin typeface="Calibri" panose="020F0502020204030204" pitchFamily="34" charset="0"/>
                <a:ea typeface="Calibri" panose="020F0502020204030204" pitchFamily="34" charset="0"/>
                <a:cs typeface="Calibri" panose="020F0502020204030204" pitchFamily="34" charset="0"/>
              </a:rPr>
              <a:t>Consider risk as you define the plan</a:t>
            </a:r>
            <a:r>
              <a:rPr lang="en-US" sz="2400" dirty="0">
                <a:effectLst/>
                <a:latin typeface="Calibri" panose="020F0502020204030204" pitchFamily="34" charset="0"/>
                <a:ea typeface="Calibri" panose="020F0502020204030204" pitchFamily="34" charset="0"/>
                <a:cs typeface="Calibri" panose="020F0502020204030204" pitchFamily="34" charset="0"/>
              </a:rPr>
              <a:t>.  </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0000"/>
              </a:lnSpc>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2400" b="1" i="1" dirty="0">
                <a:solidFill>
                  <a:srgbClr val="1F497D"/>
                </a:solidFill>
                <a:effectLst/>
                <a:latin typeface="Calibri" panose="020F0502020204030204" pitchFamily="34" charset="0"/>
                <a:ea typeface="Calibri" panose="020F0502020204030204" pitchFamily="34" charset="0"/>
                <a:cs typeface="Calibri" panose="020F0502020204030204" pitchFamily="34" charset="0"/>
              </a:rPr>
              <a:t>Be realistic</a:t>
            </a:r>
            <a:r>
              <a:rPr lang="en-US" sz="2400" dirty="0">
                <a:effectLst/>
                <a:latin typeface="Calibri" panose="020F0502020204030204" pitchFamily="34" charset="0"/>
                <a:ea typeface="Calibri" panose="020F0502020204030204" pitchFamily="34" charset="0"/>
                <a:cs typeface="Calibri" panose="020F0502020204030204" pitchFamily="34" charset="0"/>
              </a:rPr>
              <a:t>.  Even the best S/W engineers make mistakes.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0000"/>
              </a:lnSpc>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2400" b="1" i="1" dirty="0">
                <a:solidFill>
                  <a:srgbClr val="1F497D"/>
                </a:solidFill>
                <a:effectLst/>
                <a:latin typeface="Calibri" panose="020F0502020204030204" pitchFamily="34" charset="0"/>
                <a:ea typeface="Calibri" panose="020F0502020204030204" pitchFamily="34" charset="0"/>
                <a:cs typeface="Calibri" panose="020F0502020204030204" pitchFamily="34" charset="0"/>
              </a:rPr>
              <a:t>Adjust granularity as you plan.  </a:t>
            </a:r>
            <a:r>
              <a:rPr lang="en-US" sz="2400" dirty="0">
                <a:effectLst/>
                <a:latin typeface="Calibri" panose="020F0502020204030204" pitchFamily="34" charset="0"/>
                <a:ea typeface="Calibri" panose="020F0502020204030204" pitchFamily="34" charset="0"/>
                <a:cs typeface="Calibri" panose="020F0502020204030204" pitchFamily="34" charset="0"/>
              </a:rPr>
              <a:t>A fine granularity plan provides significant work task detail that is planned over relatively short time increments.  A coarse granularity plan provides broader work tasks that are planned over longer time periods.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0000"/>
              </a:lnSpc>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2400" b="1" i="1" dirty="0">
                <a:solidFill>
                  <a:srgbClr val="1F497D"/>
                </a:solidFill>
                <a:effectLst/>
                <a:latin typeface="Calibri" panose="020F0502020204030204" pitchFamily="34" charset="0"/>
                <a:ea typeface="Calibri" panose="020F0502020204030204" pitchFamily="34" charset="0"/>
                <a:cs typeface="Calibri" panose="020F0502020204030204" pitchFamily="34" charset="0"/>
              </a:rPr>
              <a:t>Define how quality will be achieved</a:t>
            </a:r>
            <a:r>
              <a:rPr lang="en-US" sz="2400" dirty="0">
                <a:effectLst/>
                <a:latin typeface="Calibri" panose="020F0502020204030204" pitchFamily="34" charset="0"/>
                <a:ea typeface="Calibri" panose="020F0502020204030204" pitchFamily="34" charset="0"/>
                <a:cs typeface="Calibri" panose="020F0502020204030204" pitchFamily="34" charset="0"/>
              </a:rPr>
              <a:t>.</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0000"/>
              </a:lnSpc>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2400" b="1" i="1" dirty="0">
                <a:solidFill>
                  <a:srgbClr val="1F497D"/>
                </a:solidFill>
                <a:effectLst/>
                <a:latin typeface="Calibri" panose="020F0502020204030204" pitchFamily="34" charset="0"/>
                <a:ea typeface="Calibri" panose="020F0502020204030204" pitchFamily="34" charset="0"/>
                <a:cs typeface="Calibri" panose="020F0502020204030204" pitchFamily="34" charset="0"/>
              </a:rPr>
              <a:t>Define how you’ll accommodate changes</a:t>
            </a:r>
            <a:r>
              <a:rPr lang="en-US" sz="2400" dirty="0">
                <a:effectLst/>
                <a:latin typeface="Calibri" panose="020F0502020204030204" pitchFamily="34" charset="0"/>
                <a:ea typeface="Calibri" panose="020F0502020204030204" pitchFamily="34" charset="0"/>
                <a:cs typeface="Calibri" panose="020F0502020204030204" pitchFamily="34" charset="0"/>
              </a:rPr>
              <a:t>.  “Can the customer request a change at any time?”</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0000"/>
              </a:lnSpc>
              <a:spcBef>
                <a:spcPts val="600"/>
              </a:spcBef>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2400" b="1" i="1" dirty="0">
                <a:solidFill>
                  <a:srgbClr val="1F497D"/>
                </a:solidFill>
                <a:effectLst/>
                <a:latin typeface="Calibri" panose="020F0502020204030204" pitchFamily="34" charset="0"/>
                <a:ea typeface="Calibri" panose="020F0502020204030204" pitchFamily="34" charset="0"/>
                <a:cs typeface="Calibri" panose="020F0502020204030204" pitchFamily="34" charset="0"/>
              </a:rPr>
              <a:t>Track what you’ve planned and make adjustments as required</a:t>
            </a:r>
            <a:r>
              <a:rPr lang="en-US" sz="2400" dirty="0">
                <a:effectLst/>
                <a:latin typeface="Calibri" panose="020F0502020204030204" pitchFamily="34" charset="0"/>
                <a:ea typeface="Calibri" panose="020F0502020204030204" pitchFamily="34" charset="0"/>
                <a:cs typeface="Calibri" panose="020F0502020204030204" pitchFamily="34" charset="0"/>
              </a:rPr>
              <a:t>.</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0000"/>
              </a:lnSpc>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929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A3BA-671B-CFF1-EAB0-0566F9D89D79}"/>
              </a:ext>
            </a:extLst>
          </p:cNvPr>
          <p:cNvSpPr>
            <a:spLocks noGrp="1"/>
          </p:cNvSpPr>
          <p:nvPr>
            <p:ph type="title"/>
          </p:nvPr>
        </p:nvSpPr>
        <p:spPr>
          <a:xfrm>
            <a:off x="838199" y="51175"/>
            <a:ext cx="10515600" cy="668016"/>
          </a:xfrm>
        </p:spPr>
        <p:txBody>
          <a:bodyPr>
            <a:normAutofit fontScale="90000"/>
          </a:bodyPr>
          <a:lstStyle/>
          <a:p>
            <a:r>
              <a:rPr lang="en-IN" dirty="0"/>
              <a:t>Planning Practices…</a:t>
            </a:r>
          </a:p>
        </p:txBody>
      </p:sp>
      <p:sp>
        <p:nvSpPr>
          <p:cNvPr id="3" name="Text Placeholder 2">
            <a:extLst>
              <a:ext uri="{FF2B5EF4-FFF2-40B4-BE49-F238E27FC236}">
                <a16:creationId xmlns:a16="http://schemas.microsoft.com/office/drawing/2014/main" id="{56373E7D-0406-A968-2DC4-630D33B3E9DA}"/>
              </a:ext>
            </a:extLst>
          </p:cNvPr>
          <p:cNvSpPr>
            <a:spLocks noGrp="1"/>
          </p:cNvSpPr>
          <p:nvPr>
            <p:ph sz="half" idx="1"/>
          </p:nvPr>
        </p:nvSpPr>
        <p:spPr>
          <a:xfrm>
            <a:off x="647272" y="544530"/>
            <a:ext cx="11178283" cy="6143946"/>
          </a:xfrm>
        </p:spPr>
        <p:txBody>
          <a:bodyPr>
            <a:noAutofit/>
          </a:bodyPr>
          <a:lstStyle/>
          <a:p>
            <a:pPr algn="just">
              <a:lnSpc>
                <a:spcPct val="100000"/>
              </a:lnSpc>
            </a:pPr>
            <a:r>
              <a:rPr lang="en-US" sz="2000" b="1" dirty="0">
                <a:latin typeface="Calibri" panose="020F0502020204030204" pitchFamily="34" charset="0"/>
                <a:ea typeface="Calibri" panose="020F0502020204030204" pitchFamily="34" charset="0"/>
                <a:cs typeface="Calibri" panose="020F0502020204030204" pitchFamily="34" charset="0"/>
              </a:rPr>
              <a:t>Barry Boehm states</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i="1" dirty="0">
                <a:solidFill>
                  <a:srgbClr val="0070C0"/>
                </a:solidFill>
                <a:latin typeface="Calibri" panose="020F0502020204030204" pitchFamily="34" charset="0"/>
                <a:ea typeface="Calibri" panose="020F0502020204030204" pitchFamily="34" charset="0"/>
                <a:cs typeface="Calibri" panose="020F0502020204030204" pitchFamily="34" charset="0"/>
              </a:rPr>
              <a:t>You need an organizing principle that scales down to provide simple plans for simple projects</a:t>
            </a:r>
            <a:r>
              <a:rPr lang="en-US" sz="2000" dirty="0">
                <a:latin typeface="Calibri" panose="020F0502020204030204" pitchFamily="34" charset="0"/>
                <a:ea typeface="Calibri" panose="020F0502020204030204" pitchFamily="34" charset="0"/>
                <a:cs typeface="Calibri" panose="020F0502020204030204" pitchFamily="34" charset="0"/>
              </a:rPr>
              <a:t>.” Boehm suggests an approach that addresses project objectives, milestones, and schedules, responsibilities, management and technical approaches, and required resources.</a:t>
            </a:r>
          </a:p>
          <a:p>
            <a:pPr algn="just">
              <a:lnSpc>
                <a:spcPct val="100000"/>
              </a:lnSpc>
            </a:pPr>
            <a:r>
              <a:rPr lang="en-US" sz="2000" b="1" i="1" dirty="0">
                <a:solidFill>
                  <a:srgbClr val="0070C0"/>
                </a:solidFill>
                <a:latin typeface="Calibri" panose="020F0502020204030204" pitchFamily="34" charset="0"/>
                <a:ea typeface="Calibri" panose="020F0502020204030204" pitchFamily="34" charset="0"/>
                <a:cs typeface="Calibri" panose="020F0502020204030204" pitchFamily="34" charset="0"/>
              </a:rPr>
              <a:t>Boehm calls it W5HH principle</a:t>
            </a:r>
            <a:r>
              <a:rPr lang="en-US" sz="2000" dirty="0">
                <a:latin typeface="Calibri" panose="020F0502020204030204" pitchFamily="34" charset="0"/>
                <a:ea typeface="Calibri" panose="020F0502020204030204" pitchFamily="34" charset="0"/>
                <a:cs typeface="Calibri" panose="020F0502020204030204" pitchFamily="34" charset="0"/>
              </a:rPr>
              <a:t>, after a series of questions that lead to a definition of key project characteristics and the resultant project plan.</a:t>
            </a:r>
          </a:p>
          <a:p>
            <a:pPr algn="just">
              <a:lnSpc>
                <a:spcPct val="100000"/>
              </a:lnSpc>
            </a:pPr>
            <a:r>
              <a:rPr lang="en-US" sz="2000" i="1" dirty="0">
                <a:solidFill>
                  <a:srgbClr val="0070C0"/>
                </a:solidFill>
                <a:latin typeface="Calibri" panose="020F0502020204030204" pitchFamily="34" charset="0"/>
                <a:ea typeface="Calibri" panose="020F0502020204030204" pitchFamily="34" charset="0"/>
                <a:cs typeface="Calibri" panose="020F0502020204030204" pitchFamily="34" charset="0"/>
              </a:rPr>
              <a:t>Why is the system being developed? </a:t>
            </a:r>
            <a:r>
              <a:rPr lang="en-US" sz="2000" dirty="0">
                <a:latin typeface="Calibri" panose="020F0502020204030204" pitchFamily="34" charset="0"/>
                <a:ea typeface="Calibri" panose="020F0502020204030204" pitchFamily="34" charset="0"/>
                <a:cs typeface="Calibri" panose="020F0502020204030204" pitchFamily="34" charset="0"/>
              </a:rPr>
              <a:t>Does the business purpose justify the expenditure of people, time and money?</a:t>
            </a:r>
          </a:p>
          <a:p>
            <a:pPr algn="just">
              <a:lnSpc>
                <a:spcPct val="100000"/>
              </a:lnSpc>
            </a:pPr>
            <a:r>
              <a:rPr lang="en-US" sz="2000" i="1" dirty="0">
                <a:solidFill>
                  <a:srgbClr val="0070C0"/>
                </a:solidFill>
                <a:latin typeface="Calibri" panose="020F0502020204030204" pitchFamily="34" charset="0"/>
                <a:ea typeface="Calibri" panose="020F0502020204030204" pitchFamily="34" charset="0"/>
                <a:cs typeface="Calibri" panose="020F0502020204030204" pitchFamily="34" charset="0"/>
              </a:rPr>
              <a:t>What will be done? </a:t>
            </a:r>
            <a:r>
              <a:rPr lang="en-US" sz="2000" dirty="0">
                <a:latin typeface="Calibri" panose="020F0502020204030204" pitchFamily="34" charset="0"/>
                <a:ea typeface="Calibri" panose="020F0502020204030204" pitchFamily="34" charset="0"/>
                <a:cs typeface="Calibri" panose="020F0502020204030204" pitchFamily="34" charset="0"/>
              </a:rPr>
              <a:t>Identify the functionality to be built.</a:t>
            </a:r>
          </a:p>
          <a:p>
            <a:pPr algn="just">
              <a:lnSpc>
                <a:spcPct val="100000"/>
              </a:lnSpc>
            </a:pPr>
            <a:r>
              <a:rPr lang="en-US" sz="2000" i="1" dirty="0">
                <a:solidFill>
                  <a:srgbClr val="0070C0"/>
                </a:solidFill>
                <a:latin typeface="Calibri" panose="020F0502020204030204" pitchFamily="34" charset="0"/>
                <a:ea typeface="Calibri" panose="020F0502020204030204" pitchFamily="34" charset="0"/>
                <a:cs typeface="Calibri" panose="020F0502020204030204" pitchFamily="34" charset="0"/>
              </a:rPr>
              <a:t>When will it be accomplished? </a:t>
            </a:r>
            <a:r>
              <a:rPr lang="en-US" sz="2000" dirty="0">
                <a:latin typeface="Calibri" panose="020F0502020204030204" pitchFamily="34" charset="0"/>
                <a:ea typeface="Calibri" panose="020F0502020204030204" pitchFamily="34" charset="0"/>
                <a:cs typeface="Calibri" panose="020F0502020204030204" pitchFamily="34" charset="0"/>
              </a:rPr>
              <a:t>Establish a workflow and timeline for key project tasks and identify milestones required by the customer.</a:t>
            </a:r>
          </a:p>
          <a:p>
            <a:pPr algn="just">
              <a:lnSpc>
                <a:spcPct val="100000"/>
              </a:lnSpc>
            </a:pPr>
            <a:r>
              <a:rPr lang="en-US" sz="2000" i="1" dirty="0">
                <a:solidFill>
                  <a:srgbClr val="0070C0"/>
                </a:solidFill>
                <a:latin typeface="Calibri" panose="020F0502020204030204" pitchFamily="34" charset="0"/>
                <a:ea typeface="Calibri" panose="020F0502020204030204" pitchFamily="34" charset="0"/>
                <a:cs typeface="Calibri" panose="020F0502020204030204" pitchFamily="34" charset="0"/>
              </a:rPr>
              <a:t>Who is responsible for a function? </a:t>
            </a:r>
            <a:r>
              <a:rPr lang="en-US" sz="2000" dirty="0">
                <a:latin typeface="Calibri" panose="020F0502020204030204" pitchFamily="34" charset="0"/>
                <a:ea typeface="Calibri" panose="020F0502020204030204" pitchFamily="34" charset="0"/>
                <a:cs typeface="Calibri" panose="020F0502020204030204" pitchFamily="34" charset="0"/>
              </a:rPr>
              <a:t>Define members’ roles and responsibilities.</a:t>
            </a:r>
          </a:p>
          <a:p>
            <a:pPr algn="just">
              <a:lnSpc>
                <a:spcPct val="100000"/>
              </a:lnSpc>
            </a:pPr>
            <a:r>
              <a:rPr lang="en-US" sz="2000" i="1" dirty="0">
                <a:solidFill>
                  <a:srgbClr val="0070C0"/>
                </a:solidFill>
                <a:latin typeface="Calibri" panose="020F0502020204030204" pitchFamily="34" charset="0"/>
                <a:ea typeface="Calibri" panose="020F0502020204030204" pitchFamily="34" charset="0"/>
                <a:cs typeface="Calibri" panose="020F0502020204030204" pitchFamily="34" charset="0"/>
              </a:rPr>
              <a:t>Where are they located (organizationally)? </a:t>
            </a:r>
            <a:r>
              <a:rPr lang="en-US" sz="2000" dirty="0">
                <a:latin typeface="Calibri" panose="020F0502020204030204" pitchFamily="34" charset="0"/>
                <a:ea typeface="Calibri" panose="020F0502020204030204" pitchFamily="34" charset="0"/>
                <a:cs typeface="Calibri" panose="020F0502020204030204" pitchFamily="34" charset="0"/>
              </a:rPr>
              <a:t>Customers also have responsibilities.</a:t>
            </a:r>
          </a:p>
          <a:p>
            <a:pPr algn="just">
              <a:lnSpc>
                <a:spcPct val="100000"/>
              </a:lnSpc>
            </a:pPr>
            <a:r>
              <a:rPr lang="en-US" sz="2000" i="1" dirty="0">
                <a:solidFill>
                  <a:srgbClr val="0070C0"/>
                </a:solidFill>
                <a:latin typeface="Calibri" panose="020F0502020204030204" pitchFamily="34" charset="0"/>
                <a:ea typeface="Calibri" panose="020F0502020204030204" pitchFamily="34" charset="0"/>
                <a:cs typeface="Calibri" panose="020F0502020204030204" pitchFamily="34" charset="0"/>
              </a:rPr>
              <a:t>How will the job be done technically and managerially? </a:t>
            </a:r>
            <a:r>
              <a:rPr lang="en-US" sz="2000" dirty="0">
                <a:latin typeface="Calibri" panose="020F0502020204030204" pitchFamily="34" charset="0"/>
                <a:ea typeface="Calibri" panose="020F0502020204030204" pitchFamily="34" charset="0"/>
                <a:cs typeface="Calibri" panose="020F0502020204030204" pitchFamily="34" charset="0"/>
              </a:rPr>
              <a:t>Once a scope is defined, a technical strategy must be defined.</a:t>
            </a:r>
          </a:p>
          <a:p>
            <a:pPr algn="just">
              <a:lnSpc>
                <a:spcPct val="100000"/>
              </a:lnSpc>
            </a:pPr>
            <a:r>
              <a:rPr lang="en-US" sz="2000" i="1" dirty="0">
                <a:solidFill>
                  <a:srgbClr val="0070C0"/>
                </a:solidFill>
                <a:latin typeface="Calibri" panose="020F0502020204030204" pitchFamily="34" charset="0"/>
                <a:ea typeface="Calibri" panose="020F0502020204030204" pitchFamily="34" charset="0"/>
                <a:cs typeface="Calibri" panose="020F0502020204030204" pitchFamily="34" charset="0"/>
              </a:rPr>
              <a:t>How much of each resource is needed?  </a:t>
            </a:r>
            <a:r>
              <a:rPr lang="en-US" sz="2000" dirty="0">
                <a:latin typeface="Calibri" panose="020F0502020204030204" pitchFamily="34" charset="0"/>
                <a:ea typeface="Calibri" panose="020F0502020204030204" pitchFamily="34" charset="0"/>
                <a:cs typeface="Calibri" panose="020F0502020204030204" pitchFamily="34" charset="0"/>
              </a:rPr>
              <a:t>The answer is derived by developing estimates based on answers to earlier questions.</a:t>
            </a:r>
          </a:p>
          <a:p>
            <a:pPr algn="just">
              <a:lnSpc>
                <a:spcPct val="100000"/>
              </a:lnSpc>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9093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BAC96-44FE-AE27-00E8-231995CD45C5}"/>
              </a:ext>
            </a:extLst>
          </p:cNvPr>
          <p:cNvSpPr>
            <a:spLocks noGrp="1"/>
          </p:cNvSpPr>
          <p:nvPr>
            <p:ph type="title"/>
          </p:nvPr>
        </p:nvSpPr>
        <p:spPr>
          <a:xfrm>
            <a:off x="944367" y="159643"/>
            <a:ext cx="10515600" cy="888322"/>
          </a:xfrm>
        </p:spPr>
        <p:txBody>
          <a:bodyPr/>
          <a:lstStyle/>
          <a:p>
            <a:r>
              <a:rPr lang="en-IN" dirty="0" err="1"/>
              <a:t>Modeling</a:t>
            </a:r>
            <a:r>
              <a:rPr lang="en-IN" dirty="0"/>
              <a:t> Practices</a:t>
            </a:r>
          </a:p>
        </p:txBody>
      </p:sp>
      <p:sp>
        <p:nvSpPr>
          <p:cNvPr id="3" name="Text Placeholder 2">
            <a:extLst>
              <a:ext uri="{FF2B5EF4-FFF2-40B4-BE49-F238E27FC236}">
                <a16:creationId xmlns:a16="http://schemas.microsoft.com/office/drawing/2014/main" id="{8CCF21E0-A16B-740A-BD41-0D026457DA88}"/>
              </a:ext>
            </a:extLst>
          </p:cNvPr>
          <p:cNvSpPr>
            <a:spLocks noGrp="1"/>
          </p:cNvSpPr>
          <p:nvPr>
            <p:ph sz="half" idx="1"/>
          </p:nvPr>
        </p:nvSpPr>
        <p:spPr>
          <a:xfrm>
            <a:off x="944367" y="914400"/>
            <a:ext cx="10655156" cy="5262563"/>
          </a:xfrm>
        </p:spPr>
        <p:txBody>
          <a:bodyPr/>
          <a:lstStyle/>
          <a:p>
            <a:pPr algn="just"/>
            <a:r>
              <a:rPr lang="en-US" dirty="0"/>
              <a:t>In S/W Eng. work, two models are created: </a:t>
            </a:r>
            <a:r>
              <a:rPr lang="en-US" b="1" dirty="0">
                <a:solidFill>
                  <a:srgbClr val="0070C0"/>
                </a:solidFill>
              </a:rPr>
              <a:t>analysis models and design models.</a:t>
            </a:r>
          </a:p>
          <a:p>
            <a:pPr algn="just"/>
            <a:r>
              <a:rPr lang="en-US" b="1" dirty="0">
                <a:solidFill>
                  <a:srgbClr val="0070C0"/>
                </a:solidFill>
              </a:rPr>
              <a:t>Analysis models represent the customer requirements by depicting the S/W in three different domains: </a:t>
            </a:r>
            <a:r>
              <a:rPr lang="en-US" dirty="0"/>
              <a:t>the information domain, the functional domain, and the behavioral domain.</a:t>
            </a:r>
          </a:p>
          <a:p>
            <a:pPr algn="just"/>
            <a:r>
              <a:rPr lang="en-US" b="1" dirty="0">
                <a:solidFill>
                  <a:srgbClr val="0070C0"/>
                </a:solidFill>
              </a:rPr>
              <a:t>Design models represent characteristics of the S/W that help practitioners to construct it effectively: </a:t>
            </a:r>
            <a:r>
              <a:rPr lang="en-US" dirty="0"/>
              <a:t>the architecture, the user interface, and component-level detail.</a:t>
            </a:r>
          </a:p>
          <a:p>
            <a:pPr algn="just"/>
            <a:endParaRPr lang="en-IN" dirty="0"/>
          </a:p>
        </p:txBody>
      </p:sp>
    </p:spTree>
    <p:extLst>
      <p:ext uri="{BB962C8B-B14F-4D97-AF65-F5344CB8AC3E}">
        <p14:creationId xmlns:p14="http://schemas.microsoft.com/office/powerpoint/2010/main" val="46721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BAC96-44FE-AE27-00E8-231995CD45C5}"/>
              </a:ext>
            </a:extLst>
          </p:cNvPr>
          <p:cNvSpPr>
            <a:spLocks noGrp="1"/>
          </p:cNvSpPr>
          <p:nvPr>
            <p:ph type="title"/>
          </p:nvPr>
        </p:nvSpPr>
        <p:spPr>
          <a:xfrm>
            <a:off x="944367" y="159643"/>
            <a:ext cx="10515600" cy="888322"/>
          </a:xfrm>
        </p:spPr>
        <p:txBody>
          <a:bodyPr>
            <a:normAutofit fontScale="90000"/>
          </a:bodyPr>
          <a:lstStyle/>
          <a:p>
            <a:r>
              <a:rPr lang="en-IN" dirty="0" err="1"/>
              <a:t>Modeling</a:t>
            </a:r>
            <a:r>
              <a:rPr lang="en-IN" dirty="0"/>
              <a:t> Practices: Analysis </a:t>
            </a:r>
            <a:r>
              <a:rPr lang="en-IN" dirty="0" err="1"/>
              <a:t>Modeling</a:t>
            </a:r>
            <a:r>
              <a:rPr lang="en-IN" dirty="0"/>
              <a:t> Principles</a:t>
            </a:r>
          </a:p>
        </p:txBody>
      </p:sp>
      <p:sp>
        <p:nvSpPr>
          <p:cNvPr id="3" name="Text Placeholder 2">
            <a:extLst>
              <a:ext uri="{FF2B5EF4-FFF2-40B4-BE49-F238E27FC236}">
                <a16:creationId xmlns:a16="http://schemas.microsoft.com/office/drawing/2014/main" id="{8CCF21E0-A16B-740A-BD41-0D026457DA88}"/>
              </a:ext>
            </a:extLst>
          </p:cNvPr>
          <p:cNvSpPr>
            <a:spLocks noGrp="1"/>
          </p:cNvSpPr>
          <p:nvPr>
            <p:ph sz="half" idx="1"/>
          </p:nvPr>
        </p:nvSpPr>
        <p:spPr>
          <a:xfrm>
            <a:off x="944367" y="914400"/>
            <a:ext cx="10655156" cy="5640512"/>
          </a:xfrm>
        </p:spPr>
        <p:txBody>
          <a:bodyPr>
            <a:noAutofit/>
          </a:bodyPr>
          <a:lstStyle/>
          <a:p>
            <a:pPr algn="just"/>
            <a:r>
              <a:rPr lang="en-US" sz="2400" i="1" dirty="0">
                <a:solidFill>
                  <a:srgbClr val="0070C0"/>
                </a:solidFill>
                <a:latin typeface="Calibri" panose="020F0502020204030204" pitchFamily="34" charset="0"/>
                <a:ea typeface="Calibri" panose="020F0502020204030204" pitchFamily="34" charset="0"/>
                <a:cs typeface="Calibri" panose="020F0502020204030204" pitchFamily="34" charset="0"/>
              </a:rPr>
              <a:t>The information domain of a problem must be represented and understood.  </a:t>
            </a:r>
            <a:r>
              <a:rPr lang="en-US" sz="2400" dirty="0"/>
              <a:t>The information domain encompasses the </a:t>
            </a:r>
            <a:r>
              <a:rPr lang="en-US" sz="2400" b="1" dirty="0"/>
              <a:t>data that flow into the system </a:t>
            </a:r>
            <a:r>
              <a:rPr lang="en-US" sz="2400" dirty="0"/>
              <a:t>(end-users, other systems, or external devices), </a:t>
            </a:r>
            <a:r>
              <a:rPr lang="en-US" sz="2400" b="1" dirty="0"/>
              <a:t>the data that flow out of the system </a:t>
            </a:r>
            <a:r>
              <a:rPr lang="en-US" sz="2400" dirty="0"/>
              <a:t>and the </a:t>
            </a:r>
            <a:r>
              <a:rPr lang="en-US" sz="2400" b="1" dirty="0"/>
              <a:t>data stores</a:t>
            </a:r>
            <a:r>
              <a:rPr lang="en-US" sz="2400" dirty="0"/>
              <a:t> that collect and organize persistent data objects.</a:t>
            </a:r>
          </a:p>
          <a:p>
            <a:pPr algn="just"/>
            <a:r>
              <a:rPr lang="en-US" sz="2400" i="1" dirty="0">
                <a:solidFill>
                  <a:srgbClr val="0070C0"/>
                </a:solidFill>
                <a:latin typeface="Calibri" panose="020F0502020204030204" pitchFamily="34" charset="0"/>
                <a:ea typeface="Calibri" panose="020F0502020204030204" pitchFamily="34" charset="0"/>
                <a:cs typeface="Calibri" panose="020F0502020204030204" pitchFamily="34" charset="0"/>
              </a:rPr>
              <a:t>Represent software functions.</a:t>
            </a:r>
            <a:r>
              <a:rPr lang="en-US" sz="2400" dirty="0"/>
              <a:t>  Functions can be described at many different levels of abstraction, ranging from a general statement of purpose to a detailed description of the processing elements that must be invoked.</a:t>
            </a:r>
          </a:p>
          <a:p>
            <a:pPr algn="just"/>
            <a:r>
              <a:rPr lang="en-US" sz="2400" i="1" dirty="0">
                <a:solidFill>
                  <a:srgbClr val="0070C0"/>
                </a:solidFill>
                <a:latin typeface="Calibri" panose="020F0502020204030204" pitchFamily="34" charset="0"/>
                <a:ea typeface="Calibri" panose="020F0502020204030204" pitchFamily="34" charset="0"/>
                <a:cs typeface="Calibri" panose="020F0502020204030204" pitchFamily="34" charset="0"/>
              </a:rPr>
              <a:t>Represent software behavior.</a:t>
            </a:r>
            <a:r>
              <a:rPr lang="en-US" sz="2400" dirty="0"/>
              <a:t>  The behavior of the S/W is driven by the </a:t>
            </a:r>
            <a:r>
              <a:rPr lang="en-US" sz="2400" b="1" dirty="0"/>
              <a:t>interaction with the external environment</a:t>
            </a:r>
            <a:r>
              <a:rPr lang="en-US" sz="2400" dirty="0"/>
              <a:t>.</a:t>
            </a:r>
          </a:p>
          <a:p>
            <a:pPr algn="just"/>
            <a:r>
              <a:rPr lang="en-US" sz="2400" dirty="0"/>
              <a:t>The models that depict information, function, and behavior must be partitioned in a manner that uncovers detail in a layered fashion (or hierarchical).</a:t>
            </a:r>
          </a:p>
          <a:p>
            <a:pPr algn="just"/>
            <a:r>
              <a:rPr lang="en-US" sz="2400" i="1" dirty="0">
                <a:solidFill>
                  <a:srgbClr val="0070C0"/>
                </a:solidFill>
                <a:latin typeface="Calibri" panose="020F0502020204030204" pitchFamily="34" charset="0"/>
                <a:ea typeface="Calibri" panose="020F0502020204030204" pitchFamily="34" charset="0"/>
                <a:cs typeface="Calibri" panose="020F0502020204030204" pitchFamily="34" charset="0"/>
              </a:rPr>
              <a:t>The analysis task should move from essential information toward implementation detail.  </a:t>
            </a:r>
            <a:r>
              <a:rPr lang="en-US" sz="2400" dirty="0"/>
              <a:t>Analysis begins by describing the problem from the end-user perspective.  The ”essence” of the problem is described without any consideration of how a solution will be implemented.</a:t>
            </a:r>
          </a:p>
          <a:p>
            <a:pPr algn="just"/>
            <a:endParaRPr lang="en-IN" sz="2400" dirty="0"/>
          </a:p>
        </p:txBody>
      </p:sp>
    </p:spTree>
    <p:extLst>
      <p:ext uri="{BB962C8B-B14F-4D97-AF65-F5344CB8AC3E}">
        <p14:creationId xmlns:p14="http://schemas.microsoft.com/office/powerpoint/2010/main" val="2392300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BAC96-44FE-AE27-00E8-231995CD45C5}"/>
              </a:ext>
            </a:extLst>
          </p:cNvPr>
          <p:cNvSpPr>
            <a:spLocks noGrp="1"/>
          </p:cNvSpPr>
          <p:nvPr>
            <p:ph type="title"/>
          </p:nvPr>
        </p:nvSpPr>
        <p:spPr>
          <a:xfrm>
            <a:off x="944367" y="159643"/>
            <a:ext cx="10515600" cy="888322"/>
          </a:xfrm>
        </p:spPr>
        <p:txBody>
          <a:bodyPr>
            <a:normAutofit fontScale="90000"/>
          </a:bodyPr>
          <a:lstStyle/>
          <a:p>
            <a:r>
              <a:rPr lang="en-IN" dirty="0" err="1"/>
              <a:t>Modeling</a:t>
            </a:r>
            <a:r>
              <a:rPr lang="en-IN" dirty="0"/>
              <a:t> Practices: Design </a:t>
            </a:r>
            <a:r>
              <a:rPr lang="en-IN" dirty="0" err="1"/>
              <a:t>Modeling</a:t>
            </a:r>
            <a:r>
              <a:rPr lang="en-IN" dirty="0"/>
              <a:t> Principles</a:t>
            </a:r>
          </a:p>
        </p:txBody>
      </p:sp>
      <p:sp>
        <p:nvSpPr>
          <p:cNvPr id="3" name="Text Placeholder 2">
            <a:extLst>
              <a:ext uri="{FF2B5EF4-FFF2-40B4-BE49-F238E27FC236}">
                <a16:creationId xmlns:a16="http://schemas.microsoft.com/office/drawing/2014/main" id="{8CCF21E0-A16B-740A-BD41-0D026457DA88}"/>
              </a:ext>
            </a:extLst>
          </p:cNvPr>
          <p:cNvSpPr>
            <a:spLocks noGrp="1"/>
          </p:cNvSpPr>
          <p:nvPr>
            <p:ph sz="half" idx="1"/>
          </p:nvPr>
        </p:nvSpPr>
        <p:spPr>
          <a:xfrm>
            <a:off x="944367" y="914400"/>
            <a:ext cx="10655156" cy="5640512"/>
          </a:xfrm>
        </p:spPr>
        <p:txBody>
          <a:bodyPr>
            <a:noAutofit/>
          </a:bodyPr>
          <a:lstStyle/>
          <a:p>
            <a:pPr algn="just"/>
            <a:r>
              <a:rPr lang="en-US" sz="2400" dirty="0"/>
              <a:t>The software design model is the equivalent of an architect’s plans for a house.</a:t>
            </a:r>
          </a:p>
          <a:p>
            <a:pPr marL="114300" indent="0" algn="just">
              <a:buNone/>
            </a:pPr>
            <a:r>
              <a:rPr lang="en-US" sz="2400" dirty="0"/>
              <a:t>Set of principles used:</a:t>
            </a:r>
          </a:p>
          <a:p>
            <a:pPr algn="just"/>
            <a:r>
              <a:rPr lang="en-US" sz="2400" i="1" dirty="0">
                <a:solidFill>
                  <a:srgbClr val="0070C0"/>
                </a:solidFill>
                <a:latin typeface="Calibri" panose="020F0502020204030204" pitchFamily="34" charset="0"/>
                <a:ea typeface="Calibri" panose="020F0502020204030204" pitchFamily="34" charset="0"/>
                <a:cs typeface="Calibri" panose="020F0502020204030204" pitchFamily="34" charset="0"/>
              </a:rPr>
              <a:t>Design must be traceable to the analysis model. </a:t>
            </a:r>
            <a:r>
              <a:rPr lang="en-US" sz="2400" dirty="0"/>
              <a:t>The design model translates information domain of the problem, user visible functions, system behavior information into an architecture: a set of subsystems that implement major functions, and a set of component-level designs that are the realization of analysis class.</a:t>
            </a:r>
          </a:p>
          <a:p>
            <a:pPr algn="just"/>
            <a:r>
              <a:rPr lang="en-US" sz="2400" i="1" dirty="0">
                <a:solidFill>
                  <a:srgbClr val="0070C0"/>
                </a:solidFill>
                <a:latin typeface="Calibri" panose="020F0502020204030204" pitchFamily="34" charset="0"/>
                <a:ea typeface="Calibri" panose="020F0502020204030204" pitchFamily="34" charset="0"/>
                <a:cs typeface="Calibri" panose="020F0502020204030204" pitchFamily="34" charset="0"/>
              </a:rPr>
              <a:t>Always consider architecture.  </a:t>
            </a:r>
            <a:r>
              <a:rPr lang="en-US" sz="2400" dirty="0"/>
              <a:t>S/W architecture is the skeleton of the system to be built.  Only after the architecture is built the component-level issues should be considered.</a:t>
            </a:r>
          </a:p>
          <a:p>
            <a:pPr algn="just"/>
            <a:r>
              <a:rPr lang="en-US" sz="2400" i="1" dirty="0">
                <a:solidFill>
                  <a:srgbClr val="0070C0"/>
                </a:solidFill>
                <a:latin typeface="Calibri" panose="020F0502020204030204" pitchFamily="34" charset="0"/>
                <a:ea typeface="Calibri" panose="020F0502020204030204" pitchFamily="34" charset="0"/>
                <a:cs typeface="Calibri" panose="020F0502020204030204" pitchFamily="34" charset="0"/>
              </a:rPr>
              <a:t>Focus on the design of data as it is as important as a design.  </a:t>
            </a:r>
            <a:r>
              <a:rPr lang="en-US" sz="2400" dirty="0"/>
              <a:t>Data design is an essential element of the architectural design.</a:t>
            </a:r>
          </a:p>
          <a:p>
            <a:pPr algn="just"/>
            <a:endParaRPr lang="en-IN" sz="2400" dirty="0"/>
          </a:p>
        </p:txBody>
      </p:sp>
    </p:spTree>
    <p:extLst>
      <p:ext uri="{BB962C8B-B14F-4D97-AF65-F5344CB8AC3E}">
        <p14:creationId xmlns:p14="http://schemas.microsoft.com/office/powerpoint/2010/main" val="39469480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Template>
  <TotalTime>232</TotalTime>
  <Words>1367</Words>
  <Application>Microsoft Office PowerPoint</Application>
  <PresentationFormat>Widescreen</PresentationFormat>
  <Paragraphs>96</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 Display</vt:lpstr>
      <vt:lpstr>Arial</vt:lpstr>
      <vt:lpstr>Calibri</vt:lpstr>
      <vt:lpstr>Aptos</vt:lpstr>
      <vt:lpstr>1_Office Theme</vt:lpstr>
      <vt:lpstr>Software Engineering Practices  Underlining Principles</vt:lpstr>
      <vt:lpstr>Communication Practices</vt:lpstr>
      <vt:lpstr>Communication Practices…</vt:lpstr>
      <vt:lpstr>Planning Practices</vt:lpstr>
      <vt:lpstr>Planning Practices…</vt:lpstr>
      <vt:lpstr>Planning Practices…</vt:lpstr>
      <vt:lpstr>Modeling Practices</vt:lpstr>
      <vt:lpstr>Modeling Practices: Analysis Modeling Principles</vt:lpstr>
      <vt:lpstr>Modeling Practices: Design Modeling Principles</vt:lpstr>
      <vt:lpstr>Modeling Practices - Design Modeling Principles</vt:lpstr>
      <vt:lpstr>Construction Practices</vt:lpstr>
      <vt:lpstr>Construction Practices …</vt:lpstr>
      <vt:lpstr>Construction Practices …</vt:lpstr>
      <vt:lpstr>Deployment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Practices  Underlining Principles</dc:title>
  <cp:lastModifiedBy>snowb</cp:lastModifiedBy>
  <cp:revision>33</cp:revision>
  <dcterms:modified xsi:type="dcterms:W3CDTF">2025-08-27T05:26:49Z</dcterms:modified>
</cp:coreProperties>
</file>