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0693400" cy="7562850"/>
  <p:notesSz cx="10693400" cy="7562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7" autoAdjust="0"/>
    <p:restoredTop sz="86443" autoAdjust="0"/>
  </p:normalViewPr>
  <p:slideViewPr>
    <p:cSldViewPr>
      <p:cViewPr varScale="1">
        <p:scale>
          <a:sx n="65" d="100"/>
          <a:sy n="65" d="100"/>
        </p:scale>
        <p:origin x="826" y="4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73"/>
    </p:cViewPr>
  </p:sorterViewPr>
  <p:notesViewPr>
    <p:cSldViewPr>
      <p:cViewPr varScale="1">
        <p:scale>
          <a:sx n="76" d="100"/>
          <a:sy n="76" d="100"/>
        </p:scale>
        <p:origin x="193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6709B-01A1-4421-BFD9-888BFBBC3390}" type="datetimeFigureOut">
              <a:rPr lang="en-IN" smtClean="0"/>
              <a:t>23-09-2025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66C4F5-C63E-4135-A550-75938273BD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569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66C4F5-C63E-4135-A550-75938273BDEC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8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454A-B50B-99CF-5F2C-9914471B2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6675" y="1237717"/>
            <a:ext cx="8020050" cy="2632992"/>
          </a:xfrm>
        </p:spPr>
        <p:txBody>
          <a:bodyPr anchor="b"/>
          <a:lstStyle>
            <a:lvl1pPr algn="ctr">
              <a:defRPr sz="5263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E906C5-4742-264F-78E1-18B014E036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6675" y="3972247"/>
            <a:ext cx="8020050" cy="1825938"/>
          </a:xfrm>
        </p:spPr>
        <p:txBody>
          <a:bodyPr/>
          <a:lstStyle>
            <a:lvl1pPr marL="0" indent="0" algn="ctr">
              <a:buNone/>
              <a:defRPr sz="2105"/>
            </a:lvl1pPr>
            <a:lvl2pPr marL="401010" indent="0" algn="ctr">
              <a:buNone/>
              <a:defRPr sz="1754"/>
            </a:lvl2pPr>
            <a:lvl3pPr marL="802020" indent="0" algn="ctr">
              <a:buNone/>
              <a:defRPr sz="1579"/>
            </a:lvl3pPr>
            <a:lvl4pPr marL="1203030" indent="0" algn="ctr">
              <a:buNone/>
              <a:defRPr sz="1403"/>
            </a:lvl4pPr>
            <a:lvl5pPr marL="1604040" indent="0" algn="ctr">
              <a:buNone/>
              <a:defRPr sz="1403"/>
            </a:lvl5pPr>
            <a:lvl6pPr marL="2005051" indent="0" algn="ctr">
              <a:buNone/>
              <a:defRPr sz="1403"/>
            </a:lvl6pPr>
            <a:lvl7pPr marL="2406061" indent="0" algn="ctr">
              <a:buNone/>
              <a:defRPr sz="1403"/>
            </a:lvl7pPr>
            <a:lvl8pPr marL="2807071" indent="0" algn="ctr">
              <a:buNone/>
              <a:defRPr sz="1403"/>
            </a:lvl8pPr>
            <a:lvl9pPr marL="3208081" indent="0" algn="ctr">
              <a:buNone/>
              <a:defRPr sz="1403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54A67-BCE4-0B38-9F85-498463408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38F3D-E824-41E9-974B-23872B208C0B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1F8AC-443C-1ECA-AB44-6EBF6FD0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DF0F3-AEC5-C9B9-7171-1B6A033D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6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83F6F-8F6C-7195-27A7-50671BA45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FE7027-CB64-2D79-C450-A50A1A1A5B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 marL="0" indent="0">
              <a:buNone/>
              <a:defRPr sz="2807"/>
            </a:lvl1pPr>
            <a:lvl2pPr marL="401010" indent="0">
              <a:buNone/>
              <a:defRPr sz="2456"/>
            </a:lvl2pPr>
            <a:lvl3pPr marL="802020" indent="0">
              <a:buNone/>
              <a:defRPr sz="2105"/>
            </a:lvl3pPr>
            <a:lvl4pPr marL="1203030" indent="0">
              <a:buNone/>
              <a:defRPr sz="1754"/>
            </a:lvl4pPr>
            <a:lvl5pPr marL="1604040" indent="0">
              <a:buNone/>
              <a:defRPr sz="1754"/>
            </a:lvl5pPr>
            <a:lvl6pPr marL="2005051" indent="0">
              <a:buNone/>
              <a:defRPr sz="1754"/>
            </a:lvl6pPr>
            <a:lvl7pPr marL="2406061" indent="0">
              <a:buNone/>
              <a:defRPr sz="1754"/>
            </a:lvl7pPr>
            <a:lvl8pPr marL="2807071" indent="0">
              <a:buNone/>
              <a:defRPr sz="1754"/>
            </a:lvl8pPr>
            <a:lvl9pPr marL="3208081" indent="0">
              <a:buNone/>
              <a:defRPr sz="1754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3577A-646B-877F-ACC8-447532FEA7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BA6D9-4ADB-E95F-6717-B7292C01F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48CC-B268-4E02-8651-C3442127BE6D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0814B-405F-B37D-4F5F-B70E8488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4CF4-2834-8D90-41B2-3FFB1D4BB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77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2A8B3-3C5F-769E-BE44-7FCB772A8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52465" y="402652"/>
            <a:ext cx="2305764" cy="640916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CE24B-7910-B2E8-C9C8-E2F93AFB8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35171" y="402652"/>
            <a:ext cx="6783626" cy="6409166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1D4F-E585-8CF2-AC0F-F3EA4F0C4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2BFF4-4E4B-47EC-A2A9-5BA3E1BA4DDD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C96A0-30C4-BF0C-B817-DF0BA33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C19994-D6D6-8277-D64E-72F4CB96C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77372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" y="7475585"/>
            <a:ext cx="10693397" cy="87264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020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7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43606C-9B53-79F1-02DD-16BC50BEB5CE}"/>
              </a:ext>
            </a:extLst>
          </p:cNvPr>
          <p:cNvSpPr/>
          <p:nvPr/>
        </p:nvSpPr>
        <p:spPr>
          <a:xfrm>
            <a:off x="1823153" y="475317"/>
            <a:ext cx="7110729" cy="51281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07FF37-7309-52C1-8095-3F729737C2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261" y="196633"/>
            <a:ext cx="1357304" cy="4616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48388E-C341-A5AF-55B7-4442EC1A9B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0" y="196634"/>
            <a:ext cx="1386846" cy="5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92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10693400" cy="7587710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1754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33834" y="490662"/>
            <a:ext cx="4804206" cy="3630168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5263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5533835" y="4358005"/>
            <a:ext cx="1871345" cy="11092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78387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43DA-CBC5-58B5-65B8-9D38B353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B5CF5-59AF-DD83-C89A-DF31B5195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4E04A-0F9D-BFA3-1170-4193E83A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3D11-E2D9-4270-9869-DC947C8E45B9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989B7-C73D-98DA-3AF0-70E1DF6A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4C7C3-2C9F-8A2C-CC92-9224B93D4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6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F116C-C79E-55DD-9F00-FFDBCF607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602" y="1885462"/>
            <a:ext cx="9223058" cy="3145935"/>
          </a:xfrm>
        </p:spPr>
        <p:txBody>
          <a:bodyPr anchor="b"/>
          <a:lstStyle>
            <a:lvl1pPr>
              <a:defRPr sz="5263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E630C-B948-FAC9-6274-CA2DCE44C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602" y="5061158"/>
            <a:ext cx="9223058" cy="1654373"/>
          </a:xfrm>
        </p:spPr>
        <p:txBody>
          <a:bodyPr/>
          <a:lstStyle>
            <a:lvl1pPr marL="0" indent="0">
              <a:buNone/>
              <a:defRPr sz="2105">
                <a:solidFill>
                  <a:schemeClr val="tx1">
                    <a:tint val="82000"/>
                  </a:schemeClr>
                </a:solidFill>
              </a:defRPr>
            </a:lvl1pPr>
            <a:lvl2pPr marL="401010" indent="0">
              <a:buNone/>
              <a:defRPr sz="1754">
                <a:solidFill>
                  <a:schemeClr val="tx1">
                    <a:tint val="82000"/>
                  </a:schemeClr>
                </a:solidFill>
              </a:defRPr>
            </a:lvl2pPr>
            <a:lvl3pPr marL="802020" indent="0">
              <a:buNone/>
              <a:defRPr sz="1579">
                <a:solidFill>
                  <a:schemeClr val="tx1">
                    <a:tint val="82000"/>
                  </a:schemeClr>
                </a:solidFill>
              </a:defRPr>
            </a:lvl3pPr>
            <a:lvl4pPr marL="1203030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4pPr>
            <a:lvl5pPr marL="1604040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5pPr>
            <a:lvl6pPr marL="2005051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6pPr>
            <a:lvl7pPr marL="2406061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7pPr>
            <a:lvl8pPr marL="2807071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8pPr>
            <a:lvl9pPr marL="3208081" indent="0">
              <a:buNone/>
              <a:defRPr sz="140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3E107-FDF9-7A65-56F5-E97F0661F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9839C-492F-410D-AADA-BD996D7776D2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5382A-4979-C9DC-A38D-71EEC2F21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4B501-66BB-E071-2D45-786A5032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426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5DFD8-0D14-BAF4-B9E1-9E8435A7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64BAE9-DB1F-171F-6D48-3F467841FF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5171" y="2013259"/>
            <a:ext cx="4544695" cy="4798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CAD39-A292-B30E-5E61-53E6C13EC3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13534" y="2013259"/>
            <a:ext cx="4544695" cy="479855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5A39-F187-8FE8-5DEB-F71006593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9B944-659E-404D-98B8-D5C6E7B27A0C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E0DC70-1010-1A04-FE7B-7DB3E6713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68834-3EFD-4C90-DC78-7AB1AA3B0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171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B6E-AAAA-C190-F84C-C7A9E54BF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402652"/>
            <a:ext cx="9223058" cy="146180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E850B-3436-7B73-9CAF-6857749DD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6565" y="1853949"/>
            <a:ext cx="4523809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440929-494D-74D0-7921-2D938A372A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6565" y="2762541"/>
            <a:ext cx="4523809" cy="40632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3974FE-72C9-137E-0265-73F50D8D7A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413534" y="1853949"/>
            <a:ext cx="4546088" cy="908592"/>
          </a:xfrm>
        </p:spPr>
        <p:txBody>
          <a:bodyPr anchor="b"/>
          <a:lstStyle>
            <a:lvl1pPr marL="0" indent="0">
              <a:buNone/>
              <a:defRPr sz="2105" b="1"/>
            </a:lvl1pPr>
            <a:lvl2pPr marL="401010" indent="0">
              <a:buNone/>
              <a:defRPr sz="1754" b="1"/>
            </a:lvl2pPr>
            <a:lvl3pPr marL="802020" indent="0">
              <a:buNone/>
              <a:defRPr sz="1579" b="1"/>
            </a:lvl3pPr>
            <a:lvl4pPr marL="1203030" indent="0">
              <a:buNone/>
              <a:defRPr sz="1403" b="1"/>
            </a:lvl4pPr>
            <a:lvl5pPr marL="1604040" indent="0">
              <a:buNone/>
              <a:defRPr sz="1403" b="1"/>
            </a:lvl5pPr>
            <a:lvl6pPr marL="2005051" indent="0">
              <a:buNone/>
              <a:defRPr sz="1403" b="1"/>
            </a:lvl6pPr>
            <a:lvl7pPr marL="2406061" indent="0">
              <a:buNone/>
              <a:defRPr sz="1403" b="1"/>
            </a:lvl7pPr>
            <a:lvl8pPr marL="2807071" indent="0">
              <a:buNone/>
              <a:defRPr sz="1403" b="1"/>
            </a:lvl8pPr>
            <a:lvl9pPr marL="3208081" indent="0">
              <a:buNone/>
              <a:defRPr sz="1403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57EA2-CA11-4B56-861E-239081BE5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413534" y="2762541"/>
            <a:ext cx="4546088" cy="40632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3161D1-E209-E17B-7F43-1EA7214E3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DC309-CB3D-44DE-8A70-8440DB0E3E25}" type="datetime1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3D1B75-14EF-E88A-5B4F-ECF203D0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9406F7-C76D-E3CE-11A0-2DF7C798A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855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C6511-9AF4-26A2-B0E0-2904E16E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C37283-2B3B-38B3-2541-367195BB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5C965-1A58-4266-8590-D08F0460CA30}" type="datetime1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109F2-D873-FF79-0EAD-7BB606B3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1DAC8C-10EC-B45D-546A-403F5F417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752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1B28-282D-9541-5396-99E0DEE59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9FACF6-3696-BA79-A674-7B2FB7D6C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520-B0BD-9957-B156-89F4DEFC7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A8E05-1063-4181-A566-1FECE202BC04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5B5D-0A2A-D9E7-19E8-E963CF0D8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85D3D-8D58-9A45-B29D-22587F406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4507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B756CC-275B-5F05-BC12-BB1376D40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79128-F7BE-494D-A8EC-250E7C42DE69}" type="datetime1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A5A5C-6A14-6463-9263-E1C97FDEB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8AB0B-4F9E-B3E8-F5BE-48D1A7FC0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787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790F-A78E-F728-A554-7D4A7AF1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564" y="504190"/>
            <a:ext cx="3448900" cy="1764665"/>
          </a:xfrm>
        </p:spPr>
        <p:txBody>
          <a:bodyPr anchor="b"/>
          <a:lstStyle>
            <a:lvl1pPr>
              <a:defRPr sz="2807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C0024-81A1-24AC-3552-CA9CEA7E4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088" y="1088911"/>
            <a:ext cx="5413534" cy="5374525"/>
          </a:xfrm>
        </p:spPr>
        <p:txBody>
          <a:bodyPr/>
          <a:lstStyle>
            <a:lvl1pPr>
              <a:defRPr sz="2807"/>
            </a:lvl1pPr>
            <a:lvl2pPr>
              <a:defRPr sz="2456"/>
            </a:lvl2pPr>
            <a:lvl3pPr>
              <a:defRPr sz="2105"/>
            </a:lvl3pPr>
            <a:lvl4pPr>
              <a:defRPr sz="1754"/>
            </a:lvl4pPr>
            <a:lvl5pPr>
              <a:defRPr sz="1754"/>
            </a:lvl5pPr>
            <a:lvl6pPr>
              <a:defRPr sz="1754"/>
            </a:lvl6pPr>
            <a:lvl7pPr>
              <a:defRPr sz="1754"/>
            </a:lvl7pPr>
            <a:lvl8pPr>
              <a:defRPr sz="1754"/>
            </a:lvl8pPr>
            <a:lvl9pPr>
              <a:defRPr sz="1754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8CF34-E943-6E55-F9DC-69271DB3A4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6564" y="2268855"/>
            <a:ext cx="3448900" cy="4203335"/>
          </a:xfrm>
        </p:spPr>
        <p:txBody>
          <a:bodyPr/>
          <a:lstStyle>
            <a:lvl1pPr marL="0" indent="0">
              <a:buNone/>
              <a:defRPr sz="1403"/>
            </a:lvl1pPr>
            <a:lvl2pPr marL="401010" indent="0">
              <a:buNone/>
              <a:defRPr sz="1228"/>
            </a:lvl2pPr>
            <a:lvl3pPr marL="802020" indent="0">
              <a:buNone/>
              <a:defRPr sz="1053"/>
            </a:lvl3pPr>
            <a:lvl4pPr marL="1203030" indent="0">
              <a:buNone/>
              <a:defRPr sz="877"/>
            </a:lvl4pPr>
            <a:lvl5pPr marL="1604040" indent="0">
              <a:buNone/>
              <a:defRPr sz="877"/>
            </a:lvl5pPr>
            <a:lvl6pPr marL="2005051" indent="0">
              <a:buNone/>
              <a:defRPr sz="877"/>
            </a:lvl6pPr>
            <a:lvl7pPr marL="2406061" indent="0">
              <a:buNone/>
              <a:defRPr sz="877"/>
            </a:lvl7pPr>
            <a:lvl8pPr marL="2807071" indent="0">
              <a:buNone/>
              <a:defRPr sz="877"/>
            </a:lvl8pPr>
            <a:lvl9pPr marL="3208081" indent="0">
              <a:buNone/>
              <a:defRPr sz="87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3B6FBF-46A8-C3B9-7C32-FF6F9D37E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A2E3D-8198-4109-8FA6-0F24536A747A}" type="datetime1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84E712-4476-5F97-67B0-BBB596A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A3B25-9720-6577-0395-9103E775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48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BC712-3CD6-D18D-1483-CAFF2130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5171" y="402652"/>
            <a:ext cx="9223058" cy="146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7F309-DEC2-2A35-6A1B-36732AEA34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5171" y="2013259"/>
            <a:ext cx="9223058" cy="47985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0BBC8F-5AA1-6A5F-813E-EC818CB3A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171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D58724-9ABA-47D3-8762-38BFC38EFFF9}" type="datetime1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0EE63-802B-29AB-6E8E-2336CA6B4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2189" y="7009642"/>
            <a:ext cx="3609023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mtClean="0"/>
              <a:t>©</a:t>
            </a:r>
            <a:r>
              <a:rPr lang="en-IN" spc="-50" smtClean="0"/>
              <a:t> </a:t>
            </a:r>
            <a:r>
              <a:rPr lang="en-IN" smtClean="0"/>
              <a:t>LPU</a:t>
            </a:r>
            <a:r>
              <a:rPr lang="en-IN" spc="-35" smtClean="0"/>
              <a:t> </a:t>
            </a:r>
            <a:r>
              <a:rPr lang="en-IN" smtClean="0"/>
              <a:t>::</a:t>
            </a:r>
            <a:r>
              <a:rPr lang="en-IN" spc="-20" smtClean="0"/>
              <a:t> </a:t>
            </a:r>
            <a:r>
              <a:rPr lang="en-IN" smtClean="0"/>
              <a:t>CAP437:</a:t>
            </a:r>
            <a:r>
              <a:rPr lang="en-IN" spc="-45" smtClean="0"/>
              <a:t> </a:t>
            </a:r>
            <a:r>
              <a:rPr lang="en-IN" smtClean="0"/>
              <a:t>SOFTWARE</a:t>
            </a:r>
            <a:r>
              <a:rPr lang="en-IN" spc="-65" smtClean="0"/>
              <a:t> </a:t>
            </a:r>
            <a:r>
              <a:rPr lang="en-IN" smtClean="0"/>
              <a:t>ENGINEERING</a:t>
            </a:r>
            <a:r>
              <a:rPr lang="en-IN" spc="-45" smtClean="0"/>
              <a:t> </a:t>
            </a:r>
            <a:r>
              <a:rPr lang="en-IN" smtClean="0"/>
              <a:t>PRACTICES</a:t>
            </a:r>
            <a:r>
              <a:rPr lang="en-IN" spc="-50" smtClean="0"/>
              <a:t> </a:t>
            </a:r>
            <a:r>
              <a:rPr lang="en-IN" smtClean="0"/>
              <a:t>:</a:t>
            </a:r>
            <a:r>
              <a:rPr lang="en-IN" spc="375" smtClean="0"/>
              <a:t> </a:t>
            </a:r>
            <a:r>
              <a:rPr lang="en-IN" smtClean="0"/>
              <a:t>Ashwani</a:t>
            </a:r>
            <a:r>
              <a:rPr lang="en-IN" spc="-40" smtClean="0"/>
              <a:t> </a:t>
            </a:r>
            <a:r>
              <a:rPr lang="en-IN" smtClean="0"/>
              <a:t>Kumar</a:t>
            </a:r>
            <a:r>
              <a:rPr lang="en-IN" spc="-50" smtClean="0"/>
              <a:t> </a:t>
            </a:r>
            <a:r>
              <a:rPr lang="en-IN" spc="-10" smtClean="0"/>
              <a:t>Tewari</a:t>
            </a:r>
            <a:endParaRPr lang="en-IN" spc="-1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85C65-30CE-BE4C-6597-F76452533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552214" y="7009642"/>
            <a:ext cx="24060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E00DB2-1B79-F076-988B-189E25D268A4}"/>
              </a:ext>
            </a:extLst>
          </p:cNvPr>
          <p:cNvSpPr/>
          <p:nvPr/>
        </p:nvSpPr>
        <p:spPr>
          <a:xfrm>
            <a:off x="1823153" y="475317"/>
            <a:ext cx="7110729" cy="51281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E6FB77-67DC-C0AD-16FE-6E68AF2B88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082261" y="196633"/>
            <a:ext cx="1357304" cy="461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ED9CD6-CADD-7BD4-3F8E-872DFDE31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7930" y="196634"/>
            <a:ext cx="1386846" cy="55736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318C861-1BD5-B856-A0FD-4B28D1D8BE11}"/>
              </a:ext>
            </a:extLst>
          </p:cNvPr>
          <p:cNvSpPr/>
          <p:nvPr/>
        </p:nvSpPr>
        <p:spPr>
          <a:xfrm>
            <a:off x="2" y="7475585"/>
            <a:ext cx="10693397" cy="87264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80202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579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229903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hf sldNum="0" hdr="0" ftr="0" dt="0"/>
  <p:txStyles>
    <p:titleStyle>
      <a:lvl1pPr algn="l" defTabSz="802020" rtl="0" eaLnBrk="1" latinLnBrk="0" hangingPunct="1">
        <a:lnSpc>
          <a:spcPct val="90000"/>
        </a:lnSpc>
        <a:spcBef>
          <a:spcPct val="0"/>
        </a:spcBef>
        <a:buNone/>
        <a:defRPr sz="385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0505" indent="-200505" algn="l" defTabSz="802020" rtl="0" eaLnBrk="1" latinLnBrk="0" hangingPunct="1">
        <a:lnSpc>
          <a:spcPct val="90000"/>
        </a:lnSpc>
        <a:spcBef>
          <a:spcPts val="877"/>
        </a:spcBef>
        <a:buFont typeface="Arial" panose="020B0604020202020204" pitchFamily="34" charset="0"/>
        <a:buChar char="•"/>
        <a:defRPr sz="2456" kern="1200">
          <a:solidFill>
            <a:schemeClr val="tx1"/>
          </a:solidFill>
          <a:latin typeface="+mn-lt"/>
          <a:ea typeface="+mn-ea"/>
          <a:cs typeface="+mn-cs"/>
        </a:defRPr>
      </a:lvl1pPr>
      <a:lvl2pPr marL="60151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2105" kern="1200">
          <a:solidFill>
            <a:schemeClr val="tx1"/>
          </a:solidFill>
          <a:latin typeface="+mn-lt"/>
          <a:ea typeface="+mn-ea"/>
          <a:cs typeface="+mn-cs"/>
        </a:defRPr>
      </a:lvl2pPr>
      <a:lvl3pPr marL="100252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754" kern="1200">
          <a:solidFill>
            <a:schemeClr val="tx1"/>
          </a:solidFill>
          <a:latin typeface="+mn-lt"/>
          <a:ea typeface="+mn-ea"/>
          <a:cs typeface="+mn-cs"/>
        </a:defRPr>
      </a:lvl3pPr>
      <a:lvl4pPr marL="1403535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80454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20555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60656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300757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408586" indent="-200505" algn="l" defTabSz="802020" rtl="0" eaLnBrk="1" latinLnBrk="0" hangingPunct="1">
        <a:lnSpc>
          <a:spcPct val="90000"/>
        </a:lnSpc>
        <a:spcBef>
          <a:spcPts val="439"/>
        </a:spcBef>
        <a:buFont typeface="Arial" panose="020B0604020202020204" pitchFamily="34" charset="0"/>
        <a:buChar char="•"/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1pPr>
      <a:lvl2pPr marL="40101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2pPr>
      <a:lvl3pPr marL="80202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3pPr>
      <a:lvl4pPr marL="120303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4pPr>
      <a:lvl5pPr marL="1604040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5pPr>
      <a:lvl6pPr marL="200505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6pPr>
      <a:lvl7pPr marL="240606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7pPr>
      <a:lvl8pPr marL="280707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8pPr>
      <a:lvl9pPr marL="3208081" algn="l" defTabSz="802020" rtl="0" eaLnBrk="1" latinLnBrk="0" hangingPunct="1">
        <a:defRPr sz="15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13" Type="http://schemas.openxmlformats.org/officeDocument/2006/relationships/image" Target="../media/image14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12" Type="http://schemas.openxmlformats.org/officeDocument/2006/relationships/image" Target="../media/image13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11" Type="http://schemas.openxmlformats.org/officeDocument/2006/relationships/image" Target="../media/image12.png"/><Relationship Id="rId5" Type="http://schemas.openxmlformats.org/officeDocument/2006/relationships/image" Target="../media/image6.jpg"/><Relationship Id="rId15" Type="http://schemas.openxmlformats.org/officeDocument/2006/relationships/image" Target="../media/image16.jpg"/><Relationship Id="rId10" Type="http://schemas.openxmlformats.org/officeDocument/2006/relationships/image" Target="../media/image11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9.jp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9.jp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6571" y="347472"/>
            <a:ext cx="4579620" cy="2171700"/>
            <a:chOff x="766571" y="347472"/>
            <a:chExt cx="4579620" cy="21717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2668" y="347472"/>
              <a:ext cx="4573524" cy="21717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772668" y="1865375"/>
              <a:ext cx="4573905" cy="654050"/>
            </a:xfrm>
            <a:custGeom>
              <a:avLst/>
              <a:gdLst/>
              <a:ahLst/>
              <a:cxnLst/>
              <a:rect l="l" t="t" r="r" b="b"/>
              <a:pathLst>
                <a:path w="4573905" h="654050">
                  <a:moveTo>
                    <a:pt x="4573524" y="366128"/>
                  </a:moveTo>
                  <a:lnTo>
                    <a:pt x="4210812" y="3048"/>
                  </a:lnTo>
                  <a:lnTo>
                    <a:pt x="4204716" y="0"/>
                  </a:lnTo>
                  <a:lnTo>
                    <a:pt x="13716" y="12192"/>
                  </a:lnTo>
                  <a:lnTo>
                    <a:pt x="4201668" y="0"/>
                  </a:lnTo>
                  <a:lnTo>
                    <a:pt x="0" y="0"/>
                  </a:lnTo>
                  <a:lnTo>
                    <a:pt x="0" y="12192"/>
                  </a:lnTo>
                  <a:lnTo>
                    <a:pt x="0" y="653796"/>
                  </a:lnTo>
                  <a:lnTo>
                    <a:pt x="13716" y="653796"/>
                  </a:lnTo>
                  <a:lnTo>
                    <a:pt x="4573524" y="653796"/>
                  </a:lnTo>
                  <a:lnTo>
                    <a:pt x="4573524" y="401967"/>
                  </a:lnTo>
                  <a:lnTo>
                    <a:pt x="4573524" y="397357"/>
                  </a:lnTo>
                  <a:lnTo>
                    <a:pt x="4573524" y="384048"/>
                  </a:lnTo>
                  <a:lnTo>
                    <a:pt x="4573524" y="366128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72668" y="1335024"/>
              <a:ext cx="4000500" cy="1076325"/>
            </a:xfrm>
            <a:custGeom>
              <a:avLst/>
              <a:gdLst/>
              <a:ahLst/>
              <a:cxnLst/>
              <a:rect l="l" t="t" r="r" b="b"/>
              <a:pathLst>
                <a:path w="4000500" h="1076325">
                  <a:moveTo>
                    <a:pt x="3462528" y="1075943"/>
                  </a:moveTo>
                  <a:lnTo>
                    <a:pt x="0" y="1075943"/>
                  </a:lnTo>
                  <a:lnTo>
                    <a:pt x="0" y="0"/>
                  </a:lnTo>
                  <a:lnTo>
                    <a:pt x="3462528" y="0"/>
                  </a:lnTo>
                  <a:lnTo>
                    <a:pt x="4000499" y="537971"/>
                  </a:lnTo>
                  <a:lnTo>
                    <a:pt x="3462528" y="1075943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6571" y="1328928"/>
              <a:ext cx="4014470" cy="1089660"/>
            </a:xfrm>
            <a:custGeom>
              <a:avLst/>
              <a:gdLst/>
              <a:ahLst/>
              <a:cxnLst/>
              <a:rect l="l" t="t" r="r" b="b"/>
              <a:pathLst>
                <a:path w="4014470" h="1089660">
                  <a:moveTo>
                    <a:pt x="3471672" y="1089660"/>
                  </a:moveTo>
                  <a:lnTo>
                    <a:pt x="3048" y="1089660"/>
                  </a:lnTo>
                  <a:lnTo>
                    <a:pt x="0" y="1086612"/>
                  </a:lnTo>
                  <a:lnTo>
                    <a:pt x="0" y="3047"/>
                  </a:lnTo>
                  <a:lnTo>
                    <a:pt x="3048" y="0"/>
                  </a:lnTo>
                  <a:lnTo>
                    <a:pt x="3471672" y="0"/>
                  </a:lnTo>
                  <a:lnTo>
                    <a:pt x="3473196" y="1524"/>
                  </a:lnTo>
                  <a:lnTo>
                    <a:pt x="3473196" y="3047"/>
                  </a:lnTo>
                  <a:lnTo>
                    <a:pt x="3476244" y="6095"/>
                  </a:lnTo>
                  <a:lnTo>
                    <a:pt x="13716" y="6095"/>
                  </a:lnTo>
                  <a:lnTo>
                    <a:pt x="6096" y="13715"/>
                  </a:lnTo>
                  <a:lnTo>
                    <a:pt x="13716" y="13715"/>
                  </a:lnTo>
                  <a:lnTo>
                    <a:pt x="13716" y="1075944"/>
                  </a:lnTo>
                  <a:lnTo>
                    <a:pt x="6096" y="1075944"/>
                  </a:lnTo>
                  <a:lnTo>
                    <a:pt x="13716" y="1082040"/>
                  </a:lnTo>
                  <a:lnTo>
                    <a:pt x="3477768" y="1082040"/>
                  </a:lnTo>
                  <a:lnTo>
                    <a:pt x="3473196" y="1086612"/>
                  </a:lnTo>
                  <a:lnTo>
                    <a:pt x="3473196" y="1088136"/>
                  </a:lnTo>
                  <a:lnTo>
                    <a:pt x="3471672" y="1089660"/>
                  </a:lnTo>
                  <a:close/>
                </a:path>
                <a:path w="4014470" h="1089660">
                  <a:moveTo>
                    <a:pt x="13716" y="13715"/>
                  </a:moveTo>
                  <a:lnTo>
                    <a:pt x="6096" y="13715"/>
                  </a:lnTo>
                  <a:lnTo>
                    <a:pt x="13716" y="6095"/>
                  </a:lnTo>
                  <a:lnTo>
                    <a:pt x="13716" y="13715"/>
                  </a:lnTo>
                  <a:close/>
                </a:path>
                <a:path w="4014470" h="1089660">
                  <a:moveTo>
                    <a:pt x="3468624" y="13715"/>
                  </a:moveTo>
                  <a:lnTo>
                    <a:pt x="13716" y="13715"/>
                  </a:lnTo>
                  <a:lnTo>
                    <a:pt x="13716" y="6095"/>
                  </a:lnTo>
                  <a:lnTo>
                    <a:pt x="3476244" y="6095"/>
                  </a:lnTo>
                  <a:lnTo>
                    <a:pt x="3480816" y="10667"/>
                  </a:lnTo>
                  <a:lnTo>
                    <a:pt x="3465576" y="10667"/>
                  </a:lnTo>
                  <a:lnTo>
                    <a:pt x="3468624" y="13715"/>
                  </a:lnTo>
                  <a:close/>
                </a:path>
                <a:path w="4014470" h="1089660">
                  <a:moveTo>
                    <a:pt x="3999738" y="544830"/>
                  </a:moveTo>
                  <a:lnTo>
                    <a:pt x="3465576" y="10667"/>
                  </a:lnTo>
                  <a:lnTo>
                    <a:pt x="3480816" y="10667"/>
                  </a:lnTo>
                  <a:lnTo>
                    <a:pt x="4011168" y="541020"/>
                  </a:lnTo>
                  <a:lnTo>
                    <a:pt x="4003548" y="541020"/>
                  </a:lnTo>
                  <a:lnTo>
                    <a:pt x="3999738" y="544830"/>
                  </a:lnTo>
                  <a:close/>
                </a:path>
                <a:path w="4014470" h="1089660">
                  <a:moveTo>
                    <a:pt x="4003548" y="548640"/>
                  </a:moveTo>
                  <a:lnTo>
                    <a:pt x="3999738" y="544830"/>
                  </a:lnTo>
                  <a:lnTo>
                    <a:pt x="4003548" y="541020"/>
                  </a:lnTo>
                  <a:lnTo>
                    <a:pt x="4003548" y="548640"/>
                  </a:lnTo>
                  <a:close/>
                </a:path>
                <a:path w="4014470" h="1089660">
                  <a:moveTo>
                    <a:pt x="4011168" y="548640"/>
                  </a:moveTo>
                  <a:lnTo>
                    <a:pt x="4003548" y="548640"/>
                  </a:lnTo>
                  <a:lnTo>
                    <a:pt x="4003548" y="541020"/>
                  </a:lnTo>
                  <a:lnTo>
                    <a:pt x="4011168" y="541020"/>
                  </a:lnTo>
                  <a:lnTo>
                    <a:pt x="4014216" y="542544"/>
                  </a:lnTo>
                  <a:lnTo>
                    <a:pt x="4014216" y="547116"/>
                  </a:lnTo>
                  <a:lnTo>
                    <a:pt x="4011168" y="548640"/>
                  </a:lnTo>
                  <a:close/>
                </a:path>
                <a:path w="4014470" h="1089660">
                  <a:moveTo>
                    <a:pt x="3480816" y="1078992"/>
                  </a:moveTo>
                  <a:lnTo>
                    <a:pt x="3465576" y="1078992"/>
                  </a:lnTo>
                  <a:lnTo>
                    <a:pt x="3999738" y="544830"/>
                  </a:lnTo>
                  <a:lnTo>
                    <a:pt x="4003548" y="548640"/>
                  </a:lnTo>
                  <a:lnTo>
                    <a:pt x="4011168" y="548640"/>
                  </a:lnTo>
                  <a:lnTo>
                    <a:pt x="3480816" y="1078992"/>
                  </a:lnTo>
                  <a:close/>
                </a:path>
                <a:path w="4014470" h="1089660">
                  <a:moveTo>
                    <a:pt x="13716" y="1082040"/>
                  </a:moveTo>
                  <a:lnTo>
                    <a:pt x="6096" y="1075944"/>
                  </a:lnTo>
                  <a:lnTo>
                    <a:pt x="13716" y="1075944"/>
                  </a:lnTo>
                  <a:lnTo>
                    <a:pt x="13716" y="1082040"/>
                  </a:lnTo>
                  <a:close/>
                </a:path>
                <a:path w="4014470" h="1089660">
                  <a:moveTo>
                    <a:pt x="3477768" y="1082040"/>
                  </a:moveTo>
                  <a:lnTo>
                    <a:pt x="13716" y="1082040"/>
                  </a:lnTo>
                  <a:lnTo>
                    <a:pt x="13716" y="1075944"/>
                  </a:lnTo>
                  <a:lnTo>
                    <a:pt x="3468624" y="1075944"/>
                  </a:lnTo>
                  <a:lnTo>
                    <a:pt x="3465576" y="1078992"/>
                  </a:lnTo>
                  <a:lnTo>
                    <a:pt x="3480816" y="1078992"/>
                  </a:lnTo>
                  <a:lnTo>
                    <a:pt x="3477768" y="108204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31435" y="413004"/>
              <a:ext cx="714756" cy="1641347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079993" y="1614880"/>
            <a:ext cx="3155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solidFill>
                  <a:srgbClr val="FFFFFF"/>
                </a:solidFill>
              </a:rPr>
              <a:t>Requirement</a:t>
            </a:r>
            <a:r>
              <a:rPr sz="2400" spc="-80" dirty="0">
                <a:solidFill>
                  <a:srgbClr val="FFFFFF"/>
                </a:solidFill>
              </a:rPr>
              <a:t> </a:t>
            </a:r>
            <a:r>
              <a:rPr sz="2400" spc="-50" dirty="0">
                <a:solidFill>
                  <a:srgbClr val="FFFFFF"/>
                </a:solidFill>
              </a:rPr>
              <a:t>Engineering</a:t>
            </a:r>
            <a:endParaRPr sz="2400"/>
          </a:p>
        </p:txBody>
      </p:sp>
      <p:sp>
        <p:nvSpPr>
          <p:cNvPr id="9" name="object 9"/>
          <p:cNvSpPr txBox="1"/>
          <p:nvPr/>
        </p:nvSpPr>
        <p:spPr>
          <a:xfrm>
            <a:off x="1067789" y="1371063"/>
            <a:ext cx="7613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Unit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2.1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772668" y="2519171"/>
            <a:ext cx="4573905" cy="2522220"/>
            <a:chOff x="772668" y="2519171"/>
            <a:chExt cx="4573905" cy="252222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2668" y="2519172"/>
              <a:ext cx="4573524" cy="12649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772668" y="2519171"/>
              <a:ext cx="4573905" cy="1257300"/>
            </a:xfrm>
            <a:custGeom>
              <a:avLst/>
              <a:gdLst/>
              <a:ahLst/>
              <a:cxnLst/>
              <a:rect l="l" t="t" r="r" b="b"/>
              <a:pathLst>
                <a:path w="4573905" h="1257300">
                  <a:moveTo>
                    <a:pt x="4573524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257300"/>
                  </a:lnTo>
                  <a:lnTo>
                    <a:pt x="13716" y="1257300"/>
                  </a:lnTo>
                  <a:lnTo>
                    <a:pt x="4573524" y="1257300"/>
                  </a:lnTo>
                  <a:lnTo>
                    <a:pt x="4573524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6384" y="4392167"/>
              <a:ext cx="4559808" cy="64922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772668" y="3776471"/>
              <a:ext cx="4573905" cy="1199515"/>
            </a:xfrm>
            <a:custGeom>
              <a:avLst/>
              <a:gdLst/>
              <a:ahLst/>
              <a:cxnLst/>
              <a:rect l="l" t="t" r="r" b="b"/>
              <a:pathLst>
                <a:path w="4573905" h="1199514">
                  <a:moveTo>
                    <a:pt x="4573524" y="0"/>
                  </a:moveTo>
                  <a:lnTo>
                    <a:pt x="13716" y="0"/>
                  </a:lnTo>
                  <a:lnTo>
                    <a:pt x="0" y="0"/>
                  </a:lnTo>
                  <a:lnTo>
                    <a:pt x="0" y="1175004"/>
                  </a:lnTo>
                  <a:lnTo>
                    <a:pt x="0" y="1187196"/>
                  </a:lnTo>
                  <a:lnTo>
                    <a:pt x="0" y="1199400"/>
                  </a:lnTo>
                  <a:lnTo>
                    <a:pt x="4201655" y="1199400"/>
                  </a:lnTo>
                  <a:lnTo>
                    <a:pt x="4201591" y="1199222"/>
                  </a:lnTo>
                  <a:lnTo>
                    <a:pt x="4201668" y="1199388"/>
                  </a:lnTo>
                  <a:lnTo>
                    <a:pt x="4204716" y="1199388"/>
                  </a:lnTo>
                  <a:lnTo>
                    <a:pt x="4210812" y="1196340"/>
                  </a:lnTo>
                  <a:lnTo>
                    <a:pt x="4573524" y="833628"/>
                  </a:lnTo>
                  <a:lnTo>
                    <a:pt x="4573524" y="815340"/>
                  </a:lnTo>
                  <a:lnTo>
                    <a:pt x="4573524" y="813816"/>
                  </a:lnTo>
                  <a:lnTo>
                    <a:pt x="4573524" y="802182"/>
                  </a:lnTo>
                  <a:lnTo>
                    <a:pt x="4573524" y="797547"/>
                  </a:lnTo>
                  <a:lnTo>
                    <a:pt x="4573524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048081" y="3277530"/>
            <a:ext cx="3740150" cy="98171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 marR="5080">
              <a:lnSpc>
                <a:spcPts val="3679"/>
              </a:lnSpc>
              <a:spcBef>
                <a:spcPts val="359"/>
              </a:spcBef>
              <a:tabLst>
                <a:tab pos="2294890" algn="l"/>
              </a:tabLst>
            </a:pP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Requirement</a:t>
            </a:r>
            <a:r>
              <a:rPr sz="32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200" spc="-35" dirty="0">
                <a:solidFill>
                  <a:srgbClr val="FFFFFF"/>
                </a:solidFill>
                <a:latin typeface="Cambria"/>
                <a:cs typeface="Cambria"/>
              </a:rPr>
              <a:t>Analysis </a:t>
            </a:r>
            <a:r>
              <a:rPr sz="3200" spc="285" dirty="0">
                <a:solidFill>
                  <a:srgbClr val="FFFFFF"/>
                </a:solidFill>
                <a:latin typeface="Cambria"/>
                <a:cs typeface="Cambria"/>
              </a:rPr>
              <a:t>&amp;</a:t>
            </a:r>
            <a:r>
              <a:rPr sz="3200" spc="7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Cambria"/>
                <a:cs typeface="Cambria"/>
              </a:rPr>
              <a:t>Specification</a:t>
            </a:r>
            <a:endParaRPr sz="3200">
              <a:latin typeface="Cambria"/>
              <a:cs typeface="Cambria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86383" y="25908"/>
            <a:ext cx="9819640" cy="7118984"/>
            <a:chOff x="786383" y="25908"/>
            <a:chExt cx="9819640" cy="7118984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6383" y="5041392"/>
              <a:ext cx="4559808" cy="210311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46192" y="347472"/>
              <a:ext cx="4570475" cy="217170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775960" y="2109215"/>
              <a:ext cx="4140835" cy="410209"/>
            </a:xfrm>
            <a:custGeom>
              <a:avLst/>
              <a:gdLst/>
              <a:ahLst/>
              <a:cxnLst/>
              <a:rect l="l" t="t" r="r" b="b"/>
              <a:pathLst>
                <a:path w="4140834" h="410210">
                  <a:moveTo>
                    <a:pt x="4140707" y="409956"/>
                  </a:moveTo>
                  <a:lnTo>
                    <a:pt x="410432" y="409956"/>
                  </a:lnTo>
                  <a:lnTo>
                    <a:pt x="0" y="0"/>
                  </a:lnTo>
                  <a:lnTo>
                    <a:pt x="4140707" y="0"/>
                  </a:lnTo>
                  <a:lnTo>
                    <a:pt x="4140707" y="409956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6192" y="2231504"/>
              <a:ext cx="287655" cy="288290"/>
            </a:xfrm>
            <a:custGeom>
              <a:avLst/>
              <a:gdLst/>
              <a:ahLst/>
              <a:cxnLst/>
              <a:rect l="l" t="t" r="r" b="b"/>
              <a:pathLst>
                <a:path w="287654" h="288289">
                  <a:moveTo>
                    <a:pt x="287388" y="287667"/>
                  </a:moveTo>
                  <a:lnTo>
                    <a:pt x="0" y="0"/>
                  </a:lnTo>
                  <a:lnTo>
                    <a:pt x="0" y="17919"/>
                  </a:lnTo>
                  <a:lnTo>
                    <a:pt x="0" y="31229"/>
                  </a:lnTo>
                  <a:lnTo>
                    <a:pt x="0" y="35839"/>
                  </a:lnTo>
                  <a:lnTo>
                    <a:pt x="0" y="287667"/>
                  </a:lnTo>
                  <a:lnTo>
                    <a:pt x="252082" y="287667"/>
                  </a:lnTo>
                  <a:lnTo>
                    <a:pt x="255676" y="287667"/>
                  </a:lnTo>
                  <a:lnTo>
                    <a:pt x="269748" y="287667"/>
                  </a:lnTo>
                  <a:lnTo>
                    <a:pt x="287388" y="287667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425439" y="1877567"/>
              <a:ext cx="771525" cy="641985"/>
            </a:xfrm>
            <a:custGeom>
              <a:avLst/>
              <a:gdLst/>
              <a:ahLst/>
              <a:cxnLst/>
              <a:rect l="l" t="t" r="r" b="b"/>
              <a:pathLst>
                <a:path w="771525" h="641985">
                  <a:moveTo>
                    <a:pt x="771144" y="641604"/>
                  </a:moveTo>
                  <a:lnTo>
                    <a:pt x="642238" y="641604"/>
                  </a:lnTo>
                  <a:lnTo>
                    <a:pt x="0" y="0"/>
                  </a:lnTo>
                  <a:lnTo>
                    <a:pt x="129540" y="0"/>
                  </a:lnTo>
                  <a:lnTo>
                    <a:pt x="771144" y="641604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6192" y="413004"/>
              <a:ext cx="1982723" cy="164134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2863" y="1760219"/>
              <a:ext cx="3080003" cy="75895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60920" y="897635"/>
              <a:ext cx="1234440" cy="628015"/>
            </a:xfrm>
            <a:custGeom>
              <a:avLst/>
              <a:gdLst/>
              <a:ahLst/>
              <a:cxnLst/>
              <a:rect l="l" t="t" r="r" b="b"/>
              <a:pathLst>
                <a:path w="1234440" h="628015">
                  <a:moveTo>
                    <a:pt x="1234440" y="417576"/>
                  </a:moveTo>
                  <a:lnTo>
                    <a:pt x="1231392" y="413004"/>
                  </a:lnTo>
                  <a:lnTo>
                    <a:pt x="1229868" y="408432"/>
                  </a:lnTo>
                  <a:lnTo>
                    <a:pt x="1225296" y="405384"/>
                  </a:lnTo>
                  <a:lnTo>
                    <a:pt x="1220724" y="405384"/>
                  </a:lnTo>
                  <a:lnTo>
                    <a:pt x="1210056" y="411480"/>
                  </a:lnTo>
                  <a:lnTo>
                    <a:pt x="1196340" y="413702"/>
                  </a:lnTo>
                  <a:lnTo>
                    <a:pt x="1196340" y="431292"/>
                  </a:lnTo>
                  <a:lnTo>
                    <a:pt x="1074420" y="594360"/>
                  </a:lnTo>
                  <a:lnTo>
                    <a:pt x="954024" y="431292"/>
                  </a:lnTo>
                  <a:lnTo>
                    <a:pt x="999744" y="431292"/>
                  </a:lnTo>
                  <a:lnTo>
                    <a:pt x="1005840" y="431292"/>
                  </a:lnTo>
                  <a:lnTo>
                    <a:pt x="1011936" y="425196"/>
                  </a:lnTo>
                  <a:lnTo>
                    <a:pt x="1011936" y="263652"/>
                  </a:lnTo>
                  <a:lnTo>
                    <a:pt x="990600" y="207264"/>
                  </a:lnTo>
                  <a:lnTo>
                    <a:pt x="957072" y="172212"/>
                  </a:lnTo>
                  <a:lnTo>
                    <a:pt x="939292" y="163068"/>
                  </a:lnTo>
                  <a:lnTo>
                    <a:pt x="935736" y="161544"/>
                  </a:lnTo>
                  <a:lnTo>
                    <a:pt x="923544" y="156972"/>
                  </a:lnTo>
                  <a:lnTo>
                    <a:pt x="899160" y="150876"/>
                  </a:lnTo>
                  <a:lnTo>
                    <a:pt x="886968" y="150876"/>
                  </a:lnTo>
                  <a:lnTo>
                    <a:pt x="446684" y="157111"/>
                  </a:lnTo>
                  <a:lnTo>
                    <a:pt x="446684" y="151384"/>
                  </a:lnTo>
                  <a:lnTo>
                    <a:pt x="42354" y="151384"/>
                  </a:lnTo>
                  <a:lnTo>
                    <a:pt x="42354" y="162814"/>
                  </a:lnTo>
                  <a:lnTo>
                    <a:pt x="24384" y="163068"/>
                  </a:lnTo>
                  <a:lnTo>
                    <a:pt x="24130" y="162814"/>
                  </a:lnTo>
                  <a:lnTo>
                    <a:pt x="42354" y="162814"/>
                  </a:lnTo>
                  <a:lnTo>
                    <a:pt x="42354" y="151384"/>
                  </a:lnTo>
                  <a:lnTo>
                    <a:pt x="24371" y="151384"/>
                  </a:lnTo>
                  <a:lnTo>
                    <a:pt x="24371" y="26047"/>
                  </a:lnTo>
                  <a:lnTo>
                    <a:pt x="24384" y="25908"/>
                  </a:lnTo>
                  <a:lnTo>
                    <a:pt x="899160" y="25908"/>
                  </a:lnTo>
                  <a:lnTo>
                    <a:pt x="912876" y="27432"/>
                  </a:lnTo>
                  <a:lnTo>
                    <a:pt x="937260" y="30480"/>
                  </a:lnTo>
                  <a:lnTo>
                    <a:pt x="961644" y="36576"/>
                  </a:lnTo>
                  <a:lnTo>
                    <a:pt x="972312" y="41148"/>
                  </a:lnTo>
                  <a:lnTo>
                    <a:pt x="984504" y="45720"/>
                  </a:lnTo>
                  <a:lnTo>
                    <a:pt x="1027176" y="68580"/>
                  </a:lnTo>
                  <a:lnTo>
                    <a:pt x="1063752" y="99060"/>
                  </a:lnTo>
                  <a:lnTo>
                    <a:pt x="1094232" y="137160"/>
                  </a:lnTo>
                  <a:lnTo>
                    <a:pt x="1117092" y="179832"/>
                  </a:lnTo>
                  <a:lnTo>
                    <a:pt x="1129284" y="214884"/>
                  </a:lnTo>
                  <a:lnTo>
                    <a:pt x="1132332" y="225552"/>
                  </a:lnTo>
                  <a:lnTo>
                    <a:pt x="1133856" y="239268"/>
                  </a:lnTo>
                  <a:lnTo>
                    <a:pt x="1136904" y="263652"/>
                  </a:lnTo>
                  <a:lnTo>
                    <a:pt x="1136904" y="425196"/>
                  </a:lnTo>
                  <a:lnTo>
                    <a:pt x="1143000" y="431292"/>
                  </a:lnTo>
                  <a:lnTo>
                    <a:pt x="1196340" y="431292"/>
                  </a:lnTo>
                  <a:lnTo>
                    <a:pt x="1196340" y="413702"/>
                  </a:lnTo>
                  <a:lnTo>
                    <a:pt x="1162812" y="419100"/>
                  </a:lnTo>
                  <a:lnTo>
                    <a:pt x="1149096" y="405384"/>
                  </a:lnTo>
                  <a:lnTo>
                    <a:pt x="1150620" y="193548"/>
                  </a:lnTo>
                  <a:lnTo>
                    <a:pt x="1129284" y="144780"/>
                  </a:lnTo>
                  <a:lnTo>
                    <a:pt x="1098804" y="100584"/>
                  </a:lnTo>
                  <a:lnTo>
                    <a:pt x="1060704" y="62484"/>
                  </a:lnTo>
                  <a:lnTo>
                    <a:pt x="1018032" y="33528"/>
                  </a:lnTo>
                  <a:lnTo>
                    <a:pt x="1001395" y="25908"/>
                  </a:lnTo>
                  <a:lnTo>
                    <a:pt x="981456" y="16764"/>
                  </a:lnTo>
                  <a:lnTo>
                    <a:pt x="955548" y="9144"/>
                  </a:lnTo>
                  <a:lnTo>
                    <a:pt x="928116" y="3048"/>
                  </a:lnTo>
                  <a:lnTo>
                    <a:pt x="900684" y="0"/>
                  </a:lnTo>
                  <a:lnTo>
                    <a:pt x="24384" y="0"/>
                  </a:lnTo>
                  <a:lnTo>
                    <a:pt x="24384" y="12192"/>
                  </a:lnTo>
                  <a:lnTo>
                    <a:pt x="18402" y="18923"/>
                  </a:lnTo>
                  <a:lnTo>
                    <a:pt x="18402" y="151384"/>
                  </a:lnTo>
                  <a:lnTo>
                    <a:pt x="18402" y="157086"/>
                  </a:lnTo>
                  <a:lnTo>
                    <a:pt x="12192" y="150876"/>
                  </a:lnTo>
                  <a:lnTo>
                    <a:pt x="18275" y="88531"/>
                  </a:lnTo>
                  <a:lnTo>
                    <a:pt x="18275" y="151384"/>
                  </a:lnTo>
                  <a:lnTo>
                    <a:pt x="18402" y="151384"/>
                  </a:lnTo>
                  <a:lnTo>
                    <a:pt x="18402" y="18923"/>
                  </a:lnTo>
                  <a:lnTo>
                    <a:pt x="18389" y="11938"/>
                  </a:lnTo>
                  <a:lnTo>
                    <a:pt x="20955" y="11938"/>
                  </a:lnTo>
                  <a:lnTo>
                    <a:pt x="20955" y="8763"/>
                  </a:lnTo>
                  <a:lnTo>
                    <a:pt x="24384" y="12192"/>
                  </a:lnTo>
                  <a:lnTo>
                    <a:pt x="24384" y="0"/>
                  </a:lnTo>
                  <a:lnTo>
                    <a:pt x="17780" y="0"/>
                  </a:lnTo>
                  <a:lnTo>
                    <a:pt x="17780" y="5588"/>
                  </a:lnTo>
                  <a:lnTo>
                    <a:pt x="15240" y="5588"/>
                  </a:lnTo>
                  <a:lnTo>
                    <a:pt x="15240" y="3048"/>
                  </a:lnTo>
                  <a:lnTo>
                    <a:pt x="17780" y="5588"/>
                  </a:lnTo>
                  <a:lnTo>
                    <a:pt x="17780" y="0"/>
                  </a:lnTo>
                  <a:lnTo>
                    <a:pt x="12192" y="0"/>
                  </a:lnTo>
                  <a:lnTo>
                    <a:pt x="12700" y="508"/>
                  </a:lnTo>
                  <a:lnTo>
                    <a:pt x="2286" y="508"/>
                  </a:lnTo>
                  <a:lnTo>
                    <a:pt x="2286" y="5588"/>
                  </a:lnTo>
                  <a:lnTo>
                    <a:pt x="0" y="5588"/>
                  </a:lnTo>
                  <a:lnTo>
                    <a:pt x="0" y="11938"/>
                  </a:lnTo>
                  <a:lnTo>
                    <a:pt x="0" y="25908"/>
                  </a:lnTo>
                  <a:lnTo>
                    <a:pt x="0" y="170688"/>
                  </a:lnTo>
                  <a:lnTo>
                    <a:pt x="2374" y="170688"/>
                  </a:lnTo>
                  <a:lnTo>
                    <a:pt x="2374" y="177038"/>
                  </a:lnTo>
                  <a:lnTo>
                    <a:pt x="12192" y="177038"/>
                  </a:lnTo>
                  <a:lnTo>
                    <a:pt x="12192" y="176784"/>
                  </a:lnTo>
                  <a:lnTo>
                    <a:pt x="896112" y="176784"/>
                  </a:lnTo>
                  <a:lnTo>
                    <a:pt x="905256" y="178308"/>
                  </a:lnTo>
                  <a:lnTo>
                    <a:pt x="915924" y="179832"/>
                  </a:lnTo>
                  <a:lnTo>
                    <a:pt x="925068" y="184404"/>
                  </a:lnTo>
                  <a:lnTo>
                    <a:pt x="932688" y="187452"/>
                  </a:lnTo>
                  <a:lnTo>
                    <a:pt x="941832" y="193548"/>
                  </a:lnTo>
                  <a:lnTo>
                    <a:pt x="949452" y="198120"/>
                  </a:lnTo>
                  <a:lnTo>
                    <a:pt x="963168" y="211836"/>
                  </a:lnTo>
                  <a:lnTo>
                    <a:pt x="969264" y="219456"/>
                  </a:lnTo>
                  <a:lnTo>
                    <a:pt x="973836" y="228600"/>
                  </a:lnTo>
                  <a:lnTo>
                    <a:pt x="978408" y="236220"/>
                  </a:lnTo>
                  <a:lnTo>
                    <a:pt x="981456" y="245364"/>
                  </a:lnTo>
                  <a:lnTo>
                    <a:pt x="984504" y="256032"/>
                  </a:lnTo>
                  <a:lnTo>
                    <a:pt x="986028" y="265176"/>
                  </a:lnTo>
                  <a:lnTo>
                    <a:pt x="986028" y="405384"/>
                  </a:lnTo>
                  <a:lnTo>
                    <a:pt x="928116" y="405384"/>
                  </a:lnTo>
                  <a:lnTo>
                    <a:pt x="923544" y="405384"/>
                  </a:lnTo>
                  <a:lnTo>
                    <a:pt x="918972" y="408432"/>
                  </a:lnTo>
                  <a:lnTo>
                    <a:pt x="917448" y="413004"/>
                  </a:lnTo>
                  <a:lnTo>
                    <a:pt x="914400" y="417576"/>
                  </a:lnTo>
                  <a:lnTo>
                    <a:pt x="917448" y="426720"/>
                  </a:lnTo>
                  <a:lnTo>
                    <a:pt x="1063739" y="623303"/>
                  </a:lnTo>
                  <a:lnTo>
                    <a:pt x="1066787" y="626364"/>
                  </a:lnTo>
                  <a:lnTo>
                    <a:pt x="1069835" y="627888"/>
                  </a:lnTo>
                  <a:lnTo>
                    <a:pt x="1078979" y="627888"/>
                  </a:lnTo>
                  <a:lnTo>
                    <a:pt x="1082027" y="626364"/>
                  </a:lnTo>
                  <a:lnTo>
                    <a:pt x="1085075" y="623316"/>
                  </a:lnTo>
                  <a:lnTo>
                    <a:pt x="1085075" y="608076"/>
                  </a:lnTo>
                  <a:lnTo>
                    <a:pt x="1085088" y="623316"/>
                  </a:lnTo>
                  <a:lnTo>
                    <a:pt x="1231392" y="426720"/>
                  </a:lnTo>
                  <a:lnTo>
                    <a:pt x="1234440" y="417576"/>
                  </a:lnTo>
                  <a:close/>
                </a:path>
              </a:pathLst>
            </a:custGeom>
            <a:solidFill>
              <a:srgbClr val="EF52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510016" y="1091184"/>
              <a:ext cx="71627" cy="22555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346192" y="2519172"/>
              <a:ext cx="4570475" cy="1264919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6186393" y="2519171"/>
              <a:ext cx="3730625" cy="1257300"/>
            </a:xfrm>
            <a:custGeom>
              <a:avLst/>
              <a:gdLst/>
              <a:ahLst/>
              <a:cxnLst/>
              <a:rect l="l" t="t" r="r" b="b"/>
              <a:pathLst>
                <a:path w="3730625" h="1257300">
                  <a:moveTo>
                    <a:pt x="3730275" y="1257300"/>
                  </a:moveTo>
                  <a:lnTo>
                    <a:pt x="545114" y="1257300"/>
                  </a:lnTo>
                  <a:lnTo>
                    <a:pt x="901730" y="900684"/>
                  </a:lnTo>
                  <a:lnTo>
                    <a:pt x="0" y="0"/>
                  </a:lnTo>
                  <a:lnTo>
                    <a:pt x="3730275" y="0"/>
                  </a:lnTo>
                  <a:lnTo>
                    <a:pt x="3730275" y="1257300"/>
                  </a:lnTo>
                  <a:close/>
                </a:path>
              </a:pathLst>
            </a:custGeom>
            <a:solidFill>
              <a:srgbClr val="548E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46192" y="2519171"/>
              <a:ext cx="1186180" cy="1257935"/>
            </a:xfrm>
            <a:custGeom>
              <a:avLst/>
              <a:gdLst/>
              <a:ahLst/>
              <a:cxnLst/>
              <a:rect l="l" t="t" r="r" b="b"/>
              <a:pathLst>
                <a:path w="1186179" h="1257935">
                  <a:moveTo>
                    <a:pt x="1185672" y="897636"/>
                  </a:moveTo>
                  <a:lnTo>
                    <a:pt x="1179576" y="893064"/>
                  </a:lnTo>
                  <a:lnTo>
                    <a:pt x="287388" y="0"/>
                  </a:lnTo>
                  <a:lnTo>
                    <a:pt x="269748" y="0"/>
                  </a:lnTo>
                  <a:lnTo>
                    <a:pt x="255676" y="0"/>
                  </a:lnTo>
                  <a:lnTo>
                    <a:pt x="252082" y="0"/>
                  </a:lnTo>
                  <a:lnTo>
                    <a:pt x="0" y="0"/>
                  </a:lnTo>
                  <a:lnTo>
                    <a:pt x="0" y="1257300"/>
                  </a:lnTo>
                  <a:lnTo>
                    <a:pt x="798576" y="1257300"/>
                  </a:lnTo>
                  <a:lnTo>
                    <a:pt x="800100" y="1257312"/>
                  </a:lnTo>
                  <a:lnTo>
                    <a:pt x="833615" y="1257312"/>
                  </a:lnTo>
                  <a:lnTo>
                    <a:pt x="835126" y="1255788"/>
                  </a:lnTo>
                  <a:lnTo>
                    <a:pt x="1179576" y="909840"/>
                  </a:lnTo>
                  <a:lnTo>
                    <a:pt x="1185672" y="905256"/>
                  </a:lnTo>
                  <a:lnTo>
                    <a:pt x="1185672" y="897636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067678" y="2519171"/>
              <a:ext cx="1029969" cy="1257300"/>
            </a:xfrm>
            <a:custGeom>
              <a:avLst/>
              <a:gdLst/>
              <a:ahLst/>
              <a:cxnLst/>
              <a:rect l="l" t="t" r="r" b="b"/>
              <a:pathLst>
                <a:path w="1029970" h="1257300">
                  <a:moveTo>
                    <a:pt x="674498" y="1257300"/>
                  </a:moveTo>
                  <a:lnTo>
                    <a:pt x="544957" y="1257300"/>
                  </a:lnTo>
                  <a:lnTo>
                    <a:pt x="901574" y="900684"/>
                  </a:lnTo>
                  <a:lnTo>
                    <a:pt x="0" y="0"/>
                  </a:lnTo>
                  <a:lnTo>
                    <a:pt x="128906" y="0"/>
                  </a:lnTo>
                  <a:lnTo>
                    <a:pt x="1029590" y="900684"/>
                  </a:lnTo>
                  <a:lnTo>
                    <a:pt x="674498" y="1257300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346192" y="4392167"/>
              <a:ext cx="4584191" cy="649224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5775960" y="3776472"/>
              <a:ext cx="4140835" cy="955675"/>
            </a:xfrm>
            <a:custGeom>
              <a:avLst/>
              <a:gdLst/>
              <a:ahLst/>
              <a:cxnLst/>
              <a:rect l="l" t="t" r="r" b="b"/>
              <a:pathLst>
                <a:path w="4140834" h="955675">
                  <a:moveTo>
                    <a:pt x="4140707" y="955547"/>
                  </a:moveTo>
                  <a:lnTo>
                    <a:pt x="0" y="955547"/>
                  </a:lnTo>
                  <a:lnTo>
                    <a:pt x="955547" y="0"/>
                  </a:lnTo>
                  <a:lnTo>
                    <a:pt x="4140707" y="0"/>
                  </a:lnTo>
                  <a:lnTo>
                    <a:pt x="4140707" y="955547"/>
                  </a:lnTo>
                  <a:close/>
                </a:path>
              </a:pathLst>
            </a:custGeom>
            <a:solidFill>
              <a:srgbClr val="8EB3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6192" y="3776472"/>
              <a:ext cx="833755" cy="833755"/>
            </a:xfrm>
            <a:custGeom>
              <a:avLst/>
              <a:gdLst/>
              <a:ahLst/>
              <a:cxnLst/>
              <a:rect l="l" t="t" r="r" b="b"/>
              <a:pathLst>
                <a:path w="833754" h="833754">
                  <a:moveTo>
                    <a:pt x="833628" y="0"/>
                  </a:moveTo>
                  <a:lnTo>
                    <a:pt x="833628" y="0"/>
                  </a:lnTo>
                  <a:lnTo>
                    <a:pt x="0" y="0"/>
                  </a:lnTo>
                  <a:lnTo>
                    <a:pt x="0" y="797547"/>
                  </a:lnTo>
                  <a:lnTo>
                    <a:pt x="0" y="802182"/>
                  </a:lnTo>
                  <a:lnTo>
                    <a:pt x="0" y="813816"/>
                  </a:lnTo>
                  <a:lnTo>
                    <a:pt x="0" y="815340"/>
                  </a:lnTo>
                  <a:lnTo>
                    <a:pt x="0" y="833628"/>
                  </a:lnTo>
                  <a:lnTo>
                    <a:pt x="833628" y="0"/>
                  </a:lnTo>
                  <a:close/>
                </a:path>
              </a:pathLst>
            </a:custGeom>
            <a:solidFill>
              <a:srgbClr val="59595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425439" y="3776472"/>
              <a:ext cx="1316990" cy="1187450"/>
            </a:xfrm>
            <a:custGeom>
              <a:avLst/>
              <a:gdLst/>
              <a:ahLst/>
              <a:cxnLst/>
              <a:rect l="l" t="t" r="r" b="b"/>
              <a:pathLst>
                <a:path w="1316990" h="1187450">
                  <a:moveTo>
                    <a:pt x="129540" y="1187195"/>
                  </a:moveTo>
                  <a:lnTo>
                    <a:pt x="0" y="1187195"/>
                  </a:lnTo>
                  <a:lnTo>
                    <a:pt x="1187196" y="0"/>
                  </a:lnTo>
                  <a:lnTo>
                    <a:pt x="1316736" y="0"/>
                  </a:lnTo>
                  <a:lnTo>
                    <a:pt x="129540" y="1187195"/>
                  </a:lnTo>
                  <a:close/>
                </a:path>
              </a:pathLst>
            </a:custGeom>
            <a:solidFill>
              <a:srgbClr val="A1A5A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912863" y="2519172"/>
              <a:ext cx="3080003" cy="2459735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346192" y="5041392"/>
              <a:ext cx="4584191" cy="210311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66122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6970" algn="l"/>
              </a:tabLst>
            </a:pPr>
            <a:r>
              <a:rPr spc="-130" dirty="0"/>
              <a:t>Library</a:t>
            </a:r>
            <a:r>
              <a:rPr spc="-80" dirty="0"/>
              <a:t> </a:t>
            </a:r>
            <a:r>
              <a:rPr spc="-10" dirty="0"/>
              <a:t>Management</a:t>
            </a:r>
            <a:r>
              <a:rPr dirty="0"/>
              <a:t>	</a:t>
            </a:r>
            <a:r>
              <a:rPr spc="-12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19172"/>
            <a:ext cx="5346700" cy="2522220"/>
          </a:xfrm>
          <a:custGeom>
            <a:avLst/>
            <a:gdLst/>
            <a:ahLst/>
            <a:cxnLst/>
            <a:rect l="l" t="t" r="r" b="b"/>
            <a:pathLst>
              <a:path w="5346700" h="2522220">
                <a:moveTo>
                  <a:pt x="5346192" y="2522220"/>
                </a:moveTo>
                <a:lnTo>
                  <a:pt x="0" y="2522220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22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2402" y="5041696"/>
            <a:ext cx="127635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000" spc="-165" dirty="0">
                <a:latin typeface="Cambria"/>
                <a:cs typeface="Cambria"/>
              </a:rPr>
              <a:t>d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6192" y="1255775"/>
            <a:ext cx="4380230" cy="15240"/>
          </a:xfrm>
          <a:custGeom>
            <a:avLst/>
            <a:gdLst/>
            <a:ahLst/>
            <a:cxnLst/>
            <a:rect l="l" t="t" r="r" b="b"/>
            <a:pathLst>
              <a:path w="4380230" h="15240">
                <a:moveTo>
                  <a:pt x="0" y="0"/>
                </a:moveTo>
                <a:lnTo>
                  <a:pt x="4379975" y="0"/>
                </a:lnTo>
                <a:lnTo>
                  <a:pt x="4379975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0976" y="1402079"/>
            <a:ext cx="8750935" cy="487680"/>
          </a:xfrm>
          <a:custGeom>
            <a:avLst/>
            <a:gdLst/>
            <a:ahLst/>
            <a:cxnLst/>
            <a:rect l="l" t="t" r="r" b="b"/>
            <a:pathLst>
              <a:path w="8750935" h="487680">
                <a:moveTo>
                  <a:pt x="8750795" y="6350"/>
                </a:moveTo>
                <a:lnTo>
                  <a:pt x="8747874" y="6350"/>
                </a:lnTo>
                <a:lnTo>
                  <a:pt x="8747874" y="0"/>
                </a:lnTo>
                <a:lnTo>
                  <a:pt x="8733904" y="0"/>
                </a:lnTo>
                <a:lnTo>
                  <a:pt x="8733904" y="6350"/>
                </a:lnTo>
                <a:lnTo>
                  <a:pt x="8730742" y="6350"/>
                </a:lnTo>
                <a:lnTo>
                  <a:pt x="8730742" y="0"/>
                </a:lnTo>
                <a:lnTo>
                  <a:pt x="8724900" y="0"/>
                </a:lnTo>
                <a:lnTo>
                  <a:pt x="8724900" y="25400"/>
                </a:lnTo>
                <a:lnTo>
                  <a:pt x="8724900" y="461772"/>
                </a:lnTo>
                <a:lnTo>
                  <a:pt x="4395216" y="461772"/>
                </a:lnTo>
                <a:lnTo>
                  <a:pt x="4395216" y="462280"/>
                </a:lnTo>
                <a:lnTo>
                  <a:pt x="4395216" y="473710"/>
                </a:lnTo>
                <a:lnTo>
                  <a:pt x="4395216" y="473964"/>
                </a:lnTo>
                <a:lnTo>
                  <a:pt x="25908" y="473964"/>
                </a:lnTo>
                <a:lnTo>
                  <a:pt x="25615" y="473710"/>
                </a:lnTo>
                <a:lnTo>
                  <a:pt x="4395216" y="473710"/>
                </a:lnTo>
                <a:lnTo>
                  <a:pt x="4395216" y="462280"/>
                </a:lnTo>
                <a:lnTo>
                  <a:pt x="25908" y="462280"/>
                </a:lnTo>
                <a:lnTo>
                  <a:pt x="25908" y="25908"/>
                </a:lnTo>
                <a:lnTo>
                  <a:pt x="4395216" y="25908"/>
                </a:lnTo>
                <a:lnTo>
                  <a:pt x="4395216" y="25400"/>
                </a:lnTo>
                <a:lnTo>
                  <a:pt x="8724900" y="25400"/>
                </a:lnTo>
                <a:lnTo>
                  <a:pt x="8724900" y="0"/>
                </a:lnTo>
                <a:lnTo>
                  <a:pt x="4395216" y="0"/>
                </a:lnTo>
                <a:lnTo>
                  <a:pt x="19189" y="0"/>
                </a:lnTo>
                <a:lnTo>
                  <a:pt x="19189" y="462280"/>
                </a:lnTo>
                <a:lnTo>
                  <a:pt x="19189" y="467995"/>
                </a:lnTo>
                <a:lnTo>
                  <a:pt x="12192" y="461772"/>
                </a:lnTo>
                <a:lnTo>
                  <a:pt x="19050" y="243840"/>
                </a:lnTo>
                <a:lnTo>
                  <a:pt x="19050" y="462280"/>
                </a:lnTo>
                <a:lnTo>
                  <a:pt x="19189" y="462280"/>
                </a:lnTo>
                <a:lnTo>
                  <a:pt x="19189" y="0"/>
                </a:lnTo>
                <a:lnTo>
                  <a:pt x="6096" y="0"/>
                </a:lnTo>
                <a:lnTo>
                  <a:pt x="0" y="6096"/>
                </a:lnTo>
                <a:lnTo>
                  <a:pt x="0" y="481584"/>
                </a:lnTo>
                <a:lnTo>
                  <a:pt x="6096" y="487680"/>
                </a:lnTo>
                <a:lnTo>
                  <a:pt x="12192" y="487680"/>
                </a:lnTo>
                <a:lnTo>
                  <a:pt x="4395216" y="487680"/>
                </a:lnTo>
                <a:lnTo>
                  <a:pt x="8737079" y="487680"/>
                </a:lnTo>
                <a:lnTo>
                  <a:pt x="8747874" y="487680"/>
                </a:lnTo>
                <a:lnTo>
                  <a:pt x="8747874" y="481330"/>
                </a:lnTo>
                <a:lnTo>
                  <a:pt x="8750795" y="481330"/>
                </a:lnTo>
                <a:lnTo>
                  <a:pt x="8750795" y="25400"/>
                </a:lnTo>
                <a:lnTo>
                  <a:pt x="8750795" y="12700"/>
                </a:lnTo>
                <a:lnTo>
                  <a:pt x="8750795" y="635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346192" y="2519184"/>
            <a:ext cx="5346700" cy="5041900"/>
          </a:xfrm>
          <a:custGeom>
            <a:avLst/>
            <a:gdLst/>
            <a:ahLst/>
            <a:cxnLst/>
            <a:rect l="l" t="t" r="r" b="b"/>
            <a:pathLst>
              <a:path w="5346700" h="5041900">
                <a:moveTo>
                  <a:pt x="5346192" y="0"/>
                </a:moveTo>
                <a:lnTo>
                  <a:pt x="0" y="0"/>
                </a:lnTo>
                <a:lnTo>
                  <a:pt x="0" y="2522220"/>
                </a:lnTo>
                <a:lnTo>
                  <a:pt x="0" y="5041379"/>
                </a:lnTo>
                <a:lnTo>
                  <a:pt x="5346192" y="5041379"/>
                </a:lnTo>
                <a:lnTo>
                  <a:pt x="5346192" y="2522220"/>
                </a:lnTo>
                <a:lnTo>
                  <a:pt x="534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1893" y="1239147"/>
            <a:ext cx="8301355" cy="531241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spc="-80" dirty="0">
                <a:latin typeface="Cambria"/>
                <a:cs typeface="Cambria"/>
              </a:rPr>
              <a:t>Function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  <a:p>
            <a:pPr marL="507365" indent="-342265">
              <a:lnSpc>
                <a:spcPts val="2350"/>
              </a:lnSpc>
              <a:spcBef>
                <a:spcPts val="1250"/>
              </a:spcBef>
              <a:buChar char="•"/>
              <a:tabLst>
                <a:tab pos="507365" algn="l"/>
                <a:tab pos="4837430" algn="l"/>
              </a:tabLst>
            </a:pPr>
            <a:r>
              <a:rPr sz="2000" dirty="0">
                <a:latin typeface="Cambria"/>
                <a:cs typeface="Cambria"/>
              </a:rPr>
              <a:t>Add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Article: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New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05" dirty="0">
                <a:latin typeface="Cambria"/>
                <a:cs typeface="Cambria"/>
              </a:rPr>
              <a:t>entries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must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6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entered</a:t>
            </a:r>
            <a:r>
              <a:rPr sz="2000" dirty="0">
                <a:latin typeface="Cambria"/>
                <a:cs typeface="Cambria"/>
              </a:rPr>
              <a:t>	in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database</a:t>
            </a:r>
            <a:endParaRPr sz="2000">
              <a:latin typeface="Cambria"/>
              <a:cs typeface="Cambria"/>
            </a:endParaRPr>
          </a:p>
          <a:p>
            <a:pPr marL="507365" indent="-342265">
              <a:lnSpc>
                <a:spcPts val="2350"/>
              </a:lnSpc>
              <a:buChar char="•"/>
              <a:tabLst>
                <a:tab pos="507365" algn="l"/>
              </a:tabLst>
            </a:pPr>
            <a:r>
              <a:rPr sz="2000" spc="-40" dirty="0">
                <a:latin typeface="Cambria"/>
                <a:cs typeface="Cambria"/>
              </a:rPr>
              <a:t>Update </a:t>
            </a:r>
            <a:r>
              <a:rPr sz="2000" spc="-30" dirty="0">
                <a:latin typeface="Cambria"/>
                <a:cs typeface="Cambria"/>
              </a:rPr>
              <a:t>Article:</a:t>
            </a:r>
            <a:r>
              <a:rPr sz="2000" spc="-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changes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articles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should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updated</a:t>
            </a:r>
            <a:r>
              <a:rPr sz="2000" spc="31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case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update</a:t>
            </a:r>
            <a:endParaRPr sz="2000">
              <a:latin typeface="Cambria"/>
              <a:cs typeface="Cambria"/>
            </a:endParaRPr>
          </a:p>
          <a:p>
            <a:pPr marL="507365" indent="-342265">
              <a:lnSpc>
                <a:spcPct val="100000"/>
              </a:lnSpc>
              <a:buChar char="•"/>
              <a:tabLst>
                <a:tab pos="507365" algn="l"/>
              </a:tabLst>
            </a:pPr>
            <a:r>
              <a:rPr sz="2000" spc="-25" dirty="0">
                <a:latin typeface="Cambria"/>
                <a:cs typeface="Cambria"/>
              </a:rPr>
              <a:t>Delete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Article:</a:t>
            </a:r>
            <a:r>
              <a:rPr sz="2000" spc="-90" dirty="0">
                <a:latin typeface="Cambria"/>
                <a:cs typeface="Cambria"/>
              </a:rPr>
              <a:t> Wrong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entry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must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25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removed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from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system</a:t>
            </a:r>
            <a:endParaRPr sz="2000">
              <a:latin typeface="Cambria"/>
              <a:cs typeface="Cambria"/>
            </a:endParaRPr>
          </a:p>
          <a:p>
            <a:pPr marL="507365" indent="-342265">
              <a:lnSpc>
                <a:spcPct val="100000"/>
              </a:lnSpc>
              <a:spcBef>
                <a:spcPts val="15"/>
              </a:spcBef>
              <a:buChar char="•"/>
              <a:tabLst>
                <a:tab pos="507365" algn="l"/>
              </a:tabLst>
            </a:pPr>
            <a:r>
              <a:rPr sz="2000" spc="-65" dirty="0">
                <a:latin typeface="Cambria"/>
                <a:cs typeface="Cambria"/>
              </a:rPr>
              <a:t>Inquiry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Members: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Inquiry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current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90" dirty="0">
                <a:latin typeface="Cambria"/>
                <a:cs typeface="Cambria"/>
              </a:rPr>
              <a:t>enrolled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90" dirty="0">
                <a:latin typeface="Cambria"/>
                <a:cs typeface="Cambria"/>
              </a:rPr>
              <a:t>members</a:t>
            </a:r>
            <a:r>
              <a:rPr sz="2000" spc="2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view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0" dirty="0">
                <a:latin typeface="Cambria"/>
                <a:cs typeface="Cambria"/>
              </a:rPr>
              <a:t>their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details</a:t>
            </a:r>
            <a:endParaRPr sz="2000">
              <a:latin typeface="Cambria"/>
              <a:cs typeface="Cambria"/>
            </a:endParaRPr>
          </a:p>
          <a:p>
            <a:pPr marL="507365" indent="-342265">
              <a:lnSpc>
                <a:spcPct val="100000"/>
              </a:lnSpc>
              <a:buChar char="•"/>
              <a:tabLst>
                <a:tab pos="507365" algn="l"/>
              </a:tabLst>
            </a:pPr>
            <a:r>
              <a:rPr sz="2000" spc="-65" dirty="0">
                <a:latin typeface="Cambria"/>
                <a:cs typeface="Cambria"/>
              </a:rPr>
              <a:t>Inquiry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Issuance: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Inquiry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database</a:t>
            </a:r>
            <a:r>
              <a:rPr sz="2000" spc="4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articles</a:t>
            </a:r>
            <a:endParaRPr sz="2000">
              <a:latin typeface="Cambria"/>
              <a:cs typeface="Cambria"/>
            </a:endParaRPr>
          </a:p>
          <a:p>
            <a:pPr marL="507365" indent="-342265">
              <a:lnSpc>
                <a:spcPct val="100000"/>
              </a:lnSpc>
              <a:buChar char="•"/>
              <a:tabLst>
                <a:tab pos="507365" algn="l"/>
              </a:tabLst>
            </a:pPr>
            <a:r>
              <a:rPr sz="2000" dirty="0">
                <a:latin typeface="Cambria"/>
                <a:cs typeface="Cambria"/>
              </a:rPr>
              <a:t>Check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out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Article: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150" dirty="0">
                <a:latin typeface="Cambria"/>
                <a:cs typeface="Cambria"/>
              </a:rPr>
              <a:t>To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issue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any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article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must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checked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out</a:t>
            </a:r>
            <a:endParaRPr sz="2000">
              <a:latin typeface="Cambria"/>
              <a:cs typeface="Cambria"/>
            </a:endParaRPr>
          </a:p>
          <a:p>
            <a:pPr marL="508000" marR="334010" indent="-342900">
              <a:lnSpc>
                <a:spcPts val="2300"/>
              </a:lnSpc>
              <a:spcBef>
                <a:spcPts val="240"/>
              </a:spcBef>
              <a:buChar char="•"/>
              <a:tabLst>
                <a:tab pos="508000" algn="l"/>
              </a:tabLst>
            </a:pPr>
            <a:r>
              <a:rPr sz="2000" dirty="0">
                <a:latin typeface="Cambria"/>
                <a:cs typeface="Cambria"/>
              </a:rPr>
              <a:t>Check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article: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After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receiving </a:t>
            </a:r>
            <a:r>
              <a:rPr sz="2000" spc="-70" dirty="0">
                <a:latin typeface="Cambria"/>
                <a:cs typeface="Cambria"/>
              </a:rPr>
              <a:t>any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article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system</a:t>
            </a:r>
            <a:r>
              <a:rPr sz="2000" spc="4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10" dirty="0">
                <a:latin typeface="Cambria"/>
                <a:cs typeface="Cambria"/>
              </a:rPr>
              <a:t> </a:t>
            </a:r>
            <a:r>
              <a:rPr sz="2000" spc="-90" dirty="0">
                <a:latin typeface="Cambria"/>
                <a:cs typeface="Cambria"/>
              </a:rPr>
              <a:t>reenter</a:t>
            </a:r>
            <a:r>
              <a:rPr sz="2000" spc="35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article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 </a:t>
            </a:r>
            <a:r>
              <a:rPr sz="2000" spc="-10" dirty="0">
                <a:latin typeface="Cambria"/>
                <a:cs typeface="Cambria"/>
              </a:rPr>
              <a:t>Checking</a:t>
            </a:r>
            <a:endParaRPr sz="2000">
              <a:latin typeface="Cambria"/>
              <a:cs typeface="Cambria"/>
            </a:endParaRPr>
          </a:p>
          <a:p>
            <a:pPr marL="508000" marR="1184275" indent="-342900">
              <a:lnSpc>
                <a:spcPct val="100000"/>
              </a:lnSpc>
              <a:spcBef>
                <a:spcPts val="40"/>
              </a:spcBef>
              <a:buChar char="•"/>
              <a:tabLst>
                <a:tab pos="508000" algn="l"/>
              </a:tabLst>
            </a:pPr>
            <a:r>
              <a:rPr sz="2000" spc="-65" dirty="0">
                <a:latin typeface="Cambria"/>
                <a:cs typeface="Cambria"/>
              </a:rPr>
              <a:t>Inquiry</a:t>
            </a:r>
            <a:r>
              <a:rPr sz="2000" spc="-8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waiting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for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approvals: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Librarian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generates</a:t>
            </a:r>
            <a:r>
              <a:rPr sz="2000" spc="30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-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newly </a:t>
            </a:r>
            <a:r>
              <a:rPr sz="2000" spc="-65" dirty="0">
                <a:latin typeface="Cambria"/>
                <a:cs typeface="Cambria"/>
              </a:rPr>
              <a:t>application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which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waiting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list</a:t>
            </a:r>
            <a:endParaRPr sz="2000">
              <a:latin typeface="Cambria"/>
              <a:cs typeface="Cambria"/>
            </a:endParaRPr>
          </a:p>
          <a:p>
            <a:pPr marL="508000" marR="20955" indent="-342900">
              <a:lnSpc>
                <a:spcPct val="100000"/>
              </a:lnSpc>
              <a:buChar char="•"/>
              <a:tabLst>
                <a:tab pos="508000" algn="l"/>
                <a:tab pos="4427220" algn="l"/>
              </a:tabLst>
            </a:pPr>
            <a:r>
              <a:rPr sz="2000" spc="-70" dirty="0">
                <a:latin typeface="Cambria"/>
                <a:cs typeface="Cambria"/>
              </a:rPr>
              <a:t>Reserve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Article: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This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use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case</a:t>
            </a:r>
            <a:r>
              <a:rPr sz="2000" spc="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use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to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reserve</a:t>
            </a:r>
            <a:r>
              <a:rPr sz="2000" spc="2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any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book</a:t>
            </a:r>
            <a:r>
              <a:rPr sz="2000" spc="-60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with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the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name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of </a:t>
            </a:r>
            <a:r>
              <a:rPr sz="2000" spc="-70" dirty="0">
                <a:latin typeface="Cambria"/>
                <a:cs typeface="Cambria"/>
              </a:rPr>
              <a:t>librarian,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it</a:t>
            </a:r>
            <a:r>
              <a:rPr sz="2000" spc="-10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can</a:t>
            </a:r>
            <a:r>
              <a:rPr sz="2000" spc="-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pledged</a:t>
            </a:r>
            <a:endParaRPr sz="2000">
              <a:latin typeface="Cambria"/>
              <a:cs typeface="Cambria"/>
            </a:endParaRPr>
          </a:p>
          <a:p>
            <a:pPr marL="508000" marR="213995" indent="-342900">
              <a:lnSpc>
                <a:spcPct val="100000"/>
              </a:lnSpc>
              <a:buChar char="•"/>
              <a:tabLst>
                <a:tab pos="508000" algn="l"/>
              </a:tabLst>
            </a:pPr>
            <a:r>
              <a:rPr sz="2000" dirty="0">
                <a:latin typeface="Cambria"/>
                <a:cs typeface="Cambria"/>
              </a:rPr>
              <a:t>Set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user</a:t>
            </a:r>
            <a:r>
              <a:rPr sz="2000" spc="-10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Permission: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From</a:t>
            </a:r>
            <a:r>
              <a:rPr sz="2000" spc="-45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this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user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case</a:t>
            </a:r>
            <a:r>
              <a:rPr sz="2000" spc="5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Librarian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can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give</a:t>
            </a:r>
            <a:r>
              <a:rPr sz="2000" spc="-5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permission </a:t>
            </a:r>
            <a:r>
              <a:rPr sz="2000" spc="-60" dirty="0">
                <a:latin typeface="Cambria"/>
                <a:cs typeface="Cambria"/>
              </a:rPr>
              <a:t>categorically,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alsoenabling/disabling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user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95" dirty="0">
                <a:latin typeface="Cambria"/>
                <a:cs typeface="Cambria"/>
              </a:rPr>
              <a:t>permission</a:t>
            </a:r>
            <a:r>
              <a:rPr sz="2000" spc="-1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can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55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set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through </a:t>
            </a:r>
            <a:r>
              <a:rPr sz="2000" spc="-80" dirty="0">
                <a:latin typeface="Cambria"/>
                <a:cs typeface="Cambria"/>
              </a:rPr>
              <a:t>this</a:t>
            </a:r>
            <a:r>
              <a:rPr sz="2000" spc="-30" dirty="0">
                <a:latin typeface="Cambria"/>
                <a:cs typeface="Cambria"/>
              </a:rPr>
              <a:t> use</a:t>
            </a:r>
            <a:r>
              <a:rPr sz="2000" spc="-2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case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66122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66970" algn="l"/>
              </a:tabLst>
            </a:pPr>
            <a:r>
              <a:rPr spc="-130" dirty="0"/>
              <a:t>Library</a:t>
            </a:r>
            <a:r>
              <a:rPr spc="-80" dirty="0"/>
              <a:t> </a:t>
            </a:r>
            <a:r>
              <a:rPr spc="-10" dirty="0"/>
              <a:t>Management</a:t>
            </a:r>
            <a:r>
              <a:rPr dirty="0"/>
              <a:t>	</a:t>
            </a:r>
            <a:r>
              <a:rPr spc="-120" dirty="0"/>
              <a:t>System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519172"/>
            <a:ext cx="5346700" cy="2522220"/>
          </a:xfrm>
          <a:custGeom>
            <a:avLst/>
            <a:gdLst/>
            <a:ahLst/>
            <a:cxnLst/>
            <a:rect l="l" t="t" r="r" b="b"/>
            <a:pathLst>
              <a:path w="5346700" h="2522220">
                <a:moveTo>
                  <a:pt x="5346192" y="2522220"/>
                </a:moveTo>
                <a:lnTo>
                  <a:pt x="0" y="2522220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22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80670" y="3212916"/>
            <a:ext cx="113030" cy="281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2000" spc="-135" dirty="0">
                <a:latin typeface="Cambria"/>
                <a:cs typeface="Cambria"/>
              </a:rPr>
              <a:t>e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346192" y="1255775"/>
            <a:ext cx="4380230" cy="15240"/>
          </a:xfrm>
          <a:custGeom>
            <a:avLst/>
            <a:gdLst/>
            <a:ahLst/>
            <a:cxnLst/>
            <a:rect l="l" t="t" r="r" b="b"/>
            <a:pathLst>
              <a:path w="4380230" h="15240">
                <a:moveTo>
                  <a:pt x="0" y="0"/>
                </a:moveTo>
                <a:lnTo>
                  <a:pt x="4379975" y="0"/>
                </a:lnTo>
                <a:lnTo>
                  <a:pt x="4379975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50976" y="1402079"/>
            <a:ext cx="8750935" cy="487680"/>
          </a:xfrm>
          <a:custGeom>
            <a:avLst/>
            <a:gdLst/>
            <a:ahLst/>
            <a:cxnLst/>
            <a:rect l="l" t="t" r="r" b="b"/>
            <a:pathLst>
              <a:path w="8750935" h="487680">
                <a:moveTo>
                  <a:pt x="8750795" y="6350"/>
                </a:moveTo>
                <a:lnTo>
                  <a:pt x="8747874" y="6350"/>
                </a:lnTo>
                <a:lnTo>
                  <a:pt x="8747874" y="0"/>
                </a:lnTo>
                <a:lnTo>
                  <a:pt x="8733904" y="0"/>
                </a:lnTo>
                <a:lnTo>
                  <a:pt x="8733904" y="6350"/>
                </a:lnTo>
                <a:lnTo>
                  <a:pt x="8730742" y="6350"/>
                </a:lnTo>
                <a:lnTo>
                  <a:pt x="8730742" y="0"/>
                </a:lnTo>
                <a:lnTo>
                  <a:pt x="8724900" y="0"/>
                </a:lnTo>
                <a:lnTo>
                  <a:pt x="8724900" y="25400"/>
                </a:lnTo>
                <a:lnTo>
                  <a:pt x="8724900" y="461772"/>
                </a:lnTo>
                <a:lnTo>
                  <a:pt x="4395216" y="461772"/>
                </a:lnTo>
                <a:lnTo>
                  <a:pt x="4395216" y="462280"/>
                </a:lnTo>
                <a:lnTo>
                  <a:pt x="4395216" y="473710"/>
                </a:lnTo>
                <a:lnTo>
                  <a:pt x="4395216" y="473964"/>
                </a:lnTo>
                <a:lnTo>
                  <a:pt x="25908" y="473964"/>
                </a:lnTo>
                <a:lnTo>
                  <a:pt x="25615" y="473710"/>
                </a:lnTo>
                <a:lnTo>
                  <a:pt x="4395216" y="473710"/>
                </a:lnTo>
                <a:lnTo>
                  <a:pt x="4395216" y="462280"/>
                </a:lnTo>
                <a:lnTo>
                  <a:pt x="25908" y="462280"/>
                </a:lnTo>
                <a:lnTo>
                  <a:pt x="25908" y="25908"/>
                </a:lnTo>
                <a:lnTo>
                  <a:pt x="4395216" y="25908"/>
                </a:lnTo>
                <a:lnTo>
                  <a:pt x="4395216" y="25400"/>
                </a:lnTo>
                <a:lnTo>
                  <a:pt x="8724900" y="25400"/>
                </a:lnTo>
                <a:lnTo>
                  <a:pt x="8724900" y="0"/>
                </a:lnTo>
                <a:lnTo>
                  <a:pt x="4395216" y="0"/>
                </a:lnTo>
                <a:lnTo>
                  <a:pt x="19189" y="0"/>
                </a:lnTo>
                <a:lnTo>
                  <a:pt x="19189" y="462280"/>
                </a:lnTo>
                <a:lnTo>
                  <a:pt x="19189" y="467995"/>
                </a:lnTo>
                <a:lnTo>
                  <a:pt x="12192" y="461772"/>
                </a:lnTo>
                <a:lnTo>
                  <a:pt x="19050" y="243840"/>
                </a:lnTo>
                <a:lnTo>
                  <a:pt x="19050" y="462280"/>
                </a:lnTo>
                <a:lnTo>
                  <a:pt x="19189" y="462280"/>
                </a:lnTo>
                <a:lnTo>
                  <a:pt x="19189" y="0"/>
                </a:lnTo>
                <a:lnTo>
                  <a:pt x="6096" y="0"/>
                </a:lnTo>
                <a:lnTo>
                  <a:pt x="0" y="6096"/>
                </a:lnTo>
                <a:lnTo>
                  <a:pt x="0" y="481584"/>
                </a:lnTo>
                <a:lnTo>
                  <a:pt x="6096" y="487680"/>
                </a:lnTo>
                <a:lnTo>
                  <a:pt x="12192" y="487680"/>
                </a:lnTo>
                <a:lnTo>
                  <a:pt x="4395216" y="487680"/>
                </a:lnTo>
                <a:lnTo>
                  <a:pt x="8737079" y="487680"/>
                </a:lnTo>
                <a:lnTo>
                  <a:pt x="8747874" y="487680"/>
                </a:lnTo>
                <a:lnTo>
                  <a:pt x="8747874" y="481330"/>
                </a:lnTo>
                <a:lnTo>
                  <a:pt x="8750795" y="481330"/>
                </a:lnTo>
                <a:lnTo>
                  <a:pt x="8750795" y="25400"/>
                </a:lnTo>
                <a:lnTo>
                  <a:pt x="8750795" y="12700"/>
                </a:lnTo>
                <a:lnTo>
                  <a:pt x="8750795" y="635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5346192" y="2519184"/>
            <a:ext cx="5346700" cy="5041900"/>
          </a:xfrm>
          <a:custGeom>
            <a:avLst/>
            <a:gdLst/>
            <a:ahLst/>
            <a:cxnLst/>
            <a:rect l="l" t="t" r="r" b="b"/>
            <a:pathLst>
              <a:path w="5346700" h="5041900">
                <a:moveTo>
                  <a:pt x="5346192" y="0"/>
                </a:moveTo>
                <a:lnTo>
                  <a:pt x="0" y="0"/>
                </a:lnTo>
                <a:lnTo>
                  <a:pt x="0" y="2522220"/>
                </a:lnTo>
                <a:lnTo>
                  <a:pt x="0" y="5041379"/>
                </a:lnTo>
                <a:lnTo>
                  <a:pt x="5346192" y="5041379"/>
                </a:lnTo>
                <a:lnTo>
                  <a:pt x="5346192" y="2522220"/>
                </a:lnTo>
                <a:lnTo>
                  <a:pt x="534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041893" y="1239147"/>
            <a:ext cx="8615680" cy="4702810"/>
          </a:xfrm>
          <a:prstGeom prst="rect">
            <a:avLst/>
          </a:prstGeom>
        </p:spPr>
        <p:txBody>
          <a:bodyPr vert="horz" wrap="square" lIns="0" tIns="202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95"/>
              </a:spcBef>
            </a:pPr>
            <a:r>
              <a:rPr sz="2400" spc="-45" dirty="0">
                <a:latin typeface="Cambria"/>
                <a:cs typeface="Cambria"/>
              </a:rPr>
              <a:t>Non-</a:t>
            </a:r>
            <a:r>
              <a:rPr sz="2400" spc="-85" dirty="0">
                <a:latin typeface="Cambria"/>
                <a:cs typeface="Cambria"/>
              </a:rPr>
              <a:t>Function</a:t>
            </a:r>
            <a:r>
              <a:rPr sz="2400" spc="4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  <a:p>
            <a:pPr marL="508000" marR="6985" indent="-342900">
              <a:lnSpc>
                <a:spcPct val="100000"/>
              </a:lnSpc>
              <a:spcBef>
                <a:spcPts val="1250"/>
              </a:spcBef>
              <a:buChar char="•"/>
              <a:tabLst>
                <a:tab pos="508000" algn="l"/>
                <a:tab pos="888365" algn="l"/>
                <a:tab pos="1912620" algn="l"/>
                <a:tab pos="2839720" algn="l"/>
                <a:tab pos="3840479" algn="l"/>
                <a:tab pos="4308475" algn="l"/>
                <a:tab pos="6400800" algn="l"/>
                <a:tab pos="7711440" algn="l"/>
                <a:tab pos="8295005" algn="l"/>
              </a:tabLst>
            </a:pPr>
            <a:r>
              <a:rPr sz="2000" dirty="0">
                <a:latin typeface="Cambria"/>
                <a:cs typeface="Cambria"/>
              </a:rPr>
              <a:t>Safety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Requirements:</a:t>
            </a:r>
            <a:r>
              <a:rPr sz="2000" dirty="0">
                <a:latin typeface="Cambria"/>
                <a:cs typeface="Cambria"/>
              </a:rPr>
              <a:t>	The</a:t>
            </a:r>
            <a:r>
              <a:rPr sz="2000" spc="-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database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40" dirty="0">
                <a:latin typeface="Cambria"/>
                <a:cs typeface="Cambria"/>
              </a:rPr>
              <a:t>may</a:t>
            </a:r>
            <a:r>
              <a:rPr sz="2000" spc="-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get</a:t>
            </a:r>
            <a:r>
              <a:rPr sz="2000" spc="4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crashed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at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any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certain</a:t>
            </a:r>
            <a:r>
              <a:rPr sz="2000" spc="-4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time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due to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5" dirty="0">
                <a:latin typeface="Cambria"/>
                <a:cs typeface="Cambria"/>
              </a:rPr>
              <a:t>virus</a:t>
            </a:r>
            <a:r>
              <a:rPr sz="2000" spc="21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or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75" dirty="0">
                <a:latin typeface="Cambria"/>
                <a:cs typeface="Cambria"/>
              </a:rPr>
              <a:t>operating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system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5" dirty="0">
                <a:latin typeface="Cambria"/>
                <a:cs typeface="Cambria"/>
              </a:rPr>
              <a:t>failure.</a:t>
            </a:r>
            <a:r>
              <a:rPr sz="2000" spc="229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Therefore,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is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0" dirty="0">
                <a:latin typeface="Cambria"/>
                <a:cs typeface="Cambria"/>
              </a:rPr>
              <a:t>required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to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take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35" dirty="0">
                <a:latin typeface="Cambria"/>
                <a:cs typeface="Cambria"/>
              </a:rPr>
              <a:t>the </a:t>
            </a:r>
            <a:r>
              <a:rPr sz="2000" spc="-70" dirty="0">
                <a:latin typeface="Cambria"/>
                <a:cs typeface="Cambria"/>
              </a:rPr>
              <a:t>database</a:t>
            </a:r>
            <a:r>
              <a:rPr sz="2000" spc="24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backup</a:t>
            </a:r>
            <a:endParaRPr sz="2000">
              <a:latin typeface="Cambria"/>
              <a:cs typeface="Cambria"/>
            </a:endParaRPr>
          </a:p>
          <a:p>
            <a:pPr marL="508000" marR="5715" indent="-342900">
              <a:lnSpc>
                <a:spcPct val="100000"/>
              </a:lnSpc>
              <a:buChar char="•"/>
              <a:tabLst>
                <a:tab pos="508000" algn="l"/>
                <a:tab pos="1708785" algn="l"/>
                <a:tab pos="2459990" algn="l"/>
                <a:tab pos="2930525" algn="l"/>
                <a:tab pos="3108960" algn="l"/>
                <a:tab pos="3948429" algn="l"/>
                <a:tab pos="4387850" algn="l"/>
                <a:tab pos="4940300" algn="l"/>
                <a:tab pos="5132705" algn="l"/>
                <a:tab pos="5293995" algn="l"/>
                <a:tab pos="5506720" algn="l"/>
                <a:tab pos="6183630" algn="l"/>
                <a:tab pos="6572250" algn="l"/>
                <a:tab pos="6802755" algn="l"/>
                <a:tab pos="7092315" algn="l"/>
                <a:tab pos="7256145" algn="l"/>
                <a:tab pos="7907020" algn="l"/>
                <a:tab pos="8115300" algn="l"/>
              </a:tabLst>
            </a:pPr>
            <a:r>
              <a:rPr sz="2000" spc="-25" dirty="0">
                <a:latin typeface="Cambria"/>
                <a:cs typeface="Cambria"/>
              </a:rPr>
              <a:t>Security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Requirements: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We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are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going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develop</a:t>
            </a:r>
            <a:r>
              <a:rPr sz="2000" spc="9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secured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database</a:t>
            </a:r>
            <a:r>
              <a:rPr sz="2000" dirty="0">
                <a:latin typeface="Cambria"/>
                <a:cs typeface="Cambria"/>
              </a:rPr>
              <a:t>	for</a:t>
            </a:r>
            <a:r>
              <a:rPr sz="2000" spc="70" dirty="0">
                <a:latin typeface="Cambria"/>
                <a:cs typeface="Cambria"/>
              </a:rPr>
              <a:t> </a:t>
            </a:r>
            <a:r>
              <a:rPr sz="2000" spc="-110" dirty="0">
                <a:latin typeface="Cambria"/>
                <a:cs typeface="Cambria"/>
              </a:rPr>
              <a:t>the </a:t>
            </a:r>
            <a:r>
              <a:rPr sz="2000" spc="-10" dirty="0">
                <a:latin typeface="Cambria"/>
                <a:cs typeface="Cambria"/>
              </a:rPr>
              <a:t>university.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0" dirty="0">
                <a:latin typeface="Cambria"/>
                <a:cs typeface="Cambria"/>
              </a:rPr>
              <a:t>There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5" dirty="0">
                <a:latin typeface="Cambria"/>
                <a:cs typeface="Cambria"/>
              </a:rPr>
              <a:t>are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different</a:t>
            </a:r>
            <a:r>
              <a:rPr sz="2000" dirty="0">
                <a:latin typeface="Cambria"/>
                <a:cs typeface="Cambria"/>
              </a:rPr>
              <a:t>	cat</a:t>
            </a:r>
            <a:r>
              <a:rPr sz="2000" spc="17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gories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5" dirty="0">
                <a:latin typeface="Cambria"/>
                <a:cs typeface="Cambria"/>
              </a:rPr>
              <a:t>of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users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namely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teaching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65" dirty="0">
                <a:latin typeface="Cambria"/>
                <a:cs typeface="Cambria"/>
              </a:rPr>
              <a:t>staff, </a:t>
            </a:r>
            <a:r>
              <a:rPr sz="2000" spc="-95" dirty="0">
                <a:latin typeface="Cambria"/>
                <a:cs typeface="Cambria"/>
              </a:rPr>
              <a:t>administrator,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library</a:t>
            </a:r>
            <a:r>
              <a:rPr sz="2000" spc="1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staff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,students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10" dirty="0">
                <a:latin typeface="Cambria"/>
                <a:cs typeface="Cambria"/>
              </a:rPr>
              <a:t>etc.,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30" dirty="0">
                <a:latin typeface="Cambria"/>
                <a:cs typeface="Cambria"/>
              </a:rPr>
              <a:t>Depending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upon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25" dirty="0">
                <a:latin typeface="Cambria"/>
                <a:cs typeface="Cambria"/>
              </a:rPr>
              <a:t>the</a:t>
            </a:r>
            <a:r>
              <a:rPr sz="2000" dirty="0">
                <a:latin typeface="Cambria"/>
                <a:cs typeface="Cambria"/>
              </a:rPr>
              <a:t>	</a:t>
            </a:r>
            <a:r>
              <a:rPr sz="2000" spc="-40" dirty="0">
                <a:latin typeface="Cambria"/>
                <a:cs typeface="Cambria"/>
              </a:rPr>
              <a:t>category</a:t>
            </a:r>
            <a:r>
              <a:rPr sz="2000" spc="254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of </a:t>
            </a:r>
            <a:r>
              <a:rPr sz="2000" spc="-40" dirty="0">
                <a:latin typeface="Cambria"/>
                <a:cs typeface="Cambria"/>
              </a:rPr>
              <a:t>user</a:t>
            </a:r>
            <a:r>
              <a:rPr sz="2000" spc="1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26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access</a:t>
            </a:r>
            <a:r>
              <a:rPr sz="2000" spc="14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rights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are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decided.</a:t>
            </a:r>
            <a:r>
              <a:rPr sz="2000" spc="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It</a:t>
            </a:r>
            <a:r>
              <a:rPr sz="2000" spc="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means</a:t>
            </a:r>
            <a:r>
              <a:rPr sz="2000" dirty="0">
                <a:latin typeface="Cambria"/>
                <a:cs typeface="Cambria"/>
              </a:rPr>
              <a:t>	if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34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user</a:t>
            </a:r>
            <a:r>
              <a:rPr sz="2000" spc="2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is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</a:t>
            </a:r>
            <a:r>
              <a:rPr sz="2000" spc="235" dirty="0">
                <a:latin typeface="Cambria"/>
                <a:cs typeface="Cambria"/>
              </a:rPr>
              <a:t> </a:t>
            </a:r>
            <a:r>
              <a:rPr sz="2000" spc="-35" dirty="0">
                <a:latin typeface="Cambria"/>
                <a:cs typeface="Cambria"/>
              </a:rPr>
              <a:t>administrator then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he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can</a:t>
            </a:r>
            <a:r>
              <a:rPr sz="2000" spc="14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15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able</a:t>
            </a:r>
            <a:r>
              <a:rPr sz="2000" spc="1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modify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the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data,</a:t>
            </a:r>
            <a:r>
              <a:rPr sz="2000" spc="22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delete,</a:t>
            </a:r>
            <a:r>
              <a:rPr sz="2000" spc="1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append</a:t>
            </a:r>
            <a:r>
              <a:rPr sz="2000" dirty="0">
                <a:latin typeface="Cambria"/>
                <a:cs typeface="Cambria"/>
              </a:rPr>
              <a:t>	etc.,</a:t>
            </a:r>
            <a:r>
              <a:rPr sz="2000" spc="204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all</a:t>
            </a:r>
            <a:r>
              <a:rPr sz="2000" spc="195" dirty="0">
                <a:latin typeface="Cambria"/>
                <a:cs typeface="Cambria"/>
              </a:rPr>
              <a:t> </a:t>
            </a:r>
            <a:r>
              <a:rPr sz="2000" spc="-55" dirty="0">
                <a:latin typeface="Cambria"/>
                <a:cs typeface="Cambria"/>
              </a:rPr>
              <a:t>other</a:t>
            </a:r>
            <a:r>
              <a:rPr sz="2000" spc="330" dirty="0">
                <a:latin typeface="Cambria"/>
                <a:cs typeface="Cambria"/>
              </a:rPr>
              <a:t> </a:t>
            </a:r>
            <a:r>
              <a:rPr sz="2000" spc="-105" dirty="0">
                <a:latin typeface="Cambria"/>
                <a:cs typeface="Cambria"/>
              </a:rPr>
              <a:t>users </a:t>
            </a:r>
            <a:r>
              <a:rPr sz="2000" spc="-60" dirty="0">
                <a:latin typeface="Cambria"/>
                <a:cs typeface="Cambria"/>
              </a:rPr>
              <a:t>other</a:t>
            </a:r>
            <a:r>
              <a:rPr sz="2000" spc="15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than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library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staff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only</a:t>
            </a:r>
            <a:r>
              <a:rPr sz="2000" spc="12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have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the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rights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to</a:t>
            </a:r>
            <a:r>
              <a:rPr sz="2000" spc="110" dirty="0">
                <a:latin typeface="Cambria"/>
                <a:cs typeface="Cambria"/>
              </a:rPr>
              <a:t> </a:t>
            </a:r>
            <a:r>
              <a:rPr sz="2000" spc="-75" dirty="0">
                <a:latin typeface="Cambria"/>
                <a:cs typeface="Cambria"/>
              </a:rPr>
              <a:t>retrieve</a:t>
            </a:r>
            <a:r>
              <a:rPr sz="2000" spc="114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the</a:t>
            </a:r>
            <a:r>
              <a:rPr sz="2000" spc="120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information</a:t>
            </a:r>
            <a:r>
              <a:rPr sz="2000" spc="105" dirty="0">
                <a:latin typeface="Cambria"/>
                <a:cs typeface="Cambria"/>
              </a:rPr>
              <a:t> </a:t>
            </a:r>
            <a:r>
              <a:rPr sz="2000" spc="-20" dirty="0">
                <a:latin typeface="Cambria"/>
                <a:cs typeface="Cambria"/>
              </a:rPr>
              <a:t>about </a:t>
            </a:r>
            <a:r>
              <a:rPr sz="2000" spc="-10" dirty="0">
                <a:latin typeface="Cambria"/>
                <a:cs typeface="Cambria"/>
              </a:rPr>
              <a:t>database.</a:t>
            </a:r>
            <a:endParaRPr sz="2000">
              <a:latin typeface="Cambria"/>
              <a:cs typeface="Cambria"/>
            </a:endParaRPr>
          </a:p>
          <a:p>
            <a:pPr marL="505459" marR="5080" indent="-340360" algn="just">
              <a:lnSpc>
                <a:spcPct val="100000"/>
              </a:lnSpc>
              <a:buChar char="•"/>
              <a:tabLst>
                <a:tab pos="508000" algn="l"/>
              </a:tabLst>
            </a:pPr>
            <a:r>
              <a:rPr sz="2000" spc="-10" dirty="0">
                <a:latin typeface="Cambria"/>
                <a:cs typeface="Cambria"/>
              </a:rPr>
              <a:t>Software</a:t>
            </a:r>
            <a:r>
              <a:rPr sz="2000" spc="100" dirty="0">
                <a:latin typeface="Cambria"/>
                <a:cs typeface="Cambria"/>
              </a:rPr>
              <a:t> </a:t>
            </a:r>
            <a:r>
              <a:rPr sz="2000" spc="-40" dirty="0">
                <a:latin typeface="Cambria"/>
                <a:cs typeface="Cambria"/>
              </a:rPr>
              <a:t>Constraints: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development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9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system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</a:t>
            </a:r>
            <a:r>
              <a:rPr sz="2000" spc="8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be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65" dirty="0">
                <a:latin typeface="Cambria"/>
                <a:cs typeface="Cambria"/>
              </a:rPr>
              <a:t>constrained</a:t>
            </a:r>
            <a:r>
              <a:rPr sz="2000" spc="80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 	</a:t>
            </a:r>
            <a:r>
              <a:rPr sz="2000" dirty="0">
                <a:latin typeface="Cambria"/>
                <a:cs typeface="Cambria"/>
              </a:rPr>
              <a:t>the</a:t>
            </a:r>
            <a:r>
              <a:rPr sz="2000" spc="-5" dirty="0">
                <a:latin typeface="Cambria"/>
                <a:cs typeface="Cambria"/>
              </a:rPr>
              <a:t> </a:t>
            </a:r>
            <a:r>
              <a:rPr sz="2000" spc="-30" dirty="0">
                <a:latin typeface="Cambria"/>
                <a:cs typeface="Cambria"/>
              </a:rPr>
              <a:t>availability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85" dirty="0">
                <a:latin typeface="Cambria"/>
                <a:cs typeface="Cambria"/>
              </a:rPr>
              <a:t>required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software</a:t>
            </a:r>
            <a:r>
              <a:rPr sz="2000" spc="3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such</a:t>
            </a:r>
            <a:r>
              <a:rPr sz="2000" spc="-2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database</a:t>
            </a:r>
            <a:r>
              <a:rPr sz="2000" spc="400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and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spc="-80" dirty="0">
                <a:latin typeface="Cambria"/>
                <a:cs typeface="Cambria"/>
              </a:rPr>
              <a:t>development</a:t>
            </a:r>
            <a:r>
              <a:rPr sz="2000" spc="-30" dirty="0">
                <a:latin typeface="Cambria"/>
                <a:cs typeface="Cambria"/>
              </a:rPr>
              <a:t> </a:t>
            </a:r>
            <a:r>
              <a:rPr sz="2000" spc="-10" dirty="0">
                <a:latin typeface="Cambria"/>
                <a:cs typeface="Cambria"/>
              </a:rPr>
              <a:t>tools. 	</a:t>
            </a:r>
            <a:r>
              <a:rPr sz="2000" spc="-35" dirty="0">
                <a:latin typeface="Cambria"/>
                <a:cs typeface="Cambria"/>
              </a:rPr>
              <a:t>The</a:t>
            </a:r>
            <a:r>
              <a:rPr sz="2000" spc="-75" dirty="0">
                <a:latin typeface="Cambria"/>
                <a:cs typeface="Cambria"/>
              </a:rPr>
              <a:t> </a:t>
            </a:r>
            <a:r>
              <a:rPr sz="2000" spc="-45" dirty="0">
                <a:latin typeface="Cambria"/>
                <a:cs typeface="Cambria"/>
              </a:rPr>
              <a:t>availability</a:t>
            </a:r>
            <a:r>
              <a:rPr sz="2000" spc="-6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of</a:t>
            </a:r>
            <a:r>
              <a:rPr sz="2000" spc="-110" dirty="0">
                <a:latin typeface="Cambria"/>
                <a:cs typeface="Cambria"/>
              </a:rPr>
              <a:t> </a:t>
            </a:r>
            <a:r>
              <a:rPr sz="2000" spc="-50" dirty="0">
                <a:latin typeface="Cambria"/>
                <a:cs typeface="Cambria"/>
              </a:rPr>
              <a:t>these</a:t>
            </a:r>
            <a:r>
              <a:rPr sz="2000" spc="190" dirty="0">
                <a:latin typeface="Cambria"/>
                <a:cs typeface="Cambria"/>
              </a:rPr>
              <a:t> </a:t>
            </a:r>
            <a:r>
              <a:rPr sz="2000" spc="-70" dirty="0">
                <a:latin typeface="Cambria"/>
                <a:cs typeface="Cambria"/>
              </a:rPr>
              <a:t>tools</a:t>
            </a:r>
            <a:r>
              <a:rPr sz="2000" spc="-35" dirty="0">
                <a:latin typeface="Cambria"/>
                <a:cs typeface="Cambria"/>
              </a:rPr>
              <a:t> </a:t>
            </a:r>
            <a:r>
              <a:rPr sz="2000" dirty="0">
                <a:latin typeface="Cambria"/>
                <a:cs typeface="Cambria"/>
              </a:rPr>
              <a:t>will be</a:t>
            </a:r>
            <a:r>
              <a:rPr sz="2000" spc="15" dirty="0">
                <a:latin typeface="Cambria"/>
                <a:cs typeface="Cambria"/>
              </a:rPr>
              <a:t> </a:t>
            </a:r>
            <a:r>
              <a:rPr sz="2000" spc="-60" dirty="0">
                <a:latin typeface="Cambria"/>
                <a:cs typeface="Cambria"/>
              </a:rPr>
              <a:t>governed</a:t>
            </a:r>
            <a:r>
              <a:rPr sz="2000" spc="75" dirty="0">
                <a:latin typeface="Cambria"/>
                <a:cs typeface="Cambria"/>
              </a:rPr>
              <a:t> </a:t>
            </a:r>
            <a:r>
              <a:rPr sz="2000" spc="-25" dirty="0">
                <a:latin typeface="Cambria"/>
                <a:cs typeface="Cambria"/>
              </a:rPr>
              <a:t>by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4691" y="1315211"/>
            <a:ext cx="4381500" cy="1203960"/>
            <a:chOff x="964691" y="1315211"/>
            <a:chExt cx="4381500" cy="1203960"/>
          </a:xfrm>
        </p:grpSpPr>
        <p:sp>
          <p:nvSpPr>
            <p:cNvPr id="3" name="object 3"/>
            <p:cNvSpPr/>
            <p:nvPr/>
          </p:nvSpPr>
          <p:spPr>
            <a:xfrm>
              <a:off x="1459992" y="1315211"/>
              <a:ext cx="3886200" cy="487680"/>
            </a:xfrm>
            <a:custGeom>
              <a:avLst/>
              <a:gdLst/>
              <a:ahLst/>
              <a:cxnLst/>
              <a:rect l="l" t="t" r="r" b="b"/>
              <a:pathLst>
                <a:path w="3886200" h="487680">
                  <a:moveTo>
                    <a:pt x="3886200" y="0"/>
                  </a:moveTo>
                  <a:lnTo>
                    <a:pt x="19050" y="0"/>
                  </a:lnTo>
                  <a:lnTo>
                    <a:pt x="19050" y="243840"/>
                  </a:lnTo>
                  <a:lnTo>
                    <a:pt x="19050" y="461518"/>
                  </a:lnTo>
                  <a:lnTo>
                    <a:pt x="19050" y="467868"/>
                  </a:lnTo>
                  <a:lnTo>
                    <a:pt x="12192" y="461772"/>
                  </a:lnTo>
                  <a:lnTo>
                    <a:pt x="19050" y="243840"/>
                  </a:lnTo>
                  <a:lnTo>
                    <a:pt x="19050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3886200" y="487680"/>
                  </a:lnTo>
                  <a:lnTo>
                    <a:pt x="3886200" y="474218"/>
                  </a:lnTo>
                  <a:lnTo>
                    <a:pt x="3886200" y="473964"/>
                  </a:lnTo>
                  <a:lnTo>
                    <a:pt x="3886200" y="461518"/>
                  </a:lnTo>
                  <a:lnTo>
                    <a:pt x="25908" y="461518"/>
                  </a:lnTo>
                  <a:lnTo>
                    <a:pt x="25908" y="25908"/>
                  </a:lnTo>
                  <a:lnTo>
                    <a:pt x="3886200" y="25908"/>
                  </a:lnTo>
                  <a:lnTo>
                    <a:pt x="3886200" y="12192"/>
                  </a:lnTo>
                  <a:lnTo>
                    <a:pt x="3886200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57300" y="1821179"/>
              <a:ext cx="1699259" cy="69799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976883" y="1327403"/>
              <a:ext cx="495300" cy="462280"/>
            </a:xfrm>
            <a:custGeom>
              <a:avLst/>
              <a:gdLst/>
              <a:ahLst/>
              <a:cxnLst/>
              <a:rect l="l" t="t" r="r" b="b"/>
              <a:pathLst>
                <a:path w="495300" h="462280">
                  <a:moveTo>
                    <a:pt x="495300" y="461771"/>
                  </a:moveTo>
                  <a:lnTo>
                    <a:pt x="0" y="461771"/>
                  </a:lnTo>
                  <a:lnTo>
                    <a:pt x="0" y="0"/>
                  </a:lnTo>
                  <a:lnTo>
                    <a:pt x="495300" y="0"/>
                  </a:lnTo>
                  <a:lnTo>
                    <a:pt x="495300" y="461771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4679" y="1315211"/>
              <a:ext cx="521334" cy="487680"/>
            </a:xfrm>
            <a:custGeom>
              <a:avLst/>
              <a:gdLst/>
              <a:ahLst/>
              <a:cxnLst/>
              <a:rect l="l" t="t" r="r" b="b"/>
              <a:pathLst>
                <a:path w="521334" h="487680">
                  <a:moveTo>
                    <a:pt x="521208" y="6350"/>
                  </a:moveTo>
                  <a:lnTo>
                    <a:pt x="518287" y="6350"/>
                  </a:lnTo>
                  <a:lnTo>
                    <a:pt x="518287" y="0"/>
                  </a:lnTo>
                  <a:lnTo>
                    <a:pt x="507492" y="0"/>
                  </a:lnTo>
                  <a:lnTo>
                    <a:pt x="507492" y="25400"/>
                  </a:lnTo>
                  <a:lnTo>
                    <a:pt x="507492" y="25908"/>
                  </a:lnTo>
                  <a:lnTo>
                    <a:pt x="507034" y="25400"/>
                  </a:lnTo>
                  <a:lnTo>
                    <a:pt x="507492" y="25400"/>
                  </a:lnTo>
                  <a:lnTo>
                    <a:pt x="507492" y="0"/>
                  </a:lnTo>
                  <a:lnTo>
                    <a:pt x="504317" y="0"/>
                  </a:lnTo>
                  <a:lnTo>
                    <a:pt x="504317" y="3187"/>
                  </a:lnTo>
                  <a:lnTo>
                    <a:pt x="504317" y="6350"/>
                  </a:lnTo>
                  <a:lnTo>
                    <a:pt x="501396" y="6350"/>
                  </a:lnTo>
                  <a:lnTo>
                    <a:pt x="501396" y="12700"/>
                  </a:lnTo>
                  <a:lnTo>
                    <a:pt x="501396" y="19050"/>
                  </a:lnTo>
                  <a:lnTo>
                    <a:pt x="495312" y="12192"/>
                  </a:lnTo>
                  <a:lnTo>
                    <a:pt x="495312" y="25908"/>
                  </a:lnTo>
                  <a:lnTo>
                    <a:pt x="495312" y="473964"/>
                  </a:lnTo>
                  <a:lnTo>
                    <a:pt x="495300" y="461518"/>
                  </a:lnTo>
                  <a:lnTo>
                    <a:pt x="25920" y="461518"/>
                  </a:lnTo>
                  <a:lnTo>
                    <a:pt x="25920" y="25908"/>
                  </a:lnTo>
                  <a:lnTo>
                    <a:pt x="495312" y="25908"/>
                  </a:lnTo>
                  <a:lnTo>
                    <a:pt x="495312" y="12192"/>
                  </a:lnTo>
                  <a:lnTo>
                    <a:pt x="497967" y="9537"/>
                  </a:lnTo>
                  <a:lnTo>
                    <a:pt x="497967" y="12700"/>
                  </a:lnTo>
                  <a:lnTo>
                    <a:pt x="501396" y="12700"/>
                  </a:lnTo>
                  <a:lnTo>
                    <a:pt x="501396" y="6350"/>
                  </a:lnTo>
                  <a:lnTo>
                    <a:pt x="501154" y="6350"/>
                  </a:lnTo>
                  <a:lnTo>
                    <a:pt x="504317" y="3187"/>
                  </a:lnTo>
                  <a:lnTo>
                    <a:pt x="504317" y="0"/>
                  </a:lnTo>
                  <a:lnTo>
                    <a:pt x="19062" y="0"/>
                  </a:lnTo>
                  <a:lnTo>
                    <a:pt x="19062" y="243446"/>
                  </a:lnTo>
                  <a:lnTo>
                    <a:pt x="19062" y="461518"/>
                  </a:lnTo>
                  <a:lnTo>
                    <a:pt x="19062" y="467880"/>
                  </a:lnTo>
                  <a:lnTo>
                    <a:pt x="12192" y="461772"/>
                  </a:lnTo>
                  <a:lnTo>
                    <a:pt x="19062" y="243446"/>
                  </a:lnTo>
                  <a:lnTo>
                    <a:pt x="19062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507492" y="487680"/>
                  </a:lnTo>
                  <a:lnTo>
                    <a:pt x="518287" y="487680"/>
                  </a:lnTo>
                  <a:lnTo>
                    <a:pt x="518287" y="481330"/>
                  </a:lnTo>
                  <a:lnTo>
                    <a:pt x="521208" y="481330"/>
                  </a:lnTo>
                  <a:lnTo>
                    <a:pt x="521208" y="25400"/>
                  </a:lnTo>
                  <a:lnTo>
                    <a:pt x="521208" y="12700"/>
                  </a:lnTo>
                  <a:lnTo>
                    <a:pt x="521208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550884" y="1342078"/>
            <a:ext cx="12617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Times New Roman"/>
                <a:cs typeface="Times New Roman"/>
              </a:rPr>
              <a:t>Inception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91023" y="2276300"/>
            <a:ext cx="52324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3450" spc="247" baseline="-2415" dirty="0">
                <a:solidFill>
                  <a:srgbClr val="BF0000"/>
                </a:solidFill>
                <a:latin typeface="Cambria"/>
                <a:cs typeface="Cambria"/>
              </a:rPr>
              <a:t>A</a:t>
            </a:r>
            <a:endParaRPr sz="3450" baseline="-2415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3273" y="1290286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1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2519172"/>
            <a:ext cx="5346700" cy="2522220"/>
            <a:chOff x="0" y="2519172"/>
            <a:chExt cx="5346700" cy="2522220"/>
          </a:xfrm>
        </p:grpSpPr>
        <p:sp>
          <p:nvSpPr>
            <p:cNvPr id="11" name="object 11"/>
            <p:cNvSpPr/>
            <p:nvPr/>
          </p:nvSpPr>
          <p:spPr>
            <a:xfrm>
              <a:off x="0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7300" y="2519172"/>
              <a:ext cx="1699259" cy="978408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265372" y="2685192"/>
            <a:ext cx="135890" cy="18630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300" spc="-105" dirty="0">
                <a:latin typeface="Cambria"/>
                <a:cs typeface="Cambria"/>
              </a:rPr>
              <a:t>a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145"/>
              </a:spcBef>
            </a:pP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r>
              <a:rPr sz="2400" spc="-155" dirty="0">
                <a:latin typeface="Cambria"/>
                <a:cs typeface="Cambria"/>
              </a:rPr>
              <a:t>a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15" name="object 15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6192" y="1315211"/>
              <a:ext cx="4394200" cy="487680"/>
            </a:xfrm>
            <a:custGeom>
              <a:avLst/>
              <a:gdLst/>
              <a:ahLst/>
              <a:cxnLst/>
              <a:rect l="l" t="t" r="r" b="b"/>
              <a:pathLst>
                <a:path w="4394200" h="487680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626" y="635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10"/>
                  </a:lnTo>
                  <a:lnTo>
                    <a:pt x="0" y="473964"/>
                  </a:lnTo>
                  <a:lnTo>
                    <a:pt x="0" y="487680"/>
                  </a:lnTo>
                  <a:lnTo>
                    <a:pt x="4379963" y="487680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Requirements</a:t>
            </a:r>
            <a:r>
              <a:rPr spc="-85" dirty="0"/>
              <a:t> </a:t>
            </a:r>
            <a:r>
              <a:rPr spc="-95" dirty="0"/>
              <a:t>Engineering</a:t>
            </a:r>
            <a:r>
              <a:rPr spc="110" dirty="0"/>
              <a:t> </a:t>
            </a:r>
            <a:r>
              <a:rPr spc="-800" dirty="0"/>
              <a:t>T</a:t>
            </a:r>
            <a:r>
              <a:rPr spc="-170" dirty="0"/>
              <a:t>a</a:t>
            </a:r>
            <a:r>
              <a:rPr spc="-145" dirty="0"/>
              <a:t>sks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491023" y="1939544"/>
            <a:ext cx="284543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Roughly</a:t>
            </a:r>
            <a:r>
              <a:rPr sz="2300" spc="-3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define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 scope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213399" y="2290016"/>
            <a:ext cx="527748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52169" algn="l"/>
                <a:tab pos="2627630" algn="l"/>
                <a:tab pos="3008630" algn="l"/>
                <a:tab pos="3293745" algn="l"/>
                <a:tab pos="4482465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basic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understanding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25" dirty="0">
                <a:latin typeface="Cambria"/>
                <a:cs typeface="Cambria"/>
              </a:rPr>
              <a:t>of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50" dirty="0">
                <a:latin typeface="Cambria"/>
                <a:cs typeface="Cambria"/>
              </a:rPr>
              <a:t>a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problem</a:t>
            </a:r>
            <a:r>
              <a:rPr sz="2300" spc="-10" dirty="0">
                <a:latin typeface="Cambria"/>
                <a:cs typeface="Cambria"/>
              </a:rPr>
              <a:t>,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people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22" name="object 2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777488" y="2640631"/>
            <a:ext cx="332105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23265" algn="l"/>
                <a:tab pos="1819910" algn="l"/>
                <a:tab pos="2952115" algn="l"/>
              </a:tabLst>
            </a:pPr>
            <a:r>
              <a:rPr sz="2300" spc="-25" dirty="0">
                <a:latin typeface="Cambria"/>
                <a:cs typeface="Cambria"/>
              </a:rPr>
              <a:t>who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20" dirty="0">
                <a:latin typeface="Cambria"/>
                <a:cs typeface="Cambria"/>
              </a:rPr>
              <a:t>want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latin typeface="Cambria"/>
                <a:cs typeface="Cambria"/>
              </a:rPr>
              <a:t>solution,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14" dirty="0">
                <a:latin typeface="Cambria"/>
                <a:cs typeface="Cambria"/>
              </a:rPr>
              <a:t>the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272067" y="2626915"/>
            <a:ext cx="227012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4085" algn="l"/>
                <a:tab pos="1314450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nature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25" dirty="0">
                <a:solidFill>
                  <a:srgbClr val="BF0000"/>
                </a:solidFill>
                <a:latin typeface="Cambria"/>
                <a:cs typeface="Cambria"/>
              </a:rPr>
              <a:t>of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solution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35977" y="2991104"/>
            <a:ext cx="8505190" cy="3879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3640">
              <a:lnSpc>
                <a:spcPct val="100000"/>
              </a:lnSpc>
              <a:spcBef>
                <a:spcPts val="100"/>
              </a:spcBef>
            </a:pPr>
            <a:r>
              <a:rPr sz="2300" spc="-10" dirty="0">
                <a:latin typeface="Cambria"/>
                <a:cs typeface="Cambria"/>
              </a:rPr>
              <a:t>desired</a:t>
            </a:r>
            <a:endParaRPr sz="23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2300">
              <a:latin typeface="Cambria"/>
              <a:cs typeface="Cambria"/>
            </a:endParaRPr>
          </a:p>
          <a:p>
            <a:pPr marL="12700" marR="5080" algn="just">
              <a:lnSpc>
                <a:spcPct val="100000"/>
              </a:lnSpc>
            </a:pPr>
            <a:r>
              <a:rPr sz="2400" dirty="0">
                <a:latin typeface="Cambria"/>
                <a:cs typeface="Cambria"/>
              </a:rPr>
              <a:t>At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project</a:t>
            </a:r>
            <a:r>
              <a:rPr sz="2400" spc="3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inception,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you</a:t>
            </a:r>
            <a:r>
              <a:rPr sz="2400" spc="3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establish</a:t>
            </a:r>
            <a:r>
              <a:rPr sz="2400" spc="3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3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basic</a:t>
            </a:r>
            <a:r>
              <a:rPr sz="2400" spc="35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understanding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36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the </a:t>
            </a:r>
            <a:r>
              <a:rPr sz="2400" spc="-40" dirty="0">
                <a:latin typeface="Cambria"/>
                <a:cs typeface="Cambria"/>
              </a:rPr>
              <a:t>problem,</a:t>
            </a:r>
            <a:r>
              <a:rPr sz="2400" dirty="0">
                <a:latin typeface="Cambria"/>
                <a:cs typeface="Cambria"/>
              </a:rPr>
              <a:t> the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people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who</a:t>
            </a:r>
            <a:r>
              <a:rPr sz="2400" spc="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want</a:t>
            </a:r>
            <a:r>
              <a:rPr sz="2400" spc="360" dirty="0">
                <a:latin typeface="Cambria"/>
                <a:cs typeface="Cambria"/>
              </a:rPr>
              <a:t>  </a:t>
            </a:r>
            <a:r>
              <a:rPr sz="2400" spc="-25" dirty="0">
                <a:latin typeface="Cambria"/>
                <a:cs typeface="Cambria"/>
              </a:rPr>
              <a:t>solution,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30" dirty="0">
                <a:latin typeface="Cambria"/>
                <a:cs typeface="Cambria"/>
              </a:rPr>
              <a:t> </a:t>
            </a:r>
            <a:r>
              <a:rPr sz="2400" spc="-100" dirty="0">
                <a:latin typeface="Cambria"/>
                <a:cs typeface="Cambria"/>
              </a:rPr>
              <a:t>nature</a:t>
            </a:r>
            <a:r>
              <a:rPr sz="2400" dirty="0">
                <a:latin typeface="Cambria"/>
                <a:cs typeface="Cambria"/>
              </a:rPr>
              <a:t> of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 </a:t>
            </a:r>
            <a:r>
              <a:rPr sz="2400" spc="-40" dirty="0">
                <a:latin typeface="Cambria"/>
                <a:cs typeface="Cambria"/>
              </a:rPr>
              <a:t>solution </a:t>
            </a:r>
            <a:r>
              <a:rPr sz="2400" spc="-85" dirty="0">
                <a:latin typeface="Cambria"/>
                <a:cs typeface="Cambria"/>
              </a:rPr>
              <a:t>that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desired,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and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the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effective-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ness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preliminary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communication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6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collaboration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between</a:t>
            </a:r>
            <a:r>
              <a:rPr sz="2400" spc="7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12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ther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stakeholders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6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software </a:t>
            </a:r>
            <a:r>
              <a:rPr sz="2400" spc="-10" dirty="0">
                <a:latin typeface="Cambria"/>
                <a:cs typeface="Cambria"/>
              </a:rPr>
              <a:t>team.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400">
              <a:latin typeface="Cambria"/>
              <a:cs typeface="Cambria"/>
            </a:endParaRPr>
          </a:p>
          <a:p>
            <a:pPr marL="12700" marR="5715" algn="just">
              <a:lnSpc>
                <a:spcPct val="100000"/>
              </a:lnSpc>
            </a:pPr>
            <a:r>
              <a:rPr sz="2800" b="1" dirty="0">
                <a:solidFill>
                  <a:srgbClr val="BF504D"/>
                </a:solidFill>
                <a:latin typeface="Times New Roman"/>
                <a:cs typeface="Times New Roman"/>
              </a:rPr>
              <a:t>Feasibility</a:t>
            </a:r>
            <a:r>
              <a:rPr sz="2800" b="1" spc="480" dirty="0">
                <a:solidFill>
                  <a:srgbClr val="BF504D"/>
                </a:solidFill>
                <a:latin typeface="Times New Roman"/>
                <a:cs typeface="Times New Roman"/>
              </a:rPr>
              <a:t>  </a:t>
            </a:r>
            <a:r>
              <a:rPr sz="2800" b="1" dirty="0">
                <a:solidFill>
                  <a:srgbClr val="BF504D"/>
                </a:solidFill>
                <a:latin typeface="Times New Roman"/>
                <a:cs typeface="Times New Roman"/>
              </a:rPr>
              <a:t>Study</a:t>
            </a:r>
            <a:r>
              <a:rPr sz="2800" b="1" spc="490" dirty="0">
                <a:solidFill>
                  <a:srgbClr val="BF504D"/>
                </a:solidFill>
                <a:latin typeface="Times New Roman"/>
                <a:cs typeface="Times New Roman"/>
              </a:rPr>
              <a:t>  </a:t>
            </a:r>
            <a:r>
              <a:rPr sz="2800" dirty="0">
                <a:solidFill>
                  <a:srgbClr val="4F80BC"/>
                </a:solidFill>
                <a:latin typeface="Cambria"/>
                <a:cs typeface="Cambria"/>
              </a:rPr>
              <a:t>is</a:t>
            </a:r>
            <a:r>
              <a:rPr sz="2800" spc="560" dirty="0">
                <a:solidFill>
                  <a:srgbClr val="4F80BC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4F80BC"/>
                </a:solidFill>
                <a:latin typeface="Cambria"/>
                <a:cs typeface="Cambria"/>
              </a:rPr>
              <a:t>a</a:t>
            </a:r>
            <a:r>
              <a:rPr sz="2800" spc="560" dirty="0">
                <a:solidFill>
                  <a:srgbClr val="4F80BC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4F80BC"/>
                </a:solidFill>
                <a:latin typeface="Cambria"/>
                <a:cs typeface="Cambria"/>
              </a:rPr>
              <a:t>crucial</a:t>
            </a:r>
            <a:r>
              <a:rPr sz="2800" spc="570" dirty="0">
                <a:solidFill>
                  <a:srgbClr val="4F80BC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4F80BC"/>
                </a:solidFill>
                <a:latin typeface="Cambria"/>
                <a:cs typeface="Cambria"/>
              </a:rPr>
              <a:t>phase</a:t>
            </a:r>
            <a:r>
              <a:rPr sz="2800" spc="570" dirty="0">
                <a:solidFill>
                  <a:srgbClr val="4F80BC"/>
                </a:solidFill>
                <a:latin typeface="Cambria"/>
                <a:cs typeface="Cambria"/>
              </a:rPr>
              <a:t>  </a:t>
            </a:r>
            <a:r>
              <a:rPr sz="2800" dirty="0">
                <a:solidFill>
                  <a:srgbClr val="4F80BC"/>
                </a:solidFill>
                <a:latin typeface="Cambria"/>
                <a:cs typeface="Cambria"/>
              </a:rPr>
              <a:t>in</a:t>
            </a:r>
            <a:r>
              <a:rPr sz="2800" spc="575" dirty="0">
                <a:solidFill>
                  <a:srgbClr val="4F80BC"/>
                </a:solidFill>
                <a:latin typeface="Cambria"/>
                <a:cs typeface="Cambria"/>
              </a:rPr>
              <a:t>  </a:t>
            </a:r>
            <a:r>
              <a:rPr sz="2800" spc="-85" dirty="0">
                <a:solidFill>
                  <a:srgbClr val="4F80BC"/>
                </a:solidFill>
                <a:latin typeface="Cambria"/>
                <a:cs typeface="Cambria"/>
              </a:rPr>
              <a:t>software </a:t>
            </a:r>
            <a:r>
              <a:rPr sz="2800" spc="-35" dirty="0">
                <a:solidFill>
                  <a:srgbClr val="4F80BC"/>
                </a:solidFill>
                <a:latin typeface="Cambria"/>
                <a:cs typeface="Cambria"/>
              </a:rPr>
              <a:t>development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5067" y="1267713"/>
            <a:ext cx="4421505" cy="1251585"/>
            <a:chOff x="925067" y="1267713"/>
            <a:chExt cx="4421505" cy="1251585"/>
          </a:xfrm>
        </p:grpSpPr>
        <p:sp>
          <p:nvSpPr>
            <p:cNvPr id="3" name="object 3"/>
            <p:cNvSpPr/>
            <p:nvPr/>
          </p:nvSpPr>
          <p:spPr>
            <a:xfrm>
              <a:off x="938771" y="1267967"/>
              <a:ext cx="4407535" cy="178435"/>
            </a:xfrm>
            <a:custGeom>
              <a:avLst/>
              <a:gdLst/>
              <a:ahLst/>
              <a:cxnLst/>
              <a:rect l="l" t="t" r="r" b="b"/>
              <a:pathLst>
                <a:path w="4407535" h="178434">
                  <a:moveTo>
                    <a:pt x="507492" y="25908"/>
                  </a:moveTo>
                  <a:lnTo>
                    <a:pt x="504456" y="178308"/>
                  </a:lnTo>
                  <a:lnTo>
                    <a:pt x="507492" y="178308"/>
                  </a:lnTo>
                  <a:lnTo>
                    <a:pt x="507492" y="25908"/>
                  </a:lnTo>
                  <a:close/>
                </a:path>
                <a:path w="4407535" h="178434">
                  <a:moveTo>
                    <a:pt x="4407408" y="0"/>
                  </a:moveTo>
                  <a:lnTo>
                    <a:pt x="487680" y="0"/>
                  </a:lnTo>
                  <a:lnTo>
                    <a:pt x="481584" y="6096"/>
                  </a:lnTo>
                  <a:lnTo>
                    <a:pt x="481584" y="13716"/>
                  </a:lnTo>
                  <a:lnTo>
                    <a:pt x="0" y="13716"/>
                  </a:lnTo>
                  <a:lnTo>
                    <a:pt x="0" y="178308"/>
                  </a:lnTo>
                  <a:lnTo>
                    <a:pt x="481584" y="178308"/>
                  </a:lnTo>
                  <a:lnTo>
                    <a:pt x="495300" y="178308"/>
                  </a:lnTo>
                  <a:lnTo>
                    <a:pt x="504444" y="178308"/>
                  </a:lnTo>
                  <a:lnTo>
                    <a:pt x="507492" y="25908"/>
                  </a:lnTo>
                  <a:lnTo>
                    <a:pt x="4407408" y="25908"/>
                  </a:lnTo>
                  <a:lnTo>
                    <a:pt x="4407408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25055" y="1267713"/>
              <a:ext cx="521334" cy="179070"/>
            </a:xfrm>
            <a:custGeom>
              <a:avLst/>
              <a:gdLst/>
              <a:ahLst/>
              <a:cxnLst/>
              <a:rect l="l" t="t" r="r" b="b"/>
              <a:pathLst>
                <a:path w="521334" h="179069">
                  <a:moveTo>
                    <a:pt x="521208" y="6350"/>
                  </a:moveTo>
                  <a:lnTo>
                    <a:pt x="518033" y="6350"/>
                  </a:lnTo>
                  <a:lnTo>
                    <a:pt x="518033" y="0"/>
                  </a:lnTo>
                  <a:lnTo>
                    <a:pt x="506095" y="0"/>
                  </a:lnTo>
                  <a:lnTo>
                    <a:pt x="506095" y="254"/>
                  </a:lnTo>
                  <a:lnTo>
                    <a:pt x="506095" y="3175"/>
                  </a:lnTo>
                  <a:lnTo>
                    <a:pt x="506095" y="6350"/>
                  </a:lnTo>
                  <a:lnTo>
                    <a:pt x="502920" y="6350"/>
                  </a:lnTo>
                  <a:lnTo>
                    <a:pt x="506095" y="3175"/>
                  </a:lnTo>
                  <a:lnTo>
                    <a:pt x="506095" y="254"/>
                  </a:lnTo>
                  <a:lnTo>
                    <a:pt x="502450" y="254"/>
                  </a:lnTo>
                  <a:lnTo>
                    <a:pt x="502450" y="13970"/>
                  </a:lnTo>
                  <a:lnTo>
                    <a:pt x="502450" y="20332"/>
                  </a:lnTo>
                  <a:lnTo>
                    <a:pt x="495300" y="13970"/>
                  </a:lnTo>
                  <a:lnTo>
                    <a:pt x="499110" y="10160"/>
                  </a:lnTo>
                  <a:lnTo>
                    <a:pt x="499110" y="13970"/>
                  </a:lnTo>
                  <a:lnTo>
                    <a:pt x="502450" y="13970"/>
                  </a:lnTo>
                  <a:lnTo>
                    <a:pt x="502450" y="254"/>
                  </a:lnTo>
                  <a:lnTo>
                    <a:pt x="6096" y="254"/>
                  </a:lnTo>
                  <a:lnTo>
                    <a:pt x="0" y="6350"/>
                  </a:lnTo>
                  <a:lnTo>
                    <a:pt x="0" y="178562"/>
                  </a:lnTo>
                  <a:lnTo>
                    <a:pt x="22860" y="178562"/>
                  </a:lnTo>
                  <a:lnTo>
                    <a:pt x="25908" y="178562"/>
                  </a:lnTo>
                  <a:lnTo>
                    <a:pt x="25908" y="26162"/>
                  </a:lnTo>
                  <a:lnTo>
                    <a:pt x="495300" y="26162"/>
                  </a:lnTo>
                  <a:lnTo>
                    <a:pt x="495300" y="178562"/>
                  </a:lnTo>
                  <a:lnTo>
                    <a:pt x="509016" y="178562"/>
                  </a:lnTo>
                  <a:lnTo>
                    <a:pt x="509016" y="179070"/>
                  </a:lnTo>
                  <a:lnTo>
                    <a:pt x="521208" y="179070"/>
                  </a:lnTo>
                  <a:lnTo>
                    <a:pt x="521208" y="26670"/>
                  </a:lnTo>
                  <a:lnTo>
                    <a:pt x="521208" y="13970"/>
                  </a:lnTo>
                  <a:lnTo>
                    <a:pt x="521208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20355" y="1446275"/>
              <a:ext cx="3926204" cy="309880"/>
            </a:xfrm>
            <a:custGeom>
              <a:avLst/>
              <a:gdLst/>
              <a:ahLst/>
              <a:cxnLst/>
              <a:rect l="l" t="t" r="r" b="b"/>
              <a:pathLst>
                <a:path w="3926204" h="309880">
                  <a:moveTo>
                    <a:pt x="3925836" y="283464"/>
                  </a:moveTo>
                  <a:lnTo>
                    <a:pt x="25908" y="283464"/>
                  </a:lnTo>
                  <a:lnTo>
                    <a:pt x="25908" y="254"/>
                  </a:lnTo>
                  <a:lnTo>
                    <a:pt x="22860" y="254"/>
                  </a:lnTo>
                  <a:lnTo>
                    <a:pt x="22872" y="0"/>
                  </a:lnTo>
                  <a:lnTo>
                    <a:pt x="19926" y="0"/>
                  </a:lnTo>
                  <a:lnTo>
                    <a:pt x="19926" y="283464"/>
                  </a:lnTo>
                  <a:lnTo>
                    <a:pt x="19926" y="290461"/>
                  </a:lnTo>
                  <a:lnTo>
                    <a:pt x="13716" y="283464"/>
                  </a:lnTo>
                  <a:lnTo>
                    <a:pt x="18288" y="141935"/>
                  </a:lnTo>
                  <a:lnTo>
                    <a:pt x="18288" y="283464"/>
                  </a:lnTo>
                  <a:lnTo>
                    <a:pt x="19926" y="283464"/>
                  </a:lnTo>
                  <a:lnTo>
                    <a:pt x="19926" y="0"/>
                  </a:lnTo>
                  <a:lnTo>
                    <a:pt x="0" y="0"/>
                  </a:lnTo>
                  <a:lnTo>
                    <a:pt x="0" y="303276"/>
                  </a:lnTo>
                  <a:lnTo>
                    <a:pt x="6108" y="309372"/>
                  </a:lnTo>
                  <a:lnTo>
                    <a:pt x="3925836" y="309372"/>
                  </a:lnTo>
                  <a:lnTo>
                    <a:pt x="3925836" y="297434"/>
                  </a:lnTo>
                  <a:lnTo>
                    <a:pt x="3925836" y="297180"/>
                  </a:lnTo>
                  <a:lnTo>
                    <a:pt x="3925836" y="283464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7487" y="1790700"/>
              <a:ext cx="2906267" cy="7284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38783" y="1446276"/>
              <a:ext cx="495300" cy="297180"/>
            </a:xfrm>
            <a:custGeom>
              <a:avLst/>
              <a:gdLst/>
              <a:ahLst/>
              <a:cxnLst/>
              <a:rect l="l" t="t" r="r" b="b"/>
              <a:pathLst>
                <a:path w="495300" h="297180">
                  <a:moveTo>
                    <a:pt x="495300" y="297179"/>
                  </a:moveTo>
                  <a:lnTo>
                    <a:pt x="0" y="297179"/>
                  </a:lnTo>
                  <a:lnTo>
                    <a:pt x="0" y="0"/>
                  </a:lnTo>
                  <a:lnTo>
                    <a:pt x="495300" y="0"/>
                  </a:lnTo>
                  <a:lnTo>
                    <a:pt x="495300" y="29717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25055" y="1446275"/>
              <a:ext cx="521334" cy="309880"/>
            </a:xfrm>
            <a:custGeom>
              <a:avLst/>
              <a:gdLst/>
              <a:ahLst/>
              <a:cxnLst/>
              <a:rect l="l" t="t" r="r" b="b"/>
              <a:pathLst>
                <a:path w="521334" h="309880">
                  <a:moveTo>
                    <a:pt x="521208" y="254"/>
                  </a:moveTo>
                  <a:lnTo>
                    <a:pt x="509016" y="254"/>
                  </a:lnTo>
                  <a:lnTo>
                    <a:pt x="509016" y="0"/>
                  </a:lnTo>
                  <a:lnTo>
                    <a:pt x="495300" y="0"/>
                  </a:lnTo>
                  <a:lnTo>
                    <a:pt x="495300" y="283464"/>
                  </a:lnTo>
                  <a:lnTo>
                    <a:pt x="25908" y="283464"/>
                  </a:lnTo>
                  <a:lnTo>
                    <a:pt x="25908" y="254"/>
                  </a:lnTo>
                  <a:lnTo>
                    <a:pt x="22847" y="254"/>
                  </a:lnTo>
                  <a:lnTo>
                    <a:pt x="22860" y="0"/>
                  </a:lnTo>
                  <a:lnTo>
                    <a:pt x="19926" y="0"/>
                  </a:lnTo>
                  <a:lnTo>
                    <a:pt x="19926" y="283464"/>
                  </a:lnTo>
                  <a:lnTo>
                    <a:pt x="19926" y="290461"/>
                  </a:lnTo>
                  <a:lnTo>
                    <a:pt x="13716" y="283464"/>
                  </a:lnTo>
                  <a:lnTo>
                    <a:pt x="18288" y="141732"/>
                  </a:lnTo>
                  <a:lnTo>
                    <a:pt x="18288" y="283464"/>
                  </a:lnTo>
                  <a:lnTo>
                    <a:pt x="19926" y="283464"/>
                  </a:lnTo>
                  <a:lnTo>
                    <a:pt x="19926" y="0"/>
                  </a:lnTo>
                  <a:lnTo>
                    <a:pt x="0" y="0"/>
                  </a:lnTo>
                  <a:lnTo>
                    <a:pt x="0" y="303276"/>
                  </a:lnTo>
                  <a:lnTo>
                    <a:pt x="6096" y="309372"/>
                  </a:lnTo>
                  <a:lnTo>
                    <a:pt x="509016" y="309372"/>
                  </a:lnTo>
                  <a:lnTo>
                    <a:pt x="509016" y="308864"/>
                  </a:lnTo>
                  <a:lnTo>
                    <a:pt x="518160" y="308864"/>
                  </a:lnTo>
                  <a:lnTo>
                    <a:pt x="518160" y="303784"/>
                  </a:lnTo>
                  <a:lnTo>
                    <a:pt x="521208" y="303784"/>
                  </a:lnTo>
                  <a:lnTo>
                    <a:pt x="521208" y="254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39480" y="1325608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spc="-5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0" y="2519172"/>
            <a:ext cx="5346700" cy="2522220"/>
          </a:xfrm>
          <a:custGeom>
            <a:avLst/>
            <a:gdLst/>
            <a:ahLst/>
            <a:cxnLst/>
            <a:rect l="l" t="t" r="r" b="b"/>
            <a:pathLst>
              <a:path w="5346700" h="2522220">
                <a:moveTo>
                  <a:pt x="5346192" y="2522220"/>
                </a:moveTo>
                <a:lnTo>
                  <a:pt x="0" y="2522220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2222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71478" y="4661582"/>
            <a:ext cx="1358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spc="-50" dirty="0">
                <a:latin typeface="Times New Roman"/>
                <a:cs typeface="Times New Roman"/>
              </a:rPr>
              <a:t>r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7487" y="2519172"/>
            <a:ext cx="2906267" cy="186232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5225830" y="5027252"/>
            <a:ext cx="169545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b="1" spc="-60" dirty="0">
                <a:latin typeface="Times New Roman"/>
                <a:cs typeface="Times New Roman"/>
              </a:rPr>
              <a:t>q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46191" y="0"/>
            <a:ext cx="5346700" cy="2519680"/>
            <a:chOff x="5346191" y="0"/>
            <a:chExt cx="5346700" cy="2519680"/>
          </a:xfrm>
        </p:grpSpPr>
        <p:sp>
          <p:nvSpPr>
            <p:cNvPr id="15" name="object 15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6192" y="1267713"/>
              <a:ext cx="4394200" cy="488950"/>
            </a:xfrm>
            <a:custGeom>
              <a:avLst/>
              <a:gdLst/>
              <a:ahLst/>
              <a:cxnLst/>
              <a:rect l="l" t="t" r="r" b="b"/>
              <a:pathLst>
                <a:path w="4394200" h="488950">
                  <a:moveTo>
                    <a:pt x="4393679" y="6350"/>
                  </a:moveTo>
                  <a:lnTo>
                    <a:pt x="4390504" y="6350"/>
                  </a:lnTo>
                  <a:lnTo>
                    <a:pt x="4390504" y="0"/>
                  </a:lnTo>
                  <a:lnTo>
                    <a:pt x="4377372" y="0"/>
                  </a:lnTo>
                  <a:lnTo>
                    <a:pt x="4377372" y="6350"/>
                  </a:lnTo>
                  <a:lnTo>
                    <a:pt x="4374121" y="6350"/>
                  </a:lnTo>
                  <a:lnTo>
                    <a:pt x="4374121" y="13970"/>
                  </a:lnTo>
                  <a:lnTo>
                    <a:pt x="4374121" y="26162"/>
                  </a:lnTo>
                  <a:lnTo>
                    <a:pt x="4373626" y="26162"/>
                  </a:lnTo>
                  <a:lnTo>
                    <a:pt x="4373626" y="13970"/>
                  </a:lnTo>
                  <a:lnTo>
                    <a:pt x="4374121" y="13970"/>
                  </a:lnTo>
                  <a:lnTo>
                    <a:pt x="4374121" y="6350"/>
                  </a:lnTo>
                  <a:lnTo>
                    <a:pt x="4373880" y="6350"/>
                  </a:lnTo>
                  <a:lnTo>
                    <a:pt x="4373880" y="762"/>
                  </a:lnTo>
                  <a:lnTo>
                    <a:pt x="0" y="762"/>
                  </a:lnTo>
                  <a:lnTo>
                    <a:pt x="0" y="13462"/>
                  </a:lnTo>
                  <a:lnTo>
                    <a:pt x="0" y="26162"/>
                  </a:lnTo>
                  <a:lnTo>
                    <a:pt x="4367784" y="26162"/>
                  </a:lnTo>
                  <a:lnTo>
                    <a:pt x="4367784" y="178562"/>
                  </a:lnTo>
                  <a:lnTo>
                    <a:pt x="4367784" y="462026"/>
                  </a:lnTo>
                  <a:lnTo>
                    <a:pt x="0" y="462026"/>
                  </a:lnTo>
                  <a:lnTo>
                    <a:pt x="0" y="475742"/>
                  </a:lnTo>
                  <a:lnTo>
                    <a:pt x="0" y="488442"/>
                  </a:lnTo>
                  <a:lnTo>
                    <a:pt x="4379976" y="488442"/>
                  </a:lnTo>
                  <a:lnTo>
                    <a:pt x="4379976" y="487426"/>
                  </a:lnTo>
                  <a:lnTo>
                    <a:pt x="4390631" y="487426"/>
                  </a:lnTo>
                  <a:lnTo>
                    <a:pt x="4390631" y="482346"/>
                  </a:lnTo>
                  <a:lnTo>
                    <a:pt x="4393679" y="482346"/>
                  </a:lnTo>
                  <a:lnTo>
                    <a:pt x="4393679" y="179070"/>
                  </a:lnTo>
                  <a:lnTo>
                    <a:pt x="4393679" y="178816"/>
                  </a:lnTo>
                  <a:lnTo>
                    <a:pt x="4393679" y="26670"/>
                  </a:lnTo>
                  <a:lnTo>
                    <a:pt x="4393679" y="1397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-210" dirty="0"/>
              <a:t>Requirements</a:t>
            </a:r>
            <a:r>
              <a:rPr spc="-85" dirty="0"/>
              <a:t> </a:t>
            </a:r>
            <a:r>
              <a:rPr spc="-95" dirty="0"/>
              <a:t>Engineering</a:t>
            </a:r>
            <a:r>
              <a:rPr spc="110" dirty="0"/>
              <a:t> </a:t>
            </a:r>
            <a:r>
              <a:rPr spc="-800" dirty="0"/>
              <a:t>T</a:t>
            </a:r>
            <a:r>
              <a:rPr spc="-170" dirty="0"/>
              <a:t>a</a:t>
            </a:r>
            <a:r>
              <a:rPr spc="-145" dirty="0"/>
              <a:t>sks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95173" y="1279719"/>
            <a:ext cx="8317865" cy="2415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625" algn="l"/>
                <a:tab pos="1967864" algn="l"/>
                <a:tab pos="3907790" algn="l"/>
                <a:tab pos="4293235" algn="l"/>
              </a:tabLst>
            </a:pPr>
            <a:r>
              <a:rPr sz="2400" spc="-50" dirty="0">
                <a:solidFill>
                  <a:srgbClr val="FFFFFF"/>
                </a:solidFill>
                <a:latin typeface="Cambria"/>
                <a:cs typeface="Cambria"/>
              </a:rPr>
              <a:t>2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3600" b="1" spc="-15" baseline="-2314" dirty="0">
                <a:latin typeface="Times New Roman"/>
                <a:cs typeface="Times New Roman"/>
              </a:rPr>
              <a:t>Elicitation</a:t>
            </a:r>
            <a:r>
              <a:rPr sz="3600" b="1" baseline="-2314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mbria"/>
                <a:cs typeface="Cambria"/>
              </a:rPr>
              <a:t>(</a:t>
            </a:r>
            <a:r>
              <a:rPr sz="2400" b="1" spc="-10" dirty="0">
                <a:latin typeface="Times New Roman"/>
                <a:cs typeface="Times New Roman"/>
              </a:rPr>
              <a:t>Requirement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50" dirty="0">
                <a:latin typeface="Times New Roman"/>
                <a:cs typeface="Times New Roman"/>
              </a:rPr>
              <a:t>G</a:t>
            </a:r>
            <a:r>
              <a:rPr sz="2400" b="1" dirty="0">
                <a:latin typeface="Times New Roman"/>
                <a:cs typeface="Times New Roman"/>
              </a:rPr>
              <a:t>	</a:t>
            </a:r>
            <a:r>
              <a:rPr sz="2400" b="1" spc="-10" dirty="0">
                <a:latin typeface="Times New Roman"/>
                <a:cs typeface="Times New Roman"/>
              </a:rPr>
              <a:t>thering</a:t>
            </a:r>
            <a:r>
              <a:rPr sz="2400" spc="-10" dirty="0">
                <a:latin typeface="Cambria"/>
                <a:cs typeface="Cambria"/>
              </a:rPr>
              <a:t>)</a:t>
            </a:r>
            <a:endParaRPr sz="2400">
              <a:latin typeface="Cambria"/>
              <a:cs typeface="Cambria"/>
            </a:endParaRPr>
          </a:p>
          <a:p>
            <a:pPr marL="4362450" indent="-288290" algn="just">
              <a:lnSpc>
                <a:spcPct val="100000"/>
              </a:lnSpc>
              <a:spcBef>
                <a:spcPts val="2140"/>
              </a:spcBef>
              <a:buClr>
                <a:srgbClr val="000000"/>
              </a:buClr>
              <a:buChar char="•"/>
              <a:tabLst>
                <a:tab pos="4362450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Define</a:t>
            </a:r>
            <a:r>
              <a:rPr sz="2300" spc="-7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  <a:p>
            <a:pPr marL="4360545" marR="5080" indent="-287020" algn="just">
              <a:lnSpc>
                <a:spcPct val="100000"/>
              </a:lnSpc>
              <a:buChar char="•"/>
              <a:tabLst>
                <a:tab pos="4360545" algn="l"/>
                <a:tab pos="4361815" algn="l"/>
              </a:tabLst>
            </a:pPr>
            <a:r>
              <a:rPr sz="3450" baseline="2415" dirty="0">
                <a:latin typeface="Cambria"/>
                <a:cs typeface="Cambria"/>
              </a:rPr>
              <a:t>	</a:t>
            </a:r>
            <a:r>
              <a:rPr sz="2300" dirty="0">
                <a:latin typeface="Cambria"/>
                <a:cs typeface="Cambria"/>
              </a:rPr>
              <a:t>The</a:t>
            </a:r>
            <a:r>
              <a:rPr sz="2300" spc="8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practice</a:t>
            </a:r>
            <a:r>
              <a:rPr sz="2300" spc="120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120" dirty="0">
                <a:latin typeface="Cambria"/>
                <a:cs typeface="Cambria"/>
              </a:rPr>
              <a:t> 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collecting</a:t>
            </a:r>
            <a:r>
              <a:rPr sz="2300" spc="185" dirty="0">
                <a:solidFill>
                  <a:srgbClr val="BF0000"/>
                </a:solidFill>
                <a:latin typeface="Cambria"/>
                <a:cs typeface="Cambria"/>
              </a:rPr>
              <a:t>  </a:t>
            </a:r>
            <a:r>
              <a:rPr sz="2300" spc="-125" dirty="0">
                <a:solidFill>
                  <a:srgbClr val="BF0000"/>
                </a:solidFill>
                <a:latin typeface="Cambria"/>
                <a:cs typeface="Cambria"/>
              </a:rPr>
              <a:t>the 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r>
              <a:rPr sz="2300" spc="3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30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409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system</a:t>
            </a:r>
            <a:r>
              <a:rPr sz="2300" spc="425" dirty="0"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from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users</a:t>
            </a:r>
            <a:r>
              <a:rPr sz="2300" dirty="0">
                <a:latin typeface="Cambria"/>
                <a:cs typeface="Cambria"/>
              </a:rPr>
              <a:t>,</a:t>
            </a:r>
            <a:r>
              <a:rPr sz="2300" spc="535" dirty="0">
                <a:latin typeface="Cambria"/>
                <a:cs typeface="Cambria"/>
              </a:rPr>
              <a:t>  </a:t>
            </a:r>
            <a:r>
              <a:rPr sz="2300" dirty="0">
                <a:latin typeface="Cambria"/>
                <a:cs typeface="Cambria"/>
              </a:rPr>
              <a:t>customers</a:t>
            </a:r>
            <a:r>
              <a:rPr sz="2300" spc="240" dirty="0">
                <a:latin typeface="Cambria"/>
                <a:cs typeface="Cambria"/>
              </a:rPr>
              <a:t>   </a:t>
            </a:r>
            <a:r>
              <a:rPr sz="2300" dirty="0">
                <a:latin typeface="Cambria"/>
                <a:cs typeface="Cambria"/>
              </a:rPr>
              <a:t>and</a:t>
            </a:r>
            <a:r>
              <a:rPr sz="2300" spc="530" dirty="0">
                <a:latin typeface="Cambria"/>
                <a:cs typeface="Cambria"/>
              </a:rPr>
              <a:t>  </a:t>
            </a:r>
            <a:r>
              <a:rPr sz="2300" spc="-110" dirty="0">
                <a:latin typeface="Cambria"/>
                <a:cs typeface="Cambria"/>
              </a:rPr>
              <a:t>other </a:t>
            </a:r>
            <a:r>
              <a:rPr sz="2300" spc="-40" dirty="0">
                <a:latin typeface="Cambria"/>
                <a:cs typeface="Cambria"/>
              </a:rPr>
              <a:t>stakeholders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760013" y="4615694"/>
            <a:ext cx="9169400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In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requirements</a:t>
            </a:r>
            <a:r>
              <a:rPr sz="2400" b="1" spc="45" dirty="0">
                <a:latin typeface="Times New Roman"/>
                <a:cs typeface="Times New Roman"/>
              </a:rPr>
              <a:t> </a:t>
            </a:r>
            <a:r>
              <a:rPr sz="2400" spc="-45" dirty="0">
                <a:latin typeface="Cambria"/>
                <a:cs typeface="Cambria"/>
              </a:rPr>
              <a:t>engineering,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requi</a:t>
            </a:r>
            <a:r>
              <a:rPr sz="2400" b="1" spc="18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ements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elicitation</a:t>
            </a:r>
            <a:r>
              <a:rPr sz="2400" b="1" spc="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practice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of </a:t>
            </a:r>
            <a:r>
              <a:rPr sz="2400" spc="-50" dirty="0">
                <a:latin typeface="Cambria"/>
                <a:cs typeface="Cambria"/>
              </a:rPr>
              <a:t>researching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and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discovering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245" dirty="0">
                <a:latin typeface="Cambria"/>
                <a:cs typeface="Cambria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re</a:t>
            </a:r>
            <a:r>
              <a:rPr sz="2400" b="1" spc="3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uirements</a:t>
            </a:r>
            <a:r>
              <a:rPr sz="2400" b="1" spc="1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229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2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system</a:t>
            </a:r>
            <a:r>
              <a:rPr sz="2400" spc="2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from</a:t>
            </a:r>
            <a:r>
              <a:rPr sz="2400" spc="22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users, </a:t>
            </a:r>
            <a:r>
              <a:rPr sz="2400" spc="-75" dirty="0">
                <a:latin typeface="Cambria"/>
                <a:cs typeface="Cambria"/>
              </a:rPr>
              <a:t>customers,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and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other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stakeholders.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The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practice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also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sometimes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80" dirty="0">
                <a:latin typeface="Cambria"/>
                <a:cs typeface="Cambria"/>
              </a:rPr>
              <a:t>referred </a:t>
            </a:r>
            <a:r>
              <a:rPr sz="2400" spc="-50" dirty="0">
                <a:latin typeface="Cambria"/>
                <a:cs typeface="Cambria"/>
              </a:rPr>
              <a:t>to</a:t>
            </a:r>
            <a:r>
              <a:rPr sz="2400" spc="-8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as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"</a:t>
            </a:r>
            <a:r>
              <a:rPr sz="2400" b="1" dirty="0">
                <a:latin typeface="Times New Roman"/>
                <a:cs typeface="Times New Roman"/>
              </a:rPr>
              <a:t>requirement</a:t>
            </a:r>
            <a:r>
              <a:rPr sz="2400" b="1" spc="-15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gathering</a:t>
            </a:r>
            <a:r>
              <a:rPr sz="2400" spc="-10" dirty="0">
                <a:latin typeface="Cambria"/>
                <a:cs typeface="Cambria"/>
              </a:rPr>
              <a:t>".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976" y="1325879"/>
            <a:ext cx="4395470" cy="487680"/>
            <a:chOff x="950976" y="1325879"/>
            <a:chExt cx="4395470" cy="487680"/>
          </a:xfrm>
        </p:grpSpPr>
        <p:sp>
          <p:nvSpPr>
            <p:cNvPr id="3" name="object 3"/>
            <p:cNvSpPr/>
            <p:nvPr/>
          </p:nvSpPr>
          <p:spPr>
            <a:xfrm>
              <a:off x="963168" y="1325879"/>
              <a:ext cx="4383405" cy="487680"/>
            </a:xfrm>
            <a:custGeom>
              <a:avLst/>
              <a:gdLst/>
              <a:ahLst/>
              <a:cxnLst/>
              <a:rect l="l" t="t" r="r" b="b"/>
              <a:pathLst>
                <a:path w="4383405" h="487680">
                  <a:moveTo>
                    <a:pt x="4383024" y="0"/>
                  </a:moveTo>
                  <a:lnTo>
                    <a:pt x="505345" y="0"/>
                  </a:lnTo>
                  <a:lnTo>
                    <a:pt x="505345" y="462280"/>
                  </a:lnTo>
                  <a:lnTo>
                    <a:pt x="505345" y="467995"/>
                  </a:lnTo>
                  <a:lnTo>
                    <a:pt x="498348" y="461772"/>
                  </a:lnTo>
                  <a:lnTo>
                    <a:pt x="505206" y="243840"/>
                  </a:lnTo>
                  <a:lnTo>
                    <a:pt x="505206" y="462280"/>
                  </a:lnTo>
                  <a:lnTo>
                    <a:pt x="505345" y="462280"/>
                  </a:lnTo>
                  <a:lnTo>
                    <a:pt x="505345" y="0"/>
                  </a:lnTo>
                  <a:lnTo>
                    <a:pt x="492252" y="0"/>
                  </a:lnTo>
                  <a:lnTo>
                    <a:pt x="486156" y="6096"/>
                  </a:lnTo>
                  <a:lnTo>
                    <a:pt x="486156" y="12192"/>
                  </a:lnTo>
                  <a:lnTo>
                    <a:pt x="0" y="12192"/>
                  </a:lnTo>
                  <a:lnTo>
                    <a:pt x="0" y="473964"/>
                  </a:lnTo>
                  <a:lnTo>
                    <a:pt x="486156" y="473964"/>
                  </a:lnTo>
                  <a:lnTo>
                    <a:pt x="486156" y="481584"/>
                  </a:lnTo>
                  <a:lnTo>
                    <a:pt x="492252" y="487680"/>
                  </a:lnTo>
                  <a:lnTo>
                    <a:pt x="498348" y="487680"/>
                  </a:lnTo>
                  <a:lnTo>
                    <a:pt x="4383024" y="487680"/>
                  </a:lnTo>
                  <a:lnTo>
                    <a:pt x="4383024" y="473964"/>
                  </a:lnTo>
                  <a:lnTo>
                    <a:pt x="512064" y="473964"/>
                  </a:lnTo>
                  <a:lnTo>
                    <a:pt x="511771" y="473710"/>
                  </a:lnTo>
                  <a:lnTo>
                    <a:pt x="4383024" y="473710"/>
                  </a:lnTo>
                  <a:lnTo>
                    <a:pt x="4383024" y="462280"/>
                  </a:lnTo>
                  <a:lnTo>
                    <a:pt x="512064" y="462280"/>
                  </a:lnTo>
                  <a:lnTo>
                    <a:pt x="512064" y="25908"/>
                  </a:lnTo>
                  <a:lnTo>
                    <a:pt x="4383024" y="25908"/>
                  </a:lnTo>
                  <a:lnTo>
                    <a:pt x="4383024" y="12192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976" y="1325879"/>
              <a:ext cx="521334" cy="487680"/>
            </a:xfrm>
            <a:custGeom>
              <a:avLst/>
              <a:gdLst/>
              <a:ahLst/>
              <a:cxnLst/>
              <a:rect l="l" t="t" r="r" b="b"/>
              <a:pathLst>
                <a:path w="521334" h="487680">
                  <a:moveTo>
                    <a:pt x="521195" y="6350"/>
                  </a:moveTo>
                  <a:lnTo>
                    <a:pt x="518274" y="6350"/>
                  </a:lnTo>
                  <a:lnTo>
                    <a:pt x="518274" y="0"/>
                  </a:lnTo>
                  <a:lnTo>
                    <a:pt x="507492" y="0"/>
                  </a:lnTo>
                  <a:lnTo>
                    <a:pt x="507479" y="25400"/>
                  </a:lnTo>
                  <a:lnTo>
                    <a:pt x="507479" y="25895"/>
                  </a:lnTo>
                  <a:lnTo>
                    <a:pt x="507034" y="25400"/>
                  </a:lnTo>
                  <a:lnTo>
                    <a:pt x="507479" y="25400"/>
                  </a:lnTo>
                  <a:lnTo>
                    <a:pt x="507479" y="0"/>
                  </a:lnTo>
                  <a:lnTo>
                    <a:pt x="504304" y="0"/>
                  </a:lnTo>
                  <a:lnTo>
                    <a:pt x="504304" y="3187"/>
                  </a:lnTo>
                  <a:lnTo>
                    <a:pt x="504304" y="6350"/>
                  </a:lnTo>
                  <a:lnTo>
                    <a:pt x="501383" y="6350"/>
                  </a:lnTo>
                  <a:lnTo>
                    <a:pt x="501383" y="12700"/>
                  </a:lnTo>
                  <a:lnTo>
                    <a:pt x="501383" y="19037"/>
                  </a:lnTo>
                  <a:lnTo>
                    <a:pt x="495300" y="12192"/>
                  </a:lnTo>
                  <a:lnTo>
                    <a:pt x="495300" y="25908"/>
                  </a:lnTo>
                  <a:lnTo>
                    <a:pt x="495300" y="473964"/>
                  </a:lnTo>
                  <a:lnTo>
                    <a:pt x="25908" y="473964"/>
                  </a:lnTo>
                  <a:lnTo>
                    <a:pt x="25615" y="473710"/>
                  </a:lnTo>
                  <a:lnTo>
                    <a:pt x="495287" y="473710"/>
                  </a:lnTo>
                  <a:lnTo>
                    <a:pt x="495287" y="462280"/>
                  </a:lnTo>
                  <a:lnTo>
                    <a:pt x="25895" y="462280"/>
                  </a:lnTo>
                  <a:lnTo>
                    <a:pt x="25895" y="26314"/>
                  </a:lnTo>
                  <a:lnTo>
                    <a:pt x="25908" y="25908"/>
                  </a:lnTo>
                  <a:lnTo>
                    <a:pt x="495300" y="25908"/>
                  </a:lnTo>
                  <a:lnTo>
                    <a:pt x="495300" y="12192"/>
                  </a:lnTo>
                  <a:lnTo>
                    <a:pt x="497954" y="9537"/>
                  </a:lnTo>
                  <a:lnTo>
                    <a:pt x="497954" y="12700"/>
                  </a:lnTo>
                  <a:lnTo>
                    <a:pt x="501383" y="12700"/>
                  </a:lnTo>
                  <a:lnTo>
                    <a:pt x="501383" y="6350"/>
                  </a:lnTo>
                  <a:lnTo>
                    <a:pt x="501142" y="6350"/>
                  </a:lnTo>
                  <a:lnTo>
                    <a:pt x="504304" y="3187"/>
                  </a:lnTo>
                  <a:lnTo>
                    <a:pt x="504304" y="0"/>
                  </a:lnTo>
                  <a:lnTo>
                    <a:pt x="19189" y="0"/>
                  </a:lnTo>
                  <a:lnTo>
                    <a:pt x="19189" y="462280"/>
                  </a:lnTo>
                  <a:lnTo>
                    <a:pt x="19189" y="467995"/>
                  </a:lnTo>
                  <a:lnTo>
                    <a:pt x="12192" y="461772"/>
                  </a:lnTo>
                  <a:lnTo>
                    <a:pt x="19050" y="243840"/>
                  </a:lnTo>
                  <a:lnTo>
                    <a:pt x="19050" y="462280"/>
                  </a:lnTo>
                  <a:lnTo>
                    <a:pt x="19189" y="462280"/>
                  </a:lnTo>
                  <a:lnTo>
                    <a:pt x="1918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507479" y="487680"/>
                  </a:lnTo>
                  <a:lnTo>
                    <a:pt x="518274" y="487680"/>
                  </a:lnTo>
                  <a:lnTo>
                    <a:pt x="518274" y="481330"/>
                  </a:lnTo>
                  <a:lnTo>
                    <a:pt x="521195" y="481330"/>
                  </a:lnTo>
                  <a:lnTo>
                    <a:pt x="521195" y="25400"/>
                  </a:lnTo>
                  <a:lnTo>
                    <a:pt x="521195" y="12700"/>
                  </a:lnTo>
                  <a:lnTo>
                    <a:pt x="5211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40317" y="1352794"/>
            <a:ext cx="14427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5" dirty="0">
                <a:latin typeface="Cambria"/>
                <a:cs typeface="Cambria"/>
              </a:rPr>
              <a:t>Elaboration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668" y="2063495"/>
            <a:ext cx="1836420" cy="183489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9581" y="130100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3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0976" y="4297679"/>
            <a:ext cx="4395470" cy="487680"/>
            <a:chOff x="950976" y="4297679"/>
            <a:chExt cx="4395470" cy="487680"/>
          </a:xfrm>
        </p:grpSpPr>
        <p:sp>
          <p:nvSpPr>
            <p:cNvPr id="9" name="object 9"/>
            <p:cNvSpPr/>
            <p:nvPr/>
          </p:nvSpPr>
          <p:spPr>
            <a:xfrm>
              <a:off x="963168" y="4297680"/>
              <a:ext cx="4383405" cy="487680"/>
            </a:xfrm>
            <a:custGeom>
              <a:avLst/>
              <a:gdLst/>
              <a:ahLst/>
              <a:cxnLst/>
              <a:rect l="l" t="t" r="r" b="b"/>
              <a:pathLst>
                <a:path w="4383405" h="487679">
                  <a:moveTo>
                    <a:pt x="4383024" y="0"/>
                  </a:moveTo>
                  <a:lnTo>
                    <a:pt x="502297" y="0"/>
                  </a:lnTo>
                  <a:lnTo>
                    <a:pt x="502297" y="462280"/>
                  </a:lnTo>
                  <a:lnTo>
                    <a:pt x="502297" y="468007"/>
                  </a:lnTo>
                  <a:lnTo>
                    <a:pt x="495287" y="461772"/>
                  </a:lnTo>
                  <a:lnTo>
                    <a:pt x="502158" y="243446"/>
                  </a:lnTo>
                  <a:lnTo>
                    <a:pt x="502158" y="462280"/>
                  </a:lnTo>
                  <a:lnTo>
                    <a:pt x="502297" y="462280"/>
                  </a:lnTo>
                  <a:lnTo>
                    <a:pt x="502297" y="0"/>
                  </a:lnTo>
                  <a:lnTo>
                    <a:pt x="489191" y="0"/>
                  </a:lnTo>
                  <a:lnTo>
                    <a:pt x="483095" y="6096"/>
                  </a:lnTo>
                  <a:lnTo>
                    <a:pt x="483095" y="12204"/>
                  </a:lnTo>
                  <a:lnTo>
                    <a:pt x="0" y="12204"/>
                  </a:lnTo>
                  <a:lnTo>
                    <a:pt x="0" y="473964"/>
                  </a:lnTo>
                  <a:lnTo>
                    <a:pt x="483095" y="473964"/>
                  </a:lnTo>
                  <a:lnTo>
                    <a:pt x="483095" y="481584"/>
                  </a:lnTo>
                  <a:lnTo>
                    <a:pt x="489191" y="487680"/>
                  </a:lnTo>
                  <a:lnTo>
                    <a:pt x="495287" y="487680"/>
                  </a:lnTo>
                  <a:lnTo>
                    <a:pt x="4383024" y="487680"/>
                  </a:lnTo>
                  <a:lnTo>
                    <a:pt x="4383024" y="473964"/>
                  </a:lnTo>
                  <a:lnTo>
                    <a:pt x="509003" y="473964"/>
                  </a:lnTo>
                  <a:lnTo>
                    <a:pt x="508711" y="473710"/>
                  </a:lnTo>
                  <a:lnTo>
                    <a:pt x="4383024" y="473710"/>
                  </a:lnTo>
                  <a:lnTo>
                    <a:pt x="4383024" y="462280"/>
                  </a:lnTo>
                  <a:lnTo>
                    <a:pt x="509016" y="462280"/>
                  </a:lnTo>
                  <a:lnTo>
                    <a:pt x="509016" y="25908"/>
                  </a:lnTo>
                  <a:lnTo>
                    <a:pt x="4383024" y="25908"/>
                  </a:lnTo>
                  <a:lnTo>
                    <a:pt x="4383024" y="12192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6" y="4297680"/>
              <a:ext cx="521334" cy="488315"/>
            </a:xfrm>
            <a:custGeom>
              <a:avLst/>
              <a:gdLst/>
              <a:ahLst/>
              <a:cxnLst/>
              <a:rect l="l" t="t" r="r" b="b"/>
              <a:pathLst>
                <a:path w="521334" h="488314">
                  <a:moveTo>
                    <a:pt x="521195" y="6350"/>
                  </a:moveTo>
                  <a:lnTo>
                    <a:pt x="518274" y="6350"/>
                  </a:lnTo>
                  <a:lnTo>
                    <a:pt x="518274" y="0"/>
                  </a:lnTo>
                  <a:lnTo>
                    <a:pt x="507479" y="0"/>
                  </a:lnTo>
                  <a:lnTo>
                    <a:pt x="507479" y="25400"/>
                  </a:lnTo>
                  <a:lnTo>
                    <a:pt x="507479" y="25908"/>
                  </a:lnTo>
                  <a:lnTo>
                    <a:pt x="507022" y="25400"/>
                  </a:lnTo>
                  <a:lnTo>
                    <a:pt x="507479" y="25400"/>
                  </a:lnTo>
                  <a:lnTo>
                    <a:pt x="507479" y="0"/>
                  </a:lnTo>
                  <a:lnTo>
                    <a:pt x="504304" y="0"/>
                  </a:lnTo>
                  <a:lnTo>
                    <a:pt x="504304" y="3200"/>
                  </a:lnTo>
                  <a:lnTo>
                    <a:pt x="504304" y="6350"/>
                  </a:lnTo>
                  <a:lnTo>
                    <a:pt x="501383" y="6350"/>
                  </a:lnTo>
                  <a:lnTo>
                    <a:pt x="501383" y="12700"/>
                  </a:lnTo>
                  <a:lnTo>
                    <a:pt x="501383" y="19050"/>
                  </a:lnTo>
                  <a:lnTo>
                    <a:pt x="495300" y="12204"/>
                  </a:lnTo>
                  <a:lnTo>
                    <a:pt x="495300" y="25920"/>
                  </a:lnTo>
                  <a:lnTo>
                    <a:pt x="495300" y="473976"/>
                  </a:lnTo>
                  <a:lnTo>
                    <a:pt x="25908" y="473976"/>
                  </a:lnTo>
                  <a:lnTo>
                    <a:pt x="25603" y="473710"/>
                  </a:lnTo>
                  <a:lnTo>
                    <a:pt x="495287" y="473710"/>
                  </a:lnTo>
                  <a:lnTo>
                    <a:pt x="495287" y="462280"/>
                  </a:lnTo>
                  <a:lnTo>
                    <a:pt x="25895" y="462280"/>
                  </a:lnTo>
                  <a:lnTo>
                    <a:pt x="25895" y="26327"/>
                  </a:lnTo>
                  <a:lnTo>
                    <a:pt x="25908" y="25920"/>
                  </a:lnTo>
                  <a:lnTo>
                    <a:pt x="495300" y="25920"/>
                  </a:lnTo>
                  <a:lnTo>
                    <a:pt x="495300" y="12204"/>
                  </a:lnTo>
                  <a:lnTo>
                    <a:pt x="497954" y="9550"/>
                  </a:lnTo>
                  <a:lnTo>
                    <a:pt x="497954" y="12700"/>
                  </a:lnTo>
                  <a:lnTo>
                    <a:pt x="501383" y="12700"/>
                  </a:lnTo>
                  <a:lnTo>
                    <a:pt x="501383" y="6350"/>
                  </a:lnTo>
                  <a:lnTo>
                    <a:pt x="501154" y="6350"/>
                  </a:lnTo>
                  <a:lnTo>
                    <a:pt x="504304" y="3200"/>
                  </a:lnTo>
                  <a:lnTo>
                    <a:pt x="504304" y="12"/>
                  </a:lnTo>
                  <a:lnTo>
                    <a:pt x="19189" y="12"/>
                  </a:lnTo>
                  <a:lnTo>
                    <a:pt x="19189" y="462280"/>
                  </a:lnTo>
                  <a:lnTo>
                    <a:pt x="19189" y="468007"/>
                  </a:lnTo>
                  <a:lnTo>
                    <a:pt x="12192" y="461784"/>
                  </a:lnTo>
                  <a:lnTo>
                    <a:pt x="19050" y="243852"/>
                  </a:lnTo>
                  <a:lnTo>
                    <a:pt x="19050" y="462280"/>
                  </a:lnTo>
                  <a:lnTo>
                    <a:pt x="19189" y="462280"/>
                  </a:lnTo>
                  <a:lnTo>
                    <a:pt x="19189" y="12"/>
                  </a:lnTo>
                  <a:lnTo>
                    <a:pt x="6096" y="12"/>
                  </a:lnTo>
                  <a:lnTo>
                    <a:pt x="0" y="6108"/>
                  </a:lnTo>
                  <a:lnTo>
                    <a:pt x="0" y="481596"/>
                  </a:lnTo>
                  <a:lnTo>
                    <a:pt x="6096" y="487692"/>
                  </a:lnTo>
                  <a:lnTo>
                    <a:pt x="12192" y="487692"/>
                  </a:lnTo>
                  <a:lnTo>
                    <a:pt x="507492" y="487692"/>
                  </a:lnTo>
                  <a:lnTo>
                    <a:pt x="518274" y="487680"/>
                  </a:lnTo>
                  <a:lnTo>
                    <a:pt x="518274" y="481330"/>
                  </a:lnTo>
                  <a:lnTo>
                    <a:pt x="521195" y="481330"/>
                  </a:lnTo>
                  <a:lnTo>
                    <a:pt x="521195" y="25400"/>
                  </a:lnTo>
                  <a:lnTo>
                    <a:pt x="521195" y="12700"/>
                  </a:lnTo>
                  <a:lnTo>
                    <a:pt x="5211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262372" y="3450145"/>
            <a:ext cx="14668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300" spc="-170" dirty="0">
                <a:latin typeface="Cambria"/>
                <a:cs typeface="Cambria"/>
              </a:rPr>
              <a:t>d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310640" y="0"/>
            <a:ext cx="9382125" cy="6544309"/>
            <a:chOff x="1310640" y="0"/>
            <a:chExt cx="9382125" cy="6544309"/>
          </a:xfrm>
        </p:grpSpPr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10640" y="4820411"/>
              <a:ext cx="1755648" cy="1723643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6192" y="1325879"/>
              <a:ext cx="4394200" cy="487680"/>
            </a:xfrm>
            <a:custGeom>
              <a:avLst/>
              <a:gdLst/>
              <a:ahLst/>
              <a:cxnLst/>
              <a:rect l="l" t="t" r="r" b="b"/>
              <a:pathLst>
                <a:path w="4394200" h="487680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626" y="635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10"/>
                  </a:lnTo>
                  <a:lnTo>
                    <a:pt x="0" y="473964"/>
                  </a:lnTo>
                  <a:lnTo>
                    <a:pt x="0" y="487680"/>
                  </a:lnTo>
                  <a:lnTo>
                    <a:pt x="4379963" y="487680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537192" y="4324587"/>
            <a:ext cx="14643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65" dirty="0">
                <a:latin typeface="Cambria"/>
                <a:cs typeface="Cambria"/>
              </a:rPr>
              <a:t>Negotiation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19581" y="427279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4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854773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6445" algn="l"/>
              </a:tabLst>
            </a:pPr>
            <a:r>
              <a:rPr spc="-65" dirty="0"/>
              <a:t>Requirements</a:t>
            </a:r>
            <a:r>
              <a:rPr dirty="0"/>
              <a:t>	</a:t>
            </a:r>
            <a:r>
              <a:rPr spc="-130" dirty="0"/>
              <a:t>Engineering</a:t>
            </a:r>
            <a:r>
              <a:rPr spc="-45" dirty="0"/>
              <a:t> </a:t>
            </a:r>
            <a:r>
              <a:rPr spc="-755" dirty="0"/>
              <a:t>T</a:t>
            </a:r>
            <a:r>
              <a:rPr spc="-165" dirty="0"/>
              <a:t>a</a:t>
            </a:r>
            <a:r>
              <a:rPr spc="-140" dirty="0"/>
              <a:t>s</a:t>
            </a:r>
            <a:r>
              <a:rPr spc="-190" dirty="0"/>
              <a:t>k</a:t>
            </a:r>
            <a:r>
              <a:rPr spc="-140" dirty="0"/>
              <a:t>s</a:t>
            </a:r>
            <a:r>
              <a:rPr spc="-500" dirty="0"/>
              <a:t> </a:t>
            </a:r>
            <a:r>
              <a:rPr spc="-35" dirty="0"/>
              <a:t>cont.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5346191" y="25908"/>
            <a:ext cx="5346700" cy="5015865"/>
            <a:chOff x="5346191" y="25908"/>
            <a:chExt cx="5346700" cy="501586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6192" y="4297679"/>
              <a:ext cx="4394200" cy="488315"/>
            </a:xfrm>
            <a:custGeom>
              <a:avLst/>
              <a:gdLst/>
              <a:ahLst/>
              <a:cxnLst/>
              <a:rect l="l" t="t" r="r" b="b"/>
              <a:pathLst>
                <a:path w="4394200" h="488314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9963" y="0"/>
                  </a:lnTo>
                  <a:lnTo>
                    <a:pt x="4379963" y="25400"/>
                  </a:lnTo>
                  <a:lnTo>
                    <a:pt x="4373880" y="25412"/>
                  </a:lnTo>
                  <a:lnTo>
                    <a:pt x="4379963" y="25400"/>
                  </a:lnTo>
                  <a:lnTo>
                    <a:pt x="4379963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867" y="6350"/>
                  </a:lnTo>
                  <a:lnTo>
                    <a:pt x="4373867" y="12700"/>
                  </a:lnTo>
                  <a:lnTo>
                    <a:pt x="4373626" y="12712"/>
                  </a:lnTo>
                  <a:lnTo>
                    <a:pt x="4373867" y="12700"/>
                  </a:lnTo>
                  <a:lnTo>
                    <a:pt x="4373867" y="6350"/>
                  </a:lnTo>
                  <a:lnTo>
                    <a:pt x="4373626" y="6350"/>
                  </a:lnTo>
                  <a:lnTo>
                    <a:pt x="4373626" y="12"/>
                  </a:lnTo>
                  <a:lnTo>
                    <a:pt x="0" y="12"/>
                  </a:lnTo>
                  <a:lnTo>
                    <a:pt x="0" y="12712"/>
                  </a:lnTo>
                  <a:lnTo>
                    <a:pt x="0" y="25412"/>
                  </a:lnTo>
                  <a:lnTo>
                    <a:pt x="4367784" y="25412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22"/>
                  </a:lnTo>
                  <a:lnTo>
                    <a:pt x="0" y="473964"/>
                  </a:lnTo>
                  <a:lnTo>
                    <a:pt x="0" y="487692"/>
                  </a:lnTo>
                  <a:lnTo>
                    <a:pt x="4379976" y="487692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51808" y="2003552"/>
            <a:ext cx="417512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2300" spc="-125" dirty="0">
                <a:solidFill>
                  <a:srgbClr val="BF0000"/>
                </a:solidFill>
                <a:latin typeface="Cambria"/>
                <a:cs typeface="Cambria"/>
              </a:rPr>
              <a:t>Further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define</a:t>
            </a:r>
            <a:r>
              <a:rPr sz="2300" spc="-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  <a:p>
            <a:pPr marL="299085" marR="5080" indent="-287020">
              <a:lnSpc>
                <a:spcPct val="100000"/>
              </a:lnSpc>
              <a:buClr>
                <a:srgbClr val="000000"/>
              </a:buClr>
              <a:buChar char="•"/>
              <a:tabLst>
                <a:tab pos="299085" algn="l"/>
                <a:tab pos="1861185" algn="l"/>
              </a:tabLst>
            </a:pPr>
            <a:r>
              <a:rPr sz="2300" spc="-25" dirty="0">
                <a:solidFill>
                  <a:srgbClr val="BF0000"/>
                </a:solidFill>
                <a:latin typeface="Cambria"/>
                <a:cs typeface="Cambria"/>
              </a:rPr>
              <a:t>Expand</a:t>
            </a:r>
            <a:r>
              <a:rPr sz="2300" spc="9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and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refine</a:t>
            </a:r>
            <a:r>
              <a:rPr sz="2300" spc="10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35" dirty="0">
                <a:solidFill>
                  <a:srgbClr val="BF0000"/>
                </a:solidFill>
                <a:latin typeface="Cambria"/>
                <a:cs typeface="Cambria"/>
              </a:rPr>
              <a:t>requirements </a:t>
            </a:r>
            <a:r>
              <a:rPr sz="2300" spc="-75" dirty="0">
                <a:latin typeface="Cambria"/>
                <a:cs typeface="Cambria"/>
              </a:rPr>
              <a:t>from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85" dirty="0">
                <a:latin typeface="Cambria"/>
                <a:cs typeface="Cambria"/>
              </a:rPr>
              <a:t>inception</a:t>
            </a:r>
            <a:r>
              <a:rPr sz="2300" spc="20" dirty="0">
                <a:latin typeface="Cambria"/>
                <a:cs typeface="Cambria"/>
              </a:rPr>
              <a:t> </a:t>
            </a:r>
            <a:r>
              <a:rPr sz="2300" spc="190" dirty="0">
                <a:latin typeface="Cambria"/>
                <a:cs typeface="Cambria"/>
              </a:rPr>
              <a:t>&amp;</a:t>
            </a:r>
            <a:r>
              <a:rPr sz="2300" spc="7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elicitation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405923" y="2354024"/>
            <a:ext cx="102870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05" dirty="0">
                <a:latin typeface="Cambria"/>
                <a:cs typeface="Cambria"/>
              </a:rPr>
              <a:t>obtained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51808" y="3055112"/>
            <a:ext cx="5459095" cy="727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har char="•"/>
              <a:tabLst>
                <a:tab pos="299085" algn="l"/>
                <a:tab pos="1447800" algn="l"/>
                <a:tab pos="4503420" algn="l"/>
              </a:tabLst>
            </a:pPr>
            <a:r>
              <a:rPr sz="2300" spc="-60" dirty="0">
                <a:latin typeface="Cambria"/>
                <a:cs typeface="Cambria"/>
              </a:rPr>
              <a:t>Creation</a:t>
            </a:r>
            <a:r>
              <a:rPr sz="2300" spc="-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5" dirty="0"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User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scenarios</a:t>
            </a:r>
            <a:r>
              <a:rPr sz="2300" spc="-60" dirty="0">
                <a:latin typeface="Cambria"/>
                <a:cs typeface="Cambria"/>
              </a:rPr>
              <a:t>,</a:t>
            </a:r>
            <a:r>
              <a:rPr sz="2300" spc="10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extract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75" dirty="0">
                <a:solidFill>
                  <a:srgbClr val="BF0000"/>
                </a:solidFill>
                <a:latin typeface="Cambria"/>
                <a:cs typeface="Cambria"/>
              </a:rPr>
              <a:t>analysis </a:t>
            </a:r>
            <a:r>
              <a:rPr sz="2300" spc="-40" dirty="0">
                <a:solidFill>
                  <a:srgbClr val="BF0000"/>
                </a:solidFill>
                <a:latin typeface="Cambria"/>
                <a:cs typeface="Cambria"/>
              </a:rPr>
              <a:t>class</a:t>
            </a:r>
            <a:r>
              <a:rPr sz="2300" spc="-9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an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0" dirty="0">
                <a:solidFill>
                  <a:srgbClr val="BF0000"/>
                </a:solidFill>
                <a:latin typeface="Cambria"/>
                <a:cs typeface="Cambria"/>
              </a:rPr>
              <a:t>business</a:t>
            </a:r>
            <a:r>
              <a:rPr sz="2300" spc="-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60" dirty="0">
                <a:latin typeface="Cambria"/>
                <a:cs typeface="Cambria"/>
              </a:rPr>
              <a:t>domain</a:t>
            </a:r>
            <a:r>
              <a:rPr sz="2300" spc="140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entities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4030519" y="5074364"/>
            <a:ext cx="5454015" cy="1078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2300" spc="-30" dirty="0">
                <a:solidFill>
                  <a:srgbClr val="BF0000"/>
                </a:solidFill>
                <a:latin typeface="Cambria"/>
                <a:cs typeface="Cambria"/>
              </a:rPr>
              <a:t>Reconcile</a:t>
            </a:r>
            <a:r>
              <a:rPr sz="2300" spc="-8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conflicts</a:t>
            </a:r>
            <a:endParaRPr sz="2300">
              <a:latin typeface="Cambria"/>
              <a:cs typeface="Cambria"/>
            </a:endParaRP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lr>
                <a:srgbClr val="000000"/>
              </a:buClr>
              <a:buChar char="•"/>
              <a:tabLst>
                <a:tab pos="299085" algn="l"/>
                <a:tab pos="1191895" algn="l"/>
                <a:tab pos="1692275" algn="l"/>
                <a:tab pos="2034539" algn="l"/>
                <a:tab pos="3542029" algn="l"/>
                <a:tab pos="4563110" algn="l"/>
                <a:tab pos="5247640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Agree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25" dirty="0">
                <a:latin typeface="Cambria"/>
                <a:cs typeface="Cambria"/>
              </a:rPr>
              <a:t>on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50" dirty="0">
                <a:latin typeface="Cambria"/>
                <a:cs typeface="Cambria"/>
              </a:rPr>
              <a:t>a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latin typeface="Cambria"/>
                <a:cs typeface="Cambria"/>
              </a:rPr>
              <a:t>deliverable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system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20" dirty="0">
                <a:latin typeface="Cambria"/>
                <a:cs typeface="Cambria"/>
              </a:rPr>
              <a:t>that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70" dirty="0">
                <a:latin typeface="Cambria"/>
                <a:cs typeface="Cambria"/>
              </a:rPr>
              <a:t>is </a:t>
            </a:r>
            <a:r>
              <a:rPr sz="2300" spc="-85" dirty="0">
                <a:solidFill>
                  <a:srgbClr val="BF0000"/>
                </a:solidFill>
                <a:latin typeface="Cambria"/>
                <a:cs typeface="Cambria"/>
              </a:rPr>
              <a:t>realistic</a:t>
            </a:r>
            <a:r>
              <a:rPr sz="2300" spc="-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for</a:t>
            </a:r>
            <a:r>
              <a:rPr sz="2300" spc="-8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05" dirty="0">
                <a:solidFill>
                  <a:srgbClr val="BF0000"/>
                </a:solidFill>
                <a:latin typeface="Cambria"/>
                <a:cs typeface="Cambria"/>
              </a:rPr>
              <a:t>developers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and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customers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976" y="1325879"/>
            <a:ext cx="4395470" cy="487680"/>
            <a:chOff x="950976" y="1325879"/>
            <a:chExt cx="4395470" cy="487680"/>
          </a:xfrm>
        </p:grpSpPr>
        <p:sp>
          <p:nvSpPr>
            <p:cNvPr id="3" name="object 3"/>
            <p:cNvSpPr/>
            <p:nvPr/>
          </p:nvSpPr>
          <p:spPr>
            <a:xfrm>
              <a:off x="963168" y="1325879"/>
              <a:ext cx="4383405" cy="487680"/>
            </a:xfrm>
            <a:custGeom>
              <a:avLst/>
              <a:gdLst/>
              <a:ahLst/>
              <a:cxnLst/>
              <a:rect l="l" t="t" r="r" b="b"/>
              <a:pathLst>
                <a:path w="4383405" h="487680">
                  <a:moveTo>
                    <a:pt x="4383024" y="0"/>
                  </a:moveTo>
                  <a:lnTo>
                    <a:pt x="502297" y="0"/>
                  </a:lnTo>
                  <a:lnTo>
                    <a:pt x="502297" y="462280"/>
                  </a:lnTo>
                  <a:lnTo>
                    <a:pt x="502297" y="468007"/>
                  </a:lnTo>
                  <a:lnTo>
                    <a:pt x="495287" y="461772"/>
                  </a:lnTo>
                  <a:lnTo>
                    <a:pt x="502145" y="243840"/>
                  </a:lnTo>
                  <a:lnTo>
                    <a:pt x="502145" y="462280"/>
                  </a:lnTo>
                  <a:lnTo>
                    <a:pt x="502297" y="462280"/>
                  </a:lnTo>
                  <a:lnTo>
                    <a:pt x="502297" y="0"/>
                  </a:lnTo>
                  <a:lnTo>
                    <a:pt x="489191" y="0"/>
                  </a:lnTo>
                  <a:lnTo>
                    <a:pt x="483095" y="6096"/>
                  </a:lnTo>
                  <a:lnTo>
                    <a:pt x="483095" y="12192"/>
                  </a:lnTo>
                  <a:lnTo>
                    <a:pt x="0" y="12192"/>
                  </a:lnTo>
                  <a:lnTo>
                    <a:pt x="0" y="473964"/>
                  </a:lnTo>
                  <a:lnTo>
                    <a:pt x="483095" y="473964"/>
                  </a:lnTo>
                  <a:lnTo>
                    <a:pt x="483095" y="481584"/>
                  </a:lnTo>
                  <a:lnTo>
                    <a:pt x="489191" y="487680"/>
                  </a:lnTo>
                  <a:lnTo>
                    <a:pt x="495287" y="487680"/>
                  </a:lnTo>
                  <a:lnTo>
                    <a:pt x="4383024" y="487680"/>
                  </a:lnTo>
                  <a:lnTo>
                    <a:pt x="4383024" y="473964"/>
                  </a:lnTo>
                  <a:lnTo>
                    <a:pt x="509003" y="473964"/>
                  </a:lnTo>
                  <a:lnTo>
                    <a:pt x="508711" y="473710"/>
                  </a:lnTo>
                  <a:lnTo>
                    <a:pt x="4383024" y="473710"/>
                  </a:lnTo>
                  <a:lnTo>
                    <a:pt x="4383024" y="462280"/>
                  </a:lnTo>
                  <a:lnTo>
                    <a:pt x="509016" y="462280"/>
                  </a:lnTo>
                  <a:lnTo>
                    <a:pt x="509016" y="25908"/>
                  </a:lnTo>
                  <a:lnTo>
                    <a:pt x="4383024" y="25908"/>
                  </a:lnTo>
                  <a:lnTo>
                    <a:pt x="4383024" y="12192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976" y="1325879"/>
              <a:ext cx="521334" cy="487680"/>
            </a:xfrm>
            <a:custGeom>
              <a:avLst/>
              <a:gdLst/>
              <a:ahLst/>
              <a:cxnLst/>
              <a:rect l="l" t="t" r="r" b="b"/>
              <a:pathLst>
                <a:path w="521334" h="487680">
                  <a:moveTo>
                    <a:pt x="521195" y="6350"/>
                  </a:moveTo>
                  <a:lnTo>
                    <a:pt x="518274" y="6350"/>
                  </a:lnTo>
                  <a:lnTo>
                    <a:pt x="518274" y="0"/>
                  </a:lnTo>
                  <a:lnTo>
                    <a:pt x="507492" y="0"/>
                  </a:lnTo>
                  <a:lnTo>
                    <a:pt x="507479" y="25400"/>
                  </a:lnTo>
                  <a:lnTo>
                    <a:pt x="507479" y="25895"/>
                  </a:lnTo>
                  <a:lnTo>
                    <a:pt x="507034" y="25400"/>
                  </a:lnTo>
                  <a:lnTo>
                    <a:pt x="507479" y="25400"/>
                  </a:lnTo>
                  <a:lnTo>
                    <a:pt x="507479" y="0"/>
                  </a:lnTo>
                  <a:lnTo>
                    <a:pt x="504304" y="0"/>
                  </a:lnTo>
                  <a:lnTo>
                    <a:pt x="504304" y="3187"/>
                  </a:lnTo>
                  <a:lnTo>
                    <a:pt x="504304" y="6350"/>
                  </a:lnTo>
                  <a:lnTo>
                    <a:pt x="501383" y="6350"/>
                  </a:lnTo>
                  <a:lnTo>
                    <a:pt x="501383" y="12700"/>
                  </a:lnTo>
                  <a:lnTo>
                    <a:pt x="501383" y="19037"/>
                  </a:lnTo>
                  <a:lnTo>
                    <a:pt x="495300" y="12192"/>
                  </a:lnTo>
                  <a:lnTo>
                    <a:pt x="495300" y="25908"/>
                  </a:lnTo>
                  <a:lnTo>
                    <a:pt x="495300" y="473964"/>
                  </a:lnTo>
                  <a:lnTo>
                    <a:pt x="25908" y="473964"/>
                  </a:lnTo>
                  <a:lnTo>
                    <a:pt x="25615" y="473710"/>
                  </a:lnTo>
                  <a:lnTo>
                    <a:pt x="495287" y="473710"/>
                  </a:lnTo>
                  <a:lnTo>
                    <a:pt x="495287" y="462280"/>
                  </a:lnTo>
                  <a:lnTo>
                    <a:pt x="25895" y="462280"/>
                  </a:lnTo>
                  <a:lnTo>
                    <a:pt x="25895" y="26314"/>
                  </a:lnTo>
                  <a:lnTo>
                    <a:pt x="25908" y="25908"/>
                  </a:lnTo>
                  <a:lnTo>
                    <a:pt x="495300" y="25908"/>
                  </a:lnTo>
                  <a:lnTo>
                    <a:pt x="495300" y="12192"/>
                  </a:lnTo>
                  <a:lnTo>
                    <a:pt x="497954" y="9537"/>
                  </a:lnTo>
                  <a:lnTo>
                    <a:pt x="497954" y="12700"/>
                  </a:lnTo>
                  <a:lnTo>
                    <a:pt x="501383" y="12700"/>
                  </a:lnTo>
                  <a:lnTo>
                    <a:pt x="501383" y="6350"/>
                  </a:lnTo>
                  <a:lnTo>
                    <a:pt x="501142" y="6350"/>
                  </a:lnTo>
                  <a:lnTo>
                    <a:pt x="504304" y="3187"/>
                  </a:lnTo>
                  <a:lnTo>
                    <a:pt x="504304" y="0"/>
                  </a:lnTo>
                  <a:lnTo>
                    <a:pt x="19189" y="0"/>
                  </a:lnTo>
                  <a:lnTo>
                    <a:pt x="19189" y="462280"/>
                  </a:lnTo>
                  <a:lnTo>
                    <a:pt x="19189" y="467995"/>
                  </a:lnTo>
                  <a:lnTo>
                    <a:pt x="12192" y="461772"/>
                  </a:lnTo>
                  <a:lnTo>
                    <a:pt x="19050" y="243840"/>
                  </a:lnTo>
                  <a:lnTo>
                    <a:pt x="19050" y="462280"/>
                  </a:lnTo>
                  <a:lnTo>
                    <a:pt x="19189" y="462280"/>
                  </a:lnTo>
                  <a:lnTo>
                    <a:pt x="1918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507479" y="487680"/>
                  </a:lnTo>
                  <a:lnTo>
                    <a:pt x="518274" y="487680"/>
                  </a:lnTo>
                  <a:lnTo>
                    <a:pt x="518274" y="481330"/>
                  </a:lnTo>
                  <a:lnTo>
                    <a:pt x="521195" y="481330"/>
                  </a:lnTo>
                  <a:lnTo>
                    <a:pt x="521195" y="25400"/>
                  </a:lnTo>
                  <a:lnTo>
                    <a:pt x="521195" y="12700"/>
                  </a:lnTo>
                  <a:lnTo>
                    <a:pt x="5211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37192" y="1352794"/>
            <a:ext cx="163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40" dirty="0">
                <a:latin typeface="Cambria"/>
                <a:cs typeface="Cambria"/>
              </a:rPr>
              <a:t>Specification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19581" y="130100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5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3668" y="2633472"/>
            <a:ext cx="2602991" cy="237439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871677" y="3408700"/>
            <a:ext cx="43560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5" dirty="0">
                <a:solidFill>
                  <a:srgbClr val="BF0000"/>
                </a:solidFill>
                <a:latin typeface="Cambria"/>
                <a:cs typeface="Cambria"/>
              </a:rPr>
              <a:t>use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6298" y="2723101"/>
            <a:ext cx="169545" cy="17399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335">
              <a:lnSpc>
                <a:spcPts val="2620"/>
              </a:lnSpc>
            </a:pPr>
            <a:r>
              <a:rPr sz="2400" spc="-165" dirty="0">
                <a:solidFill>
                  <a:srgbClr val="BF0000"/>
                </a:solidFill>
                <a:latin typeface="Cambria"/>
                <a:cs typeface="Cambria"/>
              </a:rPr>
              <a:t>p</a:t>
            </a:r>
            <a:endParaRPr sz="2400">
              <a:latin typeface="Cambria"/>
              <a:cs typeface="Cambria"/>
            </a:endParaRPr>
          </a:p>
          <a:p>
            <a:pPr indent="36195">
              <a:lnSpc>
                <a:spcPct val="183300"/>
              </a:lnSpc>
              <a:spcBef>
                <a:spcPts val="480"/>
              </a:spcBef>
            </a:pPr>
            <a:r>
              <a:rPr sz="2400" spc="-50" dirty="0">
                <a:solidFill>
                  <a:srgbClr val="BF0000"/>
                </a:solidFill>
                <a:latin typeface="Cambria"/>
                <a:cs typeface="Cambria"/>
              </a:rPr>
              <a:t>r </a:t>
            </a:r>
            <a:r>
              <a:rPr sz="2400" spc="90" dirty="0">
                <a:solidFill>
                  <a:srgbClr val="BF0000"/>
                </a:solidFill>
                <a:latin typeface="Cambria"/>
                <a:cs typeface="Cambria"/>
              </a:rPr>
              <a:t>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0"/>
            <a:ext cx="10692765" cy="7560945"/>
            <a:chOff x="0" y="0"/>
            <a:chExt cx="10692765" cy="7560945"/>
          </a:xfrm>
        </p:grpSpPr>
        <p:sp>
          <p:nvSpPr>
            <p:cNvPr id="11" name="object 11"/>
            <p:cNvSpPr/>
            <p:nvPr/>
          </p:nvSpPr>
          <p:spPr>
            <a:xfrm>
              <a:off x="0" y="0"/>
              <a:ext cx="10692765" cy="7560945"/>
            </a:xfrm>
            <a:custGeom>
              <a:avLst/>
              <a:gdLst/>
              <a:ahLst/>
              <a:cxnLst/>
              <a:rect l="l" t="t" r="r" b="b"/>
              <a:pathLst>
                <a:path w="10692765" h="7560945">
                  <a:moveTo>
                    <a:pt x="5346192" y="5041404"/>
                  </a:moveTo>
                  <a:lnTo>
                    <a:pt x="0" y="5041404"/>
                  </a:lnTo>
                  <a:lnTo>
                    <a:pt x="0" y="7560564"/>
                  </a:lnTo>
                  <a:lnTo>
                    <a:pt x="5346192" y="7560564"/>
                  </a:lnTo>
                  <a:lnTo>
                    <a:pt x="5346192" y="5041404"/>
                  </a:lnTo>
                  <a:close/>
                </a:path>
                <a:path w="10692765" h="7560945">
                  <a:moveTo>
                    <a:pt x="10692384" y="0"/>
                  </a:moveTo>
                  <a:lnTo>
                    <a:pt x="5346192" y="0"/>
                  </a:lnTo>
                  <a:lnTo>
                    <a:pt x="5346192" y="2519184"/>
                  </a:lnTo>
                  <a:lnTo>
                    <a:pt x="10692384" y="2519184"/>
                  </a:lnTo>
                  <a:lnTo>
                    <a:pt x="106923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46192" y="1325879"/>
              <a:ext cx="4394200" cy="487680"/>
            </a:xfrm>
            <a:custGeom>
              <a:avLst/>
              <a:gdLst/>
              <a:ahLst/>
              <a:cxnLst/>
              <a:rect l="l" t="t" r="r" b="b"/>
              <a:pathLst>
                <a:path w="4394200" h="487680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626" y="635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10"/>
                  </a:lnTo>
                  <a:lnTo>
                    <a:pt x="0" y="473964"/>
                  </a:lnTo>
                  <a:lnTo>
                    <a:pt x="0" y="487680"/>
                  </a:lnTo>
                  <a:lnTo>
                    <a:pt x="4379963" y="487680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  <a:tabLst>
                <a:tab pos="3328670" algn="l"/>
              </a:tabLst>
            </a:pPr>
            <a:r>
              <a:rPr spc="-65" dirty="0"/>
              <a:t>Requirements</a:t>
            </a:r>
            <a:r>
              <a:rPr dirty="0"/>
              <a:t>	</a:t>
            </a:r>
            <a:r>
              <a:rPr spc="-130" dirty="0"/>
              <a:t>Engineering</a:t>
            </a:r>
            <a:r>
              <a:rPr spc="-85" dirty="0"/>
              <a:t> </a:t>
            </a:r>
            <a:r>
              <a:rPr spc="-745" dirty="0"/>
              <a:t>T</a:t>
            </a:r>
            <a:r>
              <a:rPr spc="-155" dirty="0"/>
              <a:t>a</a:t>
            </a:r>
            <a:r>
              <a:rPr spc="-130" dirty="0"/>
              <a:t>sks</a:t>
            </a:r>
            <a:r>
              <a:rPr spc="145" dirty="0"/>
              <a:t> </a:t>
            </a:r>
            <a:r>
              <a:rPr spc="-40" dirty="0"/>
              <a:t>cont.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585184" y="1976085"/>
            <a:ext cx="5049520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ts val="2825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299085" algn="l"/>
              </a:tabLst>
            </a:pPr>
            <a:r>
              <a:rPr sz="2400" spc="-90" dirty="0">
                <a:solidFill>
                  <a:srgbClr val="BF0000"/>
                </a:solidFill>
                <a:latin typeface="Cambria"/>
                <a:cs typeface="Cambria"/>
              </a:rPr>
              <a:t>Create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BF0000"/>
                </a:solidFill>
                <a:latin typeface="Cambria"/>
                <a:cs typeface="Cambria"/>
              </a:rPr>
              <a:t>analysis</a:t>
            </a:r>
            <a:r>
              <a:rPr sz="2400" spc="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model</a:t>
            </a:r>
            <a:endParaRPr sz="2400">
              <a:latin typeface="Cambria"/>
              <a:cs typeface="Cambria"/>
            </a:endParaRPr>
          </a:p>
          <a:p>
            <a:pPr marL="299085" indent="-286385">
              <a:lnSpc>
                <a:spcPts val="2825"/>
              </a:lnSpc>
              <a:buChar char="•"/>
              <a:tabLst>
                <a:tab pos="299085" algn="l"/>
                <a:tab pos="870585" algn="l"/>
                <a:tab pos="1303020" algn="l"/>
                <a:tab pos="1767839" algn="l"/>
                <a:tab pos="2773680" algn="l"/>
                <a:tab pos="4259580" algn="l"/>
                <a:tab pos="4784090" algn="l"/>
              </a:tabLst>
            </a:pPr>
            <a:r>
              <a:rPr sz="2400" spc="-25" dirty="0">
                <a:latin typeface="Cambria"/>
                <a:cs typeface="Cambria"/>
              </a:rPr>
              <a:t>It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ay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be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written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document</a:t>
            </a:r>
            <a:r>
              <a:rPr sz="2400" spc="-10" dirty="0">
                <a:latin typeface="Cambria"/>
                <a:cs typeface="Cambria"/>
              </a:rPr>
              <a:t>,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set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1677" y="2677212"/>
            <a:ext cx="1155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8640" algn="l"/>
              </a:tabLst>
            </a:pPr>
            <a:r>
              <a:rPr sz="2400" spc="-25" dirty="0">
                <a:solidFill>
                  <a:srgbClr val="BF0000"/>
                </a:solidFill>
                <a:latin typeface="Cambria"/>
                <a:cs typeface="Cambria"/>
              </a:rPr>
              <a:t>gra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35" dirty="0">
                <a:solidFill>
                  <a:srgbClr val="BF0000"/>
                </a:solidFill>
                <a:latin typeface="Cambria"/>
                <a:cs typeface="Cambria"/>
              </a:rPr>
              <a:t>hical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71677" y="3042882"/>
            <a:ext cx="16573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solidFill>
                  <a:srgbClr val="BF0000"/>
                </a:solidFill>
                <a:latin typeface="Cambria"/>
                <a:cs typeface="Cambria"/>
              </a:rPr>
              <a:t>mathematical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749288" y="2677212"/>
            <a:ext cx="1078865" cy="74358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indent="97155">
              <a:lnSpc>
                <a:spcPts val="2770"/>
              </a:lnSpc>
              <a:spcBef>
                <a:spcPts val="280"/>
              </a:spcBef>
            </a:pPr>
            <a:r>
              <a:rPr sz="2400" spc="-75" dirty="0">
                <a:solidFill>
                  <a:srgbClr val="BF0000"/>
                </a:solidFill>
                <a:latin typeface="Cambria"/>
                <a:cs typeface="Cambria"/>
              </a:rPr>
              <a:t>models</a:t>
            </a:r>
            <a:r>
              <a:rPr sz="2400" spc="-75" dirty="0">
                <a:latin typeface="Cambria"/>
                <a:cs typeface="Cambria"/>
              </a:rPr>
              <a:t>,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model</a:t>
            </a:r>
            <a:r>
              <a:rPr sz="2400" spc="-10" dirty="0">
                <a:latin typeface="Cambria"/>
                <a:cs typeface="Cambria"/>
              </a:rPr>
              <a:t>,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23675" y="2677212"/>
            <a:ext cx="1691005" cy="741680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12700" marR="5080" indent="863600">
              <a:lnSpc>
                <a:spcPts val="2760"/>
              </a:lnSpc>
              <a:spcBef>
                <a:spcPts val="290"/>
              </a:spcBef>
              <a:tabLst>
                <a:tab pos="1411605" algn="l"/>
              </a:tabLst>
            </a:pPr>
            <a:r>
              <a:rPr sz="2400" spc="-95" dirty="0">
                <a:latin typeface="Cambria"/>
                <a:cs typeface="Cambria"/>
              </a:rPr>
              <a:t>formal </a:t>
            </a:r>
            <a:r>
              <a:rPr sz="2400" spc="-10" dirty="0">
                <a:latin typeface="Cambria"/>
                <a:cs typeface="Cambria"/>
              </a:rPr>
              <a:t>collection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457364" y="3378191"/>
            <a:ext cx="41681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2584450" algn="l"/>
              </a:tabLst>
            </a:pPr>
            <a:r>
              <a:rPr sz="3600" spc="-127" baseline="-5787" dirty="0">
                <a:solidFill>
                  <a:srgbClr val="BF0000"/>
                </a:solidFill>
                <a:latin typeface="Cambria"/>
                <a:cs typeface="Cambria"/>
              </a:rPr>
              <a:t>scenarios</a:t>
            </a:r>
            <a:r>
              <a:rPr sz="3600" spc="-127" baseline="-5787" dirty="0">
                <a:latin typeface="Cambria"/>
                <a:cs typeface="Cambria"/>
              </a:rPr>
              <a:t>,</a:t>
            </a:r>
            <a:r>
              <a:rPr sz="3600" spc="-307" baseline="-5787" dirty="0"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prototype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or</a:t>
            </a:r>
            <a:r>
              <a:rPr sz="2400" spc="-65" dirty="0">
                <a:latin typeface="Cambria"/>
                <a:cs typeface="Cambria"/>
              </a:rPr>
              <a:t> </a:t>
            </a:r>
            <a:r>
              <a:rPr sz="2400" spc="-30" dirty="0">
                <a:latin typeface="Cambria"/>
                <a:cs typeface="Cambria"/>
              </a:rPr>
              <a:t>collection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85184" y="3774370"/>
            <a:ext cx="5150485" cy="2143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algn="just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Cambria"/>
                <a:cs typeface="Cambria"/>
              </a:rPr>
              <a:t>of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these</a:t>
            </a:r>
            <a:endParaRPr sz="2400">
              <a:latin typeface="Cambria"/>
              <a:cs typeface="Cambria"/>
            </a:endParaRPr>
          </a:p>
          <a:p>
            <a:pPr marL="297815" indent="-285115" algn="just">
              <a:lnSpc>
                <a:spcPts val="2580"/>
              </a:lnSpc>
              <a:buClr>
                <a:srgbClr val="000000"/>
              </a:buClr>
              <a:buChar char="•"/>
              <a:tabLst>
                <a:tab pos="297815" algn="l"/>
                <a:tab pos="1431290" algn="l"/>
              </a:tabLst>
            </a:pPr>
            <a:r>
              <a:rPr sz="2400" spc="100" dirty="0">
                <a:solidFill>
                  <a:srgbClr val="BF0000"/>
                </a:solidFill>
                <a:latin typeface="Cambria"/>
                <a:cs typeface="Cambria"/>
              </a:rPr>
              <a:t>SR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(Software</a:t>
            </a:r>
            <a:r>
              <a:rPr sz="2400" spc="395" dirty="0">
                <a:solidFill>
                  <a:srgbClr val="BF0000"/>
                </a:solidFill>
                <a:latin typeface="Cambria"/>
                <a:cs typeface="Cambria"/>
              </a:rPr>
              <a:t>    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Requirement</a:t>
            </a:r>
            <a:endParaRPr sz="2400">
              <a:latin typeface="Cambria"/>
              <a:cs typeface="Cambria"/>
            </a:endParaRPr>
          </a:p>
          <a:p>
            <a:pPr marL="299085" marR="5080" algn="just">
              <a:lnSpc>
                <a:spcPts val="2880"/>
              </a:lnSpc>
              <a:spcBef>
                <a:spcPts val="35"/>
              </a:spcBef>
            </a:pP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Specification)</a:t>
            </a:r>
            <a:r>
              <a:rPr sz="2400" spc="24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3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3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document</a:t>
            </a:r>
            <a:r>
              <a:rPr sz="2400" spc="59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that</a:t>
            </a:r>
            <a:r>
              <a:rPr sz="2400" spc="53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is </a:t>
            </a:r>
            <a:r>
              <a:rPr sz="2400" dirty="0">
                <a:latin typeface="Cambria"/>
                <a:cs typeface="Cambria"/>
              </a:rPr>
              <a:t>cre</a:t>
            </a:r>
            <a:r>
              <a:rPr sz="2400" spc="1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ted</a:t>
            </a:r>
            <a:r>
              <a:rPr sz="2400" spc="114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when</a:t>
            </a:r>
            <a:r>
              <a:rPr sz="2400" spc="5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detailed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description</a:t>
            </a:r>
            <a:r>
              <a:rPr sz="2400" spc="40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of </a:t>
            </a:r>
            <a:r>
              <a:rPr sz="2400" dirty="0">
                <a:latin typeface="Cambria"/>
                <a:cs typeface="Cambria"/>
              </a:rPr>
              <a:t>all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aspects</a:t>
            </a:r>
            <a:r>
              <a:rPr sz="2400" spc="35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software</a:t>
            </a:r>
            <a:r>
              <a:rPr sz="2400" spc="40" dirty="0">
                <a:latin typeface="Cambria"/>
                <a:cs typeface="Cambria"/>
              </a:rPr>
              <a:t>  </a:t>
            </a:r>
            <a:r>
              <a:rPr sz="2400" dirty="0">
                <a:latin typeface="Cambria"/>
                <a:cs typeface="Cambria"/>
              </a:rPr>
              <a:t>to</a:t>
            </a:r>
            <a:r>
              <a:rPr sz="2400" spc="20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build</a:t>
            </a:r>
            <a:r>
              <a:rPr sz="2400" spc="9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must </a:t>
            </a:r>
            <a:r>
              <a:rPr sz="2400" dirty="0">
                <a:latin typeface="Cambria"/>
                <a:cs typeface="Cambria"/>
              </a:rPr>
              <a:t>be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specified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before</a:t>
            </a:r>
            <a:r>
              <a:rPr sz="2400" spc="18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starting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project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50976" y="1325879"/>
            <a:ext cx="4395470" cy="487680"/>
            <a:chOff x="950976" y="1325879"/>
            <a:chExt cx="4395470" cy="487680"/>
          </a:xfrm>
        </p:grpSpPr>
        <p:sp>
          <p:nvSpPr>
            <p:cNvPr id="3" name="object 3"/>
            <p:cNvSpPr/>
            <p:nvPr/>
          </p:nvSpPr>
          <p:spPr>
            <a:xfrm>
              <a:off x="963168" y="1325879"/>
              <a:ext cx="4383405" cy="487680"/>
            </a:xfrm>
            <a:custGeom>
              <a:avLst/>
              <a:gdLst/>
              <a:ahLst/>
              <a:cxnLst/>
              <a:rect l="l" t="t" r="r" b="b"/>
              <a:pathLst>
                <a:path w="4383405" h="487680">
                  <a:moveTo>
                    <a:pt x="4383024" y="0"/>
                  </a:moveTo>
                  <a:lnTo>
                    <a:pt x="502297" y="0"/>
                  </a:lnTo>
                  <a:lnTo>
                    <a:pt x="502297" y="462280"/>
                  </a:lnTo>
                  <a:lnTo>
                    <a:pt x="502297" y="468007"/>
                  </a:lnTo>
                  <a:lnTo>
                    <a:pt x="495287" y="461772"/>
                  </a:lnTo>
                  <a:lnTo>
                    <a:pt x="502145" y="243840"/>
                  </a:lnTo>
                  <a:lnTo>
                    <a:pt x="502145" y="462280"/>
                  </a:lnTo>
                  <a:lnTo>
                    <a:pt x="502297" y="462280"/>
                  </a:lnTo>
                  <a:lnTo>
                    <a:pt x="502297" y="0"/>
                  </a:lnTo>
                  <a:lnTo>
                    <a:pt x="489191" y="0"/>
                  </a:lnTo>
                  <a:lnTo>
                    <a:pt x="483095" y="6096"/>
                  </a:lnTo>
                  <a:lnTo>
                    <a:pt x="483095" y="12192"/>
                  </a:lnTo>
                  <a:lnTo>
                    <a:pt x="0" y="12192"/>
                  </a:lnTo>
                  <a:lnTo>
                    <a:pt x="0" y="473964"/>
                  </a:lnTo>
                  <a:lnTo>
                    <a:pt x="483095" y="473964"/>
                  </a:lnTo>
                  <a:lnTo>
                    <a:pt x="483095" y="481584"/>
                  </a:lnTo>
                  <a:lnTo>
                    <a:pt x="489191" y="487680"/>
                  </a:lnTo>
                  <a:lnTo>
                    <a:pt x="495287" y="487680"/>
                  </a:lnTo>
                  <a:lnTo>
                    <a:pt x="4383024" y="487680"/>
                  </a:lnTo>
                  <a:lnTo>
                    <a:pt x="4383024" y="473964"/>
                  </a:lnTo>
                  <a:lnTo>
                    <a:pt x="509003" y="473964"/>
                  </a:lnTo>
                  <a:lnTo>
                    <a:pt x="508711" y="473710"/>
                  </a:lnTo>
                  <a:lnTo>
                    <a:pt x="4383024" y="473710"/>
                  </a:lnTo>
                  <a:lnTo>
                    <a:pt x="4383024" y="462280"/>
                  </a:lnTo>
                  <a:lnTo>
                    <a:pt x="509016" y="462280"/>
                  </a:lnTo>
                  <a:lnTo>
                    <a:pt x="509016" y="25908"/>
                  </a:lnTo>
                  <a:lnTo>
                    <a:pt x="4383024" y="25908"/>
                  </a:lnTo>
                  <a:lnTo>
                    <a:pt x="4383024" y="12192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50976" y="1325879"/>
              <a:ext cx="521334" cy="487680"/>
            </a:xfrm>
            <a:custGeom>
              <a:avLst/>
              <a:gdLst/>
              <a:ahLst/>
              <a:cxnLst/>
              <a:rect l="l" t="t" r="r" b="b"/>
              <a:pathLst>
                <a:path w="521334" h="487680">
                  <a:moveTo>
                    <a:pt x="521195" y="6350"/>
                  </a:moveTo>
                  <a:lnTo>
                    <a:pt x="518274" y="6350"/>
                  </a:lnTo>
                  <a:lnTo>
                    <a:pt x="518274" y="0"/>
                  </a:lnTo>
                  <a:lnTo>
                    <a:pt x="507492" y="0"/>
                  </a:lnTo>
                  <a:lnTo>
                    <a:pt x="507479" y="25400"/>
                  </a:lnTo>
                  <a:lnTo>
                    <a:pt x="507479" y="25895"/>
                  </a:lnTo>
                  <a:lnTo>
                    <a:pt x="507034" y="25400"/>
                  </a:lnTo>
                  <a:lnTo>
                    <a:pt x="507479" y="25400"/>
                  </a:lnTo>
                  <a:lnTo>
                    <a:pt x="507479" y="0"/>
                  </a:lnTo>
                  <a:lnTo>
                    <a:pt x="504304" y="0"/>
                  </a:lnTo>
                  <a:lnTo>
                    <a:pt x="504304" y="3187"/>
                  </a:lnTo>
                  <a:lnTo>
                    <a:pt x="504304" y="6350"/>
                  </a:lnTo>
                  <a:lnTo>
                    <a:pt x="501383" y="6350"/>
                  </a:lnTo>
                  <a:lnTo>
                    <a:pt x="501383" y="12700"/>
                  </a:lnTo>
                  <a:lnTo>
                    <a:pt x="501383" y="19037"/>
                  </a:lnTo>
                  <a:lnTo>
                    <a:pt x="495300" y="12192"/>
                  </a:lnTo>
                  <a:lnTo>
                    <a:pt x="495300" y="25908"/>
                  </a:lnTo>
                  <a:lnTo>
                    <a:pt x="495300" y="473964"/>
                  </a:lnTo>
                  <a:lnTo>
                    <a:pt x="25908" y="473964"/>
                  </a:lnTo>
                  <a:lnTo>
                    <a:pt x="25615" y="473710"/>
                  </a:lnTo>
                  <a:lnTo>
                    <a:pt x="495287" y="473710"/>
                  </a:lnTo>
                  <a:lnTo>
                    <a:pt x="495287" y="462280"/>
                  </a:lnTo>
                  <a:lnTo>
                    <a:pt x="25895" y="462280"/>
                  </a:lnTo>
                  <a:lnTo>
                    <a:pt x="25895" y="26314"/>
                  </a:lnTo>
                  <a:lnTo>
                    <a:pt x="25908" y="25908"/>
                  </a:lnTo>
                  <a:lnTo>
                    <a:pt x="495300" y="25908"/>
                  </a:lnTo>
                  <a:lnTo>
                    <a:pt x="495300" y="12192"/>
                  </a:lnTo>
                  <a:lnTo>
                    <a:pt x="497954" y="9537"/>
                  </a:lnTo>
                  <a:lnTo>
                    <a:pt x="497954" y="12700"/>
                  </a:lnTo>
                  <a:lnTo>
                    <a:pt x="501383" y="12700"/>
                  </a:lnTo>
                  <a:lnTo>
                    <a:pt x="501383" y="6350"/>
                  </a:lnTo>
                  <a:lnTo>
                    <a:pt x="501142" y="6350"/>
                  </a:lnTo>
                  <a:lnTo>
                    <a:pt x="504304" y="3187"/>
                  </a:lnTo>
                  <a:lnTo>
                    <a:pt x="504304" y="0"/>
                  </a:lnTo>
                  <a:lnTo>
                    <a:pt x="19189" y="0"/>
                  </a:lnTo>
                  <a:lnTo>
                    <a:pt x="19189" y="462280"/>
                  </a:lnTo>
                  <a:lnTo>
                    <a:pt x="19189" y="467995"/>
                  </a:lnTo>
                  <a:lnTo>
                    <a:pt x="12192" y="461772"/>
                  </a:lnTo>
                  <a:lnTo>
                    <a:pt x="19050" y="243840"/>
                  </a:lnTo>
                  <a:lnTo>
                    <a:pt x="19050" y="462280"/>
                  </a:lnTo>
                  <a:lnTo>
                    <a:pt x="19189" y="462280"/>
                  </a:lnTo>
                  <a:lnTo>
                    <a:pt x="1918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481584"/>
                  </a:lnTo>
                  <a:lnTo>
                    <a:pt x="6096" y="487680"/>
                  </a:lnTo>
                  <a:lnTo>
                    <a:pt x="12192" y="487680"/>
                  </a:lnTo>
                  <a:lnTo>
                    <a:pt x="507479" y="487680"/>
                  </a:lnTo>
                  <a:lnTo>
                    <a:pt x="518274" y="487680"/>
                  </a:lnTo>
                  <a:lnTo>
                    <a:pt x="518274" y="481330"/>
                  </a:lnTo>
                  <a:lnTo>
                    <a:pt x="521195" y="481330"/>
                  </a:lnTo>
                  <a:lnTo>
                    <a:pt x="521195" y="25400"/>
                  </a:lnTo>
                  <a:lnTo>
                    <a:pt x="521195" y="12700"/>
                  </a:lnTo>
                  <a:lnTo>
                    <a:pt x="5211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537192" y="1352794"/>
            <a:ext cx="12630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Cambria"/>
                <a:cs typeface="Cambria"/>
              </a:rPr>
              <a:t>Validation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3208" y="2023872"/>
            <a:ext cx="1770887" cy="177088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19581" y="1301002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6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950976" y="4069079"/>
            <a:ext cx="4395470" cy="487680"/>
            <a:chOff x="950976" y="4069079"/>
            <a:chExt cx="4395470" cy="487680"/>
          </a:xfrm>
        </p:grpSpPr>
        <p:sp>
          <p:nvSpPr>
            <p:cNvPr id="9" name="object 9"/>
            <p:cNvSpPr/>
            <p:nvPr/>
          </p:nvSpPr>
          <p:spPr>
            <a:xfrm>
              <a:off x="963168" y="4069080"/>
              <a:ext cx="4383405" cy="487680"/>
            </a:xfrm>
            <a:custGeom>
              <a:avLst/>
              <a:gdLst/>
              <a:ahLst/>
              <a:cxnLst/>
              <a:rect l="l" t="t" r="r" b="b"/>
              <a:pathLst>
                <a:path w="4383405" h="487679">
                  <a:moveTo>
                    <a:pt x="4383024" y="0"/>
                  </a:moveTo>
                  <a:lnTo>
                    <a:pt x="470903" y="0"/>
                  </a:lnTo>
                  <a:lnTo>
                    <a:pt x="466331" y="6096"/>
                  </a:lnTo>
                  <a:lnTo>
                    <a:pt x="466331" y="12204"/>
                  </a:lnTo>
                  <a:lnTo>
                    <a:pt x="0" y="12204"/>
                  </a:lnTo>
                  <a:lnTo>
                    <a:pt x="0" y="473964"/>
                  </a:lnTo>
                  <a:lnTo>
                    <a:pt x="466331" y="473964"/>
                  </a:lnTo>
                  <a:lnTo>
                    <a:pt x="466331" y="481584"/>
                  </a:lnTo>
                  <a:lnTo>
                    <a:pt x="470903" y="487680"/>
                  </a:lnTo>
                  <a:lnTo>
                    <a:pt x="478523" y="487680"/>
                  </a:lnTo>
                  <a:lnTo>
                    <a:pt x="4383024" y="487680"/>
                  </a:lnTo>
                  <a:lnTo>
                    <a:pt x="4383024" y="473964"/>
                  </a:lnTo>
                  <a:lnTo>
                    <a:pt x="495287" y="473964"/>
                  </a:lnTo>
                  <a:lnTo>
                    <a:pt x="495287" y="473710"/>
                  </a:lnTo>
                  <a:lnTo>
                    <a:pt x="4383024" y="473710"/>
                  </a:lnTo>
                  <a:lnTo>
                    <a:pt x="4383024" y="462280"/>
                  </a:lnTo>
                  <a:lnTo>
                    <a:pt x="495287" y="462280"/>
                  </a:lnTo>
                  <a:lnTo>
                    <a:pt x="495287" y="25908"/>
                  </a:lnTo>
                  <a:lnTo>
                    <a:pt x="4383024" y="25908"/>
                  </a:lnTo>
                  <a:lnTo>
                    <a:pt x="4383024" y="12192"/>
                  </a:lnTo>
                  <a:lnTo>
                    <a:pt x="4383024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50976" y="4069080"/>
              <a:ext cx="521334" cy="488315"/>
            </a:xfrm>
            <a:custGeom>
              <a:avLst/>
              <a:gdLst/>
              <a:ahLst/>
              <a:cxnLst/>
              <a:rect l="l" t="t" r="r" b="b"/>
              <a:pathLst>
                <a:path w="521334" h="488314">
                  <a:moveTo>
                    <a:pt x="521195" y="6350"/>
                  </a:moveTo>
                  <a:lnTo>
                    <a:pt x="518274" y="6350"/>
                  </a:lnTo>
                  <a:lnTo>
                    <a:pt x="518274" y="0"/>
                  </a:lnTo>
                  <a:lnTo>
                    <a:pt x="507479" y="0"/>
                  </a:lnTo>
                  <a:lnTo>
                    <a:pt x="507479" y="25400"/>
                  </a:lnTo>
                  <a:lnTo>
                    <a:pt x="507479" y="25908"/>
                  </a:lnTo>
                  <a:lnTo>
                    <a:pt x="507022" y="25400"/>
                  </a:lnTo>
                  <a:lnTo>
                    <a:pt x="507479" y="25400"/>
                  </a:lnTo>
                  <a:lnTo>
                    <a:pt x="507479" y="0"/>
                  </a:lnTo>
                  <a:lnTo>
                    <a:pt x="504304" y="0"/>
                  </a:lnTo>
                  <a:lnTo>
                    <a:pt x="504304" y="3200"/>
                  </a:lnTo>
                  <a:lnTo>
                    <a:pt x="504304" y="6350"/>
                  </a:lnTo>
                  <a:lnTo>
                    <a:pt x="501383" y="6350"/>
                  </a:lnTo>
                  <a:lnTo>
                    <a:pt x="501383" y="12700"/>
                  </a:lnTo>
                  <a:lnTo>
                    <a:pt x="501383" y="19050"/>
                  </a:lnTo>
                  <a:lnTo>
                    <a:pt x="495300" y="12204"/>
                  </a:lnTo>
                  <a:lnTo>
                    <a:pt x="495300" y="25920"/>
                  </a:lnTo>
                  <a:lnTo>
                    <a:pt x="495300" y="473976"/>
                  </a:lnTo>
                  <a:lnTo>
                    <a:pt x="25908" y="473976"/>
                  </a:lnTo>
                  <a:lnTo>
                    <a:pt x="25603" y="473710"/>
                  </a:lnTo>
                  <a:lnTo>
                    <a:pt x="495287" y="473710"/>
                  </a:lnTo>
                  <a:lnTo>
                    <a:pt x="495287" y="462280"/>
                  </a:lnTo>
                  <a:lnTo>
                    <a:pt x="25895" y="462280"/>
                  </a:lnTo>
                  <a:lnTo>
                    <a:pt x="25895" y="26327"/>
                  </a:lnTo>
                  <a:lnTo>
                    <a:pt x="25908" y="25920"/>
                  </a:lnTo>
                  <a:lnTo>
                    <a:pt x="495300" y="25920"/>
                  </a:lnTo>
                  <a:lnTo>
                    <a:pt x="495300" y="12204"/>
                  </a:lnTo>
                  <a:lnTo>
                    <a:pt x="497954" y="9550"/>
                  </a:lnTo>
                  <a:lnTo>
                    <a:pt x="497954" y="12700"/>
                  </a:lnTo>
                  <a:lnTo>
                    <a:pt x="501383" y="12700"/>
                  </a:lnTo>
                  <a:lnTo>
                    <a:pt x="501383" y="6350"/>
                  </a:lnTo>
                  <a:lnTo>
                    <a:pt x="501154" y="6350"/>
                  </a:lnTo>
                  <a:lnTo>
                    <a:pt x="504304" y="3200"/>
                  </a:lnTo>
                  <a:lnTo>
                    <a:pt x="504304" y="12"/>
                  </a:lnTo>
                  <a:lnTo>
                    <a:pt x="19189" y="12"/>
                  </a:lnTo>
                  <a:lnTo>
                    <a:pt x="19189" y="462280"/>
                  </a:lnTo>
                  <a:lnTo>
                    <a:pt x="19189" y="468007"/>
                  </a:lnTo>
                  <a:lnTo>
                    <a:pt x="12192" y="461784"/>
                  </a:lnTo>
                  <a:lnTo>
                    <a:pt x="19050" y="243852"/>
                  </a:lnTo>
                  <a:lnTo>
                    <a:pt x="19050" y="462280"/>
                  </a:lnTo>
                  <a:lnTo>
                    <a:pt x="19189" y="462280"/>
                  </a:lnTo>
                  <a:lnTo>
                    <a:pt x="19189" y="12"/>
                  </a:lnTo>
                  <a:lnTo>
                    <a:pt x="6096" y="12"/>
                  </a:lnTo>
                  <a:lnTo>
                    <a:pt x="0" y="6108"/>
                  </a:lnTo>
                  <a:lnTo>
                    <a:pt x="0" y="481596"/>
                  </a:lnTo>
                  <a:lnTo>
                    <a:pt x="6096" y="487692"/>
                  </a:lnTo>
                  <a:lnTo>
                    <a:pt x="12192" y="487692"/>
                  </a:lnTo>
                  <a:lnTo>
                    <a:pt x="507492" y="487692"/>
                  </a:lnTo>
                  <a:lnTo>
                    <a:pt x="518274" y="487680"/>
                  </a:lnTo>
                  <a:lnTo>
                    <a:pt x="518274" y="481330"/>
                  </a:lnTo>
                  <a:lnTo>
                    <a:pt x="521195" y="481330"/>
                  </a:lnTo>
                  <a:lnTo>
                    <a:pt x="521195" y="25400"/>
                  </a:lnTo>
                  <a:lnTo>
                    <a:pt x="521195" y="12700"/>
                  </a:lnTo>
                  <a:lnTo>
                    <a:pt x="521195" y="635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41704" y="4767072"/>
            <a:ext cx="1828799" cy="18287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520374" y="4095987"/>
            <a:ext cx="34512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3564" algn="l"/>
              </a:tabLst>
            </a:pPr>
            <a:r>
              <a:rPr sz="2400" spc="-10" dirty="0">
                <a:latin typeface="Cambria"/>
                <a:cs typeface="Cambria"/>
              </a:rPr>
              <a:t>Requirements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90" dirty="0">
                <a:latin typeface="Cambria"/>
                <a:cs typeface="Cambria"/>
              </a:rPr>
              <a:t>Management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19581" y="4044195"/>
            <a:ext cx="1778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7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05936" y="5640133"/>
            <a:ext cx="227965" cy="3244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15"/>
              </a:lnSpc>
            </a:pPr>
            <a:r>
              <a:rPr sz="2300" spc="-175" dirty="0">
                <a:solidFill>
                  <a:srgbClr val="BF0000"/>
                </a:solidFill>
                <a:latin typeface="Cambria"/>
                <a:cs typeface="Cambria"/>
              </a:rPr>
              <a:t>m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46191" y="0"/>
            <a:ext cx="5346700" cy="2519680"/>
            <a:chOff x="5346191" y="0"/>
            <a:chExt cx="5346700" cy="2519680"/>
          </a:xfrm>
        </p:grpSpPr>
        <p:sp>
          <p:nvSpPr>
            <p:cNvPr id="16" name="object 16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6192" y="1325879"/>
              <a:ext cx="4394200" cy="487680"/>
            </a:xfrm>
            <a:custGeom>
              <a:avLst/>
              <a:gdLst/>
              <a:ahLst/>
              <a:cxnLst/>
              <a:rect l="l" t="t" r="r" b="b"/>
              <a:pathLst>
                <a:path w="4394200" h="487680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626" y="635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10"/>
                  </a:lnTo>
                  <a:lnTo>
                    <a:pt x="0" y="473964"/>
                  </a:lnTo>
                  <a:lnTo>
                    <a:pt x="0" y="487680"/>
                  </a:lnTo>
                  <a:lnTo>
                    <a:pt x="4379963" y="487680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  <a:tabLst>
                <a:tab pos="3328670" algn="l"/>
              </a:tabLst>
            </a:pPr>
            <a:r>
              <a:rPr spc="-65" dirty="0"/>
              <a:t>Requirements</a:t>
            </a:r>
            <a:r>
              <a:rPr dirty="0"/>
              <a:t>	</a:t>
            </a:r>
            <a:r>
              <a:rPr spc="-130" dirty="0"/>
              <a:t>Engineering</a:t>
            </a:r>
            <a:r>
              <a:rPr spc="-85" dirty="0"/>
              <a:t> </a:t>
            </a:r>
            <a:r>
              <a:rPr spc="-745" dirty="0"/>
              <a:t>T</a:t>
            </a:r>
            <a:r>
              <a:rPr spc="-155" dirty="0"/>
              <a:t>a</a:t>
            </a:r>
            <a:r>
              <a:rPr spc="-130" dirty="0"/>
              <a:t>sks</a:t>
            </a:r>
            <a:r>
              <a:rPr spc="145" dirty="0"/>
              <a:t> </a:t>
            </a:r>
            <a:r>
              <a:rPr spc="-40" dirty="0"/>
              <a:t>cont.</a:t>
            </a:r>
          </a:p>
        </p:txBody>
      </p:sp>
      <p:grpSp>
        <p:nvGrpSpPr>
          <p:cNvPr id="20" name="object 20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29116" y="25908"/>
              <a:ext cx="1676399" cy="67360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6192" y="4069079"/>
              <a:ext cx="4394200" cy="488315"/>
            </a:xfrm>
            <a:custGeom>
              <a:avLst/>
              <a:gdLst/>
              <a:ahLst/>
              <a:cxnLst/>
              <a:rect l="l" t="t" r="r" b="b"/>
              <a:pathLst>
                <a:path w="4394200" h="488314">
                  <a:moveTo>
                    <a:pt x="4393679" y="6350"/>
                  </a:moveTo>
                  <a:lnTo>
                    <a:pt x="4390758" y="6350"/>
                  </a:lnTo>
                  <a:lnTo>
                    <a:pt x="4390758" y="0"/>
                  </a:lnTo>
                  <a:lnTo>
                    <a:pt x="4379963" y="0"/>
                  </a:lnTo>
                  <a:lnTo>
                    <a:pt x="4379963" y="25400"/>
                  </a:lnTo>
                  <a:lnTo>
                    <a:pt x="4373880" y="25412"/>
                  </a:lnTo>
                  <a:lnTo>
                    <a:pt x="4379963" y="25400"/>
                  </a:lnTo>
                  <a:lnTo>
                    <a:pt x="4379963" y="0"/>
                  </a:lnTo>
                  <a:lnTo>
                    <a:pt x="4376788" y="0"/>
                  </a:lnTo>
                  <a:lnTo>
                    <a:pt x="4376788" y="6350"/>
                  </a:lnTo>
                  <a:lnTo>
                    <a:pt x="4373867" y="6350"/>
                  </a:lnTo>
                  <a:lnTo>
                    <a:pt x="4373867" y="12700"/>
                  </a:lnTo>
                  <a:lnTo>
                    <a:pt x="4373626" y="12712"/>
                  </a:lnTo>
                  <a:lnTo>
                    <a:pt x="4373867" y="12700"/>
                  </a:lnTo>
                  <a:lnTo>
                    <a:pt x="4373867" y="6350"/>
                  </a:lnTo>
                  <a:lnTo>
                    <a:pt x="4373626" y="6350"/>
                  </a:lnTo>
                  <a:lnTo>
                    <a:pt x="4373626" y="12"/>
                  </a:lnTo>
                  <a:lnTo>
                    <a:pt x="0" y="12"/>
                  </a:lnTo>
                  <a:lnTo>
                    <a:pt x="0" y="12712"/>
                  </a:lnTo>
                  <a:lnTo>
                    <a:pt x="0" y="25412"/>
                  </a:lnTo>
                  <a:lnTo>
                    <a:pt x="4367784" y="25412"/>
                  </a:lnTo>
                  <a:lnTo>
                    <a:pt x="4367784" y="461772"/>
                  </a:lnTo>
                  <a:lnTo>
                    <a:pt x="0" y="461772"/>
                  </a:lnTo>
                  <a:lnTo>
                    <a:pt x="0" y="473722"/>
                  </a:lnTo>
                  <a:lnTo>
                    <a:pt x="0" y="473964"/>
                  </a:lnTo>
                  <a:lnTo>
                    <a:pt x="0" y="487692"/>
                  </a:lnTo>
                  <a:lnTo>
                    <a:pt x="4379976" y="487692"/>
                  </a:lnTo>
                  <a:lnTo>
                    <a:pt x="4390758" y="487680"/>
                  </a:lnTo>
                  <a:lnTo>
                    <a:pt x="4390758" y="481330"/>
                  </a:lnTo>
                  <a:lnTo>
                    <a:pt x="4393679" y="48133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51808" y="1991407"/>
            <a:ext cx="5405755" cy="1428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705"/>
              </a:lnSpc>
              <a:spcBef>
                <a:spcPts val="10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300" spc="-105" dirty="0">
                <a:solidFill>
                  <a:srgbClr val="BF0000"/>
                </a:solidFill>
                <a:latin typeface="Cambria"/>
                <a:cs typeface="Cambria"/>
              </a:rPr>
              <a:t>Ensure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70" dirty="0">
                <a:solidFill>
                  <a:srgbClr val="BF0000"/>
                </a:solidFill>
                <a:latin typeface="Cambria"/>
                <a:cs typeface="Cambria"/>
              </a:rPr>
              <a:t>quality</a:t>
            </a:r>
            <a:r>
              <a:rPr sz="2300" spc="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5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  <a:p>
            <a:pPr marL="354965" indent="-342265">
              <a:lnSpc>
                <a:spcPts val="2705"/>
              </a:lnSpc>
              <a:buClr>
                <a:srgbClr val="000000"/>
              </a:buClr>
              <a:buChar char="•"/>
              <a:tabLst>
                <a:tab pos="354965" algn="l"/>
                <a:tab pos="1840864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Review</a:t>
            </a:r>
            <a:r>
              <a:rPr sz="2300" spc="7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the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2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r>
              <a:rPr sz="2300" spc="11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specification</a:t>
            </a:r>
            <a:r>
              <a:rPr sz="2300" spc="105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for</a:t>
            </a:r>
            <a:endParaRPr sz="2300">
              <a:latin typeface="Cambria"/>
              <a:cs typeface="Cambria"/>
            </a:endParaRPr>
          </a:p>
          <a:p>
            <a:pPr marL="355600" marR="5080">
              <a:lnSpc>
                <a:spcPct val="100000"/>
              </a:lnSpc>
              <a:spcBef>
                <a:spcPts val="110"/>
              </a:spcBef>
              <a:tabLst>
                <a:tab pos="1309370" algn="l"/>
                <a:tab pos="2929255" algn="l"/>
                <a:tab pos="4273550" algn="l"/>
              </a:tabLst>
            </a:pP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errors</a:t>
            </a:r>
            <a:r>
              <a:rPr sz="2300" spc="-10" dirty="0">
                <a:latin typeface="Cambria"/>
                <a:cs typeface="Cambria"/>
              </a:rPr>
              <a:t>,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ambiguities</a:t>
            </a:r>
            <a:r>
              <a:rPr sz="2300" spc="-10" dirty="0">
                <a:latin typeface="Cambria"/>
                <a:cs typeface="Cambria"/>
              </a:rPr>
              <a:t>,</a:t>
            </a:r>
            <a:r>
              <a:rPr sz="2300" dirty="0">
                <a:latin typeface="Cambria"/>
                <a:cs typeface="Cambria"/>
              </a:rPr>
              <a:t>	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omissions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300" spc="-100" dirty="0">
                <a:latin typeface="Cambria"/>
                <a:cs typeface="Cambria"/>
              </a:rPr>
              <a:t>(absence) </a:t>
            </a:r>
            <a:r>
              <a:rPr sz="2300" spc="-55" dirty="0">
                <a:latin typeface="Cambria"/>
                <a:cs typeface="Cambria"/>
              </a:rPr>
              <a:t>and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conflicts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30519" y="4894627"/>
            <a:ext cx="5420995" cy="14147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55600" marR="5080" indent="-342900" algn="just">
              <a:lnSpc>
                <a:spcPct val="98700"/>
              </a:lnSpc>
              <a:spcBef>
                <a:spcPts val="140"/>
              </a:spcBef>
              <a:buChar char="•"/>
              <a:tabLst>
                <a:tab pos="355600" algn="l"/>
                <a:tab pos="358140" algn="l"/>
              </a:tabLst>
            </a:pPr>
            <a:r>
              <a:rPr sz="2300" dirty="0">
                <a:latin typeface="Cambria"/>
                <a:cs typeface="Cambria"/>
              </a:rPr>
              <a:t>	It</a:t>
            </a:r>
            <a:r>
              <a:rPr sz="2300" spc="-13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is</a:t>
            </a:r>
            <a:r>
              <a:rPr sz="2300" spc="-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4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set</a:t>
            </a:r>
            <a:r>
              <a:rPr sz="2300" spc="17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of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spc="-70" dirty="0">
                <a:latin typeface="Cambria"/>
                <a:cs typeface="Cambria"/>
              </a:rPr>
              <a:t>activities</a:t>
            </a:r>
            <a:r>
              <a:rPr sz="2300" spc="-5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to</a:t>
            </a:r>
            <a:r>
              <a:rPr sz="2300" spc="90" dirty="0">
                <a:latin typeface="Cambria"/>
                <a:cs typeface="Cambria"/>
              </a:rPr>
              <a:t> </a:t>
            </a:r>
            <a:r>
              <a:rPr sz="2300" spc="-65" dirty="0">
                <a:solidFill>
                  <a:srgbClr val="BF0000"/>
                </a:solidFill>
                <a:latin typeface="Cambria"/>
                <a:cs typeface="Cambria"/>
              </a:rPr>
              <a:t>identify</a:t>
            </a:r>
            <a:r>
              <a:rPr sz="2300" spc="-65" dirty="0">
                <a:latin typeface="Cambria"/>
                <a:cs typeface="Cambria"/>
              </a:rPr>
              <a:t>,</a:t>
            </a:r>
            <a:r>
              <a:rPr sz="2300" spc="-50" dirty="0">
                <a:latin typeface="Cambria"/>
                <a:cs typeface="Cambria"/>
              </a:rPr>
              <a:t> </a:t>
            </a:r>
            <a:r>
              <a:rPr sz="2300" spc="-90" dirty="0">
                <a:solidFill>
                  <a:srgbClr val="BF0000"/>
                </a:solidFill>
                <a:latin typeface="Cambria"/>
                <a:cs typeface="Cambria"/>
              </a:rPr>
              <a:t>control</a:t>
            </a:r>
            <a:r>
              <a:rPr sz="2300" spc="-3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140" dirty="0">
                <a:latin typeface="Cambria"/>
                <a:cs typeface="Cambria"/>
              </a:rPr>
              <a:t>&amp;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trace</a:t>
            </a:r>
            <a:r>
              <a:rPr sz="2300" spc="320" dirty="0">
                <a:solidFill>
                  <a:srgbClr val="BF0000"/>
                </a:solidFill>
                <a:latin typeface="Cambria"/>
                <a:cs typeface="Cambria"/>
              </a:rPr>
              <a:t>  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r>
              <a:rPr sz="2300" spc="425" dirty="0">
                <a:solidFill>
                  <a:srgbClr val="BF0000"/>
                </a:solidFill>
                <a:latin typeface="Cambria"/>
                <a:cs typeface="Cambria"/>
              </a:rPr>
              <a:t>   </a:t>
            </a:r>
            <a:r>
              <a:rPr sz="2300" spc="190" dirty="0">
                <a:latin typeface="Cambria"/>
                <a:cs typeface="Cambria"/>
              </a:rPr>
              <a:t>&amp;</a:t>
            </a:r>
            <a:r>
              <a:rPr sz="2300" spc="520" dirty="0">
                <a:latin typeface="Cambria"/>
                <a:cs typeface="Cambria"/>
              </a:rPr>
              <a:t> 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changes</a:t>
            </a:r>
            <a:r>
              <a:rPr sz="2300" spc="290" dirty="0">
                <a:solidFill>
                  <a:srgbClr val="BF0000"/>
                </a:solidFill>
                <a:latin typeface="Cambria"/>
                <a:cs typeface="Cambria"/>
              </a:rPr>
              <a:t>   </a:t>
            </a:r>
            <a:r>
              <a:rPr sz="2300" spc="-95" dirty="0">
                <a:solidFill>
                  <a:srgbClr val="BF0000"/>
                </a:solidFill>
                <a:latin typeface="Cambria"/>
                <a:cs typeface="Cambria"/>
              </a:rPr>
              <a:t>to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require</a:t>
            </a:r>
            <a:r>
              <a:rPr sz="2300" spc="45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ents </a:t>
            </a:r>
            <a:r>
              <a:rPr sz="2300" spc="-30" dirty="0">
                <a:latin typeface="Cambria"/>
                <a:cs typeface="Cambria"/>
              </a:rPr>
              <a:t>(Umbrella</a:t>
            </a:r>
            <a:r>
              <a:rPr sz="2300" spc="-70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Activities)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at</a:t>
            </a:r>
            <a:r>
              <a:rPr sz="2300" spc="114" dirty="0">
                <a:latin typeface="Cambria"/>
                <a:cs typeface="Cambria"/>
              </a:rPr>
              <a:t> </a:t>
            </a:r>
            <a:r>
              <a:rPr sz="2300" spc="-25" dirty="0">
                <a:latin typeface="Cambria"/>
                <a:cs typeface="Cambria"/>
              </a:rPr>
              <a:t>any </a:t>
            </a:r>
            <a:r>
              <a:rPr sz="2300" spc="-95" dirty="0">
                <a:latin typeface="Cambria"/>
                <a:cs typeface="Cambria"/>
              </a:rPr>
              <a:t>time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dirty="0">
                <a:latin typeface="Cambria"/>
                <a:cs typeface="Cambria"/>
              </a:rPr>
              <a:t>as</a:t>
            </a:r>
            <a:r>
              <a:rPr sz="2300" spc="-100" dirty="0">
                <a:latin typeface="Cambria"/>
                <a:cs typeface="Cambria"/>
              </a:rPr>
              <a:t> </a:t>
            </a:r>
            <a:r>
              <a:rPr sz="2300" spc="-30" dirty="0">
                <a:latin typeface="Cambria"/>
                <a:cs typeface="Cambria"/>
              </a:rPr>
              <a:t>the</a:t>
            </a:r>
            <a:r>
              <a:rPr sz="2300" spc="30" dirty="0">
                <a:latin typeface="Cambria"/>
                <a:cs typeface="Cambria"/>
              </a:rPr>
              <a:t> </a:t>
            </a:r>
            <a:r>
              <a:rPr sz="2300" spc="-60" dirty="0">
                <a:latin typeface="Cambria"/>
                <a:cs typeface="Cambria"/>
              </a:rPr>
              <a:t>project</a:t>
            </a:r>
            <a:r>
              <a:rPr sz="2300" spc="4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proceeds.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27576" y="4439411"/>
            <a:ext cx="977265" cy="309880"/>
            <a:chOff x="4227576" y="4439411"/>
            <a:chExt cx="977265" cy="309880"/>
          </a:xfrm>
        </p:grpSpPr>
        <p:sp>
          <p:nvSpPr>
            <p:cNvPr id="3" name="object 3"/>
            <p:cNvSpPr/>
            <p:nvPr/>
          </p:nvSpPr>
          <p:spPr>
            <a:xfrm>
              <a:off x="4233672" y="4443983"/>
              <a:ext cx="965200" cy="297180"/>
            </a:xfrm>
            <a:custGeom>
              <a:avLst/>
              <a:gdLst/>
              <a:ahLst/>
              <a:cxnLst/>
              <a:rect l="l" t="t" r="r" b="b"/>
              <a:pathLst>
                <a:path w="965200" h="297179">
                  <a:moveTo>
                    <a:pt x="722375" y="297179"/>
                  </a:moveTo>
                  <a:lnTo>
                    <a:pt x="722375" y="222503"/>
                  </a:lnTo>
                  <a:lnTo>
                    <a:pt x="0" y="222503"/>
                  </a:lnTo>
                  <a:lnTo>
                    <a:pt x="0" y="74675"/>
                  </a:lnTo>
                  <a:lnTo>
                    <a:pt x="722375" y="74675"/>
                  </a:lnTo>
                  <a:lnTo>
                    <a:pt x="722375" y="0"/>
                  </a:lnTo>
                  <a:lnTo>
                    <a:pt x="964691" y="149351"/>
                  </a:lnTo>
                  <a:lnTo>
                    <a:pt x="722375" y="297179"/>
                  </a:lnTo>
                  <a:close/>
                </a:path>
              </a:pathLst>
            </a:custGeom>
            <a:solidFill>
              <a:srgbClr val="007E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227576" y="4439411"/>
              <a:ext cx="977265" cy="309880"/>
            </a:xfrm>
            <a:custGeom>
              <a:avLst/>
              <a:gdLst/>
              <a:ahLst/>
              <a:cxnLst/>
              <a:rect l="l" t="t" r="r" b="b"/>
              <a:pathLst>
                <a:path w="977264" h="309879">
                  <a:moveTo>
                    <a:pt x="734568" y="16246"/>
                  </a:moveTo>
                  <a:lnTo>
                    <a:pt x="725424" y="10668"/>
                  </a:lnTo>
                  <a:lnTo>
                    <a:pt x="731520" y="0"/>
                  </a:lnTo>
                  <a:lnTo>
                    <a:pt x="739014" y="4572"/>
                  </a:lnTo>
                  <a:lnTo>
                    <a:pt x="734568" y="4572"/>
                  </a:lnTo>
                  <a:lnTo>
                    <a:pt x="734568" y="16246"/>
                  </a:lnTo>
                  <a:close/>
                </a:path>
                <a:path w="977264" h="309879">
                  <a:moveTo>
                    <a:pt x="722376" y="79248"/>
                  </a:moveTo>
                  <a:lnTo>
                    <a:pt x="722376" y="4572"/>
                  </a:lnTo>
                  <a:lnTo>
                    <a:pt x="728907" y="4572"/>
                  </a:lnTo>
                  <a:lnTo>
                    <a:pt x="725424" y="10668"/>
                  </a:lnTo>
                  <a:lnTo>
                    <a:pt x="734568" y="16246"/>
                  </a:lnTo>
                  <a:lnTo>
                    <a:pt x="734568" y="73152"/>
                  </a:lnTo>
                  <a:lnTo>
                    <a:pt x="728472" y="73152"/>
                  </a:lnTo>
                  <a:lnTo>
                    <a:pt x="722376" y="79248"/>
                  </a:lnTo>
                  <a:close/>
                </a:path>
                <a:path w="977264" h="309879">
                  <a:moveTo>
                    <a:pt x="959041" y="153189"/>
                  </a:moveTo>
                  <a:lnTo>
                    <a:pt x="734568" y="16246"/>
                  </a:lnTo>
                  <a:lnTo>
                    <a:pt x="734568" y="4572"/>
                  </a:lnTo>
                  <a:lnTo>
                    <a:pt x="739014" y="4572"/>
                  </a:lnTo>
                  <a:lnTo>
                    <a:pt x="973836" y="147828"/>
                  </a:lnTo>
                  <a:lnTo>
                    <a:pt x="967740" y="147828"/>
                  </a:lnTo>
                  <a:lnTo>
                    <a:pt x="959041" y="153189"/>
                  </a:lnTo>
                  <a:close/>
                </a:path>
                <a:path w="977264" h="309879">
                  <a:moveTo>
                    <a:pt x="722376" y="234696"/>
                  </a:moveTo>
                  <a:lnTo>
                    <a:pt x="3048" y="234696"/>
                  </a:lnTo>
                  <a:lnTo>
                    <a:pt x="0" y="231648"/>
                  </a:lnTo>
                  <a:lnTo>
                    <a:pt x="0" y="76200"/>
                  </a:lnTo>
                  <a:lnTo>
                    <a:pt x="3048" y="73152"/>
                  </a:lnTo>
                  <a:lnTo>
                    <a:pt x="722376" y="73152"/>
                  </a:lnTo>
                  <a:lnTo>
                    <a:pt x="722376" y="79248"/>
                  </a:lnTo>
                  <a:lnTo>
                    <a:pt x="12192" y="79248"/>
                  </a:lnTo>
                  <a:lnTo>
                    <a:pt x="6096" y="85344"/>
                  </a:lnTo>
                  <a:lnTo>
                    <a:pt x="12192" y="85344"/>
                  </a:lnTo>
                  <a:lnTo>
                    <a:pt x="12192" y="220979"/>
                  </a:lnTo>
                  <a:lnTo>
                    <a:pt x="6096" y="220979"/>
                  </a:lnTo>
                  <a:lnTo>
                    <a:pt x="12192" y="227076"/>
                  </a:lnTo>
                  <a:lnTo>
                    <a:pt x="722376" y="227076"/>
                  </a:lnTo>
                  <a:lnTo>
                    <a:pt x="722376" y="234696"/>
                  </a:lnTo>
                  <a:close/>
                </a:path>
                <a:path w="977264" h="309879">
                  <a:moveTo>
                    <a:pt x="731520" y="85344"/>
                  </a:moveTo>
                  <a:lnTo>
                    <a:pt x="12192" y="85344"/>
                  </a:lnTo>
                  <a:lnTo>
                    <a:pt x="12192" y="79248"/>
                  </a:lnTo>
                  <a:lnTo>
                    <a:pt x="722376" y="79248"/>
                  </a:lnTo>
                  <a:lnTo>
                    <a:pt x="728472" y="73152"/>
                  </a:lnTo>
                  <a:lnTo>
                    <a:pt x="734568" y="73152"/>
                  </a:lnTo>
                  <a:lnTo>
                    <a:pt x="734568" y="82296"/>
                  </a:lnTo>
                  <a:lnTo>
                    <a:pt x="731520" y="85344"/>
                  </a:lnTo>
                  <a:close/>
                </a:path>
                <a:path w="977264" h="309879">
                  <a:moveTo>
                    <a:pt x="12192" y="85344"/>
                  </a:moveTo>
                  <a:lnTo>
                    <a:pt x="6096" y="85344"/>
                  </a:lnTo>
                  <a:lnTo>
                    <a:pt x="12192" y="79248"/>
                  </a:lnTo>
                  <a:lnTo>
                    <a:pt x="12192" y="85344"/>
                  </a:lnTo>
                  <a:close/>
                </a:path>
                <a:path w="977264" h="309879">
                  <a:moveTo>
                    <a:pt x="967740" y="158496"/>
                  </a:moveTo>
                  <a:lnTo>
                    <a:pt x="959041" y="153189"/>
                  </a:lnTo>
                  <a:lnTo>
                    <a:pt x="967740" y="147828"/>
                  </a:lnTo>
                  <a:lnTo>
                    <a:pt x="967740" y="158496"/>
                  </a:lnTo>
                  <a:close/>
                </a:path>
                <a:path w="977264" h="309879">
                  <a:moveTo>
                    <a:pt x="975360" y="158496"/>
                  </a:moveTo>
                  <a:lnTo>
                    <a:pt x="967740" y="158496"/>
                  </a:lnTo>
                  <a:lnTo>
                    <a:pt x="967740" y="147828"/>
                  </a:lnTo>
                  <a:lnTo>
                    <a:pt x="973836" y="147828"/>
                  </a:lnTo>
                  <a:lnTo>
                    <a:pt x="976884" y="150876"/>
                  </a:lnTo>
                  <a:lnTo>
                    <a:pt x="976884" y="155448"/>
                  </a:lnTo>
                  <a:lnTo>
                    <a:pt x="975360" y="158496"/>
                  </a:lnTo>
                  <a:close/>
                </a:path>
                <a:path w="977264" h="309879">
                  <a:moveTo>
                    <a:pt x="741410" y="301752"/>
                  </a:moveTo>
                  <a:lnTo>
                    <a:pt x="734568" y="301752"/>
                  </a:lnTo>
                  <a:lnTo>
                    <a:pt x="734568" y="291544"/>
                  </a:lnTo>
                  <a:lnTo>
                    <a:pt x="959041" y="153189"/>
                  </a:lnTo>
                  <a:lnTo>
                    <a:pt x="967740" y="158496"/>
                  </a:lnTo>
                  <a:lnTo>
                    <a:pt x="973836" y="158496"/>
                  </a:lnTo>
                  <a:lnTo>
                    <a:pt x="741410" y="301752"/>
                  </a:lnTo>
                  <a:close/>
                </a:path>
                <a:path w="977264" h="309879">
                  <a:moveTo>
                    <a:pt x="12192" y="227076"/>
                  </a:moveTo>
                  <a:lnTo>
                    <a:pt x="6096" y="220979"/>
                  </a:lnTo>
                  <a:lnTo>
                    <a:pt x="12192" y="220979"/>
                  </a:lnTo>
                  <a:lnTo>
                    <a:pt x="12192" y="227076"/>
                  </a:lnTo>
                  <a:close/>
                </a:path>
                <a:path w="977264" h="309879">
                  <a:moveTo>
                    <a:pt x="734568" y="234696"/>
                  </a:moveTo>
                  <a:lnTo>
                    <a:pt x="728472" y="234696"/>
                  </a:lnTo>
                  <a:lnTo>
                    <a:pt x="722376" y="227076"/>
                  </a:lnTo>
                  <a:lnTo>
                    <a:pt x="12192" y="227076"/>
                  </a:lnTo>
                  <a:lnTo>
                    <a:pt x="12192" y="220979"/>
                  </a:lnTo>
                  <a:lnTo>
                    <a:pt x="731520" y="220979"/>
                  </a:lnTo>
                  <a:lnTo>
                    <a:pt x="734568" y="224028"/>
                  </a:lnTo>
                  <a:lnTo>
                    <a:pt x="734568" y="234696"/>
                  </a:lnTo>
                  <a:close/>
                </a:path>
                <a:path w="977264" h="309879">
                  <a:moveTo>
                    <a:pt x="726948" y="309372"/>
                  </a:moveTo>
                  <a:lnTo>
                    <a:pt x="722376" y="304800"/>
                  </a:lnTo>
                  <a:lnTo>
                    <a:pt x="722376" y="227076"/>
                  </a:lnTo>
                  <a:lnTo>
                    <a:pt x="728472" y="234696"/>
                  </a:lnTo>
                  <a:lnTo>
                    <a:pt x="734568" y="234696"/>
                  </a:lnTo>
                  <a:lnTo>
                    <a:pt x="734568" y="291544"/>
                  </a:lnTo>
                  <a:lnTo>
                    <a:pt x="725424" y="297179"/>
                  </a:lnTo>
                  <a:lnTo>
                    <a:pt x="734568" y="301752"/>
                  </a:lnTo>
                  <a:lnTo>
                    <a:pt x="741410" y="301752"/>
                  </a:lnTo>
                  <a:lnTo>
                    <a:pt x="731520" y="307848"/>
                  </a:lnTo>
                  <a:lnTo>
                    <a:pt x="729996" y="307848"/>
                  </a:lnTo>
                  <a:lnTo>
                    <a:pt x="726948" y="309372"/>
                  </a:lnTo>
                  <a:close/>
                </a:path>
                <a:path w="977264" h="309879">
                  <a:moveTo>
                    <a:pt x="734568" y="301752"/>
                  </a:moveTo>
                  <a:lnTo>
                    <a:pt x="725424" y="297179"/>
                  </a:lnTo>
                  <a:lnTo>
                    <a:pt x="734568" y="291544"/>
                  </a:lnTo>
                  <a:lnTo>
                    <a:pt x="734568" y="3017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415304" y="2500419"/>
            <a:ext cx="1116330" cy="72390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 marR="5080">
              <a:lnSpc>
                <a:spcPts val="2690"/>
              </a:lnSpc>
              <a:spcBef>
                <a:spcPts val="285"/>
              </a:spcBef>
            </a:pPr>
            <a:r>
              <a:rPr sz="2350" spc="-110" dirty="0">
                <a:latin typeface="Cambria"/>
                <a:cs typeface="Cambria"/>
              </a:rPr>
              <a:t>Produces </a:t>
            </a:r>
            <a:r>
              <a:rPr sz="2350" spc="-10" dirty="0">
                <a:latin typeface="Cambria"/>
                <a:cs typeface="Cambria"/>
              </a:rPr>
              <a:t>contains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18930" y="2500419"/>
            <a:ext cx="118300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577215" algn="l"/>
              </a:tabLst>
            </a:pPr>
            <a:r>
              <a:rPr sz="2350" spc="-25" dirty="0">
                <a:latin typeface="Cambria"/>
                <a:cs typeface="Cambria"/>
              </a:rPr>
              <a:t>one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80" dirty="0">
                <a:latin typeface="Cambria"/>
                <a:cs typeface="Cambria"/>
              </a:rPr>
              <a:t>large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5304" y="3207529"/>
            <a:ext cx="323151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75" dirty="0">
                <a:latin typeface="Cambria"/>
                <a:cs typeface="Cambria"/>
              </a:rPr>
              <a:t>describing</a:t>
            </a:r>
            <a:r>
              <a:rPr sz="2350" spc="-55" dirty="0">
                <a:latin typeface="Cambria"/>
                <a:cs typeface="Cambria"/>
              </a:rPr>
              <a:t> </a:t>
            </a:r>
            <a:r>
              <a:rPr sz="2350" spc="-105" dirty="0">
                <a:latin typeface="Cambria"/>
                <a:cs typeface="Cambria"/>
              </a:rPr>
              <a:t>how</a:t>
            </a:r>
            <a:r>
              <a:rPr sz="2350" spc="-2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it</a:t>
            </a:r>
            <a:r>
              <a:rPr sz="2350" spc="-125" dirty="0">
                <a:latin typeface="Cambria"/>
                <a:cs typeface="Cambria"/>
              </a:rPr>
              <a:t> </a:t>
            </a:r>
            <a:r>
              <a:rPr sz="2350" dirty="0">
                <a:latin typeface="Cambria"/>
                <a:cs typeface="Cambria"/>
              </a:rPr>
              <a:t>will</a:t>
            </a:r>
            <a:r>
              <a:rPr sz="2350" spc="-75" dirty="0">
                <a:latin typeface="Cambria"/>
                <a:cs typeface="Cambria"/>
              </a:rPr>
              <a:t> </a:t>
            </a:r>
            <a:r>
              <a:rPr sz="2350" spc="-10" dirty="0">
                <a:latin typeface="Cambria"/>
                <a:cs typeface="Cambria"/>
              </a:rPr>
              <a:t>do</a:t>
            </a:r>
            <a:r>
              <a:rPr sz="2350" spc="-60" dirty="0">
                <a:latin typeface="Cambria"/>
                <a:cs typeface="Cambria"/>
              </a:rPr>
              <a:t> </a:t>
            </a:r>
            <a:r>
              <a:rPr sz="2350" spc="-25" dirty="0">
                <a:latin typeface="Cambria"/>
                <a:cs typeface="Cambria"/>
              </a:rPr>
              <a:t>it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2170" y="3746980"/>
            <a:ext cx="3733800" cy="1633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52830" indent="149225">
              <a:lnSpc>
                <a:spcPct val="141300"/>
              </a:lnSpc>
              <a:spcBef>
                <a:spcPts val="100"/>
              </a:spcBef>
            </a:pPr>
            <a:r>
              <a:rPr sz="2350" spc="-20" dirty="0">
                <a:solidFill>
                  <a:srgbClr val="FF3100"/>
                </a:solidFill>
                <a:latin typeface="Cambria"/>
                <a:cs typeface="Cambria"/>
              </a:rPr>
              <a:t>Crucial</a:t>
            </a:r>
            <a:r>
              <a:rPr sz="2350" spc="-55" dirty="0">
                <a:solidFill>
                  <a:srgbClr val="FF3100"/>
                </a:solidFill>
                <a:latin typeface="Cambria"/>
                <a:cs typeface="Cambria"/>
              </a:rPr>
              <a:t> </a:t>
            </a:r>
            <a:r>
              <a:rPr sz="2350" spc="-100" dirty="0">
                <a:solidFill>
                  <a:srgbClr val="FF3100"/>
                </a:solidFill>
                <a:latin typeface="Cambria"/>
                <a:cs typeface="Cambria"/>
              </a:rPr>
              <a:t>process</a:t>
            </a:r>
            <a:r>
              <a:rPr sz="2350" spc="-15" dirty="0">
                <a:solidFill>
                  <a:srgbClr val="FF3100"/>
                </a:solidFill>
                <a:latin typeface="Cambria"/>
                <a:cs typeface="Cambria"/>
              </a:rPr>
              <a:t> </a:t>
            </a:r>
            <a:r>
              <a:rPr sz="2350" spc="-100" dirty="0">
                <a:solidFill>
                  <a:srgbClr val="FF3100"/>
                </a:solidFill>
                <a:latin typeface="Cambria"/>
                <a:cs typeface="Cambria"/>
              </a:rPr>
              <a:t>steps </a:t>
            </a:r>
            <a:r>
              <a:rPr sz="2350" spc="-25" dirty="0">
                <a:solidFill>
                  <a:srgbClr val="009900"/>
                </a:solidFill>
                <a:latin typeface="Cambria"/>
                <a:cs typeface="Cambria"/>
              </a:rPr>
              <a:t>Quality</a:t>
            </a:r>
            <a:r>
              <a:rPr sz="2350" spc="-3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dirty="0">
                <a:solidFill>
                  <a:srgbClr val="009900"/>
                </a:solidFill>
                <a:latin typeface="Cambria"/>
                <a:cs typeface="Cambria"/>
              </a:rPr>
              <a:t>of</a:t>
            </a:r>
            <a:r>
              <a:rPr sz="2350" spc="-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009900"/>
                </a:solidFill>
                <a:latin typeface="Cambria"/>
                <a:cs typeface="Cambria"/>
              </a:rPr>
              <a:t>product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870"/>
              </a:spcBef>
            </a:pPr>
            <a:r>
              <a:rPr sz="2350" spc="-95" dirty="0">
                <a:solidFill>
                  <a:srgbClr val="009900"/>
                </a:solidFill>
                <a:latin typeface="Cambria"/>
                <a:cs typeface="Cambria"/>
              </a:rPr>
              <a:t>Without</a:t>
            </a:r>
            <a:r>
              <a:rPr sz="2350" spc="-4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20" dirty="0">
                <a:solidFill>
                  <a:srgbClr val="009900"/>
                </a:solidFill>
                <a:latin typeface="Cambria"/>
                <a:cs typeface="Cambria"/>
              </a:rPr>
              <a:t>well</a:t>
            </a:r>
            <a:r>
              <a:rPr sz="2350" spc="-3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130" dirty="0">
                <a:solidFill>
                  <a:srgbClr val="009900"/>
                </a:solidFill>
                <a:latin typeface="Cambria"/>
                <a:cs typeface="Cambria"/>
              </a:rPr>
              <a:t>written</a:t>
            </a:r>
            <a:r>
              <a:rPr sz="2350" spc="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95" dirty="0">
                <a:solidFill>
                  <a:srgbClr val="009900"/>
                </a:solidFill>
                <a:latin typeface="Cambria"/>
                <a:cs typeface="Cambria"/>
              </a:rPr>
              <a:t>document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50860" y="5514236"/>
            <a:ext cx="148590" cy="329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55"/>
              </a:lnSpc>
            </a:pPr>
            <a:r>
              <a:rPr sz="2350" spc="-200" dirty="0">
                <a:solidFill>
                  <a:srgbClr val="009900"/>
                </a:solidFill>
                <a:latin typeface="Cambria"/>
                <a:cs typeface="Cambria"/>
              </a:rPr>
              <a:t>n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46192" y="0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80">
                <a:moveTo>
                  <a:pt x="5346192" y="2519172"/>
                </a:moveTo>
                <a:lnTo>
                  <a:pt x="0" y="2519172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67705" y="415497"/>
            <a:ext cx="52482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Requirement</a:t>
            </a:r>
            <a:r>
              <a:rPr sz="4000" spc="-20" dirty="0"/>
              <a:t> </a:t>
            </a:r>
            <a:r>
              <a:rPr sz="4000" spc="-90" dirty="0"/>
              <a:t>Engineering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5930924" y="1096024"/>
            <a:ext cx="1179195" cy="1232535"/>
          </a:xfrm>
          <a:prstGeom prst="rect">
            <a:avLst/>
          </a:prstGeom>
        </p:spPr>
        <p:txBody>
          <a:bodyPr vert="horz" wrap="square" lIns="0" tIns="203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sz="2700" spc="-90" dirty="0">
                <a:solidFill>
                  <a:srgbClr val="FF3100"/>
                </a:solidFill>
                <a:latin typeface="Cambria"/>
                <a:cs typeface="Cambria"/>
              </a:rPr>
              <a:t>describe</a:t>
            </a:r>
            <a:endParaRPr sz="2700">
              <a:latin typeface="Cambria"/>
              <a:cs typeface="Cambria"/>
            </a:endParaRPr>
          </a:p>
          <a:p>
            <a:pPr marL="441959">
              <a:lnSpc>
                <a:spcPct val="100000"/>
              </a:lnSpc>
              <a:spcBef>
                <a:spcPts val="1510"/>
              </a:spcBef>
            </a:pPr>
            <a:r>
              <a:rPr sz="2700" b="1" u="heavy" spc="-25" dirty="0">
                <a:solidFill>
                  <a:srgbClr val="FF3100"/>
                </a:solidFill>
                <a:uFill>
                  <a:solidFill>
                    <a:srgbClr val="FF3100"/>
                  </a:solidFill>
                </a:uFill>
                <a:latin typeface="Times New Roman"/>
                <a:cs typeface="Times New Roman"/>
              </a:rPr>
              <a:t>How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574826" y="1074571"/>
            <a:ext cx="2082164" cy="1275080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75"/>
              </a:spcBef>
            </a:pPr>
            <a:r>
              <a:rPr sz="2700" spc="-20" dirty="0">
                <a:solidFill>
                  <a:srgbClr val="FF3100"/>
                </a:solidFill>
                <a:latin typeface="Cambria"/>
                <a:cs typeface="Cambria"/>
              </a:rPr>
              <a:t>Requirements</a:t>
            </a:r>
            <a:endParaRPr sz="2700">
              <a:latin typeface="Cambria"/>
              <a:cs typeface="Cambria"/>
            </a:endParaRPr>
          </a:p>
          <a:p>
            <a:pPr marL="164465">
              <a:lnSpc>
                <a:spcPct val="100000"/>
              </a:lnSpc>
              <a:spcBef>
                <a:spcPts val="1680"/>
              </a:spcBef>
              <a:tabLst>
                <a:tab pos="1586865" algn="l"/>
              </a:tabLst>
            </a:pPr>
            <a:r>
              <a:rPr sz="2700" b="1" u="heavy" spc="-20" dirty="0">
                <a:solidFill>
                  <a:srgbClr val="FF3100"/>
                </a:solidFill>
                <a:uFill>
                  <a:solidFill>
                    <a:srgbClr val="FF3100"/>
                  </a:solidFill>
                </a:uFill>
                <a:latin typeface="Times New Roman"/>
                <a:cs typeface="Times New Roman"/>
              </a:rPr>
              <a:t>What</a:t>
            </a:r>
            <a:r>
              <a:rPr sz="2700" b="1" dirty="0">
                <a:solidFill>
                  <a:srgbClr val="FF3100"/>
                </a:solidFill>
                <a:latin typeface="Times New Roman"/>
                <a:cs typeface="Times New Roman"/>
              </a:rPr>
              <a:t>	</a:t>
            </a:r>
            <a:r>
              <a:rPr sz="2700" b="1" spc="-25" dirty="0">
                <a:solidFill>
                  <a:srgbClr val="FF3100"/>
                </a:solidFill>
                <a:latin typeface="Times New Roman"/>
                <a:cs typeface="Times New Roman"/>
              </a:rPr>
              <a:t>not</a:t>
            </a:r>
            <a:endParaRPr sz="2700">
              <a:latin typeface="Times New Roman"/>
              <a:cs typeface="Times New Roman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272143" y="2500419"/>
            <a:ext cx="371094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320800" algn="l"/>
                <a:tab pos="2491105" algn="l"/>
                <a:tab pos="2872105" algn="l"/>
              </a:tabLst>
            </a:pPr>
            <a:r>
              <a:rPr sz="2350" spc="-10" dirty="0">
                <a:latin typeface="Cambria"/>
                <a:cs typeface="Cambria"/>
              </a:rPr>
              <a:t>document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10" dirty="0">
                <a:latin typeface="Cambria"/>
                <a:cs typeface="Cambria"/>
              </a:rPr>
              <a:t>written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25" dirty="0">
                <a:latin typeface="Cambria"/>
                <a:cs typeface="Cambria"/>
              </a:rPr>
              <a:t>in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110" dirty="0">
                <a:latin typeface="Cambria"/>
                <a:cs typeface="Cambria"/>
              </a:rPr>
              <a:t>natural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186602" y="2500419"/>
            <a:ext cx="110236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spc="-70" dirty="0">
                <a:latin typeface="Cambria"/>
                <a:cs typeface="Cambria"/>
              </a:rPr>
              <a:t>language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74113" y="2855497"/>
            <a:ext cx="67322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33375" algn="l"/>
                <a:tab pos="1923414" algn="l"/>
                <a:tab pos="2324100" algn="l"/>
                <a:tab pos="3103245" algn="l"/>
                <a:tab pos="3670300" algn="l"/>
                <a:tab pos="4761230" algn="l"/>
                <a:tab pos="5810250" algn="l"/>
              </a:tabLst>
            </a:pPr>
            <a:r>
              <a:rPr sz="2350" spc="-50" dirty="0">
                <a:latin typeface="Cambria"/>
                <a:cs typeface="Cambria"/>
              </a:rPr>
              <a:t>a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10" dirty="0">
                <a:latin typeface="Cambria"/>
                <a:cs typeface="Cambria"/>
              </a:rPr>
              <a:t>description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25" dirty="0">
                <a:latin typeface="Cambria"/>
                <a:cs typeface="Cambria"/>
              </a:rPr>
              <a:t>of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20" dirty="0">
                <a:latin typeface="Cambria"/>
                <a:cs typeface="Cambria"/>
              </a:rPr>
              <a:t>what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25" dirty="0">
                <a:latin typeface="Cambria"/>
                <a:cs typeface="Cambria"/>
              </a:rPr>
              <a:t>the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10" dirty="0">
                <a:latin typeface="Cambria"/>
                <a:cs typeface="Cambria"/>
              </a:rPr>
              <a:t>system</a:t>
            </a:r>
            <a:r>
              <a:rPr sz="2350" dirty="0">
                <a:latin typeface="Cambria"/>
                <a:cs typeface="Cambria"/>
              </a:rPr>
              <a:t>	will</a:t>
            </a:r>
            <a:r>
              <a:rPr sz="2350" spc="140" dirty="0">
                <a:latin typeface="Cambria"/>
                <a:cs typeface="Cambria"/>
              </a:rPr>
              <a:t> </a:t>
            </a:r>
            <a:r>
              <a:rPr sz="2350" spc="-25" dirty="0">
                <a:latin typeface="Cambria"/>
                <a:cs typeface="Cambria"/>
              </a:rPr>
              <a:t>do</a:t>
            </a:r>
            <a:r>
              <a:rPr sz="2350" dirty="0">
                <a:latin typeface="Cambria"/>
                <a:cs typeface="Cambria"/>
              </a:rPr>
              <a:t>	</a:t>
            </a:r>
            <a:r>
              <a:rPr sz="2350" spc="-110" dirty="0">
                <a:latin typeface="Cambria"/>
                <a:cs typeface="Cambria"/>
              </a:rPr>
              <a:t>without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498053" y="4394655"/>
            <a:ext cx="2978785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802890" algn="l"/>
              </a:tabLst>
            </a:pPr>
            <a:r>
              <a:rPr sz="2350" spc="-90" dirty="0">
                <a:solidFill>
                  <a:srgbClr val="009900"/>
                </a:solidFill>
                <a:latin typeface="Cambria"/>
                <a:cs typeface="Cambria"/>
              </a:rPr>
              <a:t>Process</a:t>
            </a:r>
            <a:r>
              <a:rPr sz="2350" spc="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130" dirty="0">
                <a:solidFill>
                  <a:srgbClr val="009900"/>
                </a:solidFill>
                <a:latin typeface="Cambria"/>
                <a:cs typeface="Cambria"/>
              </a:rPr>
              <a:t>that</a:t>
            </a:r>
            <a:r>
              <a:rPr sz="2350" spc="3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009900"/>
                </a:solidFill>
                <a:latin typeface="Cambria"/>
                <a:cs typeface="Cambria"/>
              </a:rPr>
              <a:t>creates</a:t>
            </a:r>
            <a:r>
              <a:rPr sz="2350" dirty="0">
                <a:solidFill>
                  <a:srgbClr val="009900"/>
                </a:solidFill>
                <a:latin typeface="Cambria"/>
                <a:cs typeface="Cambria"/>
              </a:rPr>
              <a:t>	</a:t>
            </a:r>
            <a:r>
              <a:rPr sz="2350" spc="-65" dirty="0">
                <a:solidFill>
                  <a:srgbClr val="009900"/>
                </a:solidFill>
                <a:latin typeface="Cambria"/>
                <a:cs typeface="Cambria"/>
              </a:rPr>
              <a:t>it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2559768" y="5364061"/>
            <a:ext cx="5194300" cy="141097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  <a:tabLst>
                <a:tab pos="2842260" algn="l"/>
              </a:tabLst>
            </a:pPr>
            <a:r>
              <a:rPr sz="2350" spc="-10" dirty="0">
                <a:solidFill>
                  <a:srgbClr val="009900"/>
                </a:solidFill>
                <a:latin typeface="Cambria"/>
                <a:cs typeface="Cambria"/>
              </a:rPr>
              <a:t>-</a:t>
            </a:r>
            <a:r>
              <a:rPr sz="2350" dirty="0">
                <a:solidFill>
                  <a:srgbClr val="009900"/>
                </a:solidFill>
                <a:latin typeface="Cambria"/>
                <a:cs typeface="Cambria"/>
              </a:rPr>
              <a:t>-</a:t>
            </a:r>
            <a:r>
              <a:rPr sz="2350" spc="5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70" dirty="0">
                <a:solidFill>
                  <a:srgbClr val="009900"/>
                </a:solidFill>
                <a:latin typeface="Cambria"/>
                <a:cs typeface="Cambria"/>
              </a:rPr>
              <a:t>Developers</a:t>
            </a:r>
            <a:r>
              <a:rPr sz="2350" spc="-4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30" dirty="0">
                <a:solidFill>
                  <a:srgbClr val="009900"/>
                </a:solidFill>
                <a:latin typeface="Cambria"/>
                <a:cs typeface="Cambria"/>
              </a:rPr>
              <a:t>do</a:t>
            </a:r>
            <a:r>
              <a:rPr sz="2350" spc="-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110" dirty="0">
                <a:solidFill>
                  <a:srgbClr val="009900"/>
                </a:solidFill>
                <a:latin typeface="Cambria"/>
                <a:cs typeface="Cambria"/>
              </a:rPr>
              <a:t>not</a:t>
            </a:r>
            <a:r>
              <a:rPr sz="2350" spc="-1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50" dirty="0">
                <a:solidFill>
                  <a:srgbClr val="009900"/>
                </a:solidFill>
                <a:latin typeface="Cambria"/>
                <a:cs typeface="Cambria"/>
              </a:rPr>
              <a:t>k</a:t>
            </a:r>
            <a:r>
              <a:rPr sz="2350" dirty="0">
                <a:solidFill>
                  <a:srgbClr val="009900"/>
                </a:solidFill>
                <a:latin typeface="Cambria"/>
                <a:cs typeface="Cambria"/>
              </a:rPr>
              <a:t>	</a:t>
            </a:r>
            <a:r>
              <a:rPr sz="2350" spc="-90" dirty="0">
                <a:solidFill>
                  <a:srgbClr val="009900"/>
                </a:solidFill>
                <a:latin typeface="Cambria"/>
                <a:cs typeface="Cambria"/>
              </a:rPr>
              <a:t>ow</a:t>
            </a:r>
            <a:r>
              <a:rPr sz="2350" spc="-4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125" dirty="0">
                <a:solidFill>
                  <a:srgbClr val="009900"/>
                </a:solidFill>
                <a:latin typeface="Cambria"/>
                <a:cs typeface="Cambria"/>
              </a:rPr>
              <a:t>what</a:t>
            </a:r>
            <a:r>
              <a:rPr sz="235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20" dirty="0">
                <a:solidFill>
                  <a:srgbClr val="009900"/>
                </a:solidFill>
                <a:latin typeface="Cambria"/>
                <a:cs typeface="Cambria"/>
              </a:rPr>
              <a:t>to</a:t>
            </a:r>
            <a:r>
              <a:rPr sz="2350" spc="-10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009900"/>
                </a:solidFill>
                <a:latin typeface="Cambria"/>
                <a:cs typeface="Cambria"/>
              </a:rPr>
              <a:t>build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  <a:tabLst>
                <a:tab pos="1892935" algn="l"/>
              </a:tabLst>
            </a:pPr>
            <a:r>
              <a:rPr sz="3525" spc="-15" baseline="3546" dirty="0">
                <a:solidFill>
                  <a:srgbClr val="009900"/>
                </a:solidFill>
                <a:latin typeface="Cambria"/>
                <a:cs typeface="Cambria"/>
              </a:rPr>
              <a:t>-</a:t>
            </a:r>
            <a:r>
              <a:rPr sz="3525" baseline="3546" dirty="0">
                <a:solidFill>
                  <a:srgbClr val="009900"/>
                </a:solidFill>
                <a:latin typeface="Cambria"/>
                <a:cs typeface="Cambria"/>
              </a:rPr>
              <a:t>-</a:t>
            </a:r>
            <a:r>
              <a:rPr sz="3525" spc="209" baseline="3546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10" dirty="0">
                <a:solidFill>
                  <a:srgbClr val="009900"/>
                </a:solidFill>
                <a:latin typeface="Cambria"/>
                <a:cs typeface="Cambria"/>
              </a:rPr>
              <a:t>Customers</a:t>
            </a:r>
            <a:r>
              <a:rPr sz="2350" dirty="0">
                <a:solidFill>
                  <a:srgbClr val="009900"/>
                </a:solidFill>
                <a:latin typeface="Cambria"/>
                <a:cs typeface="Cambria"/>
              </a:rPr>
              <a:t>	</a:t>
            </a:r>
            <a:r>
              <a:rPr sz="2350" spc="-50" dirty="0">
                <a:solidFill>
                  <a:srgbClr val="009900"/>
                </a:solidFill>
                <a:latin typeface="Cambria"/>
                <a:cs typeface="Cambria"/>
              </a:rPr>
              <a:t>do</a:t>
            </a:r>
            <a:r>
              <a:rPr sz="2350" spc="-8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110" dirty="0">
                <a:solidFill>
                  <a:srgbClr val="009900"/>
                </a:solidFill>
                <a:latin typeface="Cambria"/>
                <a:cs typeface="Cambria"/>
              </a:rPr>
              <a:t>not</a:t>
            </a:r>
            <a:r>
              <a:rPr sz="2350" spc="-1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95" dirty="0">
                <a:solidFill>
                  <a:srgbClr val="009900"/>
                </a:solidFill>
                <a:latin typeface="Cambria"/>
                <a:cs typeface="Cambria"/>
              </a:rPr>
              <a:t>know</a:t>
            </a:r>
            <a:r>
              <a:rPr sz="2350" spc="-3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125" dirty="0">
                <a:solidFill>
                  <a:srgbClr val="009900"/>
                </a:solidFill>
                <a:latin typeface="Cambria"/>
                <a:cs typeface="Cambria"/>
              </a:rPr>
              <a:t>what</a:t>
            </a:r>
            <a:r>
              <a:rPr sz="2350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50" dirty="0">
                <a:solidFill>
                  <a:srgbClr val="009900"/>
                </a:solidFill>
                <a:latin typeface="Cambria"/>
                <a:cs typeface="Cambria"/>
              </a:rPr>
              <a:t>to</a:t>
            </a:r>
            <a:r>
              <a:rPr sz="2350" spc="-55" dirty="0">
                <a:solidFill>
                  <a:srgbClr val="009900"/>
                </a:solidFill>
                <a:latin typeface="Cambria"/>
                <a:cs typeface="Cambria"/>
              </a:rPr>
              <a:t> expect</a:t>
            </a:r>
            <a:endParaRPr sz="23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820"/>
              </a:spcBef>
            </a:pPr>
            <a:r>
              <a:rPr sz="3525" spc="-15" baseline="4728" dirty="0">
                <a:solidFill>
                  <a:srgbClr val="009900"/>
                </a:solidFill>
                <a:latin typeface="Cambria"/>
                <a:cs typeface="Cambria"/>
              </a:rPr>
              <a:t>-</a:t>
            </a:r>
            <a:r>
              <a:rPr sz="3525" baseline="4728" dirty="0">
                <a:solidFill>
                  <a:srgbClr val="009900"/>
                </a:solidFill>
                <a:latin typeface="Cambria"/>
                <a:cs typeface="Cambria"/>
              </a:rPr>
              <a:t>-</a:t>
            </a:r>
            <a:r>
              <a:rPr sz="3525" spc="135" baseline="4728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70" dirty="0">
                <a:solidFill>
                  <a:srgbClr val="009900"/>
                </a:solidFill>
                <a:latin typeface="Cambria"/>
                <a:cs typeface="Cambria"/>
              </a:rPr>
              <a:t>What</a:t>
            </a:r>
            <a:r>
              <a:rPr sz="2350" spc="-25" dirty="0">
                <a:solidFill>
                  <a:srgbClr val="009900"/>
                </a:solidFill>
                <a:latin typeface="Cambria"/>
                <a:cs typeface="Cambria"/>
              </a:rPr>
              <a:t> </a:t>
            </a:r>
            <a:r>
              <a:rPr sz="2350" spc="-75" dirty="0">
                <a:solidFill>
                  <a:srgbClr val="009900"/>
                </a:solidFill>
                <a:latin typeface="Cambria"/>
                <a:cs typeface="Cambria"/>
              </a:rPr>
              <a:t>to</a:t>
            </a:r>
            <a:r>
              <a:rPr sz="2350" spc="-10" dirty="0">
                <a:solidFill>
                  <a:srgbClr val="009900"/>
                </a:solidFill>
                <a:latin typeface="Cambria"/>
                <a:cs typeface="Cambria"/>
              </a:rPr>
              <a:t> validate</a:t>
            </a:r>
            <a:endParaRPr sz="2350">
              <a:latin typeface="Cambria"/>
              <a:cs typeface="Cambri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28784" y="6790408"/>
            <a:ext cx="12255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0" dirty="0">
                <a:latin typeface="Arial MT"/>
                <a:cs typeface="Arial MT"/>
              </a:rPr>
              <a:t>2</a:t>
            </a:r>
            <a:endParaRPr sz="135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07482" y="3518883"/>
            <a:ext cx="237490" cy="340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55"/>
              </a:lnSpc>
            </a:pPr>
            <a:r>
              <a:rPr sz="2400" b="1" spc="-50" dirty="0">
                <a:latin typeface="Arial"/>
                <a:cs typeface="Arial"/>
              </a:rPr>
              <a:t>w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216709" y="6185578"/>
            <a:ext cx="2374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80" dirty="0">
                <a:solidFill>
                  <a:srgbClr val="313199"/>
                </a:solidFill>
                <a:latin typeface="Cambria"/>
                <a:cs typeface="Cambria"/>
              </a:rPr>
              <a:t>m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5" name="object 5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95022" y="145891"/>
            <a:ext cx="5252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75" dirty="0"/>
              <a:t>Requirement</a:t>
            </a:r>
            <a:r>
              <a:rPr sz="4000" spc="-20" dirty="0"/>
              <a:t> </a:t>
            </a:r>
            <a:r>
              <a:rPr sz="4000" spc="-85" dirty="0"/>
              <a:t>Engineering</a:t>
            </a:r>
            <a:endParaRPr sz="4000"/>
          </a:p>
        </p:txBody>
      </p:sp>
      <p:sp>
        <p:nvSpPr>
          <p:cNvPr id="8" name="object 8"/>
          <p:cNvSpPr/>
          <p:nvPr/>
        </p:nvSpPr>
        <p:spPr>
          <a:xfrm>
            <a:off x="5346192" y="2519184"/>
            <a:ext cx="5346700" cy="5041900"/>
          </a:xfrm>
          <a:custGeom>
            <a:avLst/>
            <a:gdLst/>
            <a:ahLst/>
            <a:cxnLst/>
            <a:rect l="l" t="t" r="r" b="b"/>
            <a:pathLst>
              <a:path w="5346700" h="5041900">
                <a:moveTo>
                  <a:pt x="5346192" y="0"/>
                </a:moveTo>
                <a:lnTo>
                  <a:pt x="0" y="0"/>
                </a:lnTo>
                <a:lnTo>
                  <a:pt x="0" y="2522220"/>
                </a:lnTo>
                <a:lnTo>
                  <a:pt x="0" y="5041379"/>
                </a:lnTo>
                <a:lnTo>
                  <a:pt x="5346192" y="5041379"/>
                </a:lnTo>
                <a:lnTo>
                  <a:pt x="5346192" y="2522220"/>
                </a:lnTo>
                <a:lnTo>
                  <a:pt x="53461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40678" y="1212598"/>
            <a:ext cx="8345170" cy="5720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marR="511809" algn="just">
              <a:lnSpc>
                <a:spcPct val="100000"/>
              </a:lnSpc>
              <a:spcBef>
                <a:spcPts val="100"/>
              </a:spcBef>
            </a:pPr>
            <a:r>
              <a:rPr sz="2400" spc="-105" dirty="0">
                <a:latin typeface="Cambria"/>
                <a:cs typeface="Cambria"/>
              </a:rPr>
              <a:t>Requirement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Engineering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15" dirty="0">
                <a:latin typeface="Cambria"/>
                <a:cs typeface="Cambria"/>
              </a:rPr>
              <a:t> </a:t>
            </a:r>
            <a:r>
              <a:rPr sz="2400" spc="-110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displined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75" dirty="0">
                <a:latin typeface="Cambria"/>
                <a:cs typeface="Cambria"/>
              </a:rPr>
              <a:t>application</a:t>
            </a:r>
            <a:r>
              <a:rPr sz="2400" spc="-3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of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proven principles,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methods,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60" dirty="0">
                <a:latin typeface="Cambria"/>
                <a:cs typeface="Cambria"/>
              </a:rPr>
              <a:t>tools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and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notations</a:t>
            </a:r>
            <a:r>
              <a:rPr sz="2400" spc="-30" dirty="0">
                <a:latin typeface="Cambria"/>
                <a:cs typeface="Cambria"/>
              </a:rPr>
              <a:t> to </a:t>
            </a:r>
            <a:r>
              <a:rPr sz="2400" spc="-95" dirty="0">
                <a:latin typeface="Cambria"/>
                <a:cs typeface="Cambria"/>
              </a:rPr>
              <a:t>describe</a:t>
            </a:r>
            <a:r>
              <a:rPr sz="2400" spc="-4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proposed </a:t>
            </a:r>
            <a:r>
              <a:rPr sz="2400" spc="-60" dirty="0">
                <a:latin typeface="Cambria"/>
                <a:cs typeface="Cambria"/>
              </a:rPr>
              <a:t>system’s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intended</a:t>
            </a:r>
            <a:r>
              <a:rPr sz="2400" spc="-10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behavior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14" dirty="0">
                <a:latin typeface="Cambria"/>
                <a:cs typeface="Cambria"/>
              </a:rPr>
              <a:t>and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10" dirty="0">
                <a:latin typeface="Cambria"/>
                <a:cs typeface="Cambria"/>
              </a:rPr>
              <a:t> </a:t>
            </a:r>
            <a:r>
              <a:rPr sz="2400" spc="-95" dirty="0">
                <a:latin typeface="Cambria"/>
                <a:cs typeface="Cambria"/>
              </a:rPr>
              <a:t>associated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constraints.</a:t>
            </a:r>
            <a:endParaRPr sz="2400">
              <a:latin typeface="Cambria"/>
              <a:cs typeface="Cambria"/>
            </a:endParaRPr>
          </a:p>
          <a:p>
            <a:pPr marL="91440" marR="154305">
              <a:lnSpc>
                <a:spcPct val="100400"/>
              </a:lnSpc>
              <a:spcBef>
                <a:spcPts val="2795"/>
              </a:spcBef>
            </a:pPr>
            <a:r>
              <a:rPr sz="2400" b="1" spc="-10" dirty="0">
                <a:solidFill>
                  <a:srgbClr val="4F80BC"/>
                </a:solidFill>
                <a:latin typeface="Calibri"/>
                <a:cs typeface="Calibri"/>
              </a:rPr>
              <a:t>Requirements</a:t>
            </a:r>
            <a:r>
              <a:rPr sz="2400" b="1" spc="-3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engineering</a:t>
            </a:r>
            <a:r>
              <a:rPr sz="2400" b="1" spc="-6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is</a:t>
            </a:r>
            <a:r>
              <a:rPr sz="2400" b="1" spc="-5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a</a:t>
            </a:r>
            <a:r>
              <a:rPr sz="2400" b="1" spc="-40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process</a:t>
            </a:r>
            <a:r>
              <a:rPr sz="2400" b="1" spc="-3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of</a:t>
            </a:r>
            <a:r>
              <a:rPr sz="2400" b="1" spc="-50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gathering</a:t>
            </a:r>
            <a:r>
              <a:rPr sz="2400" b="1" spc="-4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and</a:t>
            </a:r>
            <a:r>
              <a:rPr sz="2400" b="1" spc="-5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F80BC"/>
                </a:solidFill>
                <a:latin typeface="Calibri"/>
                <a:cs typeface="Calibri"/>
              </a:rPr>
              <a:t>defining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of</a:t>
            </a:r>
            <a:r>
              <a:rPr sz="2400" b="1" spc="-6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what</a:t>
            </a:r>
            <a:r>
              <a:rPr sz="2400" b="1" spc="-1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the</a:t>
            </a:r>
            <a:r>
              <a:rPr sz="2400" b="1" spc="-3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services</a:t>
            </a:r>
            <a:r>
              <a:rPr sz="2400" b="1" spc="-4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should</a:t>
            </a:r>
            <a:r>
              <a:rPr sz="2400" b="1" spc="-1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be</a:t>
            </a:r>
            <a:r>
              <a:rPr sz="2400" b="1" spc="-3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provided</a:t>
            </a:r>
            <a:r>
              <a:rPr sz="2400" b="1" spc="-6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by</a:t>
            </a:r>
            <a:r>
              <a:rPr sz="2400" b="1" spc="-55" dirty="0">
                <a:solidFill>
                  <a:srgbClr val="4F80BC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F80BC"/>
                </a:solidFill>
                <a:latin typeface="Calibri"/>
                <a:cs typeface="Calibri"/>
              </a:rPr>
              <a:t>the</a:t>
            </a:r>
            <a:r>
              <a:rPr sz="2400" b="1" spc="-10" dirty="0">
                <a:solidFill>
                  <a:srgbClr val="4F80BC"/>
                </a:solidFill>
                <a:latin typeface="Calibri"/>
                <a:cs typeface="Calibri"/>
              </a:rPr>
              <a:t> system.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  <a:tabLst>
                <a:tab pos="4606925" algn="l"/>
              </a:tabLst>
            </a:pPr>
            <a:r>
              <a:rPr sz="2400" b="1" dirty="0">
                <a:latin typeface="Arial"/>
                <a:cs typeface="Arial"/>
              </a:rPr>
              <a:t>SRS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may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act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as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a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contract</a:t>
            </a:r>
            <a:r>
              <a:rPr sz="2400" b="1" spc="-25" dirty="0">
                <a:latin typeface="Arial"/>
                <a:cs typeface="Arial"/>
              </a:rPr>
              <a:t> bet</a:t>
            </a:r>
            <a:r>
              <a:rPr sz="2400" b="1" dirty="0">
                <a:latin typeface="Arial"/>
                <a:cs typeface="Arial"/>
              </a:rPr>
              <a:t>	een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10" dirty="0">
                <a:latin typeface="Arial"/>
                <a:cs typeface="Arial"/>
              </a:rPr>
              <a:t>d</a:t>
            </a:r>
            <a:r>
              <a:rPr sz="2400" b="1" spc="-30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v</a:t>
            </a:r>
            <a:r>
              <a:rPr sz="2400" b="1" spc="-30" dirty="0">
                <a:latin typeface="Arial"/>
                <a:cs typeface="Arial"/>
              </a:rPr>
              <a:t>e</a:t>
            </a:r>
            <a:r>
              <a:rPr sz="2400" b="1" spc="-5" dirty="0">
                <a:latin typeface="Arial"/>
                <a:cs typeface="Arial"/>
              </a:rPr>
              <a:t>l</a:t>
            </a:r>
            <a:r>
              <a:rPr sz="2400" b="1" spc="-15" dirty="0">
                <a:latin typeface="Arial"/>
                <a:cs typeface="Arial"/>
              </a:rPr>
              <a:t>o</a:t>
            </a:r>
            <a:r>
              <a:rPr sz="2400" b="1" spc="10" dirty="0">
                <a:latin typeface="Arial"/>
                <a:cs typeface="Arial"/>
              </a:rPr>
              <a:t>p</a:t>
            </a:r>
            <a:r>
              <a:rPr sz="2400" b="1" spc="-1350" dirty="0">
                <a:latin typeface="Arial"/>
                <a:cs typeface="Arial"/>
              </a:rPr>
              <a:t>e</a:t>
            </a:r>
            <a:r>
              <a:rPr sz="2400" spc="-20" dirty="0">
                <a:latin typeface="Arial MT"/>
                <a:cs typeface="Arial MT"/>
              </a:rPr>
              <a:t>a</a:t>
            </a:r>
            <a:r>
              <a:rPr sz="2400" b="1" spc="-944" dirty="0">
                <a:latin typeface="Arial"/>
                <a:cs typeface="Arial"/>
              </a:rPr>
              <a:t>r</a:t>
            </a:r>
            <a:r>
              <a:rPr sz="2400" spc="-30" dirty="0">
                <a:latin typeface="Arial MT"/>
                <a:cs typeface="Arial MT"/>
              </a:rPr>
              <a:t>n</a:t>
            </a:r>
            <a:r>
              <a:rPr sz="2400" spc="-10" dirty="0">
                <a:latin typeface="Arial MT"/>
                <a:cs typeface="Arial MT"/>
              </a:rPr>
              <a:t>d</a:t>
            </a:r>
            <a:r>
              <a:rPr sz="2400" spc="5" dirty="0">
                <a:latin typeface="Arial MT"/>
                <a:cs typeface="Arial MT"/>
              </a:rPr>
              <a:t> </a:t>
            </a:r>
            <a:r>
              <a:rPr sz="2400" b="1" spc="-10" dirty="0">
                <a:latin typeface="Arial"/>
                <a:cs typeface="Arial"/>
              </a:rPr>
              <a:t>customer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sz="2800" spc="-114" dirty="0">
                <a:latin typeface="Cambria"/>
                <a:cs typeface="Cambria"/>
              </a:rPr>
              <a:t>Requirements</a:t>
            </a:r>
            <a:r>
              <a:rPr sz="2800" spc="-40" dirty="0">
                <a:latin typeface="Cambria"/>
                <a:cs typeface="Cambria"/>
              </a:rPr>
              <a:t> </a:t>
            </a:r>
            <a:r>
              <a:rPr sz="2800" spc="-130" dirty="0">
                <a:latin typeface="Cambria"/>
                <a:cs typeface="Cambria"/>
              </a:rPr>
              <a:t>are</a:t>
            </a:r>
            <a:r>
              <a:rPr sz="2800" spc="-25" dirty="0">
                <a:latin typeface="Cambria"/>
                <a:cs typeface="Cambria"/>
              </a:rPr>
              <a:t> difficult</a:t>
            </a:r>
            <a:r>
              <a:rPr sz="2800" spc="-60" dirty="0">
                <a:latin typeface="Cambria"/>
                <a:cs typeface="Cambria"/>
              </a:rPr>
              <a:t> to</a:t>
            </a:r>
            <a:r>
              <a:rPr sz="2800" spc="-25" dirty="0">
                <a:latin typeface="Cambria"/>
                <a:cs typeface="Cambria"/>
              </a:rPr>
              <a:t> </a:t>
            </a:r>
            <a:r>
              <a:rPr sz="2800" spc="-10" dirty="0">
                <a:latin typeface="Cambria"/>
                <a:cs typeface="Cambria"/>
              </a:rPr>
              <a:t>uncover</a:t>
            </a:r>
            <a:endParaRPr sz="2800">
              <a:latin typeface="Cambria"/>
              <a:cs typeface="Cambria"/>
            </a:endParaRPr>
          </a:p>
          <a:p>
            <a:pPr marL="469265" indent="-456565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469265" algn="l"/>
              </a:tabLst>
            </a:pPr>
            <a:r>
              <a:rPr sz="2400" spc="-95" dirty="0">
                <a:solidFill>
                  <a:srgbClr val="313199"/>
                </a:solidFill>
                <a:latin typeface="Cambria"/>
                <a:cs typeface="Cambria"/>
              </a:rPr>
              <a:t>Requirements</a:t>
            </a:r>
            <a:r>
              <a:rPr sz="2400" spc="-35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313199"/>
                </a:solidFill>
                <a:latin typeface="Cambria"/>
                <a:cs typeface="Cambria"/>
              </a:rPr>
              <a:t>change</a:t>
            </a:r>
            <a:endParaRPr sz="2400">
              <a:latin typeface="Cambria"/>
              <a:cs typeface="Cambria"/>
            </a:endParaRPr>
          </a:p>
          <a:p>
            <a:pPr marL="469265" indent="-456565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A3001F"/>
                </a:solidFill>
                <a:latin typeface="Cambria"/>
                <a:cs typeface="Cambria"/>
              </a:rPr>
              <a:t>Over</a:t>
            </a:r>
            <a:r>
              <a:rPr sz="2400" spc="-3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80" dirty="0">
                <a:solidFill>
                  <a:srgbClr val="A3001F"/>
                </a:solidFill>
                <a:latin typeface="Cambria"/>
                <a:cs typeface="Cambria"/>
              </a:rPr>
              <a:t>reliance</a:t>
            </a:r>
            <a:r>
              <a:rPr sz="2400" spc="-5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30" dirty="0">
                <a:solidFill>
                  <a:srgbClr val="A3001F"/>
                </a:solidFill>
                <a:latin typeface="Cambria"/>
                <a:cs typeface="Cambria"/>
              </a:rPr>
              <a:t>on</a:t>
            </a:r>
            <a:r>
              <a:rPr sz="2400" spc="-2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165" dirty="0">
                <a:solidFill>
                  <a:srgbClr val="A3001F"/>
                </a:solidFill>
                <a:latin typeface="Cambria"/>
                <a:cs typeface="Cambria"/>
              </a:rPr>
              <a:t>CASE</a:t>
            </a:r>
            <a:r>
              <a:rPr sz="2400" spc="-4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A3001F"/>
                </a:solidFill>
                <a:latin typeface="Cambria"/>
                <a:cs typeface="Cambria"/>
              </a:rPr>
              <a:t>Tools</a:t>
            </a:r>
            <a:endParaRPr sz="2400">
              <a:latin typeface="Cambria"/>
              <a:cs typeface="Cambria"/>
            </a:endParaRPr>
          </a:p>
          <a:p>
            <a:pPr marL="469265" indent="-4565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469265" algn="l"/>
              </a:tabLst>
            </a:pPr>
            <a:r>
              <a:rPr sz="2400" spc="-35" dirty="0">
                <a:solidFill>
                  <a:srgbClr val="313199"/>
                </a:solidFill>
                <a:latin typeface="Cambria"/>
                <a:cs typeface="Cambria"/>
              </a:rPr>
              <a:t>Tight</a:t>
            </a:r>
            <a:r>
              <a:rPr sz="2400" spc="-4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313199"/>
                </a:solidFill>
                <a:latin typeface="Cambria"/>
                <a:cs typeface="Cambria"/>
              </a:rPr>
              <a:t>project</a:t>
            </a:r>
            <a:r>
              <a:rPr sz="2400" spc="-4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313199"/>
                </a:solidFill>
                <a:latin typeface="Cambria"/>
                <a:cs typeface="Cambria"/>
              </a:rPr>
              <a:t>Schedule</a:t>
            </a:r>
            <a:endParaRPr sz="2400">
              <a:latin typeface="Cambria"/>
              <a:cs typeface="Cambria"/>
            </a:endParaRPr>
          </a:p>
          <a:p>
            <a:pPr marL="469265" indent="-45656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69265" algn="l"/>
              </a:tabLst>
            </a:pPr>
            <a:r>
              <a:rPr sz="2400" spc="-60" dirty="0">
                <a:solidFill>
                  <a:srgbClr val="A3001F"/>
                </a:solidFill>
                <a:latin typeface="Cambria"/>
                <a:cs typeface="Cambria"/>
              </a:rPr>
              <a:t>Communication</a:t>
            </a:r>
            <a:r>
              <a:rPr sz="2400" spc="-5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A3001F"/>
                </a:solidFill>
                <a:latin typeface="Cambria"/>
                <a:cs typeface="Cambria"/>
              </a:rPr>
              <a:t>barriers</a:t>
            </a:r>
            <a:endParaRPr sz="2400">
              <a:latin typeface="Cambria"/>
              <a:cs typeface="Cambria"/>
            </a:endParaRPr>
          </a:p>
          <a:p>
            <a:pPr marL="469265" indent="-45656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469265" algn="l"/>
                <a:tab pos="4610100" algn="l"/>
              </a:tabLst>
            </a:pPr>
            <a:r>
              <a:rPr sz="2400" spc="-65" dirty="0">
                <a:solidFill>
                  <a:srgbClr val="313199"/>
                </a:solidFill>
                <a:latin typeface="Cambria"/>
                <a:cs typeface="Cambria"/>
              </a:rPr>
              <a:t>Market</a:t>
            </a:r>
            <a:r>
              <a:rPr sz="2400" spc="-2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95" dirty="0">
                <a:solidFill>
                  <a:srgbClr val="313199"/>
                </a:solidFill>
                <a:latin typeface="Cambria"/>
                <a:cs typeface="Cambria"/>
              </a:rPr>
              <a:t>driven</a:t>
            </a:r>
            <a:r>
              <a:rPr sz="2400" spc="-2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95" dirty="0">
                <a:solidFill>
                  <a:srgbClr val="313199"/>
                </a:solidFill>
                <a:latin typeface="Cambria"/>
                <a:cs typeface="Cambria"/>
              </a:rPr>
              <a:t>software</a:t>
            </a:r>
            <a:r>
              <a:rPr sz="2400" spc="10" dirty="0">
                <a:solidFill>
                  <a:srgbClr val="313199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313199"/>
                </a:solidFill>
                <a:latin typeface="Cambria"/>
                <a:cs typeface="Cambria"/>
              </a:rPr>
              <a:t>develop</a:t>
            </a:r>
            <a:r>
              <a:rPr sz="2400" dirty="0">
                <a:solidFill>
                  <a:srgbClr val="313199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solidFill>
                  <a:srgbClr val="313199"/>
                </a:solidFill>
                <a:latin typeface="Cambria"/>
                <a:cs typeface="Cambria"/>
              </a:rPr>
              <a:t>ent</a:t>
            </a:r>
            <a:endParaRPr sz="2400">
              <a:latin typeface="Cambria"/>
              <a:cs typeface="Cambria"/>
            </a:endParaRPr>
          </a:p>
          <a:p>
            <a:pPr marL="469265" indent="-45656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469265" algn="l"/>
              </a:tabLst>
            </a:pPr>
            <a:r>
              <a:rPr sz="2400" dirty="0">
                <a:solidFill>
                  <a:srgbClr val="A3001F"/>
                </a:solidFill>
                <a:latin typeface="Cambria"/>
                <a:cs typeface="Cambria"/>
              </a:rPr>
              <a:t>Lack</a:t>
            </a:r>
            <a:r>
              <a:rPr sz="2400" spc="30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A3001F"/>
                </a:solidFill>
                <a:latin typeface="Cambria"/>
                <a:cs typeface="Cambria"/>
              </a:rPr>
              <a:t>of</a:t>
            </a:r>
            <a:r>
              <a:rPr sz="2400" spc="75" dirty="0">
                <a:solidFill>
                  <a:srgbClr val="A3001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A3001F"/>
                </a:solidFill>
                <a:latin typeface="Cambria"/>
                <a:cs typeface="Cambria"/>
              </a:rPr>
              <a:t>resources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855902" y="1769849"/>
            <a:ext cx="2490470" cy="749935"/>
          </a:xfrm>
          <a:custGeom>
            <a:avLst/>
            <a:gdLst/>
            <a:ahLst/>
            <a:cxnLst/>
            <a:rect l="l" t="t" r="r" b="b"/>
            <a:pathLst>
              <a:path w="2490470" h="749935">
                <a:moveTo>
                  <a:pt x="88657" y="749321"/>
                </a:moveTo>
                <a:lnTo>
                  <a:pt x="0" y="749321"/>
                </a:lnTo>
                <a:lnTo>
                  <a:pt x="2490290" y="0"/>
                </a:lnTo>
                <a:lnTo>
                  <a:pt x="2490290" y="26676"/>
                </a:lnTo>
                <a:lnTo>
                  <a:pt x="88657" y="749321"/>
                </a:lnTo>
                <a:close/>
              </a:path>
            </a:pathLst>
          </a:custGeom>
          <a:solidFill>
            <a:srgbClr val="FF6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44268" y="1406651"/>
            <a:ext cx="24765" cy="1112520"/>
          </a:xfrm>
          <a:custGeom>
            <a:avLst/>
            <a:gdLst/>
            <a:ahLst/>
            <a:cxnLst/>
            <a:rect l="l" t="t" r="r" b="b"/>
            <a:pathLst>
              <a:path w="24764" h="1112520">
                <a:moveTo>
                  <a:pt x="24383" y="0"/>
                </a:moveTo>
                <a:lnTo>
                  <a:pt x="24383" y="1112520"/>
                </a:lnTo>
                <a:lnTo>
                  <a:pt x="0" y="1112520"/>
                </a:lnTo>
                <a:lnTo>
                  <a:pt x="0" y="0"/>
                </a:lnTo>
                <a:lnTo>
                  <a:pt x="243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0" y="2211324"/>
            <a:ext cx="5346700" cy="2830195"/>
            <a:chOff x="0" y="2211324"/>
            <a:chExt cx="5346700" cy="2830195"/>
          </a:xfrm>
        </p:grpSpPr>
        <p:sp>
          <p:nvSpPr>
            <p:cNvPr id="5" name="object 5"/>
            <p:cNvSpPr/>
            <p:nvPr/>
          </p:nvSpPr>
          <p:spPr>
            <a:xfrm>
              <a:off x="4232148" y="2211323"/>
              <a:ext cx="1114425" cy="307975"/>
            </a:xfrm>
            <a:custGeom>
              <a:avLst/>
              <a:gdLst/>
              <a:ahLst/>
              <a:cxnLst/>
              <a:rect l="l" t="t" r="r" b="b"/>
              <a:pathLst>
                <a:path w="1114425" h="307975">
                  <a:moveTo>
                    <a:pt x="1114044" y="0"/>
                  </a:moveTo>
                  <a:lnTo>
                    <a:pt x="13716" y="0"/>
                  </a:lnTo>
                  <a:lnTo>
                    <a:pt x="13716" y="1524"/>
                  </a:lnTo>
                  <a:lnTo>
                    <a:pt x="0" y="1524"/>
                  </a:lnTo>
                  <a:lnTo>
                    <a:pt x="0" y="307848"/>
                  </a:lnTo>
                  <a:lnTo>
                    <a:pt x="25908" y="307848"/>
                  </a:lnTo>
                  <a:lnTo>
                    <a:pt x="25908" y="25908"/>
                  </a:lnTo>
                  <a:lnTo>
                    <a:pt x="1114044" y="25908"/>
                  </a:lnTo>
                  <a:lnTo>
                    <a:pt x="1114044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66444" y="2743200"/>
              <a:ext cx="2002789" cy="2077720"/>
            </a:xfrm>
            <a:custGeom>
              <a:avLst/>
              <a:gdLst/>
              <a:ahLst/>
              <a:cxnLst/>
              <a:rect l="l" t="t" r="r" b="b"/>
              <a:pathLst>
                <a:path w="2002789" h="2077720">
                  <a:moveTo>
                    <a:pt x="1001268" y="2077212"/>
                  </a:moveTo>
                  <a:lnTo>
                    <a:pt x="897636" y="2071116"/>
                  </a:lnTo>
                  <a:lnTo>
                    <a:pt x="798576" y="2055875"/>
                  </a:lnTo>
                  <a:lnTo>
                    <a:pt x="702564" y="2031491"/>
                  </a:lnTo>
                  <a:lnTo>
                    <a:pt x="611124" y="1996439"/>
                  </a:lnTo>
                  <a:lnTo>
                    <a:pt x="522732" y="1952243"/>
                  </a:lnTo>
                  <a:lnTo>
                    <a:pt x="440436" y="1900427"/>
                  </a:lnTo>
                  <a:lnTo>
                    <a:pt x="364236" y="1840991"/>
                  </a:lnTo>
                  <a:lnTo>
                    <a:pt x="292608" y="1772412"/>
                  </a:lnTo>
                  <a:lnTo>
                    <a:pt x="228600" y="1700783"/>
                  </a:lnTo>
                  <a:lnTo>
                    <a:pt x="170687" y="1620011"/>
                  </a:lnTo>
                  <a:lnTo>
                    <a:pt x="120395" y="1533143"/>
                  </a:lnTo>
                  <a:lnTo>
                    <a:pt x="77724" y="1443228"/>
                  </a:lnTo>
                  <a:lnTo>
                    <a:pt x="44195" y="1347215"/>
                  </a:lnTo>
                  <a:lnTo>
                    <a:pt x="19812" y="1248155"/>
                  </a:lnTo>
                  <a:lnTo>
                    <a:pt x="4572" y="1144523"/>
                  </a:lnTo>
                  <a:lnTo>
                    <a:pt x="0" y="1037843"/>
                  </a:lnTo>
                  <a:lnTo>
                    <a:pt x="4572" y="931163"/>
                  </a:lnTo>
                  <a:lnTo>
                    <a:pt x="19812" y="829055"/>
                  </a:lnTo>
                  <a:lnTo>
                    <a:pt x="44195" y="729995"/>
                  </a:lnTo>
                  <a:lnTo>
                    <a:pt x="77724" y="633983"/>
                  </a:lnTo>
                  <a:lnTo>
                    <a:pt x="120395" y="542543"/>
                  </a:lnTo>
                  <a:lnTo>
                    <a:pt x="170687" y="457200"/>
                  </a:lnTo>
                  <a:lnTo>
                    <a:pt x="228600" y="377952"/>
                  </a:lnTo>
                  <a:lnTo>
                    <a:pt x="292608" y="303275"/>
                  </a:lnTo>
                  <a:lnTo>
                    <a:pt x="364236" y="236219"/>
                  </a:lnTo>
                  <a:lnTo>
                    <a:pt x="440436" y="176783"/>
                  </a:lnTo>
                  <a:lnTo>
                    <a:pt x="522732" y="124968"/>
                  </a:lnTo>
                  <a:lnTo>
                    <a:pt x="611124" y="80771"/>
                  </a:lnTo>
                  <a:lnTo>
                    <a:pt x="702564" y="45719"/>
                  </a:lnTo>
                  <a:lnTo>
                    <a:pt x="798576" y="19812"/>
                  </a:lnTo>
                  <a:lnTo>
                    <a:pt x="897636" y="4571"/>
                  </a:lnTo>
                  <a:lnTo>
                    <a:pt x="1001268" y="0"/>
                  </a:lnTo>
                  <a:lnTo>
                    <a:pt x="1103376" y="4571"/>
                  </a:lnTo>
                  <a:lnTo>
                    <a:pt x="1203960" y="19812"/>
                  </a:lnTo>
                  <a:lnTo>
                    <a:pt x="1299972" y="45719"/>
                  </a:lnTo>
                  <a:lnTo>
                    <a:pt x="1391412" y="80771"/>
                  </a:lnTo>
                  <a:lnTo>
                    <a:pt x="1478280" y="124968"/>
                  </a:lnTo>
                  <a:lnTo>
                    <a:pt x="1562100" y="176783"/>
                  </a:lnTo>
                  <a:lnTo>
                    <a:pt x="1638300" y="236219"/>
                  </a:lnTo>
                  <a:lnTo>
                    <a:pt x="1709928" y="303275"/>
                  </a:lnTo>
                  <a:lnTo>
                    <a:pt x="1773936" y="377952"/>
                  </a:lnTo>
                  <a:lnTo>
                    <a:pt x="1831848" y="457200"/>
                  </a:lnTo>
                  <a:lnTo>
                    <a:pt x="1882140" y="542543"/>
                  </a:lnTo>
                  <a:lnTo>
                    <a:pt x="1923288" y="633983"/>
                  </a:lnTo>
                  <a:lnTo>
                    <a:pt x="1958340" y="729995"/>
                  </a:lnTo>
                  <a:lnTo>
                    <a:pt x="1982724" y="829055"/>
                  </a:lnTo>
                  <a:lnTo>
                    <a:pt x="1997964" y="931163"/>
                  </a:lnTo>
                  <a:lnTo>
                    <a:pt x="2002536" y="1037843"/>
                  </a:lnTo>
                  <a:lnTo>
                    <a:pt x="1997964" y="1144523"/>
                  </a:lnTo>
                  <a:lnTo>
                    <a:pt x="1982724" y="1248155"/>
                  </a:lnTo>
                  <a:lnTo>
                    <a:pt x="1958340" y="1347215"/>
                  </a:lnTo>
                  <a:lnTo>
                    <a:pt x="1923288" y="1443228"/>
                  </a:lnTo>
                  <a:lnTo>
                    <a:pt x="1882140" y="1533143"/>
                  </a:lnTo>
                  <a:lnTo>
                    <a:pt x="1831848" y="1620011"/>
                  </a:lnTo>
                  <a:lnTo>
                    <a:pt x="1773936" y="1700783"/>
                  </a:lnTo>
                  <a:lnTo>
                    <a:pt x="1709928" y="1772412"/>
                  </a:lnTo>
                  <a:lnTo>
                    <a:pt x="1638300" y="1840991"/>
                  </a:lnTo>
                  <a:lnTo>
                    <a:pt x="1562100" y="1900427"/>
                  </a:lnTo>
                  <a:lnTo>
                    <a:pt x="1478280" y="1952243"/>
                  </a:lnTo>
                  <a:lnTo>
                    <a:pt x="1391412" y="1996439"/>
                  </a:lnTo>
                  <a:lnTo>
                    <a:pt x="1299972" y="2031491"/>
                  </a:lnTo>
                  <a:lnTo>
                    <a:pt x="1203960" y="2055875"/>
                  </a:lnTo>
                  <a:lnTo>
                    <a:pt x="1103376" y="2071116"/>
                  </a:lnTo>
                  <a:lnTo>
                    <a:pt x="1001268" y="2077212"/>
                  </a:lnTo>
                  <a:close/>
                </a:path>
              </a:pathLst>
            </a:custGeom>
            <a:solidFill>
              <a:srgbClr val="FFCC9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60347" y="2737104"/>
              <a:ext cx="2016760" cy="2089785"/>
            </a:xfrm>
            <a:custGeom>
              <a:avLst/>
              <a:gdLst/>
              <a:ahLst/>
              <a:cxnLst/>
              <a:rect l="l" t="t" r="r" b="b"/>
              <a:pathLst>
                <a:path w="2016760" h="2089785">
                  <a:moveTo>
                    <a:pt x="1007364" y="2089404"/>
                  </a:moveTo>
                  <a:lnTo>
                    <a:pt x="903732" y="2084832"/>
                  </a:lnTo>
                  <a:lnTo>
                    <a:pt x="803148" y="2068068"/>
                  </a:lnTo>
                  <a:lnTo>
                    <a:pt x="707136" y="2043684"/>
                  </a:lnTo>
                  <a:lnTo>
                    <a:pt x="614172" y="2007108"/>
                  </a:lnTo>
                  <a:lnTo>
                    <a:pt x="525780" y="1962912"/>
                  </a:lnTo>
                  <a:lnTo>
                    <a:pt x="441960" y="1911096"/>
                  </a:lnTo>
                  <a:lnTo>
                    <a:pt x="365760" y="1851660"/>
                  </a:lnTo>
                  <a:lnTo>
                    <a:pt x="294132" y="1783080"/>
                  </a:lnTo>
                  <a:lnTo>
                    <a:pt x="228600" y="1709928"/>
                  </a:lnTo>
                  <a:lnTo>
                    <a:pt x="170688" y="1629156"/>
                  </a:lnTo>
                  <a:lnTo>
                    <a:pt x="120395" y="1542288"/>
                  </a:lnTo>
                  <a:lnTo>
                    <a:pt x="77724" y="1452372"/>
                  </a:lnTo>
                  <a:lnTo>
                    <a:pt x="44195" y="1354836"/>
                  </a:lnTo>
                  <a:lnTo>
                    <a:pt x="19812" y="1254251"/>
                  </a:lnTo>
                  <a:lnTo>
                    <a:pt x="4572" y="1150620"/>
                  </a:lnTo>
                  <a:lnTo>
                    <a:pt x="65" y="1045464"/>
                  </a:lnTo>
                  <a:lnTo>
                    <a:pt x="0" y="1043940"/>
                  </a:lnTo>
                  <a:lnTo>
                    <a:pt x="4506" y="938784"/>
                  </a:lnTo>
                  <a:lnTo>
                    <a:pt x="19812" y="833628"/>
                  </a:lnTo>
                  <a:lnTo>
                    <a:pt x="44195" y="733044"/>
                  </a:lnTo>
                  <a:lnTo>
                    <a:pt x="77724" y="637031"/>
                  </a:lnTo>
                  <a:lnTo>
                    <a:pt x="120395" y="545592"/>
                  </a:lnTo>
                  <a:lnTo>
                    <a:pt x="170688" y="460248"/>
                  </a:lnTo>
                  <a:lnTo>
                    <a:pt x="230124" y="379476"/>
                  </a:lnTo>
                  <a:lnTo>
                    <a:pt x="295656" y="304799"/>
                  </a:lnTo>
                  <a:lnTo>
                    <a:pt x="367284" y="237744"/>
                  </a:lnTo>
                  <a:lnTo>
                    <a:pt x="443484" y="176784"/>
                  </a:lnTo>
                  <a:lnTo>
                    <a:pt x="527304" y="124968"/>
                  </a:lnTo>
                  <a:lnTo>
                    <a:pt x="614172" y="80772"/>
                  </a:lnTo>
                  <a:lnTo>
                    <a:pt x="707136" y="45720"/>
                  </a:lnTo>
                  <a:lnTo>
                    <a:pt x="804672" y="19812"/>
                  </a:lnTo>
                  <a:lnTo>
                    <a:pt x="903732" y="4572"/>
                  </a:lnTo>
                  <a:lnTo>
                    <a:pt x="1007364" y="0"/>
                  </a:lnTo>
                  <a:lnTo>
                    <a:pt x="1007364" y="12192"/>
                  </a:lnTo>
                  <a:lnTo>
                    <a:pt x="903732" y="16764"/>
                  </a:lnTo>
                  <a:lnTo>
                    <a:pt x="806196" y="32004"/>
                  </a:lnTo>
                  <a:lnTo>
                    <a:pt x="711708" y="57912"/>
                  </a:lnTo>
                  <a:lnTo>
                    <a:pt x="618744" y="92964"/>
                  </a:lnTo>
                  <a:lnTo>
                    <a:pt x="531876" y="135636"/>
                  </a:lnTo>
                  <a:lnTo>
                    <a:pt x="449580" y="187452"/>
                  </a:lnTo>
                  <a:lnTo>
                    <a:pt x="374904" y="246887"/>
                  </a:lnTo>
                  <a:lnTo>
                    <a:pt x="303276" y="313944"/>
                  </a:lnTo>
                  <a:lnTo>
                    <a:pt x="239268" y="387096"/>
                  </a:lnTo>
                  <a:lnTo>
                    <a:pt x="181356" y="466344"/>
                  </a:lnTo>
                  <a:lnTo>
                    <a:pt x="131064" y="551688"/>
                  </a:lnTo>
                  <a:lnTo>
                    <a:pt x="89916" y="643128"/>
                  </a:lnTo>
                  <a:lnTo>
                    <a:pt x="56388" y="737616"/>
                  </a:lnTo>
                  <a:lnTo>
                    <a:pt x="32004" y="836676"/>
                  </a:lnTo>
                  <a:lnTo>
                    <a:pt x="16764" y="938784"/>
                  </a:lnTo>
                  <a:lnTo>
                    <a:pt x="12257" y="1043940"/>
                  </a:lnTo>
                  <a:lnTo>
                    <a:pt x="12191" y="1045464"/>
                  </a:lnTo>
                  <a:lnTo>
                    <a:pt x="16764" y="1150620"/>
                  </a:lnTo>
                  <a:lnTo>
                    <a:pt x="32004" y="1252728"/>
                  </a:lnTo>
                  <a:lnTo>
                    <a:pt x="56388" y="1351788"/>
                  </a:lnTo>
                  <a:lnTo>
                    <a:pt x="89916" y="1447800"/>
                  </a:lnTo>
                  <a:lnTo>
                    <a:pt x="132588" y="1537716"/>
                  </a:lnTo>
                  <a:lnTo>
                    <a:pt x="181356" y="1623060"/>
                  </a:lnTo>
                  <a:lnTo>
                    <a:pt x="239268" y="1702308"/>
                  </a:lnTo>
                  <a:lnTo>
                    <a:pt x="304800" y="1775460"/>
                  </a:lnTo>
                  <a:lnTo>
                    <a:pt x="374904" y="1842516"/>
                  </a:lnTo>
                  <a:lnTo>
                    <a:pt x="451104" y="1900428"/>
                  </a:lnTo>
                  <a:lnTo>
                    <a:pt x="533400" y="1952243"/>
                  </a:lnTo>
                  <a:lnTo>
                    <a:pt x="618744" y="1996440"/>
                  </a:lnTo>
                  <a:lnTo>
                    <a:pt x="711708" y="2031492"/>
                  </a:lnTo>
                  <a:lnTo>
                    <a:pt x="806196" y="2055876"/>
                  </a:lnTo>
                  <a:lnTo>
                    <a:pt x="905256" y="2071116"/>
                  </a:lnTo>
                  <a:lnTo>
                    <a:pt x="1007364" y="2077212"/>
                  </a:lnTo>
                  <a:lnTo>
                    <a:pt x="1156023" y="2077212"/>
                  </a:lnTo>
                  <a:lnTo>
                    <a:pt x="1110996" y="2084832"/>
                  </a:lnTo>
                  <a:lnTo>
                    <a:pt x="1007364" y="2089404"/>
                  </a:lnTo>
                  <a:close/>
                </a:path>
                <a:path w="2016760" h="2089785">
                  <a:moveTo>
                    <a:pt x="1156023" y="2077212"/>
                  </a:moveTo>
                  <a:lnTo>
                    <a:pt x="1007364" y="2077212"/>
                  </a:lnTo>
                  <a:lnTo>
                    <a:pt x="1109472" y="2071116"/>
                  </a:lnTo>
                  <a:lnTo>
                    <a:pt x="1208532" y="2055876"/>
                  </a:lnTo>
                  <a:lnTo>
                    <a:pt x="1304544" y="2031492"/>
                  </a:lnTo>
                  <a:lnTo>
                    <a:pt x="1395984" y="1996440"/>
                  </a:lnTo>
                  <a:lnTo>
                    <a:pt x="1481328" y="1952243"/>
                  </a:lnTo>
                  <a:lnTo>
                    <a:pt x="1563624" y="1900428"/>
                  </a:lnTo>
                  <a:lnTo>
                    <a:pt x="1641348" y="1840992"/>
                  </a:lnTo>
                  <a:lnTo>
                    <a:pt x="1711452" y="1773936"/>
                  </a:lnTo>
                  <a:lnTo>
                    <a:pt x="1775460" y="1702308"/>
                  </a:lnTo>
                  <a:lnTo>
                    <a:pt x="1833372" y="1621536"/>
                  </a:lnTo>
                  <a:lnTo>
                    <a:pt x="1883664" y="1536192"/>
                  </a:lnTo>
                  <a:lnTo>
                    <a:pt x="1924812" y="1446276"/>
                  </a:lnTo>
                  <a:lnTo>
                    <a:pt x="1958340" y="1351788"/>
                  </a:lnTo>
                  <a:lnTo>
                    <a:pt x="1982724" y="1252728"/>
                  </a:lnTo>
                  <a:lnTo>
                    <a:pt x="1997964" y="1150620"/>
                  </a:lnTo>
                  <a:lnTo>
                    <a:pt x="2002470" y="1045464"/>
                  </a:lnTo>
                  <a:lnTo>
                    <a:pt x="2002536" y="1043940"/>
                  </a:lnTo>
                  <a:lnTo>
                    <a:pt x="1998029" y="938784"/>
                  </a:lnTo>
                  <a:lnTo>
                    <a:pt x="1982724" y="835152"/>
                  </a:lnTo>
                  <a:lnTo>
                    <a:pt x="1958340" y="737616"/>
                  </a:lnTo>
                  <a:lnTo>
                    <a:pt x="1924812" y="641604"/>
                  </a:lnTo>
                  <a:lnTo>
                    <a:pt x="1882140" y="551688"/>
                  </a:lnTo>
                  <a:lnTo>
                    <a:pt x="1831848" y="466344"/>
                  </a:lnTo>
                  <a:lnTo>
                    <a:pt x="1775460" y="387096"/>
                  </a:lnTo>
                  <a:lnTo>
                    <a:pt x="1711452" y="313944"/>
                  </a:lnTo>
                  <a:lnTo>
                    <a:pt x="1641348" y="246887"/>
                  </a:lnTo>
                  <a:lnTo>
                    <a:pt x="1563624" y="187452"/>
                  </a:lnTo>
                  <a:lnTo>
                    <a:pt x="1481328" y="135636"/>
                  </a:lnTo>
                  <a:lnTo>
                    <a:pt x="1394460" y="92964"/>
                  </a:lnTo>
                  <a:lnTo>
                    <a:pt x="1303020" y="57912"/>
                  </a:lnTo>
                  <a:lnTo>
                    <a:pt x="1208532" y="32004"/>
                  </a:lnTo>
                  <a:lnTo>
                    <a:pt x="1109472" y="16764"/>
                  </a:lnTo>
                  <a:lnTo>
                    <a:pt x="1007364" y="12192"/>
                  </a:lnTo>
                  <a:lnTo>
                    <a:pt x="1007364" y="0"/>
                  </a:lnTo>
                  <a:lnTo>
                    <a:pt x="1110996" y="4572"/>
                  </a:lnTo>
                  <a:lnTo>
                    <a:pt x="1211580" y="19812"/>
                  </a:lnTo>
                  <a:lnTo>
                    <a:pt x="1307592" y="45720"/>
                  </a:lnTo>
                  <a:lnTo>
                    <a:pt x="1400556" y="82296"/>
                  </a:lnTo>
                  <a:lnTo>
                    <a:pt x="1488948" y="124968"/>
                  </a:lnTo>
                  <a:lnTo>
                    <a:pt x="1571244" y="176784"/>
                  </a:lnTo>
                  <a:lnTo>
                    <a:pt x="1648968" y="237744"/>
                  </a:lnTo>
                  <a:lnTo>
                    <a:pt x="1720596" y="304799"/>
                  </a:lnTo>
                  <a:lnTo>
                    <a:pt x="1786128" y="379476"/>
                  </a:lnTo>
                  <a:lnTo>
                    <a:pt x="1844040" y="460248"/>
                  </a:lnTo>
                  <a:lnTo>
                    <a:pt x="1894332" y="545592"/>
                  </a:lnTo>
                  <a:lnTo>
                    <a:pt x="1935480" y="638556"/>
                  </a:lnTo>
                  <a:lnTo>
                    <a:pt x="1970532" y="734567"/>
                  </a:lnTo>
                  <a:lnTo>
                    <a:pt x="1994916" y="833628"/>
                  </a:lnTo>
                  <a:lnTo>
                    <a:pt x="2010156" y="937260"/>
                  </a:lnTo>
                  <a:lnTo>
                    <a:pt x="2016166" y="1043940"/>
                  </a:lnTo>
                  <a:lnTo>
                    <a:pt x="2016252" y="1045464"/>
                  </a:lnTo>
                  <a:lnTo>
                    <a:pt x="2010243" y="1150620"/>
                  </a:lnTo>
                  <a:lnTo>
                    <a:pt x="1994916" y="1255776"/>
                  </a:lnTo>
                  <a:lnTo>
                    <a:pt x="1970532" y="1356359"/>
                  </a:lnTo>
                  <a:lnTo>
                    <a:pt x="1935480" y="1452372"/>
                  </a:lnTo>
                  <a:lnTo>
                    <a:pt x="1894332" y="1543812"/>
                  </a:lnTo>
                  <a:lnTo>
                    <a:pt x="1842516" y="1629156"/>
                  </a:lnTo>
                  <a:lnTo>
                    <a:pt x="1784604" y="1709928"/>
                  </a:lnTo>
                  <a:lnTo>
                    <a:pt x="1720596" y="1783080"/>
                  </a:lnTo>
                  <a:lnTo>
                    <a:pt x="1648968" y="1851660"/>
                  </a:lnTo>
                  <a:lnTo>
                    <a:pt x="1571244" y="1911096"/>
                  </a:lnTo>
                  <a:lnTo>
                    <a:pt x="1487424" y="1962912"/>
                  </a:lnTo>
                  <a:lnTo>
                    <a:pt x="1400556" y="2007108"/>
                  </a:lnTo>
                  <a:lnTo>
                    <a:pt x="1307592" y="2043684"/>
                  </a:lnTo>
                  <a:lnTo>
                    <a:pt x="1210056" y="2068068"/>
                  </a:lnTo>
                  <a:lnTo>
                    <a:pt x="1156023" y="2077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151888" y="2519171"/>
              <a:ext cx="793115" cy="2522220"/>
            </a:xfrm>
            <a:custGeom>
              <a:avLst/>
              <a:gdLst/>
              <a:ahLst/>
              <a:cxnLst/>
              <a:rect l="l" t="t" r="r" b="b"/>
              <a:pathLst>
                <a:path w="793114" h="2522220">
                  <a:moveTo>
                    <a:pt x="782535" y="2522220"/>
                  </a:moveTo>
                  <a:lnTo>
                    <a:pt x="7620" y="2289048"/>
                  </a:lnTo>
                  <a:lnTo>
                    <a:pt x="0" y="2313432"/>
                  </a:lnTo>
                  <a:lnTo>
                    <a:pt x="693877" y="2522220"/>
                  </a:lnTo>
                  <a:lnTo>
                    <a:pt x="782535" y="2522220"/>
                  </a:lnTo>
                  <a:close/>
                </a:path>
                <a:path w="793114" h="2522220">
                  <a:moveTo>
                    <a:pt x="792670" y="0"/>
                  </a:moveTo>
                  <a:lnTo>
                    <a:pt x="704011" y="0"/>
                  </a:lnTo>
                  <a:lnTo>
                    <a:pt x="0" y="211836"/>
                  </a:lnTo>
                  <a:lnTo>
                    <a:pt x="7620" y="236220"/>
                  </a:lnTo>
                  <a:lnTo>
                    <a:pt x="792670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118360" y="2519171"/>
              <a:ext cx="74930" cy="2522855"/>
            </a:xfrm>
            <a:custGeom>
              <a:avLst/>
              <a:gdLst/>
              <a:ahLst/>
              <a:cxnLst/>
              <a:rect l="l" t="t" r="r" b="b"/>
              <a:pathLst>
                <a:path w="74930" h="2522854">
                  <a:moveTo>
                    <a:pt x="50292" y="2301240"/>
                  </a:moveTo>
                  <a:lnTo>
                    <a:pt x="25908" y="2301240"/>
                  </a:lnTo>
                  <a:lnTo>
                    <a:pt x="25908" y="2522232"/>
                  </a:lnTo>
                  <a:lnTo>
                    <a:pt x="50292" y="2522232"/>
                  </a:lnTo>
                  <a:lnTo>
                    <a:pt x="50292" y="2301240"/>
                  </a:lnTo>
                  <a:close/>
                </a:path>
                <a:path w="74930" h="2522854">
                  <a:moveTo>
                    <a:pt x="74676" y="149352"/>
                  </a:moveTo>
                  <a:lnTo>
                    <a:pt x="50279" y="149352"/>
                  </a:lnTo>
                  <a:lnTo>
                    <a:pt x="50279" y="0"/>
                  </a:lnTo>
                  <a:lnTo>
                    <a:pt x="25908" y="0"/>
                  </a:lnTo>
                  <a:lnTo>
                    <a:pt x="25908" y="149352"/>
                  </a:lnTo>
                  <a:lnTo>
                    <a:pt x="48768" y="149352"/>
                  </a:lnTo>
                  <a:lnTo>
                    <a:pt x="48768" y="161544"/>
                  </a:lnTo>
                  <a:lnTo>
                    <a:pt x="24384" y="161544"/>
                  </a:lnTo>
                  <a:lnTo>
                    <a:pt x="24384" y="149352"/>
                  </a:lnTo>
                  <a:lnTo>
                    <a:pt x="0" y="149352"/>
                  </a:lnTo>
                  <a:lnTo>
                    <a:pt x="38100" y="224028"/>
                  </a:lnTo>
                  <a:lnTo>
                    <a:pt x="74676" y="1493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45864" y="2519184"/>
              <a:ext cx="1100455" cy="437515"/>
            </a:xfrm>
            <a:custGeom>
              <a:avLst/>
              <a:gdLst/>
              <a:ahLst/>
              <a:cxnLst/>
              <a:rect l="l" t="t" r="r" b="b"/>
              <a:pathLst>
                <a:path w="1100454" h="437514">
                  <a:moveTo>
                    <a:pt x="1100328" y="0"/>
                  </a:moveTo>
                  <a:lnTo>
                    <a:pt x="0" y="0"/>
                  </a:lnTo>
                  <a:lnTo>
                    <a:pt x="0" y="380987"/>
                  </a:lnTo>
                  <a:lnTo>
                    <a:pt x="0" y="382524"/>
                  </a:lnTo>
                  <a:lnTo>
                    <a:pt x="0" y="437375"/>
                  </a:lnTo>
                  <a:lnTo>
                    <a:pt x="1100328" y="437375"/>
                  </a:lnTo>
                  <a:lnTo>
                    <a:pt x="1100328" y="382524"/>
                  </a:lnTo>
                  <a:lnTo>
                    <a:pt x="1100328" y="380987"/>
                  </a:lnTo>
                  <a:lnTo>
                    <a:pt x="1100328" y="0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2148" y="2519171"/>
              <a:ext cx="1114425" cy="460375"/>
            </a:xfrm>
            <a:custGeom>
              <a:avLst/>
              <a:gdLst/>
              <a:ahLst/>
              <a:cxnLst/>
              <a:rect l="l" t="t" r="r" b="b"/>
              <a:pathLst>
                <a:path w="1114425" h="460375">
                  <a:moveTo>
                    <a:pt x="25908" y="0"/>
                  </a:moveTo>
                  <a:lnTo>
                    <a:pt x="0" y="0"/>
                  </a:lnTo>
                  <a:lnTo>
                    <a:pt x="0" y="458724"/>
                  </a:lnTo>
                  <a:lnTo>
                    <a:pt x="25908" y="458724"/>
                  </a:lnTo>
                  <a:lnTo>
                    <a:pt x="25908" y="0"/>
                  </a:lnTo>
                  <a:close/>
                </a:path>
                <a:path w="1114425" h="460375">
                  <a:moveTo>
                    <a:pt x="1114044" y="434340"/>
                  </a:moveTo>
                  <a:lnTo>
                    <a:pt x="65532" y="434340"/>
                  </a:lnTo>
                  <a:lnTo>
                    <a:pt x="65532" y="460248"/>
                  </a:lnTo>
                  <a:lnTo>
                    <a:pt x="1114044" y="460248"/>
                  </a:lnTo>
                  <a:lnTo>
                    <a:pt x="1114044" y="43434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620973" y="3458949"/>
            <a:ext cx="1483360" cy="62357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96520" marR="5080" indent="-84455">
              <a:lnSpc>
                <a:spcPts val="2300"/>
              </a:lnSpc>
              <a:spcBef>
                <a:spcPts val="265"/>
              </a:spcBef>
            </a:pPr>
            <a:r>
              <a:rPr sz="2000" spc="-10" dirty="0">
                <a:latin typeface="Arial MT"/>
                <a:cs typeface="Arial MT"/>
              </a:rPr>
              <a:t>Requirement Engineering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94588" y="2211324"/>
            <a:ext cx="5058410" cy="4551045"/>
            <a:chOff x="894588" y="2211324"/>
            <a:chExt cx="5058410" cy="4551045"/>
          </a:xfrm>
        </p:grpSpPr>
        <p:sp>
          <p:nvSpPr>
            <p:cNvPr id="15" name="object 15"/>
            <p:cNvSpPr/>
            <p:nvPr/>
          </p:nvSpPr>
          <p:spPr>
            <a:xfrm>
              <a:off x="2845774" y="5041392"/>
              <a:ext cx="2500630" cy="752475"/>
            </a:xfrm>
            <a:custGeom>
              <a:avLst/>
              <a:gdLst/>
              <a:ahLst/>
              <a:cxnLst/>
              <a:rect l="l" t="t" r="r" b="b"/>
              <a:pathLst>
                <a:path w="2500629" h="752475">
                  <a:moveTo>
                    <a:pt x="2500418" y="752369"/>
                  </a:moveTo>
                  <a:lnTo>
                    <a:pt x="0" y="0"/>
                  </a:lnTo>
                  <a:lnTo>
                    <a:pt x="88657" y="0"/>
                  </a:lnTo>
                  <a:lnTo>
                    <a:pt x="2500418" y="725692"/>
                  </a:lnTo>
                  <a:lnTo>
                    <a:pt x="2500418" y="752369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18360" y="5859780"/>
              <a:ext cx="74675" cy="7315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894588" y="5041392"/>
              <a:ext cx="4451985" cy="1720850"/>
            </a:xfrm>
            <a:custGeom>
              <a:avLst/>
              <a:gdLst/>
              <a:ahLst/>
              <a:cxnLst/>
              <a:rect l="l" t="t" r="r" b="b"/>
              <a:pathLst>
                <a:path w="4451985" h="1720850">
                  <a:moveTo>
                    <a:pt x="1274051" y="0"/>
                  </a:moveTo>
                  <a:lnTo>
                    <a:pt x="1249680" y="0"/>
                  </a:lnTo>
                  <a:lnTo>
                    <a:pt x="1249680" y="818388"/>
                  </a:lnTo>
                  <a:lnTo>
                    <a:pt x="1274051" y="818388"/>
                  </a:lnTo>
                  <a:lnTo>
                    <a:pt x="1274051" y="0"/>
                  </a:lnTo>
                  <a:close/>
                </a:path>
                <a:path w="4451985" h="1720850">
                  <a:moveTo>
                    <a:pt x="4451604" y="1696212"/>
                  </a:moveTo>
                  <a:lnTo>
                    <a:pt x="0" y="1696212"/>
                  </a:lnTo>
                  <a:lnTo>
                    <a:pt x="0" y="1720596"/>
                  </a:lnTo>
                  <a:lnTo>
                    <a:pt x="4451604" y="1720596"/>
                  </a:lnTo>
                  <a:lnTo>
                    <a:pt x="4451604" y="16962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346192" y="2211323"/>
              <a:ext cx="607060" cy="307975"/>
            </a:xfrm>
            <a:custGeom>
              <a:avLst/>
              <a:gdLst/>
              <a:ahLst/>
              <a:cxnLst/>
              <a:rect l="l" t="t" r="r" b="b"/>
              <a:pathLst>
                <a:path w="607060" h="307975">
                  <a:moveTo>
                    <a:pt x="606552" y="1524"/>
                  </a:moveTo>
                  <a:lnTo>
                    <a:pt x="582168" y="1524"/>
                  </a:lnTo>
                  <a:lnTo>
                    <a:pt x="582168" y="0"/>
                  </a:lnTo>
                  <a:lnTo>
                    <a:pt x="0" y="0"/>
                  </a:lnTo>
                  <a:lnTo>
                    <a:pt x="0" y="25908"/>
                  </a:lnTo>
                  <a:lnTo>
                    <a:pt x="582168" y="25908"/>
                  </a:lnTo>
                  <a:lnTo>
                    <a:pt x="582168" y="307848"/>
                  </a:lnTo>
                  <a:lnTo>
                    <a:pt x="606552" y="307848"/>
                  </a:lnTo>
                  <a:lnTo>
                    <a:pt x="606552" y="1524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5346192" y="25908"/>
            <a:ext cx="5259705" cy="1771014"/>
            <a:chOff x="5346192" y="25908"/>
            <a:chExt cx="5259705" cy="1771014"/>
          </a:xfrm>
        </p:grpSpPr>
        <p:sp>
          <p:nvSpPr>
            <p:cNvPr id="20" name="object 20"/>
            <p:cNvSpPr/>
            <p:nvPr/>
          </p:nvSpPr>
          <p:spPr>
            <a:xfrm>
              <a:off x="5346192" y="431291"/>
              <a:ext cx="4456430" cy="1365250"/>
            </a:xfrm>
            <a:custGeom>
              <a:avLst/>
              <a:gdLst/>
              <a:ahLst/>
              <a:cxnLst/>
              <a:rect l="l" t="t" r="r" b="b"/>
              <a:pathLst>
                <a:path w="4456430" h="1365250">
                  <a:moveTo>
                    <a:pt x="0" y="1365235"/>
                  </a:moveTo>
                  <a:lnTo>
                    <a:pt x="0" y="1338558"/>
                  </a:lnTo>
                  <a:lnTo>
                    <a:pt x="4448555" y="0"/>
                  </a:lnTo>
                  <a:lnTo>
                    <a:pt x="4456175" y="24384"/>
                  </a:lnTo>
                  <a:lnTo>
                    <a:pt x="0" y="1365235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258056" y="2235708"/>
            <a:ext cx="1670685" cy="283845"/>
          </a:xfrm>
          <a:prstGeom prst="rect">
            <a:avLst/>
          </a:prstGeom>
          <a:solidFill>
            <a:srgbClr val="B8DFE2"/>
          </a:solidFill>
        </p:spPr>
        <p:txBody>
          <a:bodyPr vert="horz" wrap="square" lIns="0" tIns="111125" rIns="0" bIns="0" rtlCol="0">
            <a:spAutoFit/>
          </a:bodyPr>
          <a:lstStyle/>
          <a:p>
            <a:pPr marL="165735">
              <a:lnSpc>
                <a:spcPts val="1355"/>
              </a:lnSpc>
              <a:spcBef>
                <a:spcPts val="875"/>
              </a:spcBef>
              <a:tabLst>
                <a:tab pos="1129030" algn="l"/>
              </a:tabLst>
            </a:pPr>
            <a:r>
              <a:rPr sz="1750" spc="-10" dirty="0">
                <a:latin typeface="Arial MT"/>
                <a:cs typeface="Arial MT"/>
              </a:rPr>
              <a:t>Require</a:t>
            </a:r>
            <a:r>
              <a:rPr sz="1750" dirty="0">
                <a:latin typeface="Arial MT"/>
                <a:cs typeface="Arial MT"/>
              </a:rPr>
              <a:t>	</a:t>
            </a:r>
            <a:r>
              <a:rPr sz="1750" spc="-20" dirty="0">
                <a:latin typeface="Arial MT"/>
                <a:cs typeface="Arial MT"/>
              </a:rPr>
              <a:t>ents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067705" y="332025"/>
            <a:ext cx="5248275" cy="1065530"/>
          </a:xfrm>
          <a:prstGeom prst="rect">
            <a:avLst/>
          </a:prstGeom>
        </p:spPr>
        <p:txBody>
          <a:bodyPr vert="horz" wrap="square" lIns="0" tIns="95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4000" spc="-175" dirty="0"/>
              <a:t>Requirement</a:t>
            </a:r>
            <a:r>
              <a:rPr sz="4000" spc="-20" dirty="0"/>
              <a:t> </a:t>
            </a:r>
            <a:r>
              <a:rPr sz="4000" spc="-90" dirty="0"/>
              <a:t>Engineering</a:t>
            </a:r>
            <a:endParaRPr sz="4000"/>
          </a:p>
          <a:p>
            <a:pPr marL="21209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Arial MT"/>
                <a:cs typeface="Arial MT"/>
              </a:rPr>
              <a:t>Problem</a:t>
            </a:r>
            <a:r>
              <a:rPr sz="2000" spc="-85" dirty="0">
                <a:latin typeface="Arial MT"/>
                <a:cs typeface="Arial MT"/>
              </a:rPr>
              <a:t> </a:t>
            </a:r>
            <a:r>
              <a:rPr sz="2000" spc="-10" dirty="0">
                <a:latin typeface="Arial MT"/>
                <a:cs typeface="Arial MT"/>
              </a:rPr>
              <a:t>Statement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346192" y="2519171"/>
            <a:ext cx="5346700" cy="2522220"/>
            <a:chOff x="5346192" y="2519171"/>
            <a:chExt cx="5346700" cy="2522220"/>
          </a:xfrm>
        </p:grpSpPr>
        <p:sp>
          <p:nvSpPr>
            <p:cNvPr id="25" name="object 25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48983" y="3188207"/>
              <a:ext cx="73151" cy="74675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346192" y="2519184"/>
              <a:ext cx="582295" cy="437515"/>
            </a:xfrm>
            <a:custGeom>
              <a:avLst/>
              <a:gdLst/>
              <a:ahLst/>
              <a:cxnLst/>
              <a:rect l="l" t="t" r="r" b="b"/>
              <a:pathLst>
                <a:path w="582295" h="437514">
                  <a:moveTo>
                    <a:pt x="582168" y="0"/>
                  </a:moveTo>
                  <a:lnTo>
                    <a:pt x="0" y="0"/>
                  </a:lnTo>
                  <a:lnTo>
                    <a:pt x="0" y="380987"/>
                  </a:lnTo>
                  <a:lnTo>
                    <a:pt x="0" y="382524"/>
                  </a:lnTo>
                  <a:lnTo>
                    <a:pt x="0" y="437375"/>
                  </a:lnTo>
                  <a:lnTo>
                    <a:pt x="582168" y="437375"/>
                  </a:lnTo>
                  <a:lnTo>
                    <a:pt x="582168" y="382524"/>
                  </a:lnTo>
                  <a:lnTo>
                    <a:pt x="582168" y="380987"/>
                  </a:lnTo>
                  <a:lnTo>
                    <a:pt x="582168" y="0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46192" y="2519171"/>
              <a:ext cx="1051560" cy="670560"/>
            </a:xfrm>
            <a:custGeom>
              <a:avLst/>
              <a:gdLst/>
              <a:ahLst/>
              <a:cxnLst/>
              <a:rect l="l" t="t" r="r" b="b"/>
              <a:pathLst>
                <a:path w="1051560" h="670560">
                  <a:moveTo>
                    <a:pt x="1051547" y="64020"/>
                  </a:moveTo>
                  <a:lnTo>
                    <a:pt x="1027163" y="64020"/>
                  </a:lnTo>
                  <a:lnTo>
                    <a:pt x="606552" y="64020"/>
                  </a:lnTo>
                  <a:lnTo>
                    <a:pt x="606552" y="0"/>
                  </a:lnTo>
                  <a:lnTo>
                    <a:pt x="582168" y="0"/>
                  </a:lnTo>
                  <a:lnTo>
                    <a:pt x="582168" y="434340"/>
                  </a:lnTo>
                  <a:lnTo>
                    <a:pt x="0" y="434340"/>
                  </a:lnTo>
                  <a:lnTo>
                    <a:pt x="0" y="460248"/>
                  </a:lnTo>
                  <a:lnTo>
                    <a:pt x="611124" y="460248"/>
                  </a:lnTo>
                  <a:lnTo>
                    <a:pt x="611124" y="434340"/>
                  </a:lnTo>
                  <a:lnTo>
                    <a:pt x="606552" y="434340"/>
                  </a:lnTo>
                  <a:lnTo>
                    <a:pt x="606552" y="89928"/>
                  </a:lnTo>
                  <a:lnTo>
                    <a:pt x="1027163" y="89928"/>
                  </a:lnTo>
                  <a:lnTo>
                    <a:pt x="1027163" y="670560"/>
                  </a:lnTo>
                  <a:lnTo>
                    <a:pt x="1051547" y="670560"/>
                  </a:lnTo>
                  <a:lnTo>
                    <a:pt x="1051547" y="6402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80887" y="3249167"/>
              <a:ext cx="1684019" cy="74371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580887" y="3273551"/>
              <a:ext cx="1684020" cy="3175"/>
            </a:xfrm>
            <a:custGeom>
              <a:avLst/>
              <a:gdLst/>
              <a:ahLst/>
              <a:cxnLst/>
              <a:rect l="l" t="t" r="r" b="b"/>
              <a:pathLst>
                <a:path w="1684020" h="3175">
                  <a:moveTo>
                    <a:pt x="1684019" y="3048"/>
                  </a:moveTo>
                  <a:lnTo>
                    <a:pt x="0" y="3048"/>
                  </a:lnTo>
                  <a:lnTo>
                    <a:pt x="0" y="0"/>
                  </a:lnTo>
                  <a:lnTo>
                    <a:pt x="1684019" y="0"/>
                  </a:lnTo>
                  <a:lnTo>
                    <a:pt x="1684019" y="3048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67159" y="3250691"/>
              <a:ext cx="1993900" cy="767080"/>
            </a:xfrm>
            <a:custGeom>
              <a:avLst/>
              <a:gdLst/>
              <a:ahLst/>
              <a:cxnLst/>
              <a:rect l="l" t="t" r="r" b="b"/>
              <a:pathLst>
                <a:path w="1993900" h="767079">
                  <a:moveTo>
                    <a:pt x="25920" y="0"/>
                  </a:moveTo>
                  <a:lnTo>
                    <a:pt x="0" y="0"/>
                  </a:lnTo>
                  <a:lnTo>
                    <a:pt x="0" y="765060"/>
                  </a:lnTo>
                  <a:lnTo>
                    <a:pt x="25920" y="765060"/>
                  </a:lnTo>
                  <a:lnTo>
                    <a:pt x="25920" y="0"/>
                  </a:lnTo>
                  <a:close/>
                </a:path>
                <a:path w="1993900" h="767079">
                  <a:moveTo>
                    <a:pt x="1993404" y="443484"/>
                  </a:moveTo>
                  <a:lnTo>
                    <a:pt x="1722132" y="443484"/>
                  </a:lnTo>
                  <a:lnTo>
                    <a:pt x="1722132" y="0"/>
                  </a:lnTo>
                  <a:lnTo>
                    <a:pt x="1696212" y="0"/>
                  </a:lnTo>
                  <a:lnTo>
                    <a:pt x="1696212" y="740664"/>
                  </a:lnTo>
                  <a:lnTo>
                    <a:pt x="38100" y="740664"/>
                  </a:lnTo>
                  <a:lnTo>
                    <a:pt x="38100" y="766584"/>
                  </a:lnTo>
                  <a:lnTo>
                    <a:pt x="1697736" y="766584"/>
                  </a:lnTo>
                  <a:lnTo>
                    <a:pt x="1697736" y="765048"/>
                  </a:lnTo>
                  <a:lnTo>
                    <a:pt x="1722132" y="765048"/>
                  </a:lnTo>
                  <a:lnTo>
                    <a:pt x="1722132" y="469404"/>
                  </a:lnTo>
                  <a:lnTo>
                    <a:pt x="1993404" y="469404"/>
                  </a:lnTo>
                  <a:lnTo>
                    <a:pt x="1993404" y="443484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6180" y="4300727"/>
              <a:ext cx="74675" cy="74675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560564" y="3695699"/>
              <a:ext cx="24765" cy="605155"/>
            </a:xfrm>
            <a:custGeom>
              <a:avLst/>
              <a:gdLst/>
              <a:ahLst/>
              <a:cxnLst/>
              <a:rect l="l" t="t" r="r" b="b"/>
              <a:pathLst>
                <a:path w="24765" h="605154">
                  <a:moveTo>
                    <a:pt x="24383" y="605027"/>
                  </a:moveTo>
                  <a:lnTo>
                    <a:pt x="0" y="605027"/>
                  </a:lnTo>
                  <a:lnTo>
                    <a:pt x="0" y="0"/>
                  </a:lnTo>
                  <a:lnTo>
                    <a:pt x="24383" y="0"/>
                  </a:lnTo>
                  <a:lnTo>
                    <a:pt x="24383" y="605027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45580" y="4363211"/>
              <a:ext cx="1906523" cy="67818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545580" y="4386072"/>
              <a:ext cx="1906905" cy="3175"/>
            </a:xfrm>
            <a:custGeom>
              <a:avLst/>
              <a:gdLst/>
              <a:ahLst/>
              <a:cxnLst/>
              <a:rect l="l" t="t" r="r" b="b"/>
              <a:pathLst>
                <a:path w="1906904" h="3175">
                  <a:moveTo>
                    <a:pt x="1906523" y="3047"/>
                  </a:moveTo>
                  <a:lnTo>
                    <a:pt x="0" y="3047"/>
                  </a:lnTo>
                  <a:lnTo>
                    <a:pt x="0" y="0"/>
                  </a:lnTo>
                  <a:lnTo>
                    <a:pt x="1906523" y="0"/>
                  </a:lnTo>
                  <a:lnTo>
                    <a:pt x="1906523" y="3047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33388" y="4363211"/>
              <a:ext cx="2313940" cy="678815"/>
            </a:xfrm>
            <a:custGeom>
              <a:avLst/>
              <a:gdLst/>
              <a:ahLst/>
              <a:cxnLst/>
              <a:rect l="l" t="t" r="r" b="b"/>
              <a:pathLst>
                <a:path w="2313940" h="678814">
                  <a:moveTo>
                    <a:pt x="24384" y="0"/>
                  </a:moveTo>
                  <a:lnTo>
                    <a:pt x="0" y="0"/>
                  </a:lnTo>
                  <a:lnTo>
                    <a:pt x="0" y="678192"/>
                  </a:lnTo>
                  <a:lnTo>
                    <a:pt x="24384" y="678192"/>
                  </a:lnTo>
                  <a:lnTo>
                    <a:pt x="24384" y="0"/>
                  </a:lnTo>
                  <a:close/>
                </a:path>
                <a:path w="2313940" h="678814">
                  <a:moveTo>
                    <a:pt x="2289035" y="295656"/>
                  </a:moveTo>
                  <a:lnTo>
                    <a:pt x="1943100" y="295656"/>
                  </a:lnTo>
                  <a:lnTo>
                    <a:pt x="1943100" y="0"/>
                  </a:lnTo>
                  <a:lnTo>
                    <a:pt x="1917192" y="0"/>
                  </a:lnTo>
                  <a:lnTo>
                    <a:pt x="1917192" y="678192"/>
                  </a:lnTo>
                  <a:lnTo>
                    <a:pt x="1943100" y="678192"/>
                  </a:lnTo>
                  <a:lnTo>
                    <a:pt x="1943100" y="321564"/>
                  </a:lnTo>
                  <a:lnTo>
                    <a:pt x="2289035" y="321564"/>
                  </a:lnTo>
                  <a:lnTo>
                    <a:pt x="2289035" y="295656"/>
                  </a:lnTo>
                  <a:close/>
                </a:path>
                <a:path w="2313940" h="678814">
                  <a:moveTo>
                    <a:pt x="2313432" y="297180"/>
                  </a:moveTo>
                  <a:lnTo>
                    <a:pt x="2289048" y="297180"/>
                  </a:lnTo>
                  <a:lnTo>
                    <a:pt x="2289048" y="678192"/>
                  </a:lnTo>
                  <a:lnTo>
                    <a:pt x="2313432" y="678192"/>
                  </a:lnTo>
                  <a:lnTo>
                    <a:pt x="2313432" y="29718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593080" y="3372117"/>
            <a:ext cx="1670685" cy="5607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6405" marR="112395" indent="-280670">
              <a:lnSpc>
                <a:spcPct val="100600"/>
              </a:lnSpc>
              <a:spcBef>
                <a:spcPts val="90"/>
              </a:spcBef>
            </a:pPr>
            <a:r>
              <a:rPr sz="1750" spc="-10" dirty="0">
                <a:latin typeface="Arial MT"/>
                <a:cs typeface="Arial MT"/>
              </a:rPr>
              <a:t>Requirements Analysis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58056" y="2602480"/>
            <a:ext cx="167068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latin typeface="Arial MT"/>
                <a:cs typeface="Arial MT"/>
              </a:rPr>
              <a:t>Elicitation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5346192" y="5041391"/>
            <a:ext cx="4456430" cy="2091055"/>
            <a:chOff x="5346192" y="5041391"/>
            <a:chExt cx="4456430" cy="2091055"/>
          </a:xfrm>
        </p:grpSpPr>
        <p:sp>
          <p:nvSpPr>
            <p:cNvPr id="40" name="object 40"/>
            <p:cNvSpPr/>
            <p:nvPr/>
          </p:nvSpPr>
          <p:spPr>
            <a:xfrm>
              <a:off x="5346192" y="5767084"/>
              <a:ext cx="4456430" cy="1365250"/>
            </a:xfrm>
            <a:custGeom>
              <a:avLst/>
              <a:gdLst/>
              <a:ahLst/>
              <a:cxnLst/>
              <a:rect l="l" t="t" r="r" b="b"/>
              <a:pathLst>
                <a:path w="4456430" h="1365250">
                  <a:moveTo>
                    <a:pt x="4448555" y="1365235"/>
                  </a:moveTo>
                  <a:lnTo>
                    <a:pt x="0" y="26676"/>
                  </a:lnTo>
                  <a:lnTo>
                    <a:pt x="0" y="0"/>
                  </a:lnTo>
                  <a:lnTo>
                    <a:pt x="4456175" y="1340851"/>
                  </a:lnTo>
                  <a:lnTo>
                    <a:pt x="4448555" y="1365235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7869935" y="5414771"/>
              <a:ext cx="1854835" cy="815340"/>
            </a:xfrm>
            <a:custGeom>
              <a:avLst/>
              <a:gdLst/>
              <a:ahLst/>
              <a:cxnLst/>
              <a:rect l="l" t="t" r="r" b="b"/>
              <a:pathLst>
                <a:path w="1854834" h="815339">
                  <a:moveTo>
                    <a:pt x="1854708" y="815340"/>
                  </a:moveTo>
                  <a:lnTo>
                    <a:pt x="0" y="815340"/>
                  </a:lnTo>
                  <a:lnTo>
                    <a:pt x="0" y="0"/>
                  </a:lnTo>
                  <a:lnTo>
                    <a:pt x="1854708" y="0"/>
                  </a:lnTo>
                  <a:lnTo>
                    <a:pt x="1854708" y="815340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857744" y="5401055"/>
              <a:ext cx="1880870" cy="843280"/>
            </a:xfrm>
            <a:custGeom>
              <a:avLst/>
              <a:gdLst/>
              <a:ahLst/>
              <a:cxnLst/>
              <a:rect l="l" t="t" r="r" b="b"/>
              <a:pathLst>
                <a:path w="1880870" h="843279">
                  <a:moveTo>
                    <a:pt x="24384" y="25908"/>
                  </a:moveTo>
                  <a:lnTo>
                    <a:pt x="12192" y="25908"/>
                  </a:lnTo>
                  <a:lnTo>
                    <a:pt x="12192" y="0"/>
                  </a:lnTo>
                  <a:lnTo>
                    <a:pt x="1874520" y="0"/>
                  </a:lnTo>
                  <a:lnTo>
                    <a:pt x="1880616" y="6096"/>
                  </a:lnTo>
                  <a:lnTo>
                    <a:pt x="1880616" y="13716"/>
                  </a:lnTo>
                  <a:lnTo>
                    <a:pt x="24384" y="13716"/>
                  </a:lnTo>
                  <a:lnTo>
                    <a:pt x="24384" y="25908"/>
                  </a:lnTo>
                  <a:close/>
                </a:path>
                <a:path w="1880870" h="843279">
                  <a:moveTo>
                    <a:pt x="1874520" y="842772"/>
                  </a:moveTo>
                  <a:lnTo>
                    <a:pt x="4572" y="842772"/>
                  </a:lnTo>
                  <a:lnTo>
                    <a:pt x="0" y="836676"/>
                  </a:lnTo>
                  <a:lnTo>
                    <a:pt x="0" y="13716"/>
                  </a:lnTo>
                  <a:lnTo>
                    <a:pt x="12192" y="13716"/>
                  </a:lnTo>
                  <a:lnTo>
                    <a:pt x="12192" y="25908"/>
                  </a:lnTo>
                  <a:lnTo>
                    <a:pt x="24384" y="25908"/>
                  </a:lnTo>
                  <a:lnTo>
                    <a:pt x="24384" y="816864"/>
                  </a:lnTo>
                  <a:lnTo>
                    <a:pt x="12192" y="816864"/>
                  </a:lnTo>
                  <a:lnTo>
                    <a:pt x="24384" y="829056"/>
                  </a:lnTo>
                  <a:lnTo>
                    <a:pt x="1880616" y="829056"/>
                  </a:lnTo>
                  <a:lnTo>
                    <a:pt x="1880616" y="836676"/>
                  </a:lnTo>
                  <a:lnTo>
                    <a:pt x="1874520" y="842772"/>
                  </a:lnTo>
                  <a:close/>
                </a:path>
                <a:path w="1880870" h="843279">
                  <a:moveTo>
                    <a:pt x="1854708" y="25908"/>
                  </a:moveTo>
                  <a:lnTo>
                    <a:pt x="24384" y="25908"/>
                  </a:lnTo>
                  <a:lnTo>
                    <a:pt x="24384" y="13716"/>
                  </a:lnTo>
                  <a:lnTo>
                    <a:pt x="1854708" y="13716"/>
                  </a:lnTo>
                  <a:lnTo>
                    <a:pt x="1854708" y="25908"/>
                  </a:lnTo>
                  <a:close/>
                </a:path>
                <a:path w="1880870" h="843279">
                  <a:moveTo>
                    <a:pt x="1854708" y="829056"/>
                  </a:moveTo>
                  <a:lnTo>
                    <a:pt x="1854708" y="13716"/>
                  </a:lnTo>
                  <a:lnTo>
                    <a:pt x="1866900" y="25908"/>
                  </a:lnTo>
                  <a:lnTo>
                    <a:pt x="1880616" y="25908"/>
                  </a:lnTo>
                  <a:lnTo>
                    <a:pt x="1880616" y="816864"/>
                  </a:lnTo>
                  <a:lnTo>
                    <a:pt x="1866900" y="816864"/>
                  </a:lnTo>
                  <a:lnTo>
                    <a:pt x="1854708" y="829056"/>
                  </a:lnTo>
                  <a:close/>
                </a:path>
                <a:path w="1880870" h="843279">
                  <a:moveTo>
                    <a:pt x="1880616" y="25908"/>
                  </a:moveTo>
                  <a:lnTo>
                    <a:pt x="1866900" y="25908"/>
                  </a:lnTo>
                  <a:lnTo>
                    <a:pt x="1854708" y="13716"/>
                  </a:lnTo>
                  <a:lnTo>
                    <a:pt x="1880616" y="13716"/>
                  </a:lnTo>
                  <a:lnTo>
                    <a:pt x="1880616" y="25908"/>
                  </a:lnTo>
                  <a:close/>
                </a:path>
                <a:path w="1880870" h="843279">
                  <a:moveTo>
                    <a:pt x="24384" y="829056"/>
                  </a:moveTo>
                  <a:lnTo>
                    <a:pt x="12192" y="816864"/>
                  </a:lnTo>
                  <a:lnTo>
                    <a:pt x="24384" y="816864"/>
                  </a:lnTo>
                  <a:lnTo>
                    <a:pt x="24384" y="829056"/>
                  </a:lnTo>
                  <a:close/>
                </a:path>
                <a:path w="1880870" h="843279">
                  <a:moveTo>
                    <a:pt x="1854708" y="829056"/>
                  </a:moveTo>
                  <a:lnTo>
                    <a:pt x="24384" y="829056"/>
                  </a:lnTo>
                  <a:lnTo>
                    <a:pt x="24384" y="816864"/>
                  </a:lnTo>
                  <a:lnTo>
                    <a:pt x="1854708" y="816864"/>
                  </a:lnTo>
                  <a:lnTo>
                    <a:pt x="1854708" y="829056"/>
                  </a:lnTo>
                  <a:close/>
                </a:path>
                <a:path w="1880870" h="843279">
                  <a:moveTo>
                    <a:pt x="1880616" y="829056"/>
                  </a:moveTo>
                  <a:lnTo>
                    <a:pt x="1854708" y="829056"/>
                  </a:lnTo>
                  <a:lnTo>
                    <a:pt x="1866900" y="816864"/>
                  </a:lnTo>
                  <a:lnTo>
                    <a:pt x="1880616" y="816864"/>
                  </a:lnTo>
                  <a:lnTo>
                    <a:pt x="1880616" y="829056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798051" y="5340096"/>
              <a:ext cx="73151" cy="7467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346192" y="6737603"/>
              <a:ext cx="2004060" cy="24765"/>
            </a:xfrm>
            <a:custGeom>
              <a:avLst/>
              <a:gdLst/>
              <a:ahLst/>
              <a:cxnLst/>
              <a:rect l="l" t="t" r="r" b="b"/>
              <a:pathLst>
                <a:path w="2004059" h="24765">
                  <a:moveTo>
                    <a:pt x="0" y="0"/>
                  </a:moveTo>
                  <a:lnTo>
                    <a:pt x="2004059" y="0"/>
                  </a:lnTo>
                  <a:lnTo>
                    <a:pt x="2004059" y="24383"/>
                  </a:lnTo>
                  <a:lnTo>
                    <a:pt x="0" y="243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6545579" y="5041392"/>
              <a:ext cx="1906905" cy="64135"/>
            </a:xfrm>
            <a:custGeom>
              <a:avLst/>
              <a:gdLst/>
              <a:ahLst/>
              <a:cxnLst/>
              <a:rect l="l" t="t" r="r" b="b"/>
              <a:pathLst>
                <a:path w="1906904" h="64135">
                  <a:moveTo>
                    <a:pt x="1906523" y="64007"/>
                  </a:moveTo>
                  <a:lnTo>
                    <a:pt x="0" y="64007"/>
                  </a:lnTo>
                  <a:lnTo>
                    <a:pt x="0" y="0"/>
                  </a:lnTo>
                  <a:lnTo>
                    <a:pt x="1906523" y="0"/>
                  </a:lnTo>
                  <a:lnTo>
                    <a:pt x="1906523" y="64007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533388" y="5041391"/>
              <a:ext cx="2313940" cy="299085"/>
            </a:xfrm>
            <a:custGeom>
              <a:avLst/>
              <a:gdLst/>
              <a:ahLst/>
              <a:cxnLst/>
              <a:rect l="l" t="t" r="r" b="b"/>
              <a:pathLst>
                <a:path w="2313940" h="299085">
                  <a:moveTo>
                    <a:pt x="24384" y="0"/>
                  </a:moveTo>
                  <a:lnTo>
                    <a:pt x="0" y="0"/>
                  </a:lnTo>
                  <a:lnTo>
                    <a:pt x="0" y="86868"/>
                  </a:lnTo>
                  <a:lnTo>
                    <a:pt x="24384" y="86868"/>
                  </a:lnTo>
                  <a:lnTo>
                    <a:pt x="24384" y="0"/>
                  </a:lnTo>
                  <a:close/>
                </a:path>
                <a:path w="2313940" h="299085">
                  <a:moveTo>
                    <a:pt x="1943100" y="0"/>
                  </a:moveTo>
                  <a:lnTo>
                    <a:pt x="1917192" y="0"/>
                  </a:lnTo>
                  <a:lnTo>
                    <a:pt x="1917192" y="60960"/>
                  </a:lnTo>
                  <a:lnTo>
                    <a:pt x="36576" y="60960"/>
                  </a:lnTo>
                  <a:lnTo>
                    <a:pt x="36576" y="86880"/>
                  </a:lnTo>
                  <a:lnTo>
                    <a:pt x="1918703" y="86880"/>
                  </a:lnTo>
                  <a:lnTo>
                    <a:pt x="1943100" y="86868"/>
                  </a:lnTo>
                  <a:lnTo>
                    <a:pt x="1943100" y="0"/>
                  </a:lnTo>
                  <a:close/>
                </a:path>
                <a:path w="2313940" h="299085">
                  <a:moveTo>
                    <a:pt x="2313432" y="0"/>
                  </a:moveTo>
                  <a:lnTo>
                    <a:pt x="2289048" y="0"/>
                  </a:lnTo>
                  <a:lnTo>
                    <a:pt x="2289048" y="298704"/>
                  </a:lnTo>
                  <a:lnTo>
                    <a:pt x="2313432" y="298704"/>
                  </a:lnTo>
                  <a:lnTo>
                    <a:pt x="2313432" y="0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970276" y="4486157"/>
            <a:ext cx="8352155" cy="223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809615" marR="1039494" indent="55880" algn="r">
              <a:lnSpc>
                <a:spcPct val="100600"/>
              </a:lnSpc>
              <a:spcBef>
                <a:spcPts val="90"/>
              </a:spcBef>
            </a:pPr>
            <a:r>
              <a:rPr sz="1750" spc="-10" dirty="0">
                <a:latin typeface="Arial MT"/>
                <a:cs typeface="Arial MT"/>
              </a:rPr>
              <a:t>Requirements Documentation</a:t>
            </a:r>
            <a:endParaRPr sz="1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750">
              <a:latin typeface="Arial MT"/>
              <a:cs typeface="Arial MT"/>
            </a:endParaRPr>
          </a:p>
          <a:p>
            <a:pPr marL="7342505" marR="5080" indent="-317500">
              <a:lnSpc>
                <a:spcPct val="100000"/>
              </a:lnSpc>
              <a:spcBef>
                <a:spcPts val="5"/>
              </a:spcBef>
            </a:pPr>
            <a:r>
              <a:rPr sz="2000" spc="-85" dirty="0">
                <a:latin typeface="Cambria"/>
                <a:cs typeface="Cambria"/>
              </a:rPr>
              <a:t>Requirement </a:t>
            </a:r>
            <a:r>
              <a:rPr sz="2000" spc="-10" dirty="0">
                <a:latin typeface="Cambria"/>
                <a:cs typeface="Cambria"/>
              </a:rPr>
              <a:t>Review</a:t>
            </a:r>
            <a:endParaRPr sz="2000">
              <a:latin typeface="Cambria"/>
              <a:cs typeface="Cambria"/>
            </a:endParaRPr>
          </a:p>
          <a:p>
            <a:pPr marL="904240">
              <a:lnSpc>
                <a:spcPts val="1739"/>
              </a:lnSpc>
            </a:pPr>
            <a:r>
              <a:rPr sz="1750" spc="-25" dirty="0">
                <a:latin typeface="Arial MT"/>
                <a:cs typeface="Arial MT"/>
              </a:rPr>
              <a:t>SRS</a:t>
            </a: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420"/>
              </a:spcBef>
            </a:pPr>
            <a:r>
              <a:rPr sz="1950" dirty="0">
                <a:solidFill>
                  <a:srgbClr val="3131FF"/>
                </a:solidFill>
                <a:latin typeface="Arial MT"/>
                <a:cs typeface="Arial MT"/>
              </a:rPr>
              <a:t>Crucial</a:t>
            </a:r>
            <a:r>
              <a:rPr sz="1950" spc="-5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3131FF"/>
                </a:solidFill>
                <a:latin typeface="Arial MT"/>
                <a:cs typeface="Arial MT"/>
              </a:rPr>
              <a:t>Process</a:t>
            </a:r>
            <a:r>
              <a:rPr sz="1950" spc="-5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3131FF"/>
                </a:solidFill>
                <a:latin typeface="Arial MT"/>
                <a:cs typeface="Arial MT"/>
              </a:rPr>
              <a:t>Steps</a:t>
            </a:r>
            <a:r>
              <a:rPr sz="1950" spc="-6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3131FF"/>
                </a:solidFill>
                <a:latin typeface="Arial MT"/>
                <a:cs typeface="Arial MT"/>
              </a:rPr>
              <a:t>of</a:t>
            </a:r>
            <a:r>
              <a:rPr sz="1950" spc="-110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1950" dirty="0">
                <a:solidFill>
                  <a:srgbClr val="3131FF"/>
                </a:solidFill>
                <a:latin typeface="Arial MT"/>
                <a:cs typeface="Arial MT"/>
              </a:rPr>
              <a:t>requirement</a:t>
            </a:r>
            <a:r>
              <a:rPr sz="1950" spc="-75" dirty="0">
                <a:solidFill>
                  <a:srgbClr val="3131FF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3131FF"/>
                </a:solidFill>
                <a:latin typeface="Arial MT"/>
                <a:cs typeface="Arial MT"/>
              </a:rPr>
              <a:t>engineering</a:t>
            </a:r>
            <a:endParaRPr sz="1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210378" y="594718"/>
            <a:ext cx="225425" cy="5626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60"/>
              </a:lnSpc>
            </a:pPr>
            <a:r>
              <a:rPr sz="4000" spc="-225" dirty="0">
                <a:latin typeface="Cambria"/>
                <a:cs typeface="Cambria"/>
              </a:rPr>
              <a:t>e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84792" y="2380003"/>
            <a:ext cx="2166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5" dirty="0">
                <a:latin typeface="Cambria"/>
                <a:cs typeface="Cambria"/>
              </a:rPr>
              <a:t>for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114" dirty="0">
                <a:solidFill>
                  <a:srgbClr val="BF0000"/>
                </a:solidFill>
                <a:latin typeface="Cambria"/>
                <a:cs typeface="Cambria"/>
              </a:rPr>
              <a:t>understanding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7519" y="4743751"/>
            <a:ext cx="3221355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75" dirty="0">
                <a:solidFill>
                  <a:srgbClr val="BF0000"/>
                </a:solidFill>
                <a:latin typeface="Cambria"/>
                <a:cs typeface="Cambria"/>
              </a:rPr>
              <a:t>Validating</a:t>
            </a:r>
            <a:r>
              <a:rPr sz="2300" spc="-5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35" dirty="0">
                <a:latin typeface="Cambria"/>
                <a:cs typeface="Cambria"/>
              </a:rPr>
              <a:t>the</a:t>
            </a:r>
            <a:r>
              <a:rPr sz="2300" spc="60" dirty="0">
                <a:latin typeface="Cambria"/>
                <a:cs typeface="Cambria"/>
              </a:rPr>
              <a:t> </a:t>
            </a:r>
            <a:r>
              <a:rPr sz="2300" spc="-55" dirty="0">
                <a:solidFill>
                  <a:srgbClr val="BF0000"/>
                </a:solidFill>
                <a:latin typeface="Cambria"/>
                <a:cs typeface="Cambria"/>
              </a:rPr>
              <a:t>specification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04619" y="5109511"/>
            <a:ext cx="12827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65" dirty="0">
                <a:latin typeface="Cambria"/>
                <a:cs typeface="Cambria"/>
              </a:rPr>
              <a:t>•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47519" y="5136943"/>
            <a:ext cx="2785110" cy="376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35" dirty="0">
                <a:solidFill>
                  <a:srgbClr val="BF0000"/>
                </a:solidFill>
                <a:latin typeface="Cambria"/>
                <a:cs typeface="Cambria"/>
              </a:rPr>
              <a:t>Managing</a:t>
            </a:r>
            <a:r>
              <a:rPr sz="2300" spc="-6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125" dirty="0"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9" name="object 9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41934" y="526759"/>
            <a:ext cx="52241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394200" algn="l"/>
              </a:tabLst>
            </a:pPr>
            <a:r>
              <a:rPr sz="4000" spc="-190" dirty="0"/>
              <a:t>Requirement</a:t>
            </a:r>
            <a:r>
              <a:rPr sz="4000" spc="-15" dirty="0"/>
              <a:t> </a:t>
            </a:r>
            <a:r>
              <a:rPr sz="4000" spc="-10" dirty="0"/>
              <a:t>Engine</a:t>
            </a:r>
            <a:r>
              <a:rPr sz="4000" dirty="0"/>
              <a:t>	</a:t>
            </a:r>
            <a:r>
              <a:rPr sz="4000" spc="-130" dirty="0"/>
              <a:t>ring</a:t>
            </a:r>
            <a:endParaRPr sz="4000"/>
          </a:p>
        </p:txBody>
      </p:sp>
      <p:sp>
        <p:nvSpPr>
          <p:cNvPr id="12" name="object 12"/>
          <p:cNvSpPr txBox="1"/>
          <p:nvPr/>
        </p:nvSpPr>
        <p:spPr>
          <a:xfrm>
            <a:off x="1041893" y="1316182"/>
            <a:ext cx="54279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75715" algn="l"/>
                <a:tab pos="1996439" algn="l"/>
                <a:tab pos="3637915" algn="l"/>
                <a:tab pos="4399915" algn="l"/>
                <a:tab pos="5180330" algn="l"/>
              </a:tabLst>
            </a:pPr>
            <a:r>
              <a:rPr sz="2400" dirty="0">
                <a:latin typeface="Cambria"/>
                <a:cs typeface="Cambria"/>
              </a:rPr>
              <a:t>◻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BF0000"/>
                </a:solidFill>
                <a:latin typeface="Cambria"/>
                <a:cs typeface="Cambria"/>
              </a:rPr>
              <a:t>Tasks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and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techniques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that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lead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0" dirty="0">
                <a:latin typeface="Cambria"/>
                <a:cs typeface="Cambria"/>
              </a:rPr>
              <a:t>to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724880" y="1316182"/>
            <a:ext cx="29222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960" algn="l"/>
                <a:tab pos="2654935" algn="l"/>
              </a:tabLst>
            </a:pPr>
            <a:r>
              <a:rPr sz="2400" spc="-25" dirty="0">
                <a:latin typeface="Cambria"/>
                <a:cs typeface="Cambria"/>
              </a:rPr>
              <a:t>an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understanding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of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84792" y="1645389"/>
            <a:ext cx="57969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40" dirty="0">
                <a:solidFill>
                  <a:srgbClr val="BF0000"/>
                </a:solidFill>
                <a:latin typeface="Cambria"/>
                <a:cs typeface="Cambria"/>
              </a:rPr>
              <a:t>requirements</a:t>
            </a:r>
            <a:r>
              <a:rPr sz="2400" spc="-3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is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spc="-50" dirty="0">
                <a:latin typeface="Cambria"/>
                <a:cs typeface="Cambria"/>
              </a:rPr>
              <a:t>called</a:t>
            </a:r>
            <a:r>
              <a:rPr sz="2400" dirty="0">
                <a:latin typeface="Cambria"/>
                <a:cs typeface="Cambria"/>
              </a:rPr>
              <a:t> </a:t>
            </a:r>
            <a:r>
              <a:rPr sz="2400" spc="-145" dirty="0">
                <a:solidFill>
                  <a:srgbClr val="BF0000"/>
                </a:solidFill>
                <a:latin typeface="Cambria"/>
                <a:cs typeface="Cambria"/>
              </a:rPr>
              <a:t>requirement</a:t>
            </a:r>
            <a:r>
              <a:rPr sz="2400" spc="-1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BF0000"/>
                </a:solidFill>
                <a:latin typeface="Cambria"/>
                <a:cs typeface="Cambria"/>
              </a:rPr>
              <a:t>engineering</a:t>
            </a:r>
            <a:r>
              <a:rPr sz="2400" spc="-45" dirty="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41893" y="2050796"/>
            <a:ext cx="69227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61845" algn="l"/>
                <a:tab pos="3648710" algn="l"/>
                <a:tab pos="4970145" algn="l"/>
                <a:tab pos="5530850" algn="l"/>
              </a:tabLst>
            </a:pPr>
            <a:r>
              <a:rPr sz="2400" dirty="0">
                <a:latin typeface="Cambria"/>
                <a:cs typeface="Cambria"/>
              </a:rPr>
              <a:t>◻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Requirement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engineering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BF0000"/>
                </a:solidFill>
                <a:latin typeface="Cambria"/>
                <a:cs typeface="Cambria"/>
              </a:rPr>
              <a:t>provides</a:t>
            </a:r>
            <a:r>
              <a:rPr sz="2400" dirty="0">
                <a:solidFill>
                  <a:srgbClr val="BF0000"/>
                </a:solidFill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the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30" dirty="0">
                <a:latin typeface="Cambria"/>
                <a:cs typeface="Cambria"/>
              </a:rPr>
              <a:t>appropriate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169700" y="2050796"/>
            <a:ext cx="1411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90" dirty="0">
                <a:solidFill>
                  <a:srgbClr val="BF0000"/>
                </a:solidFill>
                <a:latin typeface="Cambria"/>
                <a:cs typeface="Cambria"/>
              </a:rPr>
              <a:t>mechanism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5346192" y="25908"/>
            <a:ext cx="5346700" cy="6158865"/>
            <a:chOff x="5346192" y="25908"/>
            <a:chExt cx="5346700" cy="6158865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11467" y="3014472"/>
              <a:ext cx="3107435" cy="3169920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404619" y="2761589"/>
            <a:ext cx="4521200" cy="233743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</a:tabLst>
            </a:pPr>
            <a:r>
              <a:rPr sz="2300" spc="-40" dirty="0">
                <a:latin typeface="Cambria"/>
                <a:cs typeface="Cambria"/>
              </a:rPr>
              <a:t>What</a:t>
            </a:r>
            <a:r>
              <a:rPr sz="2300" spc="-70" dirty="0">
                <a:latin typeface="Cambria"/>
                <a:cs typeface="Cambria"/>
              </a:rPr>
              <a:t> </a:t>
            </a:r>
            <a:r>
              <a:rPr sz="2300" spc="-85" dirty="0">
                <a:solidFill>
                  <a:srgbClr val="BF0000"/>
                </a:solidFill>
                <a:latin typeface="Cambria"/>
                <a:cs typeface="Cambria"/>
              </a:rPr>
              <a:t>customer</a:t>
            </a:r>
            <a:r>
              <a:rPr sz="2300" spc="140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wants</a:t>
            </a:r>
            <a:endParaRPr sz="23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90"/>
              </a:spcBef>
              <a:buChar char="•"/>
              <a:tabLst>
                <a:tab pos="354965" algn="l"/>
              </a:tabLst>
            </a:pPr>
            <a:r>
              <a:rPr sz="2300" spc="-10" dirty="0">
                <a:latin typeface="Cambria"/>
                <a:cs typeface="Cambria"/>
              </a:rPr>
              <a:t>Analyzing</a:t>
            </a:r>
            <a:r>
              <a:rPr sz="2300" spc="-114" dirty="0">
                <a:latin typeface="Cambria"/>
                <a:cs typeface="Cambria"/>
              </a:rPr>
              <a:t> </a:t>
            </a:r>
            <a:r>
              <a:rPr sz="2300" spc="-20" dirty="0">
                <a:solidFill>
                  <a:srgbClr val="BF0000"/>
                </a:solidFill>
                <a:latin typeface="Cambria"/>
                <a:cs typeface="Cambria"/>
              </a:rPr>
              <a:t>needs</a:t>
            </a:r>
            <a:endParaRPr sz="23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290"/>
              </a:spcBef>
              <a:buChar char="•"/>
              <a:tabLst>
                <a:tab pos="354965" algn="l"/>
              </a:tabLst>
            </a:pPr>
            <a:r>
              <a:rPr sz="2300" spc="-35" dirty="0">
                <a:latin typeface="Cambria"/>
                <a:cs typeface="Cambria"/>
              </a:rPr>
              <a:t>Assessing</a:t>
            </a:r>
            <a:r>
              <a:rPr sz="2300" spc="-65" dirty="0">
                <a:latin typeface="Cambria"/>
                <a:cs typeface="Cambria"/>
              </a:rPr>
              <a:t> </a:t>
            </a:r>
            <a:r>
              <a:rPr sz="2300" spc="-10" dirty="0">
                <a:solidFill>
                  <a:srgbClr val="BF0000"/>
                </a:solidFill>
                <a:latin typeface="Cambria"/>
                <a:cs typeface="Cambria"/>
              </a:rPr>
              <a:t>feasibility</a:t>
            </a:r>
            <a:endParaRPr sz="23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490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300" spc="-55" dirty="0">
                <a:solidFill>
                  <a:srgbClr val="BF0000"/>
                </a:solidFill>
                <a:latin typeface="Cambria"/>
                <a:cs typeface="Cambria"/>
              </a:rPr>
              <a:t>Negotiating </a:t>
            </a:r>
            <a:r>
              <a:rPr sz="2300" dirty="0">
                <a:latin typeface="Cambria"/>
                <a:cs typeface="Cambria"/>
              </a:rPr>
              <a:t>a</a:t>
            </a:r>
            <a:r>
              <a:rPr sz="2300" spc="55" dirty="0">
                <a:latin typeface="Cambria"/>
                <a:cs typeface="Cambria"/>
              </a:rPr>
              <a:t> </a:t>
            </a:r>
            <a:r>
              <a:rPr sz="2300" spc="-114" dirty="0">
                <a:latin typeface="Cambria"/>
                <a:cs typeface="Cambria"/>
              </a:rPr>
              <a:t>reasonable</a:t>
            </a:r>
            <a:r>
              <a:rPr sz="2300" spc="-15" dirty="0">
                <a:latin typeface="Cambria"/>
                <a:cs typeface="Cambria"/>
              </a:rPr>
              <a:t> </a:t>
            </a:r>
            <a:r>
              <a:rPr sz="2300" spc="-10" dirty="0">
                <a:latin typeface="Cambria"/>
                <a:cs typeface="Cambria"/>
              </a:rPr>
              <a:t>solution</a:t>
            </a:r>
            <a:endParaRPr sz="230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315"/>
              </a:spcBef>
              <a:buClr>
                <a:srgbClr val="000000"/>
              </a:buClr>
              <a:buChar char="•"/>
              <a:tabLst>
                <a:tab pos="354965" algn="l"/>
              </a:tabLst>
            </a:pPr>
            <a:r>
              <a:rPr sz="2300" dirty="0">
                <a:solidFill>
                  <a:srgbClr val="BF0000"/>
                </a:solidFill>
                <a:latin typeface="Cambria"/>
                <a:cs typeface="Cambria"/>
              </a:rPr>
              <a:t>Specifying</a:t>
            </a:r>
            <a:r>
              <a:rPr sz="2300" spc="-65" dirty="0">
                <a:solidFill>
                  <a:srgbClr val="BF0000"/>
                </a:solidFill>
                <a:latin typeface="Cambria"/>
                <a:cs typeface="Cambria"/>
              </a:rPr>
              <a:t> </a:t>
            </a:r>
            <a:r>
              <a:rPr sz="2300" spc="-80" dirty="0">
                <a:latin typeface="Cambria"/>
                <a:cs typeface="Cambria"/>
              </a:rPr>
              <a:t>solution</a:t>
            </a:r>
            <a:r>
              <a:rPr sz="2300" spc="-45" dirty="0">
                <a:latin typeface="Cambria"/>
                <a:cs typeface="Cambria"/>
              </a:rPr>
              <a:t> </a:t>
            </a:r>
            <a:r>
              <a:rPr sz="2300" spc="-75" dirty="0">
                <a:solidFill>
                  <a:srgbClr val="BF0000"/>
                </a:solidFill>
                <a:latin typeface="Cambria"/>
                <a:cs typeface="Cambria"/>
              </a:rPr>
              <a:t>unambiguously</a:t>
            </a:r>
            <a:endParaRPr sz="23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sz="2300" spc="-50" dirty="0">
                <a:latin typeface="Cambria"/>
                <a:cs typeface="Cambria"/>
              </a:rPr>
              <a:t>•</a:t>
            </a:r>
            <a:endParaRPr sz="23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58824" y="1699259"/>
            <a:ext cx="4087495" cy="1643380"/>
            <a:chOff x="1258824" y="1699259"/>
            <a:chExt cx="4087495" cy="1643380"/>
          </a:xfrm>
        </p:grpSpPr>
        <p:sp>
          <p:nvSpPr>
            <p:cNvPr id="3" name="object 3"/>
            <p:cNvSpPr/>
            <p:nvPr/>
          </p:nvSpPr>
          <p:spPr>
            <a:xfrm>
              <a:off x="2410758" y="1699260"/>
              <a:ext cx="2717800" cy="820419"/>
            </a:xfrm>
            <a:custGeom>
              <a:avLst/>
              <a:gdLst/>
              <a:ahLst/>
              <a:cxnLst/>
              <a:rect l="l" t="t" r="r" b="b"/>
              <a:pathLst>
                <a:path w="2717800" h="820419">
                  <a:moveTo>
                    <a:pt x="28246" y="819912"/>
                  </a:moveTo>
                  <a:lnTo>
                    <a:pt x="0" y="819912"/>
                  </a:lnTo>
                  <a:lnTo>
                    <a:pt x="2711405" y="0"/>
                  </a:lnTo>
                  <a:lnTo>
                    <a:pt x="2714453" y="0"/>
                  </a:lnTo>
                  <a:lnTo>
                    <a:pt x="2717501" y="1524"/>
                  </a:lnTo>
                  <a:lnTo>
                    <a:pt x="2717501" y="4572"/>
                  </a:lnTo>
                  <a:lnTo>
                    <a:pt x="2714453" y="7620"/>
                  </a:lnTo>
                  <a:lnTo>
                    <a:pt x="28246" y="819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19116" y="1699259"/>
              <a:ext cx="227076" cy="6957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002536" y="2519172"/>
              <a:ext cx="436880" cy="131445"/>
            </a:xfrm>
            <a:custGeom>
              <a:avLst/>
              <a:gdLst/>
              <a:ahLst/>
              <a:cxnLst/>
              <a:rect l="l" t="t" r="r" b="b"/>
              <a:pathLst>
                <a:path w="436880" h="131444">
                  <a:moveTo>
                    <a:pt x="3048" y="131064"/>
                  </a:moveTo>
                  <a:lnTo>
                    <a:pt x="0" y="123444"/>
                  </a:lnTo>
                  <a:lnTo>
                    <a:pt x="408222" y="0"/>
                  </a:lnTo>
                  <a:lnTo>
                    <a:pt x="436469" y="0"/>
                  </a:lnTo>
                  <a:lnTo>
                    <a:pt x="3048" y="1310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33956" y="2610611"/>
              <a:ext cx="80771" cy="70104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264920" y="2668524"/>
              <a:ext cx="1929764" cy="668020"/>
            </a:xfrm>
            <a:custGeom>
              <a:avLst/>
              <a:gdLst/>
              <a:ahLst/>
              <a:cxnLst/>
              <a:rect l="l" t="t" r="r" b="b"/>
              <a:pathLst>
                <a:path w="1929764" h="668020">
                  <a:moveTo>
                    <a:pt x="1929383" y="667511"/>
                  </a:moveTo>
                  <a:lnTo>
                    <a:pt x="0" y="667511"/>
                  </a:lnTo>
                  <a:lnTo>
                    <a:pt x="0" y="0"/>
                  </a:lnTo>
                  <a:lnTo>
                    <a:pt x="1929383" y="0"/>
                  </a:lnTo>
                  <a:lnTo>
                    <a:pt x="1929383" y="667511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58824" y="2660904"/>
              <a:ext cx="1941830" cy="681355"/>
            </a:xfrm>
            <a:custGeom>
              <a:avLst/>
              <a:gdLst/>
              <a:ahLst/>
              <a:cxnLst/>
              <a:rect l="l" t="t" r="r" b="b"/>
              <a:pathLst>
                <a:path w="1941830" h="681354">
                  <a:moveTo>
                    <a:pt x="12192" y="13716"/>
                  </a:moveTo>
                  <a:lnTo>
                    <a:pt x="6096" y="13716"/>
                  </a:lnTo>
                  <a:lnTo>
                    <a:pt x="6096" y="0"/>
                  </a:lnTo>
                  <a:lnTo>
                    <a:pt x="1938528" y="0"/>
                  </a:lnTo>
                  <a:lnTo>
                    <a:pt x="1941576" y="3048"/>
                  </a:lnTo>
                  <a:lnTo>
                    <a:pt x="1941576" y="7620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1941830" h="681354">
                  <a:moveTo>
                    <a:pt x="1938528" y="681228"/>
                  </a:moveTo>
                  <a:lnTo>
                    <a:pt x="3048" y="681228"/>
                  </a:lnTo>
                  <a:lnTo>
                    <a:pt x="0" y="678180"/>
                  </a:lnTo>
                  <a:lnTo>
                    <a:pt x="0" y="7620"/>
                  </a:lnTo>
                  <a:lnTo>
                    <a:pt x="6096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667512"/>
                  </a:lnTo>
                  <a:lnTo>
                    <a:pt x="6096" y="667512"/>
                  </a:lnTo>
                  <a:lnTo>
                    <a:pt x="12192" y="673608"/>
                  </a:lnTo>
                  <a:lnTo>
                    <a:pt x="1941576" y="673608"/>
                  </a:lnTo>
                  <a:lnTo>
                    <a:pt x="1941576" y="678180"/>
                  </a:lnTo>
                  <a:lnTo>
                    <a:pt x="1938528" y="681228"/>
                  </a:lnTo>
                  <a:close/>
                </a:path>
                <a:path w="1941830" h="681354">
                  <a:moveTo>
                    <a:pt x="1929384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1929384" y="7620"/>
                  </a:lnTo>
                  <a:lnTo>
                    <a:pt x="1929384" y="13716"/>
                  </a:lnTo>
                  <a:close/>
                </a:path>
                <a:path w="1941830" h="681354">
                  <a:moveTo>
                    <a:pt x="1929384" y="673608"/>
                  </a:moveTo>
                  <a:lnTo>
                    <a:pt x="1929384" y="7620"/>
                  </a:lnTo>
                  <a:lnTo>
                    <a:pt x="1935480" y="13716"/>
                  </a:lnTo>
                  <a:lnTo>
                    <a:pt x="1941576" y="13716"/>
                  </a:lnTo>
                  <a:lnTo>
                    <a:pt x="1941576" y="667512"/>
                  </a:lnTo>
                  <a:lnTo>
                    <a:pt x="1935480" y="667512"/>
                  </a:lnTo>
                  <a:lnTo>
                    <a:pt x="1929384" y="673608"/>
                  </a:lnTo>
                  <a:close/>
                </a:path>
                <a:path w="1941830" h="681354">
                  <a:moveTo>
                    <a:pt x="1941576" y="13716"/>
                  </a:moveTo>
                  <a:lnTo>
                    <a:pt x="1935480" y="13716"/>
                  </a:lnTo>
                  <a:lnTo>
                    <a:pt x="1929384" y="7620"/>
                  </a:lnTo>
                  <a:lnTo>
                    <a:pt x="1941576" y="7620"/>
                  </a:lnTo>
                  <a:lnTo>
                    <a:pt x="1941576" y="13716"/>
                  </a:lnTo>
                  <a:close/>
                </a:path>
                <a:path w="1941830" h="681354">
                  <a:moveTo>
                    <a:pt x="12192" y="673608"/>
                  </a:moveTo>
                  <a:lnTo>
                    <a:pt x="6096" y="667512"/>
                  </a:lnTo>
                  <a:lnTo>
                    <a:pt x="12192" y="667512"/>
                  </a:lnTo>
                  <a:lnTo>
                    <a:pt x="12192" y="673608"/>
                  </a:lnTo>
                  <a:close/>
                </a:path>
                <a:path w="1941830" h="681354">
                  <a:moveTo>
                    <a:pt x="1929384" y="673608"/>
                  </a:moveTo>
                  <a:lnTo>
                    <a:pt x="12192" y="673608"/>
                  </a:lnTo>
                  <a:lnTo>
                    <a:pt x="12192" y="667512"/>
                  </a:lnTo>
                  <a:lnTo>
                    <a:pt x="1929384" y="667512"/>
                  </a:lnTo>
                  <a:lnTo>
                    <a:pt x="1929384" y="673608"/>
                  </a:lnTo>
                  <a:close/>
                </a:path>
                <a:path w="1941830" h="681354">
                  <a:moveTo>
                    <a:pt x="1941576" y="673608"/>
                  </a:moveTo>
                  <a:lnTo>
                    <a:pt x="1929384" y="673608"/>
                  </a:lnTo>
                  <a:lnTo>
                    <a:pt x="1935480" y="667512"/>
                  </a:lnTo>
                  <a:lnTo>
                    <a:pt x="1941576" y="667512"/>
                  </a:lnTo>
                  <a:lnTo>
                    <a:pt x="1941576" y="673608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5843" y="2668524"/>
              <a:ext cx="1260475" cy="668020"/>
            </a:xfrm>
            <a:custGeom>
              <a:avLst/>
              <a:gdLst/>
              <a:ahLst/>
              <a:cxnLst/>
              <a:rect l="l" t="t" r="r" b="b"/>
              <a:pathLst>
                <a:path w="1260475" h="668020">
                  <a:moveTo>
                    <a:pt x="1260348" y="667511"/>
                  </a:moveTo>
                  <a:lnTo>
                    <a:pt x="0" y="667511"/>
                  </a:lnTo>
                  <a:lnTo>
                    <a:pt x="0" y="0"/>
                  </a:lnTo>
                  <a:lnTo>
                    <a:pt x="1260348" y="0"/>
                  </a:lnTo>
                  <a:lnTo>
                    <a:pt x="1260348" y="667511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78224" y="2660904"/>
              <a:ext cx="1268095" cy="681355"/>
            </a:xfrm>
            <a:custGeom>
              <a:avLst/>
              <a:gdLst/>
              <a:ahLst/>
              <a:cxnLst/>
              <a:rect l="l" t="t" r="r" b="b"/>
              <a:pathLst>
                <a:path w="1268095" h="681354">
                  <a:moveTo>
                    <a:pt x="13716" y="13716"/>
                  </a:moveTo>
                  <a:lnTo>
                    <a:pt x="7620" y="13716"/>
                  </a:lnTo>
                  <a:lnTo>
                    <a:pt x="7620" y="0"/>
                  </a:lnTo>
                  <a:lnTo>
                    <a:pt x="1267968" y="0"/>
                  </a:lnTo>
                  <a:lnTo>
                    <a:pt x="1267968" y="7620"/>
                  </a:lnTo>
                  <a:lnTo>
                    <a:pt x="13716" y="7620"/>
                  </a:lnTo>
                  <a:lnTo>
                    <a:pt x="13716" y="13716"/>
                  </a:lnTo>
                  <a:close/>
                </a:path>
                <a:path w="1268095" h="681354">
                  <a:moveTo>
                    <a:pt x="1267968" y="681228"/>
                  </a:moveTo>
                  <a:lnTo>
                    <a:pt x="3048" y="681228"/>
                  </a:lnTo>
                  <a:lnTo>
                    <a:pt x="0" y="678180"/>
                  </a:lnTo>
                  <a:lnTo>
                    <a:pt x="0" y="7620"/>
                  </a:lnTo>
                  <a:lnTo>
                    <a:pt x="7620" y="7620"/>
                  </a:lnTo>
                  <a:lnTo>
                    <a:pt x="7620" y="13716"/>
                  </a:lnTo>
                  <a:lnTo>
                    <a:pt x="13716" y="13716"/>
                  </a:lnTo>
                  <a:lnTo>
                    <a:pt x="13716" y="667512"/>
                  </a:lnTo>
                  <a:lnTo>
                    <a:pt x="7620" y="667512"/>
                  </a:lnTo>
                  <a:lnTo>
                    <a:pt x="13716" y="673608"/>
                  </a:lnTo>
                  <a:lnTo>
                    <a:pt x="1267968" y="673608"/>
                  </a:lnTo>
                  <a:lnTo>
                    <a:pt x="1267968" y="681228"/>
                  </a:lnTo>
                  <a:close/>
                </a:path>
                <a:path w="1268095" h="681354">
                  <a:moveTo>
                    <a:pt x="1267968" y="13716"/>
                  </a:moveTo>
                  <a:lnTo>
                    <a:pt x="13716" y="13716"/>
                  </a:lnTo>
                  <a:lnTo>
                    <a:pt x="13716" y="7620"/>
                  </a:lnTo>
                  <a:lnTo>
                    <a:pt x="1267968" y="7620"/>
                  </a:lnTo>
                  <a:lnTo>
                    <a:pt x="1267968" y="13716"/>
                  </a:lnTo>
                  <a:close/>
                </a:path>
                <a:path w="1268095" h="681354">
                  <a:moveTo>
                    <a:pt x="13716" y="673608"/>
                  </a:moveTo>
                  <a:lnTo>
                    <a:pt x="7620" y="667512"/>
                  </a:lnTo>
                  <a:lnTo>
                    <a:pt x="13716" y="667512"/>
                  </a:lnTo>
                  <a:lnTo>
                    <a:pt x="13716" y="673608"/>
                  </a:lnTo>
                  <a:close/>
                </a:path>
                <a:path w="1268095" h="681354">
                  <a:moveTo>
                    <a:pt x="1267968" y="673608"/>
                  </a:moveTo>
                  <a:lnTo>
                    <a:pt x="13716" y="673608"/>
                  </a:lnTo>
                  <a:lnTo>
                    <a:pt x="13716" y="667512"/>
                  </a:lnTo>
                  <a:lnTo>
                    <a:pt x="1267968" y="667512"/>
                  </a:lnTo>
                  <a:lnTo>
                    <a:pt x="1267968" y="673608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7112" y="2593848"/>
              <a:ext cx="74675" cy="7467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5255044" y="3633782"/>
            <a:ext cx="137795" cy="276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50"/>
              </a:lnSpc>
            </a:pPr>
            <a:r>
              <a:rPr sz="1950" spc="-60" dirty="0">
                <a:latin typeface="Arial MT"/>
                <a:cs typeface="Arial MT"/>
              </a:rPr>
              <a:t>d</a:t>
            </a:r>
            <a:endParaRPr sz="19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23532" y="2713732"/>
            <a:ext cx="1409700" cy="5486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322580">
              <a:lnSpc>
                <a:spcPts val="2020"/>
              </a:lnSpc>
              <a:spcBef>
                <a:spcPts val="235"/>
              </a:spcBef>
            </a:pPr>
            <a:r>
              <a:rPr sz="1750" spc="-10" dirty="0">
                <a:solidFill>
                  <a:srgbClr val="3131FF"/>
                </a:solidFill>
                <a:latin typeface="Arial MT"/>
                <a:cs typeface="Arial MT"/>
              </a:rPr>
              <a:t>Known Requirements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520696" y="5330952"/>
            <a:ext cx="2825750" cy="1420495"/>
            <a:chOff x="2520696" y="5330952"/>
            <a:chExt cx="2825750" cy="1420495"/>
          </a:xfrm>
        </p:grpSpPr>
        <p:sp>
          <p:nvSpPr>
            <p:cNvPr id="15" name="object 15"/>
            <p:cNvSpPr/>
            <p:nvPr/>
          </p:nvSpPr>
          <p:spPr>
            <a:xfrm>
              <a:off x="2526792" y="6077712"/>
              <a:ext cx="1929764" cy="666115"/>
            </a:xfrm>
            <a:custGeom>
              <a:avLst/>
              <a:gdLst/>
              <a:ahLst/>
              <a:cxnLst/>
              <a:rect l="l" t="t" r="r" b="b"/>
              <a:pathLst>
                <a:path w="1929764" h="666115">
                  <a:moveTo>
                    <a:pt x="1929383" y="665987"/>
                  </a:moveTo>
                  <a:lnTo>
                    <a:pt x="0" y="665987"/>
                  </a:lnTo>
                  <a:lnTo>
                    <a:pt x="0" y="0"/>
                  </a:lnTo>
                  <a:lnTo>
                    <a:pt x="1929383" y="0"/>
                  </a:lnTo>
                  <a:lnTo>
                    <a:pt x="1929383" y="665987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520696" y="5330964"/>
              <a:ext cx="2385060" cy="1420495"/>
            </a:xfrm>
            <a:custGeom>
              <a:avLst/>
              <a:gdLst/>
              <a:ahLst/>
              <a:cxnLst/>
              <a:rect l="l" t="t" r="r" b="b"/>
              <a:pathLst>
                <a:path w="2385060" h="1420495">
                  <a:moveTo>
                    <a:pt x="1941576" y="742188"/>
                  </a:moveTo>
                  <a:lnTo>
                    <a:pt x="1938528" y="739140"/>
                  </a:lnTo>
                  <a:lnTo>
                    <a:pt x="1929384" y="739140"/>
                  </a:lnTo>
                  <a:lnTo>
                    <a:pt x="1929384" y="752856"/>
                  </a:lnTo>
                  <a:lnTo>
                    <a:pt x="1929384" y="1406652"/>
                  </a:lnTo>
                  <a:lnTo>
                    <a:pt x="12192" y="1406652"/>
                  </a:lnTo>
                  <a:lnTo>
                    <a:pt x="12192" y="752856"/>
                  </a:lnTo>
                  <a:lnTo>
                    <a:pt x="1929384" y="752856"/>
                  </a:lnTo>
                  <a:lnTo>
                    <a:pt x="1929384" y="739140"/>
                  </a:lnTo>
                  <a:lnTo>
                    <a:pt x="6096" y="739140"/>
                  </a:lnTo>
                  <a:lnTo>
                    <a:pt x="6096" y="746760"/>
                  </a:lnTo>
                  <a:lnTo>
                    <a:pt x="0" y="746760"/>
                  </a:lnTo>
                  <a:lnTo>
                    <a:pt x="0" y="1417320"/>
                  </a:lnTo>
                  <a:lnTo>
                    <a:pt x="3048" y="1420368"/>
                  </a:lnTo>
                  <a:lnTo>
                    <a:pt x="1938528" y="1420368"/>
                  </a:lnTo>
                  <a:lnTo>
                    <a:pt x="1941576" y="1417320"/>
                  </a:lnTo>
                  <a:lnTo>
                    <a:pt x="1941576" y="1412748"/>
                  </a:lnTo>
                  <a:lnTo>
                    <a:pt x="1941576" y="1406652"/>
                  </a:lnTo>
                  <a:lnTo>
                    <a:pt x="1941576" y="752856"/>
                  </a:lnTo>
                  <a:lnTo>
                    <a:pt x="1941576" y="746760"/>
                  </a:lnTo>
                  <a:lnTo>
                    <a:pt x="1941576" y="742188"/>
                  </a:lnTo>
                  <a:close/>
                </a:path>
                <a:path w="2385060" h="1420495">
                  <a:moveTo>
                    <a:pt x="2385060" y="1524"/>
                  </a:moveTo>
                  <a:lnTo>
                    <a:pt x="2382012" y="0"/>
                  </a:lnTo>
                  <a:lnTo>
                    <a:pt x="2378964" y="0"/>
                  </a:lnTo>
                  <a:lnTo>
                    <a:pt x="961644" y="708660"/>
                  </a:lnTo>
                  <a:lnTo>
                    <a:pt x="964692" y="716280"/>
                  </a:lnTo>
                  <a:lnTo>
                    <a:pt x="2382012" y="9144"/>
                  </a:lnTo>
                  <a:lnTo>
                    <a:pt x="2385060" y="6096"/>
                  </a:lnTo>
                  <a:lnTo>
                    <a:pt x="2385060" y="1524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16808" y="6010655"/>
              <a:ext cx="83819" cy="67056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4896612" y="5330952"/>
              <a:ext cx="449580" cy="232410"/>
            </a:xfrm>
            <a:custGeom>
              <a:avLst/>
              <a:gdLst/>
              <a:ahLst/>
              <a:cxnLst/>
              <a:rect l="l" t="t" r="r" b="b"/>
              <a:pathLst>
                <a:path w="449579" h="232410">
                  <a:moveTo>
                    <a:pt x="449580" y="231929"/>
                  </a:moveTo>
                  <a:lnTo>
                    <a:pt x="3048" y="9144"/>
                  </a:lnTo>
                  <a:lnTo>
                    <a:pt x="0" y="6096"/>
                  </a:lnTo>
                  <a:lnTo>
                    <a:pt x="0" y="1524"/>
                  </a:lnTo>
                  <a:lnTo>
                    <a:pt x="3048" y="0"/>
                  </a:lnTo>
                  <a:lnTo>
                    <a:pt x="6095" y="0"/>
                  </a:lnTo>
                  <a:lnTo>
                    <a:pt x="449580" y="221742"/>
                  </a:lnTo>
                  <a:lnTo>
                    <a:pt x="449580" y="231929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66764" y="6263145"/>
            <a:ext cx="10496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FF6400"/>
                </a:solidFill>
                <a:latin typeface="Arial MT"/>
                <a:cs typeface="Arial MT"/>
              </a:rPr>
              <a:t>Functional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21" name="object 21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6192" y="1760298"/>
              <a:ext cx="2747645" cy="759460"/>
            </a:xfrm>
            <a:custGeom>
              <a:avLst/>
              <a:gdLst/>
              <a:ahLst/>
              <a:cxnLst/>
              <a:rect l="l" t="t" r="r" b="b"/>
              <a:pathLst>
                <a:path w="2747645" h="759460">
                  <a:moveTo>
                    <a:pt x="2747393" y="758873"/>
                  </a:moveTo>
                  <a:lnTo>
                    <a:pt x="2713324" y="758873"/>
                  </a:lnTo>
                  <a:lnTo>
                    <a:pt x="0" y="8534"/>
                  </a:lnTo>
                  <a:lnTo>
                    <a:pt x="0" y="0"/>
                  </a:lnTo>
                  <a:lnTo>
                    <a:pt x="2747393" y="7588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title"/>
          </p:nvPr>
        </p:nvSpPr>
        <p:spPr>
          <a:xfrm>
            <a:off x="1192843" y="398895"/>
            <a:ext cx="48069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62785" algn="l"/>
              </a:tabLst>
            </a:pPr>
            <a:r>
              <a:rPr sz="6000" spc="-225" baseline="-2083" dirty="0"/>
              <a:t>Types</a:t>
            </a:r>
            <a:r>
              <a:rPr sz="6000" spc="-89" baseline="-2083" dirty="0"/>
              <a:t> </a:t>
            </a:r>
            <a:r>
              <a:rPr sz="6000" spc="-37" baseline="-2083" dirty="0"/>
              <a:t>of</a:t>
            </a:r>
            <a:r>
              <a:rPr sz="6000" baseline="-2083" dirty="0"/>
              <a:t>	</a:t>
            </a:r>
            <a:r>
              <a:rPr sz="4000" spc="-155" dirty="0"/>
              <a:t>Requirements</a:t>
            </a:r>
            <a:endParaRPr sz="4000"/>
          </a:p>
        </p:txBody>
      </p:sp>
      <p:sp>
        <p:nvSpPr>
          <p:cNvPr id="24" name="object 24"/>
          <p:cNvSpPr txBox="1"/>
          <p:nvPr/>
        </p:nvSpPr>
        <p:spPr>
          <a:xfrm>
            <a:off x="3271521" y="1282676"/>
            <a:ext cx="3074670" cy="3822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u="heavy" spc="-25" dirty="0">
                <a:solidFill>
                  <a:srgbClr val="FF6400"/>
                </a:solidFill>
                <a:uFill>
                  <a:solidFill>
                    <a:srgbClr val="FF6400"/>
                  </a:solidFill>
                </a:uFill>
                <a:latin typeface="Arial MT"/>
                <a:cs typeface="Arial MT"/>
              </a:rPr>
              <a:t>Types</a:t>
            </a:r>
            <a:r>
              <a:rPr sz="2350" u="heavy" spc="-65" dirty="0">
                <a:solidFill>
                  <a:srgbClr val="FF6400"/>
                </a:solidFill>
                <a:uFill>
                  <a:solidFill>
                    <a:srgbClr val="FF6400"/>
                  </a:solidFill>
                </a:uFill>
                <a:latin typeface="Arial MT"/>
                <a:cs typeface="Arial MT"/>
              </a:rPr>
              <a:t> </a:t>
            </a:r>
            <a:r>
              <a:rPr sz="2350" u="heavy" dirty="0">
                <a:solidFill>
                  <a:srgbClr val="FF6400"/>
                </a:solidFill>
                <a:uFill>
                  <a:solidFill>
                    <a:srgbClr val="FF6400"/>
                  </a:solidFill>
                </a:uFill>
                <a:latin typeface="Arial MT"/>
                <a:cs typeface="Arial MT"/>
              </a:rPr>
              <a:t>of</a:t>
            </a:r>
            <a:r>
              <a:rPr sz="2350" u="heavy" spc="-55" dirty="0">
                <a:solidFill>
                  <a:srgbClr val="FF6400"/>
                </a:solidFill>
                <a:uFill>
                  <a:solidFill>
                    <a:srgbClr val="FF6400"/>
                  </a:solidFill>
                </a:uFill>
                <a:latin typeface="Arial MT"/>
                <a:cs typeface="Arial MT"/>
              </a:rPr>
              <a:t> </a:t>
            </a:r>
            <a:r>
              <a:rPr sz="2350" u="heavy" spc="-10" dirty="0">
                <a:solidFill>
                  <a:srgbClr val="FF6400"/>
                </a:solidFill>
                <a:uFill>
                  <a:solidFill>
                    <a:srgbClr val="FF6400"/>
                  </a:solidFill>
                </a:uFill>
                <a:latin typeface="Arial MT"/>
                <a:cs typeface="Arial MT"/>
              </a:rPr>
              <a:t>Requirements</a:t>
            </a:r>
            <a:endParaRPr sz="235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346192" y="25908"/>
            <a:ext cx="5346700" cy="5015865"/>
            <a:chOff x="5346192" y="25908"/>
            <a:chExt cx="5346700" cy="5015865"/>
          </a:xfrm>
        </p:grpSpPr>
        <p:pic>
          <p:nvPicPr>
            <p:cNvPr id="26" name="object 2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29116" y="25908"/>
              <a:ext cx="1676399" cy="673608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346192" y="2668524"/>
              <a:ext cx="965200" cy="668020"/>
            </a:xfrm>
            <a:custGeom>
              <a:avLst/>
              <a:gdLst/>
              <a:ahLst/>
              <a:cxnLst/>
              <a:rect l="l" t="t" r="r" b="b"/>
              <a:pathLst>
                <a:path w="965200" h="668020">
                  <a:moveTo>
                    <a:pt x="964691" y="667511"/>
                  </a:moveTo>
                  <a:lnTo>
                    <a:pt x="0" y="667511"/>
                  </a:lnTo>
                  <a:lnTo>
                    <a:pt x="0" y="0"/>
                  </a:lnTo>
                  <a:lnTo>
                    <a:pt x="964691" y="0"/>
                  </a:lnTo>
                  <a:lnTo>
                    <a:pt x="964691" y="667511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46192" y="2660904"/>
              <a:ext cx="972819" cy="681355"/>
            </a:xfrm>
            <a:custGeom>
              <a:avLst/>
              <a:gdLst/>
              <a:ahLst/>
              <a:cxnLst/>
              <a:rect l="l" t="t" r="r" b="b"/>
              <a:pathLst>
                <a:path w="972820" h="681354">
                  <a:moveTo>
                    <a:pt x="958596" y="13716"/>
                  </a:moveTo>
                  <a:lnTo>
                    <a:pt x="0" y="13716"/>
                  </a:lnTo>
                  <a:lnTo>
                    <a:pt x="0" y="0"/>
                  </a:lnTo>
                  <a:lnTo>
                    <a:pt x="969264" y="0"/>
                  </a:lnTo>
                  <a:lnTo>
                    <a:pt x="972312" y="3048"/>
                  </a:lnTo>
                  <a:lnTo>
                    <a:pt x="972312" y="7620"/>
                  </a:lnTo>
                  <a:lnTo>
                    <a:pt x="958596" y="7620"/>
                  </a:lnTo>
                  <a:lnTo>
                    <a:pt x="958596" y="13716"/>
                  </a:lnTo>
                  <a:close/>
                </a:path>
                <a:path w="972820" h="681354">
                  <a:moveTo>
                    <a:pt x="958596" y="673608"/>
                  </a:moveTo>
                  <a:lnTo>
                    <a:pt x="958596" y="7620"/>
                  </a:lnTo>
                  <a:lnTo>
                    <a:pt x="964692" y="13716"/>
                  </a:lnTo>
                  <a:lnTo>
                    <a:pt x="972312" y="13716"/>
                  </a:lnTo>
                  <a:lnTo>
                    <a:pt x="972312" y="667512"/>
                  </a:lnTo>
                  <a:lnTo>
                    <a:pt x="964692" y="667512"/>
                  </a:lnTo>
                  <a:lnTo>
                    <a:pt x="958596" y="673608"/>
                  </a:lnTo>
                  <a:close/>
                </a:path>
                <a:path w="972820" h="681354">
                  <a:moveTo>
                    <a:pt x="972312" y="13716"/>
                  </a:moveTo>
                  <a:lnTo>
                    <a:pt x="964692" y="13716"/>
                  </a:lnTo>
                  <a:lnTo>
                    <a:pt x="958596" y="7620"/>
                  </a:lnTo>
                  <a:lnTo>
                    <a:pt x="972312" y="7620"/>
                  </a:lnTo>
                  <a:lnTo>
                    <a:pt x="972312" y="13716"/>
                  </a:lnTo>
                  <a:close/>
                </a:path>
                <a:path w="972820" h="681354">
                  <a:moveTo>
                    <a:pt x="969264" y="681228"/>
                  </a:moveTo>
                  <a:lnTo>
                    <a:pt x="0" y="681228"/>
                  </a:lnTo>
                  <a:lnTo>
                    <a:pt x="0" y="667512"/>
                  </a:lnTo>
                  <a:lnTo>
                    <a:pt x="958596" y="667512"/>
                  </a:lnTo>
                  <a:lnTo>
                    <a:pt x="958596" y="673608"/>
                  </a:lnTo>
                  <a:lnTo>
                    <a:pt x="972312" y="673608"/>
                  </a:lnTo>
                  <a:lnTo>
                    <a:pt x="972312" y="678180"/>
                  </a:lnTo>
                  <a:lnTo>
                    <a:pt x="969264" y="681228"/>
                  </a:lnTo>
                  <a:close/>
                </a:path>
                <a:path w="972820" h="681354">
                  <a:moveTo>
                    <a:pt x="972312" y="673608"/>
                  </a:moveTo>
                  <a:lnTo>
                    <a:pt x="958596" y="673608"/>
                  </a:lnTo>
                  <a:lnTo>
                    <a:pt x="964692" y="667512"/>
                  </a:lnTo>
                  <a:lnTo>
                    <a:pt x="972312" y="667512"/>
                  </a:lnTo>
                  <a:lnTo>
                    <a:pt x="972312" y="673608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572755" y="2668524"/>
              <a:ext cx="2078989" cy="668020"/>
            </a:xfrm>
            <a:custGeom>
              <a:avLst/>
              <a:gdLst/>
              <a:ahLst/>
              <a:cxnLst/>
              <a:rect l="l" t="t" r="r" b="b"/>
              <a:pathLst>
                <a:path w="2078990" h="668020">
                  <a:moveTo>
                    <a:pt x="2078736" y="667511"/>
                  </a:moveTo>
                  <a:lnTo>
                    <a:pt x="0" y="667511"/>
                  </a:lnTo>
                  <a:lnTo>
                    <a:pt x="0" y="0"/>
                  </a:lnTo>
                  <a:lnTo>
                    <a:pt x="2078736" y="0"/>
                  </a:lnTo>
                  <a:lnTo>
                    <a:pt x="2078736" y="667511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566660" y="2660903"/>
              <a:ext cx="2091055" cy="681355"/>
            </a:xfrm>
            <a:custGeom>
              <a:avLst/>
              <a:gdLst/>
              <a:ahLst/>
              <a:cxnLst/>
              <a:rect l="l" t="t" r="r" b="b"/>
              <a:pathLst>
                <a:path w="2091054" h="681354">
                  <a:moveTo>
                    <a:pt x="12192" y="13716"/>
                  </a:moveTo>
                  <a:lnTo>
                    <a:pt x="6096" y="13716"/>
                  </a:lnTo>
                  <a:lnTo>
                    <a:pt x="6096" y="0"/>
                  </a:lnTo>
                  <a:lnTo>
                    <a:pt x="2087880" y="0"/>
                  </a:lnTo>
                  <a:lnTo>
                    <a:pt x="2090928" y="3048"/>
                  </a:lnTo>
                  <a:lnTo>
                    <a:pt x="2090928" y="7620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2091054" h="681354">
                  <a:moveTo>
                    <a:pt x="2087880" y="681228"/>
                  </a:moveTo>
                  <a:lnTo>
                    <a:pt x="3048" y="681228"/>
                  </a:lnTo>
                  <a:lnTo>
                    <a:pt x="0" y="678180"/>
                  </a:lnTo>
                  <a:lnTo>
                    <a:pt x="0" y="7620"/>
                  </a:lnTo>
                  <a:lnTo>
                    <a:pt x="6096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667512"/>
                  </a:lnTo>
                  <a:lnTo>
                    <a:pt x="6096" y="667512"/>
                  </a:lnTo>
                  <a:lnTo>
                    <a:pt x="12192" y="673608"/>
                  </a:lnTo>
                  <a:lnTo>
                    <a:pt x="2090928" y="673608"/>
                  </a:lnTo>
                  <a:lnTo>
                    <a:pt x="2090928" y="678180"/>
                  </a:lnTo>
                  <a:lnTo>
                    <a:pt x="2087880" y="681228"/>
                  </a:lnTo>
                  <a:close/>
                </a:path>
                <a:path w="2091054" h="681354">
                  <a:moveTo>
                    <a:pt x="2077212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2077212" y="7620"/>
                  </a:lnTo>
                  <a:lnTo>
                    <a:pt x="2077212" y="13716"/>
                  </a:lnTo>
                  <a:close/>
                </a:path>
                <a:path w="2091054" h="681354">
                  <a:moveTo>
                    <a:pt x="2077212" y="673608"/>
                  </a:moveTo>
                  <a:lnTo>
                    <a:pt x="2077212" y="7620"/>
                  </a:lnTo>
                  <a:lnTo>
                    <a:pt x="2084832" y="13716"/>
                  </a:lnTo>
                  <a:lnTo>
                    <a:pt x="2090928" y="13716"/>
                  </a:lnTo>
                  <a:lnTo>
                    <a:pt x="2090928" y="667512"/>
                  </a:lnTo>
                  <a:lnTo>
                    <a:pt x="2084832" y="667512"/>
                  </a:lnTo>
                  <a:lnTo>
                    <a:pt x="2077212" y="673608"/>
                  </a:lnTo>
                  <a:close/>
                </a:path>
                <a:path w="2091054" h="681354">
                  <a:moveTo>
                    <a:pt x="2090928" y="13716"/>
                  </a:moveTo>
                  <a:lnTo>
                    <a:pt x="2084832" y="13716"/>
                  </a:lnTo>
                  <a:lnTo>
                    <a:pt x="2077212" y="7620"/>
                  </a:lnTo>
                  <a:lnTo>
                    <a:pt x="2090928" y="7620"/>
                  </a:lnTo>
                  <a:lnTo>
                    <a:pt x="2090928" y="13716"/>
                  </a:lnTo>
                  <a:close/>
                </a:path>
                <a:path w="2091054" h="681354">
                  <a:moveTo>
                    <a:pt x="12192" y="673608"/>
                  </a:moveTo>
                  <a:lnTo>
                    <a:pt x="6096" y="667512"/>
                  </a:lnTo>
                  <a:lnTo>
                    <a:pt x="12192" y="667512"/>
                  </a:lnTo>
                  <a:lnTo>
                    <a:pt x="12192" y="673608"/>
                  </a:lnTo>
                  <a:close/>
                </a:path>
                <a:path w="2091054" h="681354">
                  <a:moveTo>
                    <a:pt x="2077212" y="673608"/>
                  </a:moveTo>
                  <a:lnTo>
                    <a:pt x="12192" y="673608"/>
                  </a:lnTo>
                  <a:lnTo>
                    <a:pt x="12192" y="667512"/>
                  </a:lnTo>
                  <a:lnTo>
                    <a:pt x="2077212" y="667512"/>
                  </a:lnTo>
                  <a:lnTo>
                    <a:pt x="2077212" y="673608"/>
                  </a:lnTo>
                  <a:close/>
                </a:path>
                <a:path w="2091054" h="681354">
                  <a:moveTo>
                    <a:pt x="2090928" y="673608"/>
                  </a:moveTo>
                  <a:lnTo>
                    <a:pt x="2077212" y="673608"/>
                  </a:lnTo>
                  <a:lnTo>
                    <a:pt x="2084832" y="667512"/>
                  </a:lnTo>
                  <a:lnTo>
                    <a:pt x="2090928" y="667512"/>
                  </a:lnTo>
                  <a:lnTo>
                    <a:pt x="2090928" y="673608"/>
                  </a:lnTo>
                  <a:close/>
                </a:path>
              </a:pathLst>
            </a:custGeom>
            <a:solidFill>
              <a:srgbClr val="313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29827" y="2612136"/>
              <a:ext cx="82296" cy="7162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8059517" y="2519171"/>
              <a:ext cx="481330" cy="132715"/>
            </a:xfrm>
            <a:custGeom>
              <a:avLst/>
              <a:gdLst/>
              <a:ahLst/>
              <a:cxnLst/>
              <a:rect l="l" t="t" r="r" b="b"/>
              <a:pathLst>
                <a:path w="481329" h="132714">
                  <a:moveTo>
                    <a:pt x="479455" y="132587"/>
                  </a:moveTo>
                  <a:lnTo>
                    <a:pt x="0" y="0"/>
                  </a:lnTo>
                  <a:lnTo>
                    <a:pt x="34068" y="0"/>
                  </a:lnTo>
                  <a:lnTo>
                    <a:pt x="480979" y="123443"/>
                  </a:lnTo>
                  <a:lnTo>
                    <a:pt x="479455" y="1325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7904423" y="2713732"/>
            <a:ext cx="1409700" cy="548640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83820">
              <a:lnSpc>
                <a:spcPts val="2020"/>
              </a:lnSpc>
              <a:spcBef>
                <a:spcPts val="235"/>
              </a:spcBef>
            </a:pPr>
            <a:r>
              <a:rPr sz="1750" spc="-10" dirty="0">
                <a:solidFill>
                  <a:srgbClr val="3131FF"/>
                </a:solidFill>
                <a:latin typeface="Arial MT"/>
                <a:cs typeface="Arial MT"/>
              </a:rPr>
              <a:t>Undreamed Requirements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690409" y="2713732"/>
            <a:ext cx="947419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3131FF"/>
                </a:solidFill>
                <a:latin typeface="Arial MT"/>
                <a:cs typeface="Arial MT"/>
              </a:rPr>
              <a:t>Unknown</a:t>
            </a:r>
            <a:endParaRPr sz="175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490720" y="2969807"/>
            <a:ext cx="140906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10" dirty="0">
                <a:solidFill>
                  <a:srgbClr val="3131FF"/>
                </a:solidFill>
                <a:latin typeface="Arial MT"/>
                <a:cs typeface="Arial MT"/>
              </a:rPr>
              <a:t>Requirements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5346192" y="5552694"/>
            <a:ext cx="2085339" cy="1198880"/>
            <a:chOff x="5346192" y="5552694"/>
            <a:chExt cx="2085339" cy="1198880"/>
          </a:xfrm>
        </p:grpSpPr>
        <p:sp>
          <p:nvSpPr>
            <p:cNvPr id="38" name="object 38"/>
            <p:cNvSpPr/>
            <p:nvPr/>
          </p:nvSpPr>
          <p:spPr>
            <a:xfrm>
              <a:off x="5495544" y="6077712"/>
              <a:ext cx="1927860" cy="666115"/>
            </a:xfrm>
            <a:custGeom>
              <a:avLst/>
              <a:gdLst/>
              <a:ahLst/>
              <a:cxnLst/>
              <a:rect l="l" t="t" r="r" b="b"/>
              <a:pathLst>
                <a:path w="1927859" h="666115">
                  <a:moveTo>
                    <a:pt x="1927859" y="665987"/>
                  </a:moveTo>
                  <a:lnTo>
                    <a:pt x="0" y="665987"/>
                  </a:lnTo>
                  <a:lnTo>
                    <a:pt x="0" y="0"/>
                  </a:lnTo>
                  <a:lnTo>
                    <a:pt x="1927859" y="0"/>
                  </a:lnTo>
                  <a:lnTo>
                    <a:pt x="1927859" y="665987"/>
                  </a:lnTo>
                  <a:close/>
                </a:path>
              </a:pathLst>
            </a:custGeom>
            <a:solidFill>
              <a:srgbClr val="B8DF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489447" y="6070092"/>
              <a:ext cx="1941830" cy="681355"/>
            </a:xfrm>
            <a:custGeom>
              <a:avLst/>
              <a:gdLst/>
              <a:ahLst/>
              <a:cxnLst/>
              <a:rect l="l" t="t" r="r" b="b"/>
              <a:pathLst>
                <a:path w="1941829" h="681354">
                  <a:moveTo>
                    <a:pt x="12192" y="13716"/>
                  </a:moveTo>
                  <a:lnTo>
                    <a:pt x="6096" y="13716"/>
                  </a:lnTo>
                  <a:lnTo>
                    <a:pt x="6096" y="0"/>
                  </a:lnTo>
                  <a:lnTo>
                    <a:pt x="1938528" y="0"/>
                  </a:lnTo>
                  <a:lnTo>
                    <a:pt x="1941576" y="3048"/>
                  </a:lnTo>
                  <a:lnTo>
                    <a:pt x="1941576" y="7620"/>
                  </a:lnTo>
                  <a:lnTo>
                    <a:pt x="12192" y="7620"/>
                  </a:lnTo>
                  <a:lnTo>
                    <a:pt x="12192" y="13716"/>
                  </a:lnTo>
                  <a:close/>
                </a:path>
                <a:path w="1941829" h="681354">
                  <a:moveTo>
                    <a:pt x="1938528" y="681228"/>
                  </a:moveTo>
                  <a:lnTo>
                    <a:pt x="1524" y="681228"/>
                  </a:lnTo>
                  <a:lnTo>
                    <a:pt x="0" y="678180"/>
                  </a:lnTo>
                  <a:lnTo>
                    <a:pt x="0" y="7620"/>
                  </a:lnTo>
                  <a:lnTo>
                    <a:pt x="6096" y="7620"/>
                  </a:lnTo>
                  <a:lnTo>
                    <a:pt x="6096" y="13716"/>
                  </a:lnTo>
                  <a:lnTo>
                    <a:pt x="12192" y="13716"/>
                  </a:lnTo>
                  <a:lnTo>
                    <a:pt x="12192" y="667512"/>
                  </a:lnTo>
                  <a:lnTo>
                    <a:pt x="6096" y="667512"/>
                  </a:lnTo>
                  <a:lnTo>
                    <a:pt x="12192" y="673608"/>
                  </a:lnTo>
                  <a:lnTo>
                    <a:pt x="1941576" y="673608"/>
                  </a:lnTo>
                  <a:lnTo>
                    <a:pt x="1941576" y="678180"/>
                  </a:lnTo>
                  <a:lnTo>
                    <a:pt x="1938528" y="681228"/>
                  </a:lnTo>
                  <a:close/>
                </a:path>
                <a:path w="1941829" h="681354">
                  <a:moveTo>
                    <a:pt x="1927860" y="13716"/>
                  </a:moveTo>
                  <a:lnTo>
                    <a:pt x="12192" y="13716"/>
                  </a:lnTo>
                  <a:lnTo>
                    <a:pt x="12192" y="7620"/>
                  </a:lnTo>
                  <a:lnTo>
                    <a:pt x="1927860" y="7620"/>
                  </a:lnTo>
                  <a:lnTo>
                    <a:pt x="1927860" y="13716"/>
                  </a:lnTo>
                  <a:close/>
                </a:path>
                <a:path w="1941829" h="681354">
                  <a:moveTo>
                    <a:pt x="1927860" y="673608"/>
                  </a:moveTo>
                  <a:lnTo>
                    <a:pt x="1927860" y="7620"/>
                  </a:lnTo>
                  <a:lnTo>
                    <a:pt x="1933956" y="13716"/>
                  </a:lnTo>
                  <a:lnTo>
                    <a:pt x="1941576" y="13716"/>
                  </a:lnTo>
                  <a:lnTo>
                    <a:pt x="1941576" y="667512"/>
                  </a:lnTo>
                  <a:lnTo>
                    <a:pt x="1933956" y="667512"/>
                  </a:lnTo>
                  <a:lnTo>
                    <a:pt x="1927860" y="673608"/>
                  </a:lnTo>
                  <a:close/>
                </a:path>
                <a:path w="1941829" h="681354">
                  <a:moveTo>
                    <a:pt x="1941576" y="13716"/>
                  </a:moveTo>
                  <a:lnTo>
                    <a:pt x="1933956" y="13716"/>
                  </a:lnTo>
                  <a:lnTo>
                    <a:pt x="1927860" y="7620"/>
                  </a:lnTo>
                  <a:lnTo>
                    <a:pt x="1941576" y="7620"/>
                  </a:lnTo>
                  <a:lnTo>
                    <a:pt x="1941576" y="13716"/>
                  </a:lnTo>
                  <a:close/>
                </a:path>
                <a:path w="1941829" h="681354">
                  <a:moveTo>
                    <a:pt x="12192" y="673608"/>
                  </a:moveTo>
                  <a:lnTo>
                    <a:pt x="6096" y="667512"/>
                  </a:lnTo>
                  <a:lnTo>
                    <a:pt x="12192" y="667512"/>
                  </a:lnTo>
                  <a:lnTo>
                    <a:pt x="12192" y="673608"/>
                  </a:lnTo>
                  <a:close/>
                </a:path>
                <a:path w="1941829" h="681354">
                  <a:moveTo>
                    <a:pt x="1927860" y="673608"/>
                  </a:moveTo>
                  <a:lnTo>
                    <a:pt x="12192" y="673608"/>
                  </a:lnTo>
                  <a:lnTo>
                    <a:pt x="12192" y="667512"/>
                  </a:lnTo>
                  <a:lnTo>
                    <a:pt x="1927860" y="667512"/>
                  </a:lnTo>
                  <a:lnTo>
                    <a:pt x="1927860" y="673608"/>
                  </a:lnTo>
                  <a:close/>
                </a:path>
                <a:path w="1941829" h="681354">
                  <a:moveTo>
                    <a:pt x="1941576" y="673608"/>
                  </a:moveTo>
                  <a:lnTo>
                    <a:pt x="1927860" y="673608"/>
                  </a:lnTo>
                  <a:lnTo>
                    <a:pt x="1933956" y="667512"/>
                  </a:lnTo>
                  <a:lnTo>
                    <a:pt x="1941576" y="667512"/>
                  </a:lnTo>
                  <a:lnTo>
                    <a:pt x="1941576" y="673608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301740" y="6010656"/>
              <a:ext cx="83820" cy="6705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346192" y="5552694"/>
              <a:ext cx="974090" cy="494665"/>
            </a:xfrm>
            <a:custGeom>
              <a:avLst/>
              <a:gdLst/>
              <a:ahLst/>
              <a:cxnLst/>
              <a:rect l="l" t="t" r="r" b="b"/>
              <a:pathLst>
                <a:path w="974089" h="494664">
                  <a:moveTo>
                    <a:pt x="970788" y="494538"/>
                  </a:moveTo>
                  <a:lnTo>
                    <a:pt x="0" y="10187"/>
                  </a:lnTo>
                  <a:lnTo>
                    <a:pt x="0" y="0"/>
                  </a:lnTo>
                  <a:lnTo>
                    <a:pt x="973836" y="486918"/>
                  </a:lnTo>
                  <a:lnTo>
                    <a:pt x="970788" y="494538"/>
                  </a:lnTo>
                  <a:close/>
                </a:path>
              </a:pathLst>
            </a:custGeom>
            <a:solidFill>
              <a:srgbClr val="FF64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12511" y="3597695"/>
            <a:ext cx="6812915" cy="17754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2330"/>
              </a:lnSpc>
              <a:spcBef>
                <a:spcPts val="180"/>
              </a:spcBef>
              <a:tabLst>
                <a:tab pos="3752215" algn="l"/>
              </a:tabLst>
            </a:pPr>
            <a:r>
              <a:rPr sz="1950" dirty="0">
                <a:latin typeface="Arial MT"/>
                <a:cs typeface="Arial MT"/>
              </a:rPr>
              <a:t>Stakeholder:</a:t>
            </a:r>
            <a:r>
              <a:rPr sz="1950" spc="28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Anyone</a:t>
            </a:r>
            <a:r>
              <a:rPr sz="1950" spc="-4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who</a:t>
            </a:r>
            <a:r>
              <a:rPr sz="1950" spc="-6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shoul</a:t>
            </a:r>
            <a:r>
              <a:rPr sz="1950" dirty="0">
                <a:latin typeface="Arial MT"/>
                <a:cs typeface="Arial MT"/>
              </a:rPr>
              <a:t>	have</a:t>
            </a:r>
            <a:r>
              <a:rPr sz="1950" spc="-6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some</a:t>
            </a:r>
            <a:r>
              <a:rPr sz="1950" spc="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direct</a:t>
            </a:r>
            <a:r>
              <a:rPr sz="1950" spc="-3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or</a:t>
            </a:r>
            <a:r>
              <a:rPr sz="1950" spc="-4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indirect </a:t>
            </a:r>
            <a:r>
              <a:rPr sz="1950" dirty="0">
                <a:latin typeface="Arial MT"/>
                <a:cs typeface="Arial MT"/>
              </a:rPr>
              <a:t>influence</a:t>
            </a:r>
            <a:r>
              <a:rPr sz="1950" spc="-4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on</a:t>
            </a:r>
            <a:r>
              <a:rPr sz="1950" spc="-60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the</a:t>
            </a:r>
            <a:r>
              <a:rPr sz="1950" spc="-55" dirty="0">
                <a:latin typeface="Arial MT"/>
                <a:cs typeface="Arial MT"/>
              </a:rPr>
              <a:t> </a:t>
            </a:r>
            <a:r>
              <a:rPr sz="1950" dirty="0">
                <a:latin typeface="Arial MT"/>
                <a:cs typeface="Arial MT"/>
              </a:rPr>
              <a:t>system</a:t>
            </a:r>
            <a:r>
              <a:rPr sz="1950" spc="-90" dirty="0">
                <a:latin typeface="Arial MT"/>
                <a:cs typeface="Arial MT"/>
              </a:rPr>
              <a:t> </a:t>
            </a:r>
            <a:r>
              <a:rPr sz="1950" spc="-10" dirty="0">
                <a:latin typeface="Arial MT"/>
                <a:cs typeface="Arial MT"/>
              </a:rPr>
              <a:t>requirements</a:t>
            </a:r>
            <a:endParaRPr sz="1950">
              <a:latin typeface="Arial MT"/>
              <a:cs typeface="Arial MT"/>
            </a:endParaRPr>
          </a:p>
          <a:p>
            <a:pPr marL="2746375">
              <a:lnSpc>
                <a:spcPts val="2165"/>
              </a:lnSpc>
              <a:tabLst>
                <a:tab pos="3217545" algn="l"/>
              </a:tabLst>
            </a:pPr>
            <a:r>
              <a:rPr sz="1750" dirty="0">
                <a:solidFill>
                  <a:srgbClr val="FF6400"/>
                </a:solidFill>
                <a:latin typeface="Arial MT"/>
                <a:cs typeface="Arial MT"/>
              </a:rPr>
              <a:t>-</a:t>
            </a:r>
            <a:r>
              <a:rPr sz="1750" spc="-25" dirty="0">
                <a:solidFill>
                  <a:srgbClr val="FF6400"/>
                </a:solidFill>
                <a:latin typeface="Arial MT"/>
                <a:cs typeface="Arial MT"/>
              </a:rPr>
              <a:t>-</a:t>
            </a:r>
            <a:r>
              <a:rPr sz="1750" spc="-50" dirty="0">
                <a:solidFill>
                  <a:srgbClr val="FF6400"/>
                </a:solidFill>
                <a:latin typeface="Arial MT"/>
                <a:cs typeface="Arial MT"/>
              </a:rPr>
              <a:t>-</a:t>
            </a:r>
            <a:r>
              <a:rPr sz="1750" dirty="0">
                <a:solidFill>
                  <a:srgbClr val="FF6400"/>
                </a:solidFill>
                <a:latin typeface="Arial MT"/>
                <a:cs typeface="Arial MT"/>
              </a:rPr>
              <a:t>	</a:t>
            </a:r>
            <a:r>
              <a:rPr sz="1950" spc="-20" dirty="0">
                <a:solidFill>
                  <a:srgbClr val="FF6400"/>
                </a:solidFill>
                <a:latin typeface="Arial MT"/>
                <a:cs typeface="Arial MT"/>
              </a:rPr>
              <a:t>User</a:t>
            </a:r>
            <a:endParaRPr sz="1950">
              <a:latin typeface="Arial MT"/>
              <a:cs typeface="Arial MT"/>
            </a:endParaRPr>
          </a:p>
          <a:p>
            <a:pPr marL="3005455">
              <a:lnSpc>
                <a:spcPct val="100000"/>
              </a:lnSpc>
              <a:spcBef>
                <a:spcPts val="80"/>
              </a:spcBef>
              <a:tabLst>
                <a:tab pos="3457575" algn="l"/>
              </a:tabLst>
            </a:pPr>
            <a:r>
              <a:rPr sz="1950" spc="-25" dirty="0">
                <a:solidFill>
                  <a:srgbClr val="FF6400"/>
                </a:solidFill>
                <a:latin typeface="Arial MT"/>
                <a:cs typeface="Arial MT"/>
              </a:rPr>
              <a:t>-</a:t>
            </a:r>
            <a:r>
              <a:rPr sz="1950" dirty="0">
                <a:solidFill>
                  <a:srgbClr val="FF6400"/>
                </a:solidFill>
                <a:latin typeface="Arial MT"/>
                <a:cs typeface="Arial MT"/>
              </a:rPr>
              <a:t>-</a:t>
            </a:r>
            <a:r>
              <a:rPr sz="1950" spc="-50" dirty="0">
                <a:solidFill>
                  <a:srgbClr val="FF6400"/>
                </a:solidFill>
                <a:latin typeface="Arial MT"/>
                <a:cs typeface="Arial MT"/>
              </a:rPr>
              <a:t>-</a:t>
            </a:r>
            <a:r>
              <a:rPr sz="1950" dirty="0">
                <a:solidFill>
                  <a:srgbClr val="FF6400"/>
                </a:solidFill>
                <a:latin typeface="Arial MT"/>
                <a:cs typeface="Arial MT"/>
              </a:rPr>
              <a:t>	Affected</a:t>
            </a:r>
            <a:r>
              <a:rPr sz="1950" spc="-105" dirty="0">
                <a:solidFill>
                  <a:srgbClr val="FF6400"/>
                </a:solidFill>
                <a:latin typeface="Arial MT"/>
                <a:cs typeface="Arial MT"/>
              </a:rPr>
              <a:t> </a:t>
            </a:r>
            <a:r>
              <a:rPr sz="1950" spc="-10" dirty="0">
                <a:solidFill>
                  <a:srgbClr val="FF6400"/>
                </a:solidFill>
                <a:latin typeface="Arial MT"/>
                <a:cs typeface="Arial MT"/>
              </a:rPr>
              <a:t>persons</a:t>
            </a:r>
            <a:endParaRPr sz="1950">
              <a:latin typeface="Arial MT"/>
              <a:cs typeface="Arial MT"/>
            </a:endParaRPr>
          </a:p>
          <a:p>
            <a:pPr marR="281940" algn="ctr">
              <a:lnSpc>
                <a:spcPct val="100000"/>
              </a:lnSpc>
              <a:spcBef>
                <a:spcPts val="1630"/>
              </a:spcBef>
            </a:pPr>
            <a:r>
              <a:rPr sz="2350" spc="-10" dirty="0">
                <a:solidFill>
                  <a:srgbClr val="FF6400"/>
                </a:solidFill>
                <a:latin typeface="Arial MT"/>
                <a:cs typeface="Arial MT"/>
              </a:rPr>
              <a:t>Requirements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28784" y="6790408"/>
            <a:ext cx="122555" cy="23431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-50" dirty="0">
                <a:latin typeface="Arial MT"/>
                <a:cs typeface="Arial MT"/>
              </a:rPr>
              <a:t>6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662667" y="6263145"/>
            <a:ext cx="1532255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0" dirty="0">
                <a:solidFill>
                  <a:srgbClr val="FF6400"/>
                </a:solidFill>
                <a:latin typeface="Arial MT"/>
                <a:cs typeface="Arial MT"/>
              </a:rPr>
              <a:t>Non-</a:t>
            </a:r>
            <a:r>
              <a:rPr sz="1750" spc="-10" dirty="0">
                <a:solidFill>
                  <a:srgbClr val="FF6400"/>
                </a:solidFill>
                <a:latin typeface="Arial MT"/>
                <a:cs typeface="Arial MT"/>
              </a:rPr>
              <a:t>Functional</a:t>
            </a:r>
            <a:endParaRPr sz="17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63168" y="1255775"/>
            <a:ext cx="8763000" cy="15240"/>
          </a:xfrm>
          <a:custGeom>
            <a:avLst/>
            <a:gdLst/>
            <a:ahLst/>
            <a:cxnLst/>
            <a:rect l="l" t="t" r="r" b="b"/>
            <a:pathLst>
              <a:path w="8763000" h="15240">
                <a:moveTo>
                  <a:pt x="8763000" y="0"/>
                </a:moveTo>
                <a:lnTo>
                  <a:pt x="4383024" y="0"/>
                </a:lnTo>
                <a:lnTo>
                  <a:pt x="0" y="0"/>
                </a:lnTo>
                <a:lnTo>
                  <a:pt x="0" y="15240"/>
                </a:lnTo>
                <a:lnTo>
                  <a:pt x="4383024" y="15240"/>
                </a:lnTo>
                <a:lnTo>
                  <a:pt x="8763000" y="15240"/>
                </a:lnTo>
                <a:lnTo>
                  <a:pt x="876300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26151" y="517585"/>
            <a:ext cx="8390255" cy="605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110" dirty="0"/>
              <a:t>Functional</a:t>
            </a:r>
            <a:r>
              <a:rPr sz="3800" spc="-70" dirty="0"/>
              <a:t> </a:t>
            </a:r>
            <a:r>
              <a:rPr sz="3800" spc="335" dirty="0"/>
              <a:t>&amp;</a:t>
            </a:r>
            <a:r>
              <a:rPr sz="3800" spc="75" dirty="0"/>
              <a:t> </a:t>
            </a:r>
            <a:r>
              <a:rPr sz="3800" spc="-45" dirty="0"/>
              <a:t>Non-</a:t>
            </a:r>
            <a:r>
              <a:rPr sz="3800" spc="-100" dirty="0"/>
              <a:t>Functional</a:t>
            </a:r>
            <a:r>
              <a:rPr sz="3800" spc="80" dirty="0"/>
              <a:t> </a:t>
            </a:r>
            <a:r>
              <a:rPr sz="3800" spc="-180" dirty="0"/>
              <a:t>requirements</a:t>
            </a:r>
            <a:endParaRPr sz="3800"/>
          </a:p>
        </p:txBody>
      </p:sp>
      <p:grpSp>
        <p:nvGrpSpPr>
          <p:cNvPr id="4" name="object 4"/>
          <p:cNvGrpSpPr/>
          <p:nvPr/>
        </p:nvGrpSpPr>
        <p:grpSpPr>
          <a:xfrm>
            <a:off x="989075" y="2615183"/>
            <a:ext cx="4357370" cy="2426335"/>
            <a:chOff x="989075" y="2615183"/>
            <a:chExt cx="4357370" cy="242633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96728" y="2615183"/>
              <a:ext cx="2649463" cy="1171956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004315" y="2634995"/>
              <a:ext cx="3537585" cy="1141730"/>
            </a:xfrm>
            <a:custGeom>
              <a:avLst/>
              <a:gdLst/>
              <a:ahLst/>
              <a:cxnLst/>
              <a:rect l="l" t="t" r="r" b="b"/>
              <a:pathLst>
                <a:path w="3537585" h="1141729">
                  <a:moveTo>
                    <a:pt x="3537204" y="1141475"/>
                  </a:moveTo>
                  <a:lnTo>
                    <a:pt x="3328416" y="1141475"/>
                  </a:lnTo>
                  <a:lnTo>
                    <a:pt x="2502408" y="1071371"/>
                  </a:lnTo>
                  <a:lnTo>
                    <a:pt x="2435352" y="1117091"/>
                  </a:lnTo>
                  <a:lnTo>
                    <a:pt x="2392680" y="1141475"/>
                  </a:lnTo>
                  <a:lnTo>
                    <a:pt x="347472" y="1141475"/>
                  </a:lnTo>
                  <a:lnTo>
                    <a:pt x="278892" y="1100327"/>
                  </a:lnTo>
                  <a:lnTo>
                    <a:pt x="217932" y="1057655"/>
                  </a:lnTo>
                  <a:lnTo>
                    <a:pt x="163068" y="1010411"/>
                  </a:lnTo>
                  <a:lnTo>
                    <a:pt x="115824" y="963167"/>
                  </a:lnTo>
                  <a:lnTo>
                    <a:pt x="77724" y="914399"/>
                  </a:lnTo>
                  <a:lnTo>
                    <a:pt x="45720" y="864107"/>
                  </a:lnTo>
                  <a:lnTo>
                    <a:pt x="22860" y="812291"/>
                  </a:lnTo>
                  <a:lnTo>
                    <a:pt x="7620" y="760475"/>
                  </a:lnTo>
                  <a:lnTo>
                    <a:pt x="0" y="708659"/>
                  </a:lnTo>
                  <a:lnTo>
                    <a:pt x="0" y="655319"/>
                  </a:lnTo>
                  <a:lnTo>
                    <a:pt x="9144" y="601979"/>
                  </a:lnTo>
                  <a:lnTo>
                    <a:pt x="25908" y="550163"/>
                  </a:lnTo>
                  <a:lnTo>
                    <a:pt x="50291" y="498347"/>
                  </a:lnTo>
                  <a:lnTo>
                    <a:pt x="83820" y="446531"/>
                  </a:lnTo>
                  <a:lnTo>
                    <a:pt x="126491" y="396239"/>
                  </a:lnTo>
                  <a:lnTo>
                    <a:pt x="176783" y="347471"/>
                  </a:lnTo>
                  <a:lnTo>
                    <a:pt x="236220" y="298703"/>
                  </a:lnTo>
                  <a:lnTo>
                    <a:pt x="304800" y="254507"/>
                  </a:lnTo>
                  <a:lnTo>
                    <a:pt x="376428" y="213359"/>
                  </a:lnTo>
                  <a:lnTo>
                    <a:pt x="455676" y="175259"/>
                  </a:lnTo>
                  <a:lnTo>
                    <a:pt x="539496" y="140207"/>
                  </a:lnTo>
                  <a:lnTo>
                    <a:pt x="626364" y="109727"/>
                  </a:lnTo>
                  <a:lnTo>
                    <a:pt x="717804" y="82295"/>
                  </a:lnTo>
                  <a:lnTo>
                    <a:pt x="813816" y="59435"/>
                  </a:lnTo>
                  <a:lnTo>
                    <a:pt x="911352" y="39623"/>
                  </a:lnTo>
                  <a:lnTo>
                    <a:pt x="1011936" y="24383"/>
                  </a:lnTo>
                  <a:lnTo>
                    <a:pt x="1114044" y="12191"/>
                  </a:lnTo>
                  <a:lnTo>
                    <a:pt x="1219200" y="4571"/>
                  </a:lnTo>
                  <a:lnTo>
                    <a:pt x="1324356" y="0"/>
                  </a:lnTo>
                  <a:lnTo>
                    <a:pt x="1429512" y="1523"/>
                  </a:lnTo>
                  <a:lnTo>
                    <a:pt x="1534668" y="4571"/>
                  </a:lnTo>
                  <a:lnTo>
                    <a:pt x="1639824" y="13715"/>
                  </a:lnTo>
                  <a:lnTo>
                    <a:pt x="1744980" y="25907"/>
                  </a:lnTo>
                  <a:lnTo>
                    <a:pt x="1847088" y="42671"/>
                  </a:lnTo>
                  <a:lnTo>
                    <a:pt x="1947672" y="64007"/>
                  </a:lnTo>
                  <a:lnTo>
                    <a:pt x="2046732" y="89915"/>
                  </a:lnTo>
                  <a:lnTo>
                    <a:pt x="2141220" y="118871"/>
                  </a:lnTo>
                  <a:lnTo>
                    <a:pt x="2209800" y="144779"/>
                  </a:lnTo>
                  <a:lnTo>
                    <a:pt x="2273808" y="170687"/>
                  </a:lnTo>
                  <a:lnTo>
                    <a:pt x="2333244" y="198119"/>
                  </a:lnTo>
                  <a:lnTo>
                    <a:pt x="2389632" y="227075"/>
                  </a:lnTo>
                  <a:lnTo>
                    <a:pt x="2442972" y="259079"/>
                  </a:lnTo>
                  <a:lnTo>
                    <a:pt x="2490216" y="291083"/>
                  </a:lnTo>
                  <a:lnTo>
                    <a:pt x="2535936" y="324611"/>
                  </a:lnTo>
                  <a:lnTo>
                    <a:pt x="2575560" y="359663"/>
                  </a:lnTo>
                  <a:lnTo>
                    <a:pt x="2612136" y="394715"/>
                  </a:lnTo>
                  <a:lnTo>
                    <a:pt x="2644140" y="431291"/>
                  </a:lnTo>
                  <a:lnTo>
                    <a:pt x="2671572" y="469391"/>
                  </a:lnTo>
                  <a:lnTo>
                    <a:pt x="2694432" y="507491"/>
                  </a:lnTo>
                  <a:lnTo>
                    <a:pt x="2712720" y="547115"/>
                  </a:lnTo>
                  <a:lnTo>
                    <a:pt x="2727960" y="586739"/>
                  </a:lnTo>
                  <a:lnTo>
                    <a:pt x="2737104" y="626363"/>
                  </a:lnTo>
                  <a:lnTo>
                    <a:pt x="2741676" y="667511"/>
                  </a:lnTo>
                  <a:lnTo>
                    <a:pt x="2741676" y="708659"/>
                  </a:lnTo>
                  <a:lnTo>
                    <a:pt x="2735580" y="749807"/>
                  </a:lnTo>
                  <a:lnTo>
                    <a:pt x="2724912" y="790955"/>
                  </a:lnTo>
                  <a:lnTo>
                    <a:pt x="2709672" y="830579"/>
                  </a:lnTo>
                  <a:lnTo>
                    <a:pt x="3537204" y="114147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89076" y="2621292"/>
              <a:ext cx="3589020" cy="1155700"/>
            </a:xfrm>
            <a:custGeom>
              <a:avLst/>
              <a:gdLst/>
              <a:ahLst/>
              <a:cxnLst/>
              <a:rect l="l" t="t" r="r" b="b"/>
              <a:pathLst>
                <a:path w="3589020" h="1155700">
                  <a:moveTo>
                    <a:pt x="3505200" y="1155179"/>
                  </a:moveTo>
                  <a:lnTo>
                    <a:pt x="2519172" y="1072883"/>
                  </a:lnTo>
                  <a:lnTo>
                    <a:pt x="2516124" y="1071359"/>
                  </a:lnTo>
                  <a:lnTo>
                    <a:pt x="2513076" y="1072883"/>
                  </a:lnTo>
                  <a:lnTo>
                    <a:pt x="2511552" y="1074407"/>
                  </a:lnTo>
                  <a:lnTo>
                    <a:pt x="2468880" y="1103363"/>
                  </a:lnTo>
                  <a:lnTo>
                    <a:pt x="2426208" y="1130795"/>
                  </a:lnTo>
                  <a:lnTo>
                    <a:pt x="2380488" y="1155179"/>
                  </a:lnTo>
                  <a:lnTo>
                    <a:pt x="2435352" y="1155179"/>
                  </a:lnTo>
                  <a:lnTo>
                    <a:pt x="2439924" y="1152131"/>
                  </a:lnTo>
                  <a:lnTo>
                    <a:pt x="2484120" y="1124699"/>
                  </a:lnTo>
                  <a:lnTo>
                    <a:pt x="2523731" y="1098791"/>
                  </a:lnTo>
                  <a:lnTo>
                    <a:pt x="3198863" y="1155192"/>
                  </a:lnTo>
                  <a:lnTo>
                    <a:pt x="3499104" y="1155192"/>
                  </a:lnTo>
                  <a:lnTo>
                    <a:pt x="2525255" y="1095756"/>
                  </a:lnTo>
                  <a:lnTo>
                    <a:pt x="3499104" y="1155179"/>
                  </a:lnTo>
                  <a:lnTo>
                    <a:pt x="3505200" y="1155179"/>
                  </a:lnTo>
                  <a:close/>
                </a:path>
                <a:path w="3589020" h="1155700">
                  <a:moveTo>
                    <a:pt x="3589007" y="1155192"/>
                  </a:moveTo>
                  <a:lnTo>
                    <a:pt x="2743187" y="838200"/>
                  </a:lnTo>
                  <a:lnTo>
                    <a:pt x="2755379" y="795528"/>
                  </a:lnTo>
                  <a:lnTo>
                    <a:pt x="2766047" y="743712"/>
                  </a:lnTo>
                  <a:lnTo>
                    <a:pt x="2769095" y="716280"/>
                  </a:lnTo>
                  <a:lnTo>
                    <a:pt x="2769095" y="690372"/>
                  </a:lnTo>
                  <a:lnTo>
                    <a:pt x="2762999" y="637032"/>
                  </a:lnTo>
                  <a:lnTo>
                    <a:pt x="2750807" y="585216"/>
                  </a:lnTo>
                  <a:lnTo>
                    <a:pt x="2730995" y="534924"/>
                  </a:lnTo>
                  <a:lnTo>
                    <a:pt x="2703563" y="484632"/>
                  </a:lnTo>
                  <a:lnTo>
                    <a:pt x="2668511" y="437388"/>
                  </a:lnTo>
                  <a:lnTo>
                    <a:pt x="2627363" y="390144"/>
                  </a:lnTo>
                  <a:lnTo>
                    <a:pt x="2578595" y="344424"/>
                  </a:lnTo>
                  <a:lnTo>
                    <a:pt x="2525255" y="301752"/>
                  </a:lnTo>
                  <a:lnTo>
                    <a:pt x="2464295" y="260604"/>
                  </a:lnTo>
                  <a:lnTo>
                    <a:pt x="2397239" y="220967"/>
                  </a:lnTo>
                  <a:lnTo>
                    <a:pt x="2324087" y="184404"/>
                  </a:lnTo>
                  <a:lnTo>
                    <a:pt x="2285987" y="167640"/>
                  </a:lnTo>
                  <a:lnTo>
                    <a:pt x="2244839" y="150863"/>
                  </a:lnTo>
                  <a:lnTo>
                    <a:pt x="2203691" y="135636"/>
                  </a:lnTo>
                  <a:lnTo>
                    <a:pt x="2161019" y="120396"/>
                  </a:lnTo>
                  <a:lnTo>
                    <a:pt x="2101583" y="100584"/>
                  </a:lnTo>
                  <a:lnTo>
                    <a:pt x="2040623" y="83820"/>
                  </a:lnTo>
                  <a:lnTo>
                    <a:pt x="1978139" y="67056"/>
                  </a:lnTo>
                  <a:lnTo>
                    <a:pt x="1915655" y="53340"/>
                  </a:lnTo>
                  <a:lnTo>
                    <a:pt x="1851647" y="41148"/>
                  </a:lnTo>
                  <a:lnTo>
                    <a:pt x="1786115" y="30467"/>
                  </a:lnTo>
                  <a:lnTo>
                    <a:pt x="1722107" y="21336"/>
                  </a:lnTo>
                  <a:lnTo>
                    <a:pt x="1656575" y="13716"/>
                  </a:lnTo>
                  <a:lnTo>
                    <a:pt x="1589519" y="7620"/>
                  </a:lnTo>
                  <a:lnTo>
                    <a:pt x="1523987" y="3048"/>
                  </a:lnTo>
                  <a:lnTo>
                    <a:pt x="1391399" y="0"/>
                  </a:lnTo>
                  <a:lnTo>
                    <a:pt x="1258811" y="3048"/>
                  </a:lnTo>
                  <a:lnTo>
                    <a:pt x="1127747" y="12192"/>
                  </a:lnTo>
                  <a:lnTo>
                    <a:pt x="998207" y="27419"/>
                  </a:lnTo>
                  <a:lnTo>
                    <a:pt x="873239" y="48768"/>
                  </a:lnTo>
                  <a:lnTo>
                    <a:pt x="752843" y="76200"/>
                  </a:lnTo>
                  <a:lnTo>
                    <a:pt x="693407" y="92964"/>
                  </a:lnTo>
                  <a:lnTo>
                    <a:pt x="637032" y="109715"/>
                  </a:lnTo>
                  <a:lnTo>
                    <a:pt x="580644" y="129540"/>
                  </a:lnTo>
                  <a:lnTo>
                    <a:pt x="527291" y="149352"/>
                  </a:lnTo>
                  <a:lnTo>
                    <a:pt x="473951" y="172212"/>
                  </a:lnTo>
                  <a:lnTo>
                    <a:pt x="423659" y="195072"/>
                  </a:lnTo>
                  <a:lnTo>
                    <a:pt x="374891" y="219456"/>
                  </a:lnTo>
                  <a:lnTo>
                    <a:pt x="329171" y="245364"/>
                  </a:lnTo>
                  <a:lnTo>
                    <a:pt x="284988" y="272796"/>
                  </a:lnTo>
                  <a:lnTo>
                    <a:pt x="243840" y="301752"/>
                  </a:lnTo>
                  <a:lnTo>
                    <a:pt x="204203" y="332232"/>
                  </a:lnTo>
                  <a:lnTo>
                    <a:pt x="169164" y="362712"/>
                  </a:lnTo>
                  <a:lnTo>
                    <a:pt x="121907" y="409956"/>
                  </a:lnTo>
                  <a:lnTo>
                    <a:pt x="95999" y="443484"/>
                  </a:lnTo>
                  <a:lnTo>
                    <a:pt x="83807" y="458724"/>
                  </a:lnTo>
                  <a:lnTo>
                    <a:pt x="71615" y="475488"/>
                  </a:lnTo>
                  <a:lnTo>
                    <a:pt x="60947" y="492252"/>
                  </a:lnTo>
                  <a:lnTo>
                    <a:pt x="42672" y="525780"/>
                  </a:lnTo>
                  <a:lnTo>
                    <a:pt x="35039" y="542544"/>
                  </a:lnTo>
                  <a:lnTo>
                    <a:pt x="15227" y="592823"/>
                  </a:lnTo>
                  <a:lnTo>
                    <a:pt x="4572" y="644639"/>
                  </a:lnTo>
                  <a:lnTo>
                    <a:pt x="1524" y="661403"/>
                  </a:lnTo>
                  <a:lnTo>
                    <a:pt x="0" y="678167"/>
                  </a:lnTo>
                  <a:lnTo>
                    <a:pt x="0" y="713219"/>
                  </a:lnTo>
                  <a:lnTo>
                    <a:pt x="9131" y="780275"/>
                  </a:lnTo>
                  <a:lnTo>
                    <a:pt x="32004" y="847331"/>
                  </a:lnTo>
                  <a:lnTo>
                    <a:pt x="56375" y="897623"/>
                  </a:lnTo>
                  <a:lnTo>
                    <a:pt x="67056" y="912863"/>
                  </a:lnTo>
                  <a:lnTo>
                    <a:pt x="77724" y="929627"/>
                  </a:lnTo>
                  <a:lnTo>
                    <a:pt x="100584" y="961631"/>
                  </a:lnTo>
                  <a:lnTo>
                    <a:pt x="126492" y="992111"/>
                  </a:lnTo>
                  <a:lnTo>
                    <a:pt x="172212" y="1037831"/>
                  </a:lnTo>
                  <a:lnTo>
                    <a:pt x="188976" y="1051547"/>
                  </a:lnTo>
                  <a:lnTo>
                    <a:pt x="205740" y="1066787"/>
                  </a:lnTo>
                  <a:lnTo>
                    <a:pt x="242316" y="1094219"/>
                  </a:lnTo>
                  <a:lnTo>
                    <a:pt x="262128" y="1109459"/>
                  </a:lnTo>
                  <a:lnTo>
                    <a:pt x="281940" y="1123175"/>
                  </a:lnTo>
                  <a:lnTo>
                    <a:pt x="303276" y="1135367"/>
                  </a:lnTo>
                  <a:lnTo>
                    <a:pt x="324612" y="1149083"/>
                  </a:lnTo>
                  <a:lnTo>
                    <a:pt x="335280" y="1155179"/>
                  </a:lnTo>
                  <a:lnTo>
                    <a:pt x="388620" y="1155179"/>
                  </a:lnTo>
                  <a:lnTo>
                    <a:pt x="382524" y="1152131"/>
                  </a:lnTo>
                  <a:lnTo>
                    <a:pt x="359664" y="1139939"/>
                  </a:lnTo>
                  <a:lnTo>
                    <a:pt x="338328" y="1127747"/>
                  </a:lnTo>
                  <a:lnTo>
                    <a:pt x="316992" y="1114031"/>
                  </a:lnTo>
                  <a:lnTo>
                    <a:pt x="295656" y="1101839"/>
                  </a:lnTo>
                  <a:lnTo>
                    <a:pt x="275844" y="1088123"/>
                  </a:lnTo>
                  <a:lnTo>
                    <a:pt x="239268" y="1060691"/>
                  </a:lnTo>
                  <a:lnTo>
                    <a:pt x="222504" y="1046975"/>
                  </a:lnTo>
                  <a:lnTo>
                    <a:pt x="205740" y="1031735"/>
                  </a:lnTo>
                  <a:lnTo>
                    <a:pt x="188976" y="1018019"/>
                  </a:lnTo>
                  <a:lnTo>
                    <a:pt x="173736" y="1004303"/>
                  </a:lnTo>
                  <a:lnTo>
                    <a:pt x="160007" y="989063"/>
                  </a:lnTo>
                  <a:lnTo>
                    <a:pt x="144780" y="973823"/>
                  </a:lnTo>
                  <a:lnTo>
                    <a:pt x="132588" y="960107"/>
                  </a:lnTo>
                  <a:lnTo>
                    <a:pt x="108204" y="929627"/>
                  </a:lnTo>
                  <a:lnTo>
                    <a:pt x="97536" y="914387"/>
                  </a:lnTo>
                  <a:lnTo>
                    <a:pt x="88392" y="899147"/>
                  </a:lnTo>
                  <a:lnTo>
                    <a:pt x="77724" y="883907"/>
                  </a:lnTo>
                  <a:lnTo>
                    <a:pt x="54851" y="836663"/>
                  </a:lnTo>
                  <a:lnTo>
                    <a:pt x="38100" y="790943"/>
                  </a:lnTo>
                  <a:lnTo>
                    <a:pt x="35052" y="774179"/>
                  </a:lnTo>
                  <a:lnTo>
                    <a:pt x="30480" y="758939"/>
                  </a:lnTo>
                  <a:lnTo>
                    <a:pt x="25908" y="711695"/>
                  </a:lnTo>
                  <a:lnTo>
                    <a:pt x="25908" y="679691"/>
                  </a:lnTo>
                  <a:lnTo>
                    <a:pt x="28956" y="647687"/>
                  </a:lnTo>
                  <a:lnTo>
                    <a:pt x="31991" y="630936"/>
                  </a:lnTo>
                  <a:lnTo>
                    <a:pt x="35039" y="615696"/>
                  </a:lnTo>
                  <a:lnTo>
                    <a:pt x="39611" y="600456"/>
                  </a:lnTo>
                  <a:lnTo>
                    <a:pt x="45707" y="583692"/>
                  </a:lnTo>
                  <a:lnTo>
                    <a:pt x="51803" y="568452"/>
                  </a:lnTo>
                  <a:lnTo>
                    <a:pt x="57899" y="551688"/>
                  </a:lnTo>
                  <a:lnTo>
                    <a:pt x="65532" y="536448"/>
                  </a:lnTo>
                  <a:lnTo>
                    <a:pt x="74663" y="521208"/>
                  </a:lnTo>
                  <a:lnTo>
                    <a:pt x="83807" y="504444"/>
                  </a:lnTo>
                  <a:lnTo>
                    <a:pt x="92964" y="489204"/>
                  </a:lnTo>
                  <a:lnTo>
                    <a:pt x="103632" y="473964"/>
                  </a:lnTo>
                  <a:lnTo>
                    <a:pt x="115811" y="458724"/>
                  </a:lnTo>
                  <a:lnTo>
                    <a:pt x="128003" y="441960"/>
                  </a:lnTo>
                  <a:lnTo>
                    <a:pt x="155448" y="411480"/>
                  </a:lnTo>
                  <a:lnTo>
                    <a:pt x="185915" y="381000"/>
                  </a:lnTo>
                  <a:lnTo>
                    <a:pt x="202679" y="367284"/>
                  </a:lnTo>
                  <a:lnTo>
                    <a:pt x="239255" y="336804"/>
                  </a:lnTo>
                  <a:lnTo>
                    <a:pt x="259080" y="323088"/>
                  </a:lnTo>
                  <a:lnTo>
                    <a:pt x="300215" y="294132"/>
                  </a:lnTo>
                  <a:lnTo>
                    <a:pt x="342887" y="266700"/>
                  </a:lnTo>
                  <a:lnTo>
                    <a:pt x="388607" y="242316"/>
                  </a:lnTo>
                  <a:lnTo>
                    <a:pt x="435851" y="217919"/>
                  </a:lnTo>
                  <a:lnTo>
                    <a:pt x="484632" y="195072"/>
                  </a:lnTo>
                  <a:lnTo>
                    <a:pt x="536448" y="173736"/>
                  </a:lnTo>
                  <a:lnTo>
                    <a:pt x="589775" y="152400"/>
                  </a:lnTo>
                  <a:lnTo>
                    <a:pt x="644639" y="134112"/>
                  </a:lnTo>
                  <a:lnTo>
                    <a:pt x="701040" y="117348"/>
                  </a:lnTo>
                  <a:lnTo>
                    <a:pt x="758939" y="100584"/>
                  </a:lnTo>
                  <a:lnTo>
                    <a:pt x="879348" y="74663"/>
                  </a:lnTo>
                  <a:lnTo>
                    <a:pt x="1002779" y="53340"/>
                  </a:lnTo>
                  <a:lnTo>
                    <a:pt x="1066787" y="44196"/>
                  </a:lnTo>
                  <a:lnTo>
                    <a:pt x="1194803" y="32004"/>
                  </a:lnTo>
                  <a:lnTo>
                    <a:pt x="1325867" y="25908"/>
                  </a:lnTo>
                  <a:lnTo>
                    <a:pt x="1456944" y="25908"/>
                  </a:lnTo>
                  <a:lnTo>
                    <a:pt x="1522463" y="28956"/>
                  </a:lnTo>
                  <a:lnTo>
                    <a:pt x="1587995" y="33515"/>
                  </a:lnTo>
                  <a:lnTo>
                    <a:pt x="1719059" y="45720"/>
                  </a:lnTo>
                  <a:lnTo>
                    <a:pt x="1783067" y="54864"/>
                  </a:lnTo>
                  <a:lnTo>
                    <a:pt x="1847075" y="65519"/>
                  </a:lnTo>
                  <a:lnTo>
                    <a:pt x="1909559" y="77724"/>
                  </a:lnTo>
                  <a:lnTo>
                    <a:pt x="1972043" y="91440"/>
                  </a:lnTo>
                  <a:lnTo>
                    <a:pt x="2034527" y="108204"/>
                  </a:lnTo>
                  <a:lnTo>
                    <a:pt x="2093963" y="124968"/>
                  </a:lnTo>
                  <a:lnTo>
                    <a:pt x="2194547" y="158496"/>
                  </a:lnTo>
                  <a:lnTo>
                    <a:pt x="2235695" y="175260"/>
                  </a:lnTo>
                  <a:lnTo>
                    <a:pt x="2275319" y="190500"/>
                  </a:lnTo>
                  <a:lnTo>
                    <a:pt x="2313419" y="208788"/>
                  </a:lnTo>
                  <a:lnTo>
                    <a:pt x="2349995" y="225552"/>
                  </a:lnTo>
                  <a:lnTo>
                    <a:pt x="2385047" y="243840"/>
                  </a:lnTo>
                  <a:lnTo>
                    <a:pt x="2418575" y="262128"/>
                  </a:lnTo>
                  <a:lnTo>
                    <a:pt x="2450579" y="281940"/>
                  </a:lnTo>
                  <a:lnTo>
                    <a:pt x="2481059" y="301752"/>
                  </a:lnTo>
                  <a:lnTo>
                    <a:pt x="2510015" y="323088"/>
                  </a:lnTo>
                  <a:lnTo>
                    <a:pt x="2537447" y="342900"/>
                  </a:lnTo>
                  <a:lnTo>
                    <a:pt x="2586215" y="385572"/>
                  </a:lnTo>
                  <a:lnTo>
                    <a:pt x="2630411" y="429768"/>
                  </a:lnTo>
                  <a:lnTo>
                    <a:pt x="2666987" y="475488"/>
                  </a:lnTo>
                  <a:lnTo>
                    <a:pt x="2695943" y="522732"/>
                  </a:lnTo>
                  <a:lnTo>
                    <a:pt x="2718803" y="569976"/>
                  </a:lnTo>
                  <a:lnTo>
                    <a:pt x="2734043" y="618744"/>
                  </a:lnTo>
                  <a:lnTo>
                    <a:pt x="2741663" y="667512"/>
                  </a:lnTo>
                  <a:lnTo>
                    <a:pt x="2743187" y="691896"/>
                  </a:lnTo>
                  <a:lnTo>
                    <a:pt x="2743187" y="716280"/>
                  </a:lnTo>
                  <a:lnTo>
                    <a:pt x="2737091" y="765048"/>
                  </a:lnTo>
                  <a:lnTo>
                    <a:pt x="2730995" y="790956"/>
                  </a:lnTo>
                  <a:lnTo>
                    <a:pt x="2723388" y="815327"/>
                  </a:lnTo>
                  <a:lnTo>
                    <a:pt x="2712720" y="839711"/>
                  </a:lnTo>
                  <a:lnTo>
                    <a:pt x="2711196" y="842759"/>
                  </a:lnTo>
                  <a:lnTo>
                    <a:pt x="2711196" y="845807"/>
                  </a:lnTo>
                  <a:lnTo>
                    <a:pt x="3512350" y="1154417"/>
                  </a:lnTo>
                  <a:lnTo>
                    <a:pt x="3514331" y="1155192"/>
                  </a:lnTo>
                  <a:lnTo>
                    <a:pt x="3589007" y="1155192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77667" y="3767328"/>
              <a:ext cx="2668524" cy="127406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51775" y="3776471"/>
              <a:ext cx="3249295" cy="228600"/>
            </a:xfrm>
            <a:custGeom>
              <a:avLst/>
              <a:gdLst/>
              <a:ahLst/>
              <a:cxnLst/>
              <a:rect l="l" t="t" r="r" b="b"/>
              <a:pathLst>
                <a:path w="3249295" h="228600">
                  <a:moveTo>
                    <a:pt x="2045208" y="0"/>
                  </a:moveTo>
                  <a:lnTo>
                    <a:pt x="0" y="0"/>
                  </a:lnTo>
                  <a:lnTo>
                    <a:pt x="76200" y="39624"/>
                  </a:lnTo>
                  <a:lnTo>
                    <a:pt x="160020" y="76200"/>
                  </a:lnTo>
                  <a:lnTo>
                    <a:pt x="249936" y="109728"/>
                  </a:lnTo>
                  <a:lnTo>
                    <a:pt x="345948" y="140208"/>
                  </a:lnTo>
                  <a:lnTo>
                    <a:pt x="445008" y="166116"/>
                  </a:lnTo>
                  <a:lnTo>
                    <a:pt x="545592" y="187452"/>
                  </a:lnTo>
                  <a:lnTo>
                    <a:pt x="647700" y="204216"/>
                  </a:lnTo>
                  <a:lnTo>
                    <a:pt x="751332" y="216408"/>
                  </a:lnTo>
                  <a:lnTo>
                    <a:pt x="856488" y="224028"/>
                  </a:lnTo>
                  <a:lnTo>
                    <a:pt x="963168" y="228600"/>
                  </a:lnTo>
                  <a:lnTo>
                    <a:pt x="1068324" y="228600"/>
                  </a:lnTo>
                  <a:lnTo>
                    <a:pt x="1173480" y="225552"/>
                  </a:lnTo>
                  <a:lnTo>
                    <a:pt x="1277112" y="217932"/>
                  </a:lnTo>
                  <a:lnTo>
                    <a:pt x="1380744" y="205740"/>
                  </a:lnTo>
                  <a:lnTo>
                    <a:pt x="1481328" y="190500"/>
                  </a:lnTo>
                  <a:lnTo>
                    <a:pt x="1578864" y="170688"/>
                  </a:lnTo>
                  <a:lnTo>
                    <a:pt x="1673352" y="147828"/>
                  </a:lnTo>
                  <a:lnTo>
                    <a:pt x="1766316" y="120396"/>
                  </a:lnTo>
                  <a:lnTo>
                    <a:pt x="1853184" y="89916"/>
                  </a:lnTo>
                  <a:lnTo>
                    <a:pt x="1937004" y="54864"/>
                  </a:lnTo>
                  <a:lnTo>
                    <a:pt x="2014728" y="16764"/>
                  </a:lnTo>
                  <a:lnTo>
                    <a:pt x="2045208" y="0"/>
                  </a:lnTo>
                  <a:close/>
                </a:path>
                <a:path w="3249295" h="228600">
                  <a:moveTo>
                    <a:pt x="3249180" y="22860"/>
                  </a:moveTo>
                  <a:lnTo>
                    <a:pt x="3189732" y="12"/>
                  </a:lnTo>
                  <a:lnTo>
                    <a:pt x="2980956" y="12"/>
                  </a:lnTo>
                  <a:lnTo>
                    <a:pt x="3249180" y="2286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324356" y="3776471"/>
              <a:ext cx="3290570" cy="242570"/>
            </a:xfrm>
            <a:custGeom>
              <a:avLst/>
              <a:gdLst/>
              <a:ahLst/>
              <a:cxnLst/>
              <a:rect l="l" t="t" r="r" b="b"/>
              <a:pathLst>
                <a:path w="3290570" h="242570">
                  <a:moveTo>
                    <a:pt x="2100072" y="0"/>
                  </a:moveTo>
                  <a:lnTo>
                    <a:pt x="2045208" y="0"/>
                  </a:lnTo>
                  <a:lnTo>
                    <a:pt x="1997964" y="24396"/>
                  </a:lnTo>
                  <a:lnTo>
                    <a:pt x="1949196" y="47256"/>
                  </a:lnTo>
                  <a:lnTo>
                    <a:pt x="1897380" y="68592"/>
                  </a:lnTo>
                  <a:lnTo>
                    <a:pt x="1844040" y="89928"/>
                  </a:lnTo>
                  <a:lnTo>
                    <a:pt x="1789176" y="108216"/>
                  </a:lnTo>
                  <a:lnTo>
                    <a:pt x="1732788" y="124980"/>
                  </a:lnTo>
                  <a:lnTo>
                    <a:pt x="1674876" y="141744"/>
                  </a:lnTo>
                  <a:lnTo>
                    <a:pt x="1554480" y="167652"/>
                  </a:lnTo>
                  <a:lnTo>
                    <a:pt x="1431036" y="188988"/>
                  </a:lnTo>
                  <a:lnTo>
                    <a:pt x="1367028" y="198132"/>
                  </a:lnTo>
                  <a:lnTo>
                    <a:pt x="1239012" y="210324"/>
                  </a:lnTo>
                  <a:lnTo>
                    <a:pt x="1107948" y="216420"/>
                  </a:lnTo>
                  <a:lnTo>
                    <a:pt x="976884" y="216420"/>
                  </a:lnTo>
                  <a:lnTo>
                    <a:pt x="911352" y="213372"/>
                  </a:lnTo>
                  <a:lnTo>
                    <a:pt x="845820" y="208800"/>
                  </a:lnTo>
                  <a:lnTo>
                    <a:pt x="714756" y="196608"/>
                  </a:lnTo>
                  <a:lnTo>
                    <a:pt x="650748" y="187464"/>
                  </a:lnTo>
                  <a:lnTo>
                    <a:pt x="586740" y="176796"/>
                  </a:lnTo>
                  <a:lnTo>
                    <a:pt x="524256" y="164604"/>
                  </a:lnTo>
                  <a:lnTo>
                    <a:pt x="461772" y="150888"/>
                  </a:lnTo>
                  <a:lnTo>
                    <a:pt x="399288" y="134124"/>
                  </a:lnTo>
                  <a:lnTo>
                    <a:pt x="339852" y="117360"/>
                  </a:lnTo>
                  <a:lnTo>
                    <a:pt x="280416" y="97548"/>
                  </a:lnTo>
                  <a:lnTo>
                    <a:pt x="251460" y="88404"/>
                  </a:lnTo>
                  <a:lnTo>
                    <a:pt x="169164" y="56388"/>
                  </a:lnTo>
                  <a:lnTo>
                    <a:pt x="143256" y="45732"/>
                  </a:lnTo>
                  <a:lnTo>
                    <a:pt x="70104" y="9156"/>
                  </a:lnTo>
                  <a:lnTo>
                    <a:pt x="53340" y="0"/>
                  </a:lnTo>
                  <a:lnTo>
                    <a:pt x="0" y="0"/>
                  </a:lnTo>
                  <a:lnTo>
                    <a:pt x="57912" y="32016"/>
                  </a:lnTo>
                  <a:lnTo>
                    <a:pt x="134112" y="68592"/>
                  </a:lnTo>
                  <a:lnTo>
                    <a:pt x="160020" y="79260"/>
                  </a:lnTo>
                  <a:lnTo>
                    <a:pt x="187452" y="91452"/>
                  </a:lnTo>
                  <a:lnTo>
                    <a:pt x="214884" y="102120"/>
                  </a:lnTo>
                  <a:lnTo>
                    <a:pt x="243840" y="112788"/>
                  </a:lnTo>
                  <a:lnTo>
                    <a:pt x="272796" y="121932"/>
                  </a:lnTo>
                  <a:lnTo>
                    <a:pt x="332232" y="141744"/>
                  </a:lnTo>
                  <a:lnTo>
                    <a:pt x="393192" y="158508"/>
                  </a:lnTo>
                  <a:lnTo>
                    <a:pt x="455676" y="175272"/>
                  </a:lnTo>
                  <a:lnTo>
                    <a:pt x="518160" y="188988"/>
                  </a:lnTo>
                  <a:lnTo>
                    <a:pt x="582168" y="201180"/>
                  </a:lnTo>
                  <a:lnTo>
                    <a:pt x="647700" y="211848"/>
                  </a:lnTo>
                  <a:lnTo>
                    <a:pt x="711708" y="220992"/>
                  </a:lnTo>
                  <a:lnTo>
                    <a:pt x="777240" y="228612"/>
                  </a:lnTo>
                  <a:lnTo>
                    <a:pt x="844296" y="234708"/>
                  </a:lnTo>
                  <a:lnTo>
                    <a:pt x="909828" y="239280"/>
                  </a:lnTo>
                  <a:lnTo>
                    <a:pt x="1042416" y="242328"/>
                  </a:lnTo>
                  <a:lnTo>
                    <a:pt x="1109472" y="240804"/>
                  </a:lnTo>
                  <a:lnTo>
                    <a:pt x="1175004" y="239280"/>
                  </a:lnTo>
                  <a:lnTo>
                    <a:pt x="1306068" y="230136"/>
                  </a:lnTo>
                  <a:lnTo>
                    <a:pt x="1435608" y="214896"/>
                  </a:lnTo>
                  <a:lnTo>
                    <a:pt x="1560576" y="193560"/>
                  </a:lnTo>
                  <a:lnTo>
                    <a:pt x="1680972" y="166128"/>
                  </a:lnTo>
                  <a:lnTo>
                    <a:pt x="1740408" y="149364"/>
                  </a:lnTo>
                  <a:lnTo>
                    <a:pt x="1796796" y="132600"/>
                  </a:lnTo>
                  <a:lnTo>
                    <a:pt x="1853184" y="112788"/>
                  </a:lnTo>
                  <a:lnTo>
                    <a:pt x="1906524" y="92976"/>
                  </a:lnTo>
                  <a:lnTo>
                    <a:pt x="1959864" y="70116"/>
                  </a:lnTo>
                  <a:lnTo>
                    <a:pt x="2010156" y="47256"/>
                  </a:lnTo>
                  <a:lnTo>
                    <a:pt x="2058924" y="22872"/>
                  </a:lnTo>
                  <a:lnTo>
                    <a:pt x="2100072" y="0"/>
                  </a:lnTo>
                  <a:close/>
                </a:path>
                <a:path w="3290570" h="242570">
                  <a:moveTo>
                    <a:pt x="3290316" y="18288"/>
                  </a:moveTo>
                  <a:lnTo>
                    <a:pt x="3287268" y="12192"/>
                  </a:lnTo>
                  <a:lnTo>
                    <a:pt x="3281172" y="10668"/>
                  </a:lnTo>
                  <a:lnTo>
                    <a:pt x="3278124" y="10668"/>
                  </a:lnTo>
                  <a:lnTo>
                    <a:pt x="3278124" y="9144"/>
                  </a:lnTo>
                  <a:lnTo>
                    <a:pt x="3257804" y="1524"/>
                  </a:lnTo>
                  <a:lnTo>
                    <a:pt x="3253740" y="0"/>
                  </a:lnTo>
                  <a:lnTo>
                    <a:pt x="3179064" y="0"/>
                  </a:lnTo>
                  <a:lnTo>
                    <a:pt x="3182112" y="1524"/>
                  </a:lnTo>
                  <a:lnTo>
                    <a:pt x="3181858" y="1511"/>
                  </a:lnTo>
                  <a:lnTo>
                    <a:pt x="3169907" y="12"/>
                  </a:lnTo>
                  <a:lnTo>
                    <a:pt x="3163963" y="12"/>
                  </a:lnTo>
                  <a:lnTo>
                    <a:pt x="3163824" y="12"/>
                  </a:lnTo>
                  <a:lnTo>
                    <a:pt x="2863596" y="0"/>
                  </a:lnTo>
                  <a:lnTo>
                    <a:pt x="3272028" y="35052"/>
                  </a:lnTo>
                  <a:lnTo>
                    <a:pt x="3281172" y="35052"/>
                  </a:lnTo>
                  <a:lnTo>
                    <a:pt x="3287268" y="32004"/>
                  </a:lnTo>
                  <a:lnTo>
                    <a:pt x="3288792" y="25908"/>
                  </a:lnTo>
                  <a:lnTo>
                    <a:pt x="3290316" y="18288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572315" y="2739571"/>
            <a:ext cx="161353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11430" algn="ctr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mbria"/>
                <a:cs typeface="Cambria"/>
              </a:rPr>
              <a:t>Non- </a:t>
            </a:r>
            <a:r>
              <a:rPr sz="2400" spc="-10" dirty="0">
                <a:latin typeface="Cambria"/>
                <a:cs typeface="Cambria"/>
              </a:rPr>
              <a:t>Functional </a:t>
            </a:r>
            <a:r>
              <a:rPr sz="2400" spc="-135" dirty="0"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2677667" y="1402079"/>
            <a:ext cx="7066915" cy="4889500"/>
            <a:chOff x="2677667" y="1402079"/>
            <a:chExt cx="7066915" cy="4889500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77667" y="5041392"/>
              <a:ext cx="2668524" cy="124967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990588" y="1415795"/>
              <a:ext cx="2741930" cy="1103630"/>
            </a:xfrm>
            <a:custGeom>
              <a:avLst/>
              <a:gdLst/>
              <a:ahLst/>
              <a:cxnLst/>
              <a:rect l="l" t="t" r="r" b="b"/>
              <a:pathLst>
                <a:path w="2741929" h="1103630">
                  <a:moveTo>
                    <a:pt x="2458212" y="1103375"/>
                  </a:moveTo>
                  <a:lnTo>
                    <a:pt x="282780" y="1103375"/>
                  </a:lnTo>
                  <a:lnTo>
                    <a:pt x="220980" y="1060704"/>
                  </a:lnTo>
                  <a:lnTo>
                    <a:pt x="166116" y="1013460"/>
                  </a:lnTo>
                  <a:lnTo>
                    <a:pt x="118872" y="966216"/>
                  </a:lnTo>
                  <a:lnTo>
                    <a:pt x="79248" y="915923"/>
                  </a:lnTo>
                  <a:lnTo>
                    <a:pt x="47244" y="865631"/>
                  </a:lnTo>
                  <a:lnTo>
                    <a:pt x="24384" y="813816"/>
                  </a:lnTo>
                  <a:lnTo>
                    <a:pt x="7620" y="761999"/>
                  </a:lnTo>
                  <a:lnTo>
                    <a:pt x="0" y="710184"/>
                  </a:lnTo>
                  <a:lnTo>
                    <a:pt x="0" y="656844"/>
                  </a:lnTo>
                  <a:lnTo>
                    <a:pt x="9144" y="605027"/>
                  </a:lnTo>
                  <a:lnTo>
                    <a:pt x="25908" y="551687"/>
                  </a:lnTo>
                  <a:lnTo>
                    <a:pt x="50292" y="501396"/>
                  </a:lnTo>
                  <a:lnTo>
                    <a:pt x="82296" y="449579"/>
                  </a:lnTo>
                  <a:lnTo>
                    <a:pt x="123444" y="400811"/>
                  </a:lnTo>
                  <a:lnTo>
                    <a:pt x="172212" y="352044"/>
                  </a:lnTo>
                  <a:lnTo>
                    <a:pt x="230124" y="306323"/>
                  </a:lnTo>
                  <a:lnTo>
                    <a:pt x="294132" y="260604"/>
                  </a:lnTo>
                  <a:lnTo>
                    <a:pt x="367284" y="217931"/>
                  </a:lnTo>
                  <a:lnTo>
                    <a:pt x="448056" y="178307"/>
                  </a:lnTo>
                  <a:lnTo>
                    <a:pt x="533400" y="143255"/>
                  </a:lnTo>
                  <a:lnTo>
                    <a:pt x="621792" y="111252"/>
                  </a:lnTo>
                  <a:lnTo>
                    <a:pt x="714756" y="83820"/>
                  </a:lnTo>
                  <a:lnTo>
                    <a:pt x="810768" y="59435"/>
                  </a:lnTo>
                  <a:lnTo>
                    <a:pt x="909828" y="39624"/>
                  </a:lnTo>
                  <a:lnTo>
                    <a:pt x="1010412" y="24383"/>
                  </a:lnTo>
                  <a:lnTo>
                    <a:pt x="1114044" y="12191"/>
                  </a:lnTo>
                  <a:lnTo>
                    <a:pt x="1217676" y="4571"/>
                  </a:lnTo>
                  <a:lnTo>
                    <a:pt x="1322832" y="0"/>
                  </a:lnTo>
                  <a:lnTo>
                    <a:pt x="1427988" y="0"/>
                  </a:lnTo>
                  <a:lnTo>
                    <a:pt x="1533144" y="4571"/>
                  </a:lnTo>
                  <a:lnTo>
                    <a:pt x="1638300" y="13716"/>
                  </a:lnTo>
                  <a:lnTo>
                    <a:pt x="1740408" y="25908"/>
                  </a:lnTo>
                  <a:lnTo>
                    <a:pt x="1842516" y="41147"/>
                  </a:lnTo>
                  <a:lnTo>
                    <a:pt x="1941576" y="60959"/>
                  </a:lnTo>
                  <a:lnTo>
                    <a:pt x="2037588" y="85343"/>
                  </a:lnTo>
                  <a:lnTo>
                    <a:pt x="2132076" y="114300"/>
                  </a:lnTo>
                  <a:lnTo>
                    <a:pt x="2220468" y="146304"/>
                  </a:lnTo>
                  <a:lnTo>
                    <a:pt x="2305812" y="182879"/>
                  </a:lnTo>
                  <a:lnTo>
                    <a:pt x="2385060" y="224027"/>
                  </a:lnTo>
                  <a:lnTo>
                    <a:pt x="2456688" y="266700"/>
                  </a:lnTo>
                  <a:lnTo>
                    <a:pt x="2520696" y="310895"/>
                  </a:lnTo>
                  <a:lnTo>
                    <a:pt x="2575560" y="358140"/>
                  </a:lnTo>
                  <a:lnTo>
                    <a:pt x="2622804" y="405383"/>
                  </a:lnTo>
                  <a:lnTo>
                    <a:pt x="2662428" y="455675"/>
                  </a:lnTo>
                  <a:lnTo>
                    <a:pt x="2694432" y="505967"/>
                  </a:lnTo>
                  <a:lnTo>
                    <a:pt x="2717292" y="557783"/>
                  </a:lnTo>
                  <a:lnTo>
                    <a:pt x="2734056" y="609600"/>
                  </a:lnTo>
                  <a:lnTo>
                    <a:pt x="2741676" y="661415"/>
                  </a:lnTo>
                  <a:lnTo>
                    <a:pt x="2740152" y="714755"/>
                  </a:lnTo>
                  <a:lnTo>
                    <a:pt x="2732532" y="766571"/>
                  </a:lnTo>
                  <a:lnTo>
                    <a:pt x="2715768" y="819912"/>
                  </a:lnTo>
                  <a:lnTo>
                    <a:pt x="2691384" y="870203"/>
                  </a:lnTo>
                  <a:lnTo>
                    <a:pt x="2659380" y="922019"/>
                  </a:lnTo>
                  <a:lnTo>
                    <a:pt x="2618232" y="970788"/>
                  </a:lnTo>
                  <a:lnTo>
                    <a:pt x="2569464" y="1019556"/>
                  </a:lnTo>
                  <a:lnTo>
                    <a:pt x="2511552" y="1065275"/>
                  </a:lnTo>
                  <a:lnTo>
                    <a:pt x="2458212" y="1103375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976872" y="1402079"/>
              <a:ext cx="2767965" cy="1117600"/>
            </a:xfrm>
            <a:custGeom>
              <a:avLst/>
              <a:gdLst/>
              <a:ahLst/>
              <a:cxnLst/>
              <a:rect l="l" t="t" r="r" b="b"/>
              <a:pathLst>
                <a:path w="2767965" h="1117600">
                  <a:moveTo>
                    <a:pt x="319532" y="1117092"/>
                  </a:moveTo>
                  <a:lnTo>
                    <a:pt x="274151" y="1117092"/>
                  </a:lnTo>
                  <a:lnTo>
                    <a:pt x="257556" y="1106423"/>
                  </a:lnTo>
                  <a:lnTo>
                    <a:pt x="237744" y="1092708"/>
                  </a:lnTo>
                  <a:lnTo>
                    <a:pt x="219456" y="1077468"/>
                  </a:lnTo>
                  <a:lnTo>
                    <a:pt x="201167" y="1063752"/>
                  </a:lnTo>
                  <a:lnTo>
                    <a:pt x="150876" y="1018032"/>
                  </a:lnTo>
                  <a:lnTo>
                    <a:pt x="135635" y="1002792"/>
                  </a:lnTo>
                  <a:lnTo>
                    <a:pt x="108204" y="972312"/>
                  </a:lnTo>
                  <a:lnTo>
                    <a:pt x="96012" y="955548"/>
                  </a:lnTo>
                  <a:lnTo>
                    <a:pt x="83820" y="940308"/>
                  </a:lnTo>
                  <a:lnTo>
                    <a:pt x="73151" y="923544"/>
                  </a:lnTo>
                  <a:lnTo>
                    <a:pt x="62483" y="908304"/>
                  </a:lnTo>
                  <a:lnTo>
                    <a:pt x="35051" y="858012"/>
                  </a:lnTo>
                  <a:lnTo>
                    <a:pt x="28956" y="842772"/>
                  </a:lnTo>
                  <a:lnTo>
                    <a:pt x="21335" y="826008"/>
                  </a:lnTo>
                  <a:lnTo>
                    <a:pt x="12192" y="792480"/>
                  </a:lnTo>
                  <a:lnTo>
                    <a:pt x="7620" y="774192"/>
                  </a:lnTo>
                  <a:lnTo>
                    <a:pt x="1524" y="740664"/>
                  </a:lnTo>
                  <a:lnTo>
                    <a:pt x="0" y="723900"/>
                  </a:lnTo>
                  <a:lnTo>
                    <a:pt x="0" y="672084"/>
                  </a:lnTo>
                  <a:lnTo>
                    <a:pt x="7620" y="621792"/>
                  </a:lnTo>
                  <a:lnTo>
                    <a:pt x="28956" y="554736"/>
                  </a:lnTo>
                  <a:lnTo>
                    <a:pt x="62483" y="487680"/>
                  </a:lnTo>
                  <a:lnTo>
                    <a:pt x="85344" y="455675"/>
                  </a:lnTo>
                  <a:lnTo>
                    <a:pt x="97535" y="440436"/>
                  </a:lnTo>
                  <a:lnTo>
                    <a:pt x="109728" y="423671"/>
                  </a:lnTo>
                  <a:lnTo>
                    <a:pt x="123444" y="408432"/>
                  </a:lnTo>
                  <a:lnTo>
                    <a:pt x="137160" y="391668"/>
                  </a:lnTo>
                  <a:lnTo>
                    <a:pt x="153924" y="376428"/>
                  </a:lnTo>
                  <a:lnTo>
                    <a:pt x="169164" y="361188"/>
                  </a:lnTo>
                  <a:lnTo>
                    <a:pt x="185928" y="345948"/>
                  </a:lnTo>
                  <a:lnTo>
                    <a:pt x="204216" y="332232"/>
                  </a:lnTo>
                  <a:lnTo>
                    <a:pt x="222504" y="316992"/>
                  </a:lnTo>
                  <a:lnTo>
                    <a:pt x="242316" y="301752"/>
                  </a:lnTo>
                  <a:lnTo>
                    <a:pt x="281940" y="274320"/>
                  </a:lnTo>
                  <a:lnTo>
                    <a:pt x="304800" y="260604"/>
                  </a:lnTo>
                  <a:lnTo>
                    <a:pt x="326135" y="246887"/>
                  </a:lnTo>
                  <a:lnTo>
                    <a:pt x="350520" y="233171"/>
                  </a:lnTo>
                  <a:lnTo>
                    <a:pt x="373380" y="219456"/>
                  </a:lnTo>
                  <a:lnTo>
                    <a:pt x="423672" y="195071"/>
                  </a:lnTo>
                  <a:lnTo>
                    <a:pt x="475488" y="170687"/>
                  </a:lnTo>
                  <a:lnTo>
                    <a:pt x="530351" y="147828"/>
                  </a:lnTo>
                  <a:lnTo>
                    <a:pt x="641604" y="108204"/>
                  </a:lnTo>
                  <a:lnTo>
                    <a:pt x="758951" y="74675"/>
                  </a:lnTo>
                  <a:lnTo>
                    <a:pt x="882396" y="47244"/>
                  </a:lnTo>
                  <a:lnTo>
                    <a:pt x="1008888" y="25908"/>
                  </a:lnTo>
                  <a:lnTo>
                    <a:pt x="1138428" y="10668"/>
                  </a:lnTo>
                  <a:lnTo>
                    <a:pt x="1203960" y="6095"/>
                  </a:lnTo>
                  <a:lnTo>
                    <a:pt x="1335024" y="0"/>
                  </a:lnTo>
                  <a:lnTo>
                    <a:pt x="1402080" y="0"/>
                  </a:lnTo>
                  <a:lnTo>
                    <a:pt x="1467612" y="1524"/>
                  </a:lnTo>
                  <a:lnTo>
                    <a:pt x="1533144" y="4571"/>
                  </a:lnTo>
                  <a:lnTo>
                    <a:pt x="1598676" y="9144"/>
                  </a:lnTo>
                  <a:lnTo>
                    <a:pt x="1664208" y="15240"/>
                  </a:lnTo>
                  <a:lnTo>
                    <a:pt x="1729740" y="22860"/>
                  </a:lnTo>
                  <a:lnTo>
                    <a:pt x="1751076" y="25908"/>
                  </a:lnTo>
                  <a:lnTo>
                    <a:pt x="1336548" y="25908"/>
                  </a:lnTo>
                  <a:lnTo>
                    <a:pt x="1271016" y="27432"/>
                  </a:lnTo>
                  <a:lnTo>
                    <a:pt x="1141476" y="36575"/>
                  </a:lnTo>
                  <a:lnTo>
                    <a:pt x="1075944" y="42671"/>
                  </a:lnTo>
                  <a:lnTo>
                    <a:pt x="949451" y="60960"/>
                  </a:lnTo>
                  <a:lnTo>
                    <a:pt x="886968" y="71628"/>
                  </a:lnTo>
                  <a:lnTo>
                    <a:pt x="766572" y="99060"/>
                  </a:lnTo>
                  <a:lnTo>
                    <a:pt x="649224" y="132587"/>
                  </a:lnTo>
                  <a:lnTo>
                    <a:pt x="594360" y="150875"/>
                  </a:lnTo>
                  <a:lnTo>
                    <a:pt x="539496" y="172212"/>
                  </a:lnTo>
                  <a:lnTo>
                    <a:pt x="486156" y="193548"/>
                  </a:lnTo>
                  <a:lnTo>
                    <a:pt x="385572" y="242316"/>
                  </a:lnTo>
                  <a:lnTo>
                    <a:pt x="339851" y="268224"/>
                  </a:lnTo>
                  <a:lnTo>
                    <a:pt x="275844" y="309371"/>
                  </a:lnTo>
                  <a:lnTo>
                    <a:pt x="257556" y="323088"/>
                  </a:lnTo>
                  <a:lnTo>
                    <a:pt x="237744" y="336804"/>
                  </a:lnTo>
                  <a:lnTo>
                    <a:pt x="202692" y="365760"/>
                  </a:lnTo>
                  <a:lnTo>
                    <a:pt x="170688" y="394716"/>
                  </a:lnTo>
                  <a:lnTo>
                    <a:pt x="129540" y="440436"/>
                  </a:lnTo>
                  <a:lnTo>
                    <a:pt x="105156" y="470916"/>
                  </a:lnTo>
                  <a:lnTo>
                    <a:pt x="67056" y="531875"/>
                  </a:lnTo>
                  <a:lnTo>
                    <a:pt x="45720" y="579120"/>
                  </a:lnTo>
                  <a:lnTo>
                    <a:pt x="36576" y="611124"/>
                  </a:lnTo>
                  <a:lnTo>
                    <a:pt x="32004" y="626364"/>
                  </a:lnTo>
                  <a:lnTo>
                    <a:pt x="28956" y="641604"/>
                  </a:lnTo>
                  <a:lnTo>
                    <a:pt x="27432" y="658368"/>
                  </a:lnTo>
                  <a:lnTo>
                    <a:pt x="25908" y="673608"/>
                  </a:lnTo>
                  <a:lnTo>
                    <a:pt x="24383" y="690372"/>
                  </a:lnTo>
                  <a:lnTo>
                    <a:pt x="24383" y="705612"/>
                  </a:lnTo>
                  <a:lnTo>
                    <a:pt x="25908" y="720852"/>
                  </a:lnTo>
                  <a:lnTo>
                    <a:pt x="27432" y="737616"/>
                  </a:lnTo>
                  <a:lnTo>
                    <a:pt x="28956" y="752856"/>
                  </a:lnTo>
                  <a:lnTo>
                    <a:pt x="32004" y="769620"/>
                  </a:lnTo>
                  <a:lnTo>
                    <a:pt x="41148" y="800100"/>
                  </a:lnTo>
                  <a:lnTo>
                    <a:pt x="45720" y="816864"/>
                  </a:lnTo>
                  <a:lnTo>
                    <a:pt x="65532" y="862584"/>
                  </a:lnTo>
                  <a:lnTo>
                    <a:pt x="92964" y="909828"/>
                  </a:lnTo>
                  <a:lnTo>
                    <a:pt x="140208" y="970788"/>
                  </a:lnTo>
                  <a:lnTo>
                    <a:pt x="184404" y="1014984"/>
                  </a:lnTo>
                  <a:lnTo>
                    <a:pt x="216408" y="1043939"/>
                  </a:lnTo>
                  <a:lnTo>
                    <a:pt x="252983" y="1071372"/>
                  </a:lnTo>
                  <a:lnTo>
                    <a:pt x="312420" y="1112520"/>
                  </a:lnTo>
                  <a:lnTo>
                    <a:pt x="319532" y="1117092"/>
                  </a:lnTo>
                  <a:close/>
                </a:path>
                <a:path w="2767965" h="1117600">
                  <a:moveTo>
                    <a:pt x="2493602" y="1117092"/>
                  </a:moveTo>
                  <a:lnTo>
                    <a:pt x="2446697" y="1117092"/>
                  </a:lnTo>
                  <a:lnTo>
                    <a:pt x="2470404" y="1101852"/>
                  </a:lnTo>
                  <a:lnTo>
                    <a:pt x="2510028" y="1074420"/>
                  </a:lnTo>
                  <a:lnTo>
                    <a:pt x="2528316" y="1060704"/>
                  </a:lnTo>
                  <a:lnTo>
                    <a:pt x="2546604" y="1045464"/>
                  </a:lnTo>
                  <a:lnTo>
                    <a:pt x="2563368" y="1031748"/>
                  </a:lnTo>
                  <a:lnTo>
                    <a:pt x="2595372" y="1002792"/>
                  </a:lnTo>
                  <a:lnTo>
                    <a:pt x="2638044" y="957072"/>
                  </a:lnTo>
                  <a:lnTo>
                    <a:pt x="2662428" y="926592"/>
                  </a:lnTo>
                  <a:lnTo>
                    <a:pt x="2700528" y="865632"/>
                  </a:lnTo>
                  <a:lnTo>
                    <a:pt x="2726436" y="803148"/>
                  </a:lnTo>
                  <a:lnTo>
                    <a:pt x="2737104" y="755904"/>
                  </a:lnTo>
                  <a:lnTo>
                    <a:pt x="2743200" y="707136"/>
                  </a:lnTo>
                  <a:lnTo>
                    <a:pt x="2743200" y="691896"/>
                  </a:lnTo>
                  <a:lnTo>
                    <a:pt x="2741676" y="676656"/>
                  </a:lnTo>
                  <a:lnTo>
                    <a:pt x="2740152" y="659892"/>
                  </a:lnTo>
                  <a:lnTo>
                    <a:pt x="2738628" y="644652"/>
                  </a:lnTo>
                  <a:lnTo>
                    <a:pt x="2735580" y="627888"/>
                  </a:lnTo>
                  <a:lnTo>
                    <a:pt x="2726436" y="597408"/>
                  </a:lnTo>
                  <a:lnTo>
                    <a:pt x="2721864" y="580644"/>
                  </a:lnTo>
                  <a:lnTo>
                    <a:pt x="2715768" y="565404"/>
                  </a:lnTo>
                  <a:lnTo>
                    <a:pt x="2700528" y="534924"/>
                  </a:lnTo>
                  <a:lnTo>
                    <a:pt x="2692908" y="518160"/>
                  </a:lnTo>
                  <a:lnTo>
                    <a:pt x="2663952" y="472440"/>
                  </a:lnTo>
                  <a:lnTo>
                    <a:pt x="2627376" y="426720"/>
                  </a:lnTo>
                  <a:lnTo>
                    <a:pt x="2583180" y="382524"/>
                  </a:lnTo>
                  <a:lnTo>
                    <a:pt x="2566416" y="368808"/>
                  </a:lnTo>
                  <a:lnTo>
                    <a:pt x="2549652" y="353568"/>
                  </a:lnTo>
                  <a:lnTo>
                    <a:pt x="2514600" y="326136"/>
                  </a:lnTo>
                  <a:lnTo>
                    <a:pt x="2455164" y="284987"/>
                  </a:lnTo>
                  <a:lnTo>
                    <a:pt x="2410968" y="259079"/>
                  </a:lnTo>
                  <a:lnTo>
                    <a:pt x="2388108" y="245364"/>
                  </a:lnTo>
                  <a:lnTo>
                    <a:pt x="2339340" y="220979"/>
                  </a:lnTo>
                  <a:lnTo>
                    <a:pt x="2261616" y="185928"/>
                  </a:lnTo>
                  <a:lnTo>
                    <a:pt x="2206752" y="163068"/>
                  </a:lnTo>
                  <a:lnTo>
                    <a:pt x="2151888" y="143256"/>
                  </a:lnTo>
                  <a:lnTo>
                    <a:pt x="2093976" y="124968"/>
                  </a:lnTo>
                  <a:lnTo>
                    <a:pt x="2036064" y="108204"/>
                  </a:lnTo>
                  <a:lnTo>
                    <a:pt x="1976628" y="92964"/>
                  </a:lnTo>
                  <a:lnTo>
                    <a:pt x="1915668" y="79248"/>
                  </a:lnTo>
                  <a:lnTo>
                    <a:pt x="1853184" y="67056"/>
                  </a:lnTo>
                  <a:lnTo>
                    <a:pt x="1790700" y="56387"/>
                  </a:lnTo>
                  <a:lnTo>
                    <a:pt x="1726692" y="47244"/>
                  </a:lnTo>
                  <a:lnTo>
                    <a:pt x="1662684" y="39624"/>
                  </a:lnTo>
                  <a:lnTo>
                    <a:pt x="1597152" y="33528"/>
                  </a:lnTo>
                  <a:lnTo>
                    <a:pt x="1533144" y="28956"/>
                  </a:lnTo>
                  <a:lnTo>
                    <a:pt x="1402080" y="25908"/>
                  </a:lnTo>
                  <a:lnTo>
                    <a:pt x="1751076" y="25908"/>
                  </a:lnTo>
                  <a:lnTo>
                    <a:pt x="1793748" y="32004"/>
                  </a:lnTo>
                  <a:lnTo>
                    <a:pt x="1857756" y="42671"/>
                  </a:lnTo>
                  <a:lnTo>
                    <a:pt x="1920240" y="54864"/>
                  </a:lnTo>
                  <a:lnTo>
                    <a:pt x="1981200" y="68579"/>
                  </a:lnTo>
                  <a:lnTo>
                    <a:pt x="2042160" y="83820"/>
                  </a:lnTo>
                  <a:lnTo>
                    <a:pt x="2101596" y="100583"/>
                  </a:lnTo>
                  <a:lnTo>
                    <a:pt x="2159508" y="118871"/>
                  </a:lnTo>
                  <a:lnTo>
                    <a:pt x="2215896" y="140208"/>
                  </a:lnTo>
                  <a:lnTo>
                    <a:pt x="2270760" y="161544"/>
                  </a:lnTo>
                  <a:lnTo>
                    <a:pt x="2324100" y="185928"/>
                  </a:lnTo>
                  <a:lnTo>
                    <a:pt x="2375916" y="210312"/>
                  </a:lnTo>
                  <a:lnTo>
                    <a:pt x="2398776" y="224028"/>
                  </a:lnTo>
                  <a:lnTo>
                    <a:pt x="2423160" y="236220"/>
                  </a:lnTo>
                  <a:lnTo>
                    <a:pt x="2446020" y="249936"/>
                  </a:lnTo>
                  <a:lnTo>
                    <a:pt x="2510028" y="291083"/>
                  </a:lnTo>
                  <a:lnTo>
                    <a:pt x="2529840" y="304800"/>
                  </a:lnTo>
                  <a:lnTo>
                    <a:pt x="2548128" y="320040"/>
                  </a:lnTo>
                  <a:lnTo>
                    <a:pt x="2566416" y="333756"/>
                  </a:lnTo>
                  <a:lnTo>
                    <a:pt x="2616708" y="379475"/>
                  </a:lnTo>
                  <a:lnTo>
                    <a:pt x="2630424" y="394716"/>
                  </a:lnTo>
                  <a:lnTo>
                    <a:pt x="2645664" y="409956"/>
                  </a:lnTo>
                  <a:lnTo>
                    <a:pt x="2659380" y="425196"/>
                  </a:lnTo>
                  <a:lnTo>
                    <a:pt x="2671572" y="441960"/>
                  </a:lnTo>
                  <a:lnTo>
                    <a:pt x="2683764" y="457200"/>
                  </a:lnTo>
                  <a:lnTo>
                    <a:pt x="2694432" y="473964"/>
                  </a:lnTo>
                  <a:lnTo>
                    <a:pt x="2705100" y="489204"/>
                  </a:lnTo>
                  <a:lnTo>
                    <a:pt x="2723388" y="522732"/>
                  </a:lnTo>
                  <a:lnTo>
                    <a:pt x="2731008" y="539496"/>
                  </a:lnTo>
                  <a:lnTo>
                    <a:pt x="2738628" y="554736"/>
                  </a:lnTo>
                  <a:lnTo>
                    <a:pt x="2750820" y="588264"/>
                  </a:lnTo>
                  <a:lnTo>
                    <a:pt x="2759964" y="621792"/>
                  </a:lnTo>
                  <a:lnTo>
                    <a:pt x="2763012" y="640080"/>
                  </a:lnTo>
                  <a:lnTo>
                    <a:pt x="2766060" y="656844"/>
                  </a:lnTo>
                  <a:lnTo>
                    <a:pt x="2767584" y="673608"/>
                  </a:lnTo>
                  <a:lnTo>
                    <a:pt x="2767584" y="723900"/>
                  </a:lnTo>
                  <a:lnTo>
                    <a:pt x="2766441" y="737616"/>
                  </a:lnTo>
                  <a:lnTo>
                    <a:pt x="2766314" y="739140"/>
                  </a:lnTo>
                  <a:lnTo>
                    <a:pt x="2766187" y="740664"/>
                  </a:lnTo>
                  <a:lnTo>
                    <a:pt x="2750820" y="809244"/>
                  </a:lnTo>
                  <a:lnTo>
                    <a:pt x="2723388" y="876300"/>
                  </a:lnTo>
                  <a:lnTo>
                    <a:pt x="2703576" y="909828"/>
                  </a:lnTo>
                  <a:lnTo>
                    <a:pt x="2694432" y="925068"/>
                  </a:lnTo>
                  <a:lnTo>
                    <a:pt x="2682240" y="941832"/>
                  </a:lnTo>
                  <a:lnTo>
                    <a:pt x="2670048" y="957072"/>
                  </a:lnTo>
                  <a:lnTo>
                    <a:pt x="2657856" y="973836"/>
                  </a:lnTo>
                  <a:lnTo>
                    <a:pt x="2598420" y="1034796"/>
                  </a:lnTo>
                  <a:lnTo>
                    <a:pt x="2545080" y="1080516"/>
                  </a:lnTo>
                  <a:lnTo>
                    <a:pt x="2525268" y="1094231"/>
                  </a:lnTo>
                  <a:lnTo>
                    <a:pt x="2505456" y="1109472"/>
                  </a:lnTo>
                  <a:lnTo>
                    <a:pt x="2493602" y="1117092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1041893" y="1290734"/>
            <a:ext cx="5636260" cy="119951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354330" indent="-341630">
              <a:lnSpc>
                <a:spcPct val="100000"/>
              </a:lnSpc>
              <a:spcBef>
                <a:spcPts val="300"/>
              </a:spcBef>
              <a:buChar char="◻"/>
              <a:tabLst>
                <a:tab pos="354330" algn="l"/>
                <a:tab pos="4895215" algn="l"/>
              </a:tabLst>
            </a:pPr>
            <a:r>
              <a:rPr sz="2400" spc="-120" dirty="0">
                <a:latin typeface="Cambria"/>
                <a:cs typeface="Cambria"/>
              </a:rPr>
              <a:t>Requirements</a:t>
            </a:r>
            <a:r>
              <a:rPr sz="2400" spc="-25" dirty="0">
                <a:latin typeface="Cambria"/>
                <a:cs typeface="Cambria"/>
              </a:rPr>
              <a:t> </a:t>
            </a:r>
            <a:r>
              <a:rPr sz="2400" spc="-85" dirty="0">
                <a:latin typeface="Cambria"/>
                <a:cs typeface="Cambria"/>
              </a:rPr>
              <a:t>generally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fall</a:t>
            </a:r>
            <a:r>
              <a:rPr sz="2400" spc="80" dirty="0">
                <a:latin typeface="Cambria"/>
                <a:cs typeface="Cambria"/>
              </a:rPr>
              <a:t> </a:t>
            </a:r>
            <a:r>
              <a:rPr sz="2400" spc="-90" dirty="0">
                <a:latin typeface="Cambria"/>
                <a:cs typeface="Cambria"/>
              </a:rPr>
              <a:t>into</a:t>
            </a:r>
            <a:r>
              <a:rPr sz="2400" spc="-1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two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80" dirty="0">
                <a:latin typeface="Cambria"/>
                <a:cs typeface="Cambria"/>
              </a:rPr>
              <a:t>types:</a:t>
            </a:r>
            <a:endParaRPr sz="2400">
              <a:latin typeface="Cambria"/>
              <a:cs typeface="Cambria"/>
            </a:endParaRPr>
          </a:p>
          <a:p>
            <a:pPr marL="828675" lvl="1" indent="-453390">
              <a:lnSpc>
                <a:spcPct val="100000"/>
              </a:lnSpc>
              <a:spcBef>
                <a:spcPts val="195"/>
              </a:spcBef>
              <a:buAutoNum type="arabicPeriod"/>
              <a:tabLst>
                <a:tab pos="828675" algn="l"/>
              </a:tabLst>
            </a:pPr>
            <a:r>
              <a:rPr sz="2300" spc="-65" dirty="0">
                <a:latin typeface="Cambria"/>
                <a:cs typeface="Cambria"/>
              </a:rPr>
              <a:t>Functional</a:t>
            </a:r>
            <a:r>
              <a:rPr sz="2300" spc="-35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  <a:p>
            <a:pPr marL="828675" lvl="1" indent="-453390">
              <a:lnSpc>
                <a:spcPct val="100000"/>
              </a:lnSpc>
              <a:spcBef>
                <a:spcPts val="445"/>
              </a:spcBef>
              <a:buAutoNum type="arabicPeriod"/>
              <a:tabLst>
                <a:tab pos="828675" algn="l"/>
              </a:tabLst>
            </a:pPr>
            <a:r>
              <a:rPr sz="2300" spc="-30" dirty="0">
                <a:latin typeface="Cambria"/>
                <a:cs typeface="Cambria"/>
              </a:rPr>
              <a:t>Non-</a:t>
            </a:r>
            <a:r>
              <a:rPr sz="2300" spc="-80" dirty="0">
                <a:latin typeface="Cambria"/>
                <a:cs typeface="Cambria"/>
              </a:rPr>
              <a:t>Functional</a:t>
            </a:r>
            <a:r>
              <a:rPr sz="2300" spc="-20" dirty="0">
                <a:latin typeface="Cambria"/>
                <a:cs typeface="Cambria"/>
              </a:rPr>
              <a:t> </a:t>
            </a:r>
            <a:r>
              <a:rPr sz="2300" spc="-50" dirty="0">
                <a:latin typeface="Cambria"/>
                <a:cs typeface="Cambria"/>
              </a:rPr>
              <a:t>requirements</a:t>
            </a:r>
            <a:endParaRPr sz="2300">
              <a:latin typeface="Cambria"/>
              <a:cs typeface="Cambr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616517" y="6301168"/>
            <a:ext cx="77393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87550" algn="l"/>
                <a:tab pos="3230880" algn="l"/>
              </a:tabLst>
            </a:pPr>
            <a:r>
              <a:rPr sz="2400" spc="-65" dirty="0">
                <a:solidFill>
                  <a:srgbClr val="FF0000"/>
                </a:solidFill>
                <a:latin typeface="Cambria"/>
                <a:cs typeface="Cambria"/>
              </a:rPr>
              <a:t>Don't</a:t>
            </a:r>
            <a:r>
              <a:rPr sz="2400" spc="-7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Cambria"/>
                <a:cs typeface="Cambria"/>
              </a:rPr>
              <a:t>put</a:t>
            </a:r>
            <a:r>
              <a:rPr sz="2400" spc="2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	</a:t>
            </a:r>
            <a:r>
              <a:rPr sz="2400" spc="-45" dirty="0">
                <a:solidFill>
                  <a:srgbClr val="FF0000"/>
                </a:solidFill>
                <a:latin typeface="Cambria"/>
                <a:cs typeface="Cambria"/>
              </a:rPr>
              <a:t>you</a:t>
            </a:r>
            <a:r>
              <a:rPr sz="2400" spc="-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Cambria"/>
                <a:cs typeface="Cambria"/>
              </a:rPr>
              <a:t>want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	to</a:t>
            </a:r>
            <a:r>
              <a:rPr sz="2400" spc="-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do</a:t>
            </a:r>
            <a:r>
              <a:rPr sz="2400" spc="-5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-</a:t>
            </a:r>
            <a:r>
              <a:rPr sz="2400" spc="-13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FF0000"/>
                </a:solidFill>
                <a:latin typeface="Cambria"/>
                <a:cs typeface="Cambria"/>
              </a:rPr>
              <a:t>before</a:t>
            </a:r>
            <a:r>
              <a:rPr sz="2400" spc="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FF0000"/>
                </a:solidFill>
                <a:latin typeface="Cambria"/>
                <a:cs typeface="Cambria"/>
              </a:rPr>
              <a:t>how</a:t>
            </a:r>
            <a:r>
              <a:rPr sz="2400" spc="1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35" dirty="0">
                <a:solidFill>
                  <a:srgbClr val="FF0000"/>
                </a:solidFill>
                <a:latin typeface="Cambria"/>
                <a:cs typeface="Cambria"/>
              </a:rPr>
              <a:t>you</a:t>
            </a:r>
            <a:r>
              <a:rPr sz="2400" spc="-10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70" dirty="0">
                <a:solidFill>
                  <a:srgbClr val="FF0000"/>
                </a:solidFill>
                <a:latin typeface="Cambria"/>
                <a:cs typeface="Cambria"/>
              </a:rPr>
              <a:t>need</a:t>
            </a:r>
            <a:r>
              <a:rPr sz="2400" spc="80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"/>
                <a:cs typeface="Cambria"/>
              </a:rPr>
              <a:t>to do</a:t>
            </a:r>
            <a:r>
              <a:rPr sz="2400" spc="-55" dirty="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mbria"/>
                <a:cs typeface="Cambria"/>
              </a:rPr>
              <a:t>it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91492" y="1703284"/>
            <a:ext cx="16103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00">
              <a:lnSpc>
                <a:spcPct val="100000"/>
              </a:lnSpc>
              <a:spcBef>
                <a:spcPts val="100"/>
              </a:spcBef>
              <a:tabLst>
                <a:tab pos="507365" algn="l"/>
              </a:tabLst>
            </a:pPr>
            <a:r>
              <a:rPr sz="2400" spc="-50" dirty="0">
                <a:solidFill>
                  <a:srgbClr val="FFFFFF"/>
                </a:solidFill>
                <a:latin typeface="Cambria"/>
                <a:cs typeface="Cambria"/>
              </a:rPr>
              <a:t>F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	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nctional </a:t>
            </a:r>
            <a:r>
              <a:rPr sz="2400" spc="-135" dirty="0">
                <a:solidFill>
                  <a:srgbClr val="FFFFFF"/>
                </a:solidFill>
                <a:latin typeface="Cambria"/>
                <a:cs typeface="Cambria"/>
              </a:rPr>
              <a:t>requirements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grpSp>
        <p:nvGrpSpPr>
          <p:cNvPr id="20" name="object 20"/>
          <p:cNvGrpSpPr/>
          <p:nvPr/>
        </p:nvGrpSpPr>
        <p:grpSpPr>
          <a:xfrm>
            <a:off x="5346192" y="2519171"/>
            <a:ext cx="4124325" cy="3771900"/>
            <a:chOff x="5346192" y="2519171"/>
            <a:chExt cx="4124325" cy="3771900"/>
          </a:xfrm>
        </p:grpSpPr>
        <p:sp>
          <p:nvSpPr>
            <p:cNvPr id="21" name="object 21"/>
            <p:cNvSpPr/>
            <p:nvPr/>
          </p:nvSpPr>
          <p:spPr>
            <a:xfrm>
              <a:off x="7210044" y="2519172"/>
              <a:ext cx="2239010" cy="501650"/>
            </a:xfrm>
            <a:custGeom>
              <a:avLst/>
              <a:gdLst/>
              <a:ahLst/>
              <a:cxnLst/>
              <a:rect l="l" t="t" r="r" b="b"/>
              <a:pathLst>
                <a:path w="2239009" h="501650">
                  <a:moveTo>
                    <a:pt x="0" y="501396"/>
                  </a:moveTo>
                  <a:lnTo>
                    <a:pt x="214884" y="83820"/>
                  </a:lnTo>
                  <a:lnTo>
                    <a:pt x="137160" y="44196"/>
                  </a:lnTo>
                  <a:lnTo>
                    <a:pt x="65532" y="1524"/>
                  </a:lnTo>
                  <a:lnTo>
                    <a:pt x="63324" y="0"/>
                  </a:lnTo>
                  <a:lnTo>
                    <a:pt x="2238756" y="0"/>
                  </a:lnTo>
                  <a:lnTo>
                    <a:pt x="2153412" y="48768"/>
                  </a:lnTo>
                  <a:lnTo>
                    <a:pt x="2095500" y="79248"/>
                  </a:lnTo>
                  <a:lnTo>
                    <a:pt x="2034540" y="106680"/>
                  </a:lnTo>
                  <a:lnTo>
                    <a:pt x="1969008" y="132588"/>
                  </a:lnTo>
                  <a:lnTo>
                    <a:pt x="1901952" y="155448"/>
                  </a:lnTo>
                  <a:lnTo>
                    <a:pt x="1833372" y="176784"/>
                  </a:lnTo>
                  <a:lnTo>
                    <a:pt x="1761744" y="196596"/>
                  </a:lnTo>
                  <a:lnTo>
                    <a:pt x="1688592" y="213360"/>
                  </a:lnTo>
                  <a:lnTo>
                    <a:pt x="1613916" y="228600"/>
                  </a:lnTo>
                  <a:lnTo>
                    <a:pt x="1537716" y="240792"/>
                  </a:lnTo>
                  <a:lnTo>
                    <a:pt x="1380744" y="259080"/>
                  </a:lnTo>
                  <a:lnTo>
                    <a:pt x="1301496" y="263652"/>
                  </a:lnTo>
                  <a:lnTo>
                    <a:pt x="1220724" y="266700"/>
                  </a:lnTo>
                  <a:lnTo>
                    <a:pt x="1139952" y="268224"/>
                  </a:lnTo>
                  <a:lnTo>
                    <a:pt x="1059180" y="266700"/>
                  </a:lnTo>
                  <a:lnTo>
                    <a:pt x="978408" y="263652"/>
                  </a:lnTo>
                  <a:lnTo>
                    <a:pt x="818388" y="248412"/>
                  </a:lnTo>
                  <a:lnTo>
                    <a:pt x="737616" y="236220"/>
                  </a:lnTo>
                  <a:lnTo>
                    <a:pt x="658368" y="222504"/>
                  </a:lnTo>
                  <a:lnTo>
                    <a:pt x="0" y="501396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96315" y="2519171"/>
              <a:ext cx="2274570" cy="515620"/>
            </a:xfrm>
            <a:custGeom>
              <a:avLst/>
              <a:gdLst/>
              <a:ahLst/>
              <a:cxnLst/>
              <a:rect l="l" t="t" r="r" b="b"/>
              <a:pathLst>
                <a:path w="2274570" h="515619">
                  <a:moveTo>
                    <a:pt x="213360" y="89916"/>
                  </a:moveTo>
                  <a:lnTo>
                    <a:pt x="3048" y="496824"/>
                  </a:lnTo>
                  <a:lnTo>
                    <a:pt x="0" y="501396"/>
                  </a:lnTo>
                  <a:lnTo>
                    <a:pt x="1524" y="507492"/>
                  </a:lnTo>
                  <a:lnTo>
                    <a:pt x="9144" y="515112"/>
                  </a:lnTo>
                  <a:lnTo>
                    <a:pt x="9144" y="490728"/>
                  </a:lnTo>
                  <a:lnTo>
                    <a:pt x="213360" y="89916"/>
                  </a:lnTo>
                  <a:close/>
                </a:path>
                <a:path w="2274570" h="515619">
                  <a:moveTo>
                    <a:pt x="723900" y="217932"/>
                  </a:moveTo>
                  <a:lnTo>
                    <a:pt x="675132" y="208788"/>
                  </a:lnTo>
                  <a:lnTo>
                    <a:pt x="670560" y="208788"/>
                  </a:lnTo>
                  <a:lnTo>
                    <a:pt x="667512" y="210312"/>
                  </a:lnTo>
                  <a:lnTo>
                    <a:pt x="42684" y="477012"/>
                  </a:lnTo>
                  <a:lnTo>
                    <a:pt x="42849" y="476669"/>
                  </a:lnTo>
                  <a:lnTo>
                    <a:pt x="240792" y="88404"/>
                  </a:lnTo>
                  <a:lnTo>
                    <a:pt x="242316" y="85356"/>
                  </a:lnTo>
                  <a:lnTo>
                    <a:pt x="242316" y="82308"/>
                  </a:lnTo>
                  <a:lnTo>
                    <a:pt x="237744" y="73164"/>
                  </a:lnTo>
                  <a:lnTo>
                    <a:pt x="234696" y="71653"/>
                  </a:lnTo>
                  <a:lnTo>
                    <a:pt x="208800" y="59436"/>
                  </a:lnTo>
                  <a:lnTo>
                    <a:pt x="160032" y="35052"/>
                  </a:lnTo>
                  <a:lnTo>
                    <a:pt x="137172" y="21336"/>
                  </a:lnTo>
                  <a:lnTo>
                    <a:pt x="114312" y="9144"/>
                  </a:lnTo>
                  <a:lnTo>
                    <a:pt x="100088" y="0"/>
                  </a:lnTo>
                  <a:lnTo>
                    <a:pt x="54698" y="0"/>
                  </a:lnTo>
                  <a:lnTo>
                    <a:pt x="102120" y="30480"/>
                  </a:lnTo>
                  <a:lnTo>
                    <a:pt x="124980" y="44196"/>
                  </a:lnTo>
                  <a:lnTo>
                    <a:pt x="147840" y="56388"/>
                  </a:lnTo>
                  <a:lnTo>
                    <a:pt x="172224" y="70104"/>
                  </a:lnTo>
                  <a:lnTo>
                    <a:pt x="198132" y="82296"/>
                  </a:lnTo>
                  <a:lnTo>
                    <a:pt x="213360" y="89916"/>
                  </a:lnTo>
                  <a:lnTo>
                    <a:pt x="9156" y="490728"/>
                  </a:lnTo>
                  <a:lnTo>
                    <a:pt x="9156" y="515112"/>
                  </a:lnTo>
                  <a:lnTo>
                    <a:pt x="13716" y="515112"/>
                  </a:lnTo>
                  <a:lnTo>
                    <a:pt x="19812" y="513588"/>
                  </a:lnTo>
                  <a:lnTo>
                    <a:pt x="673608" y="236220"/>
                  </a:lnTo>
                  <a:lnTo>
                    <a:pt x="675894" y="234696"/>
                  </a:lnTo>
                  <a:lnTo>
                    <a:pt x="678180" y="233172"/>
                  </a:lnTo>
                  <a:lnTo>
                    <a:pt x="723900" y="217932"/>
                  </a:lnTo>
                  <a:close/>
                </a:path>
                <a:path w="2274570" h="515619">
                  <a:moveTo>
                    <a:pt x="2274151" y="0"/>
                  </a:moveTo>
                  <a:lnTo>
                    <a:pt x="2227249" y="0"/>
                  </a:lnTo>
                  <a:lnTo>
                    <a:pt x="2208288" y="12192"/>
                  </a:lnTo>
                  <a:lnTo>
                    <a:pt x="2185428" y="24384"/>
                  </a:lnTo>
                  <a:lnTo>
                    <a:pt x="2125992" y="56388"/>
                  </a:lnTo>
                  <a:lnTo>
                    <a:pt x="2087892" y="74676"/>
                  </a:lnTo>
                  <a:lnTo>
                    <a:pt x="2049792" y="91440"/>
                  </a:lnTo>
                  <a:lnTo>
                    <a:pt x="2010168" y="108204"/>
                  </a:lnTo>
                  <a:lnTo>
                    <a:pt x="1970544" y="123444"/>
                  </a:lnTo>
                  <a:lnTo>
                    <a:pt x="1927872" y="137160"/>
                  </a:lnTo>
                  <a:lnTo>
                    <a:pt x="1886724" y="150876"/>
                  </a:lnTo>
                  <a:lnTo>
                    <a:pt x="1842528" y="164592"/>
                  </a:lnTo>
                  <a:lnTo>
                    <a:pt x="1798332" y="176784"/>
                  </a:lnTo>
                  <a:lnTo>
                    <a:pt x="1708416" y="198120"/>
                  </a:lnTo>
                  <a:lnTo>
                    <a:pt x="1615452" y="216408"/>
                  </a:lnTo>
                  <a:lnTo>
                    <a:pt x="1519440" y="231648"/>
                  </a:lnTo>
                  <a:lnTo>
                    <a:pt x="1470672" y="237744"/>
                  </a:lnTo>
                  <a:lnTo>
                    <a:pt x="1373136" y="246888"/>
                  </a:lnTo>
                  <a:lnTo>
                    <a:pt x="1274076" y="252984"/>
                  </a:lnTo>
                  <a:lnTo>
                    <a:pt x="1223784" y="254508"/>
                  </a:lnTo>
                  <a:lnTo>
                    <a:pt x="1123200" y="254508"/>
                  </a:lnTo>
                  <a:lnTo>
                    <a:pt x="1022616" y="251460"/>
                  </a:lnTo>
                  <a:lnTo>
                    <a:pt x="972324" y="248412"/>
                  </a:lnTo>
                  <a:lnTo>
                    <a:pt x="873264" y="239268"/>
                  </a:lnTo>
                  <a:lnTo>
                    <a:pt x="822972" y="233172"/>
                  </a:lnTo>
                  <a:lnTo>
                    <a:pt x="723912" y="217932"/>
                  </a:lnTo>
                  <a:lnTo>
                    <a:pt x="678192" y="233172"/>
                  </a:lnTo>
                  <a:lnTo>
                    <a:pt x="719340" y="243840"/>
                  </a:lnTo>
                  <a:lnTo>
                    <a:pt x="769632" y="251460"/>
                  </a:lnTo>
                  <a:lnTo>
                    <a:pt x="920508" y="269748"/>
                  </a:lnTo>
                  <a:lnTo>
                    <a:pt x="1072908" y="278892"/>
                  </a:lnTo>
                  <a:lnTo>
                    <a:pt x="1123200" y="280416"/>
                  </a:lnTo>
                  <a:lnTo>
                    <a:pt x="1173492" y="280416"/>
                  </a:lnTo>
                  <a:lnTo>
                    <a:pt x="1325892" y="275844"/>
                  </a:lnTo>
                  <a:lnTo>
                    <a:pt x="1376184" y="271272"/>
                  </a:lnTo>
                  <a:lnTo>
                    <a:pt x="1424952" y="268224"/>
                  </a:lnTo>
                  <a:lnTo>
                    <a:pt x="1535811" y="254508"/>
                  </a:lnTo>
                  <a:lnTo>
                    <a:pt x="1571256" y="249936"/>
                  </a:lnTo>
                  <a:lnTo>
                    <a:pt x="1620024" y="240792"/>
                  </a:lnTo>
                  <a:lnTo>
                    <a:pt x="1667268" y="233172"/>
                  </a:lnTo>
                  <a:lnTo>
                    <a:pt x="1805952" y="201168"/>
                  </a:lnTo>
                  <a:lnTo>
                    <a:pt x="1850148" y="188976"/>
                  </a:lnTo>
                  <a:lnTo>
                    <a:pt x="1894344" y="175260"/>
                  </a:lnTo>
                  <a:lnTo>
                    <a:pt x="1937016" y="161544"/>
                  </a:lnTo>
                  <a:lnTo>
                    <a:pt x="2019312" y="131064"/>
                  </a:lnTo>
                  <a:lnTo>
                    <a:pt x="2060460" y="114300"/>
                  </a:lnTo>
                  <a:lnTo>
                    <a:pt x="2098560" y="97536"/>
                  </a:lnTo>
                  <a:lnTo>
                    <a:pt x="2136660" y="79248"/>
                  </a:lnTo>
                  <a:lnTo>
                    <a:pt x="2173236" y="60960"/>
                  </a:lnTo>
                  <a:lnTo>
                    <a:pt x="2243340" y="19812"/>
                  </a:lnTo>
                  <a:lnTo>
                    <a:pt x="2274151" y="0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46192" y="2615184"/>
              <a:ext cx="2208275" cy="367588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2124" y="1402079"/>
            <a:ext cx="4354195" cy="711835"/>
            <a:chOff x="992124" y="1402079"/>
            <a:chExt cx="4354195" cy="711835"/>
          </a:xfrm>
        </p:grpSpPr>
        <p:sp>
          <p:nvSpPr>
            <p:cNvPr id="3" name="object 3"/>
            <p:cNvSpPr/>
            <p:nvPr/>
          </p:nvSpPr>
          <p:spPr>
            <a:xfrm>
              <a:off x="1004316" y="1414271"/>
              <a:ext cx="4342130" cy="685800"/>
            </a:xfrm>
            <a:custGeom>
              <a:avLst/>
              <a:gdLst/>
              <a:ahLst/>
              <a:cxnLst/>
              <a:rect l="l" t="t" r="r" b="b"/>
              <a:pathLst>
                <a:path w="4342130" h="685800">
                  <a:moveTo>
                    <a:pt x="4341876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4341876" y="0"/>
                  </a:lnTo>
                  <a:lnTo>
                    <a:pt x="4341876" y="6857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2124" y="1402079"/>
              <a:ext cx="4354195" cy="711835"/>
            </a:xfrm>
            <a:custGeom>
              <a:avLst/>
              <a:gdLst/>
              <a:ahLst/>
              <a:cxnLst/>
              <a:rect l="l" t="t" r="r" b="b"/>
              <a:pathLst>
                <a:path w="4354195" h="711835">
                  <a:moveTo>
                    <a:pt x="4354068" y="0"/>
                  </a:moveTo>
                  <a:lnTo>
                    <a:pt x="19329" y="0"/>
                  </a:lnTo>
                  <a:lnTo>
                    <a:pt x="19329" y="685800"/>
                  </a:lnTo>
                  <a:lnTo>
                    <a:pt x="19329" y="692150"/>
                  </a:lnTo>
                  <a:lnTo>
                    <a:pt x="12192" y="685800"/>
                  </a:lnTo>
                  <a:lnTo>
                    <a:pt x="19050" y="355854"/>
                  </a:lnTo>
                  <a:lnTo>
                    <a:pt x="19050" y="685800"/>
                  </a:lnTo>
                  <a:lnTo>
                    <a:pt x="19329" y="685800"/>
                  </a:lnTo>
                  <a:lnTo>
                    <a:pt x="1932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705612"/>
                  </a:lnTo>
                  <a:lnTo>
                    <a:pt x="6096" y="711708"/>
                  </a:lnTo>
                  <a:lnTo>
                    <a:pt x="12192" y="711708"/>
                  </a:lnTo>
                  <a:lnTo>
                    <a:pt x="4354068" y="711708"/>
                  </a:lnTo>
                  <a:lnTo>
                    <a:pt x="4354068" y="698500"/>
                  </a:lnTo>
                  <a:lnTo>
                    <a:pt x="4354068" y="697992"/>
                  </a:lnTo>
                  <a:lnTo>
                    <a:pt x="4354068" y="685800"/>
                  </a:lnTo>
                  <a:lnTo>
                    <a:pt x="25908" y="685800"/>
                  </a:lnTo>
                  <a:lnTo>
                    <a:pt x="25908" y="25908"/>
                  </a:lnTo>
                  <a:lnTo>
                    <a:pt x="4354068" y="25908"/>
                  </a:lnTo>
                  <a:lnTo>
                    <a:pt x="4354068" y="12192"/>
                  </a:lnTo>
                  <a:lnTo>
                    <a:pt x="4354068" y="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0" y="2240026"/>
            <a:ext cx="10692765" cy="5320665"/>
            <a:chOff x="0" y="2240026"/>
            <a:chExt cx="10692765" cy="5320665"/>
          </a:xfrm>
        </p:grpSpPr>
        <p:sp>
          <p:nvSpPr>
            <p:cNvPr id="6" name="object 6"/>
            <p:cNvSpPr/>
            <p:nvPr/>
          </p:nvSpPr>
          <p:spPr>
            <a:xfrm>
              <a:off x="992111" y="2240279"/>
              <a:ext cx="4354195" cy="279400"/>
            </a:xfrm>
            <a:custGeom>
              <a:avLst/>
              <a:gdLst/>
              <a:ahLst/>
              <a:cxnLst/>
              <a:rect l="l" t="t" r="r" b="b"/>
              <a:pathLst>
                <a:path w="4354195" h="279400">
                  <a:moveTo>
                    <a:pt x="25920" y="25908"/>
                  </a:moveTo>
                  <a:lnTo>
                    <a:pt x="23876" y="278892"/>
                  </a:lnTo>
                  <a:lnTo>
                    <a:pt x="25920" y="278892"/>
                  </a:lnTo>
                  <a:lnTo>
                    <a:pt x="25920" y="25908"/>
                  </a:lnTo>
                  <a:close/>
                </a:path>
                <a:path w="4354195" h="279400">
                  <a:moveTo>
                    <a:pt x="4354068" y="0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278892"/>
                  </a:lnTo>
                  <a:lnTo>
                    <a:pt x="23876" y="278892"/>
                  </a:lnTo>
                  <a:lnTo>
                    <a:pt x="25908" y="25908"/>
                  </a:lnTo>
                  <a:lnTo>
                    <a:pt x="4354068" y="25908"/>
                  </a:lnTo>
                  <a:lnTo>
                    <a:pt x="4354068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92111" y="2519171"/>
              <a:ext cx="26034" cy="1257300"/>
            </a:xfrm>
            <a:custGeom>
              <a:avLst/>
              <a:gdLst/>
              <a:ahLst/>
              <a:cxnLst/>
              <a:rect l="l" t="t" r="r" b="b"/>
              <a:pathLst>
                <a:path w="26034" h="1257300">
                  <a:moveTo>
                    <a:pt x="23876" y="0"/>
                  </a:moveTo>
                  <a:lnTo>
                    <a:pt x="0" y="0"/>
                  </a:lnTo>
                  <a:lnTo>
                    <a:pt x="0" y="1257300"/>
                  </a:lnTo>
                  <a:lnTo>
                    <a:pt x="13716" y="1257300"/>
                  </a:lnTo>
                  <a:lnTo>
                    <a:pt x="23876" y="0"/>
                  </a:lnTo>
                  <a:close/>
                </a:path>
                <a:path w="26034" h="1257300">
                  <a:moveTo>
                    <a:pt x="25920" y="0"/>
                  </a:moveTo>
                  <a:lnTo>
                    <a:pt x="23876" y="0"/>
                  </a:lnTo>
                  <a:lnTo>
                    <a:pt x="13728" y="1257300"/>
                  </a:lnTo>
                  <a:lnTo>
                    <a:pt x="25920" y="1257300"/>
                  </a:lnTo>
                  <a:lnTo>
                    <a:pt x="25920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92124" y="4440935"/>
              <a:ext cx="4354195" cy="600710"/>
            </a:xfrm>
            <a:custGeom>
              <a:avLst/>
              <a:gdLst/>
              <a:ahLst/>
              <a:cxnLst/>
              <a:rect l="l" t="t" r="r" b="b"/>
              <a:pathLst>
                <a:path w="4354195" h="600710">
                  <a:moveTo>
                    <a:pt x="12192" y="600456"/>
                  </a:moveTo>
                  <a:lnTo>
                    <a:pt x="0" y="600456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4354068" y="0"/>
                  </a:lnTo>
                  <a:lnTo>
                    <a:pt x="4354068" y="13716"/>
                  </a:lnTo>
                  <a:lnTo>
                    <a:pt x="25908" y="13716"/>
                  </a:lnTo>
                  <a:lnTo>
                    <a:pt x="12192" y="25908"/>
                  </a:lnTo>
                  <a:lnTo>
                    <a:pt x="12192" y="600456"/>
                  </a:lnTo>
                  <a:close/>
                </a:path>
                <a:path w="4354195" h="600710">
                  <a:moveTo>
                    <a:pt x="22456" y="600456"/>
                  </a:moveTo>
                  <a:lnTo>
                    <a:pt x="12192" y="600456"/>
                  </a:lnTo>
                  <a:lnTo>
                    <a:pt x="12192" y="25908"/>
                  </a:lnTo>
                  <a:lnTo>
                    <a:pt x="25908" y="13716"/>
                  </a:lnTo>
                  <a:lnTo>
                    <a:pt x="25908" y="25908"/>
                  </a:lnTo>
                  <a:lnTo>
                    <a:pt x="22456" y="600456"/>
                  </a:lnTo>
                  <a:close/>
                </a:path>
                <a:path w="4354195" h="600710">
                  <a:moveTo>
                    <a:pt x="4354068" y="25908"/>
                  </a:moveTo>
                  <a:lnTo>
                    <a:pt x="25908" y="25908"/>
                  </a:lnTo>
                  <a:lnTo>
                    <a:pt x="25908" y="13716"/>
                  </a:lnTo>
                  <a:lnTo>
                    <a:pt x="4354068" y="13716"/>
                  </a:lnTo>
                  <a:lnTo>
                    <a:pt x="4354068" y="25908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2111" y="3776472"/>
              <a:ext cx="4354195" cy="90170"/>
            </a:xfrm>
            <a:custGeom>
              <a:avLst/>
              <a:gdLst/>
              <a:ahLst/>
              <a:cxnLst/>
              <a:rect l="l" t="t" r="r" b="b"/>
              <a:pathLst>
                <a:path w="4354195" h="90170">
                  <a:moveTo>
                    <a:pt x="4354080" y="64020"/>
                  </a:moveTo>
                  <a:lnTo>
                    <a:pt x="25908" y="64020"/>
                  </a:lnTo>
                  <a:lnTo>
                    <a:pt x="25908" y="520"/>
                  </a:lnTo>
                  <a:lnTo>
                    <a:pt x="19342" y="520"/>
                  </a:lnTo>
                  <a:lnTo>
                    <a:pt x="19342" y="64020"/>
                  </a:lnTo>
                  <a:lnTo>
                    <a:pt x="19342" y="70370"/>
                  </a:lnTo>
                  <a:lnTo>
                    <a:pt x="12192" y="64008"/>
                  </a:lnTo>
                  <a:lnTo>
                    <a:pt x="12954" y="32004"/>
                  </a:lnTo>
                  <a:lnTo>
                    <a:pt x="12954" y="64020"/>
                  </a:lnTo>
                  <a:lnTo>
                    <a:pt x="19342" y="64020"/>
                  </a:lnTo>
                  <a:lnTo>
                    <a:pt x="19342" y="520"/>
                  </a:lnTo>
                  <a:lnTo>
                    <a:pt x="13703" y="520"/>
                  </a:lnTo>
                  <a:lnTo>
                    <a:pt x="13716" y="0"/>
                  </a:lnTo>
                  <a:lnTo>
                    <a:pt x="0" y="0"/>
                  </a:lnTo>
                  <a:lnTo>
                    <a:pt x="0" y="83820"/>
                  </a:lnTo>
                  <a:lnTo>
                    <a:pt x="6096" y="89916"/>
                  </a:lnTo>
                  <a:lnTo>
                    <a:pt x="4354080" y="89916"/>
                  </a:lnTo>
                  <a:lnTo>
                    <a:pt x="4354080" y="76720"/>
                  </a:lnTo>
                  <a:lnTo>
                    <a:pt x="4354080" y="76200"/>
                  </a:lnTo>
                  <a:lnTo>
                    <a:pt x="4354080" y="6402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04316" y="3983736"/>
              <a:ext cx="4342130" cy="462280"/>
            </a:xfrm>
            <a:custGeom>
              <a:avLst/>
              <a:gdLst/>
              <a:ahLst/>
              <a:cxnLst/>
              <a:rect l="l" t="t" r="r" b="b"/>
              <a:pathLst>
                <a:path w="4342130" h="462279">
                  <a:moveTo>
                    <a:pt x="4341876" y="461772"/>
                  </a:moveTo>
                  <a:lnTo>
                    <a:pt x="0" y="461772"/>
                  </a:lnTo>
                  <a:lnTo>
                    <a:pt x="0" y="0"/>
                  </a:lnTo>
                  <a:lnTo>
                    <a:pt x="4341876" y="0"/>
                  </a:lnTo>
                  <a:lnTo>
                    <a:pt x="4341876" y="461772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2124" y="3971544"/>
              <a:ext cx="4354195" cy="487680"/>
            </a:xfrm>
            <a:custGeom>
              <a:avLst/>
              <a:gdLst/>
              <a:ahLst/>
              <a:cxnLst/>
              <a:rect l="l" t="t" r="r" b="b"/>
              <a:pathLst>
                <a:path w="4354195" h="487679">
                  <a:moveTo>
                    <a:pt x="12192" y="487680"/>
                  </a:moveTo>
                  <a:lnTo>
                    <a:pt x="6096" y="487680"/>
                  </a:lnTo>
                  <a:lnTo>
                    <a:pt x="0" y="481584"/>
                  </a:lnTo>
                  <a:lnTo>
                    <a:pt x="0" y="6096"/>
                  </a:lnTo>
                  <a:lnTo>
                    <a:pt x="6096" y="0"/>
                  </a:lnTo>
                  <a:lnTo>
                    <a:pt x="4354068" y="0"/>
                  </a:lnTo>
                  <a:lnTo>
                    <a:pt x="4354068" y="12192"/>
                  </a:lnTo>
                  <a:lnTo>
                    <a:pt x="25908" y="12192"/>
                  </a:lnTo>
                  <a:lnTo>
                    <a:pt x="12192" y="25908"/>
                  </a:lnTo>
                  <a:lnTo>
                    <a:pt x="12192" y="487680"/>
                  </a:lnTo>
                  <a:close/>
                </a:path>
                <a:path w="4354195" h="487679">
                  <a:moveTo>
                    <a:pt x="12192" y="461772"/>
                  </a:moveTo>
                  <a:lnTo>
                    <a:pt x="12192" y="25908"/>
                  </a:lnTo>
                  <a:lnTo>
                    <a:pt x="25908" y="12192"/>
                  </a:lnTo>
                  <a:lnTo>
                    <a:pt x="25908" y="25908"/>
                  </a:lnTo>
                  <a:lnTo>
                    <a:pt x="12192" y="461772"/>
                  </a:lnTo>
                  <a:close/>
                </a:path>
                <a:path w="4354195" h="487679">
                  <a:moveTo>
                    <a:pt x="4354068" y="25908"/>
                  </a:moveTo>
                  <a:lnTo>
                    <a:pt x="25908" y="25908"/>
                  </a:lnTo>
                  <a:lnTo>
                    <a:pt x="25908" y="12192"/>
                  </a:lnTo>
                  <a:lnTo>
                    <a:pt x="4354068" y="12192"/>
                  </a:lnTo>
                  <a:lnTo>
                    <a:pt x="4354068" y="25908"/>
                  </a:lnTo>
                  <a:close/>
                </a:path>
                <a:path w="4354195" h="487679">
                  <a:moveTo>
                    <a:pt x="4354068" y="487680"/>
                  </a:moveTo>
                  <a:lnTo>
                    <a:pt x="12192" y="487680"/>
                  </a:lnTo>
                  <a:lnTo>
                    <a:pt x="12192" y="461772"/>
                  </a:lnTo>
                  <a:lnTo>
                    <a:pt x="25908" y="473964"/>
                  </a:lnTo>
                  <a:lnTo>
                    <a:pt x="4354068" y="473964"/>
                  </a:lnTo>
                  <a:lnTo>
                    <a:pt x="4354068" y="487680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992124" y="5041391"/>
              <a:ext cx="4354195" cy="1734820"/>
            </a:xfrm>
            <a:custGeom>
              <a:avLst/>
              <a:gdLst/>
              <a:ahLst/>
              <a:cxnLst/>
              <a:rect l="l" t="t" r="r" b="b"/>
              <a:pathLst>
                <a:path w="4354195" h="1734820">
                  <a:moveTo>
                    <a:pt x="12192" y="1734312"/>
                  </a:moveTo>
                  <a:lnTo>
                    <a:pt x="6096" y="1734312"/>
                  </a:lnTo>
                  <a:lnTo>
                    <a:pt x="0" y="1728216"/>
                  </a:lnTo>
                  <a:lnTo>
                    <a:pt x="0" y="0"/>
                  </a:lnTo>
                  <a:lnTo>
                    <a:pt x="12192" y="0"/>
                  </a:lnTo>
                  <a:lnTo>
                    <a:pt x="12192" y="1734312"/>
                  </a:lnTo>
                  <a:close/>
                </a:path>
                <a:path w="4354195" h="1734820">
                  <a:moveTo>
                    <a:pt x="12192" y="1708404"/>
                  </a:moveTo>
                  <a:lnTo>
                    <a:pt x="12192" y="0"/>
                  </a:lnTo>
                  <a:lnTo>
                    <a:pt x="22456" y="0"/>
                  </a:lnTo>
                  <a:lnTo>
                    <a:pt x="12192" y="1708404"/>
                  </a:lnTo>
                  <a:close/>
                </a:path>
                <a:path w="4354195" h="1734820">
                  <a:moveTo>
                    <a:pt x="4354068" y="1734312"/>
                  </a:moveTo>
                  <a:lnTo>
                    <a:pt x="12192" y="1734312"/>
                  </a:lnTo>
                  <a:lnTo>
                    <a:pt x="12192" y="1708404"/>
                  </a:lnTo>
                  <a:lnTo>
                    <a:pt x="25908" y="1720596"/>
                  </a:lnTo>
                  <a:lnTo>
                    <a:pt x="4354068" y="1720596"/>
                  </a:lnTo>
                  <a:lnTo>
                    <a:pt x="4354068" y="1734312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346179" y="2240025"/>
              <a:ext cx="4394200" cy="279400"/>
            </a:xfrm>
            <a:custGeom>
              <a:avLst/>
              <a:gdLst/>
              <a:ahLst/>
              <a:cxnLst/>
              <a:rect l="l" t="t" r="r" b="b"/>
              <a:pathLst>
                <a:path w="4394200" h="279400">
                  <a:moveTo>
                    <a:pt x="4393704" y="6350"/>
                  </a:moveTo>
                  <a:lnTo>
                    <a:pt x="4390529" y="6350"/>
                  </a:lnTo>
                  <a:lnTo>
                    <a:pt x="4390529" y="0"/>
                  </a:lnTo>
                  <a:lnTo>
                    <a:pt x="4377067" y="0"/>
                  </a:lnTo>
                  <a:lnTo>
                    <a:pt x="4377067" y="6350"/>
                  </a:lnTo>
                  <a:lnTo>
                    <a:pt x="4374223" y="6350"/>
                  </a:lnTo>
                  <a:lnTo>
                    <a:pt x="4374223" y="12700"/>
                  </a:lnTo>
                  <a:lnTo>
                    <a:pt x="4374223" y="26162"/>
                  </a:lnTo>
                  <a:lnTo>
                    <a:pt x="4373778" y="26162"/>
                  </a:lnTo>
                  <a:lnTo>
                    <a:pt x="4373778" y="12700"/>
                  </a:lnTo>
                  <a:lnTo>
                    <a:pt x="4374223" y="12700"/>
                  </a:lnTo>
                  <a:lnTo>
                    <a:pt x="4374223" y="6350"/>
                  </a:lnTo>
                  <a:lnTo>
                    <a:pt x="4373753" y="6350"/>
                  </a:lnTo>
                  <a:lnTo>
                    <a:pt x="4373753" y="762"/>
                  </a:lnTo>
                  <a:lnTo>
                    <a:pt x="0" y="762"/>
                  </a:lnTo>
                  <a:lnTo>
                    <a:pt x="0" y="12192"/>
                  </a:lnTo>
                  <a:lnTo>
                    <a:pt x="0" y="26162"/>
                  </a:lnTo>
                  <a:lnTo>
                    <a:pt x="4367796" y="26162"/>
                  </a:lnTo>
                  <a:lnTo>
                    <a:pt x="4367796" y="278892"/>
                  </a:lnTo>
                  <a:lnTo>
                    <a:pt x="4379988" y="278892"/>
                  </a:lnTo>
                  <a:lnTo>
                    <a:pt x="4379988" y="279400"/>
                  </a:lnTo>
                  <a:lnTo>
                    <a:pt x="4393704" y="279400"/>
                  </a:lnTo>
                  <a:lnTo>
                    <a:pt x="4393704" y="26670"/>
                  </a:lnTo>
                  <a:lnTo>
                    <a:pt x="4393704" y="12700"/>
                  </a:lnTo>
                  <a:lnTo>
                    <a:pt x="4393704" y="635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713976" y="2519171"/>
              <a:ext cx="26034" cy="1257300"/>
            </a:xfrm>
            <a:custGeom>
              <a:avLst/>
              <a:gdLst/>
              <a:ahLst/>
              <a:cxnLst/>
              <a:rect l="l" t="t" r="r" b="b"/>
              <a:pathLst>
                <a:path w="26034" h="1257300">
                  <a:moveTo>
                    <a:pt x="25908" y="0"/>
                  </a:moveTo>
                  <a:lnTo>
                    <a:pt x="12192" y="0"/>
                  </a:lnTo>
                  <a:lnTo>
                    <a:pt x="0" y="0"/>
                  </a:lnTo>
                  <a:lnTo>
                    <a:pt x="0" y="1257300"/>
                  </a:lnTo>
                  <a:lnTo>
                    <a:pt x="12192" y="1257300"/>
                  </a:lnTo>
                  <a:lnTo>
                    <a:pt x="25908" y="1257300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442203" y="4454652"/>
              <a:ext cx="4284345" cy="586740"/>
            </a:xfrm>
            <a:custGeom>
              <a:avLst/>
              <a:gdLst/>
              <a:ahLst/>
              <a:cxnLst/>
              <a:rect l="l" t="t" r="r" b="b"/>
              <a:pathLst>
                <a:path w="4284345" h="586739">
                  <a:moveTo>
                    <a:pt x="4283964" y="586740"/>
                  </a:moveTo>
                  <a:lnTo>
                    <a:pt x="0" y="586740"/>
                  </a:lnTo>
                  <a:lnTo>
                    <a:pt x="0" y="0"/>
                  </a:lnTo>
                  <a:lnTo>
                    <a:pt x="4283964" y="0"/>
                  </a:lnTo>
                  <a:lnTo>
                    <a:pt x="4283964" y="5867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430012" y="4440936"/>
              <a:ext cx="4310380" cy="600710"/>
            </a:xfrm>
            <a:custGeom>
              <a:avLst/>
              <a:gdLst/>
              <a:ahLst/>
              <a:cxnLst/>
              <a:rect l="l" t="t" r="r" b="b"/>
              <a:pathLst>
                <a:path w="4310380" h="600710">
                  <a:moveTo>
                    <a:pt x="4309872" y="5588"/>
                  </a:moveTo>
                  <a:lnTo>
                    <a:pt x="4291177" y="5588"/>
                  </a:lnTo>
                  <a:lnTo>
                    <a:pt x="429615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600456"/>
                  </a:lnTo>
                  <a:lnTo>
                    <a:pt x="12192" y="600456"/>
                  </a:lnTo>
                  <a:lnTo>
                    <a:pt x="22453" y="600456"/>
                  </a:lnTo>
                  <a:lnTo>
                    <a:pt x="25908" y="25908"/>
                  </a:lnTo>
                  <a:lnTo>
                    <a:pt x="4283964" y="25908"/>
                  </a:lnTo>
                  <a:lnTo>
                    <a:pt x="4283964" y="600456"/>
                  </a:lnTo>
                  <a:lnTo>
                    <a:pt x="4296156" y="600456"/>
                  </a:lnTo>
                  <a:lnTo>
                    <a:pt x="4296156" y="25908"/>
                  </a:lnTo>
                  <a:lnTo>
                    <a:pt x="4283964" y="13716"/>
                  </a:lnTo>
                  <a:lnTo>
                    <a:pt x="4287799" y="9410"/>
                  </a:lnTo>
                  <a:lnTo>
                    <a:pt x="4287799" y="13208"/>
                  </a:lnTo>
                  <a:lnTo>
                    <a:pt x="4309872" y="13208"/>
                  </a:lnTo>
                  <a:lnTo>
                    <a:pt x="4309872" y="5588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346192" y="3776484"/>
              <a:ext cx="4394200" cy="90170"/>
            </a:xfrm>
            <a:custGeom>
              <a:avLst/>
              <a:gdLst/>
              <a:ahLst/>
              <a:cxnLst/>
              <a:rect l="l" t="t" r="r" b="b"/>
              <a:pathLst>
                <a:path w="4394200" h="90170">
                  <a:moveTo>
                    <a:pt x="4393679" y="495"/>
                  </a:moveTo>
                  <a:lnTo>
                    <a:pt x="4379976" y="495"/>
                  </a:lnTo>
                  <a:lnTo>
                    <a:pt x="4379976" y="0"/>
                  </a:lnTo>
                  <a:lnTo>
                    <a:pt x="4367784" y="0"/>
                  </a:lnTo>
                  <a:lnTo>
                    <a:pt x="4367784" y="63995"/>
                  </a:lnTo>
                  <a:lnTo>
                    <a:pt x="0" y="63995"/>
                  </a:lnTo>
                  <a:lnTo>
                    <a:pt x="0" y="76187"/>
                  </a:lnTo>
                  <a:lnTo>
                    <a:pt x="4367784" y="76187"/>
                  </a:lnTo>
                  <a:lnTo>
                    <a:pt x="0" y="76200"/>
                  </a:lnTo>
                  <a:lnTo>
                    <a:pt x="0" y="90170"/>
                  </a:lnTo>
                  <a:lnTo>
                    <a:pt x="4379976" y="90170"/>
                  </a:lnTo>
                  <a:lnTo>
                    <a:pt x="4379976" y="89395"/>
                  </a:lnTo>
                  <a:lnTo>
                    <a:pt x="4390631" y="89395"/>
                  </a:lnTo>
                  <a:lnTo>
                    <a:pt x="4390631" y="84315"/>
                  </a:lnTo>
                  <a:lnTo>
                    <a:pt x="4393679" y="84315"/>
                  </a:lnTo>
                  <a:lnTo>
                    <a:pt x="4393679" y="495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00"/>
              </a:spcBef>
            </a:pPr>
            <a:r>
              <a:rPr spc="-130" dirty="0"/>
              <a:t>Functional</a:t>
            </a:r>
            <a:r>
              <a:rPr spc="-45" dirty="0"/>
              <a:t> </a:t>
            </a:r>
            <a:r>
              <a:rPr spc="-220" dirty="0"/>
              <a:t>requirements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5595">
              <a:lnSpc>
                <a:spcPct val="100000"/>
              </a:lnSpc>
              <a:spcBef>
                <a:spcPts val="100"/>
              </a:spcBef>
            </a:pPr>
            <a:r>
              <a:rPr dirty="0"/>
              <a:t>Any</a:t>
            </a:r>
            <a:r>
              <a:rPr spc="-135" dirty="0"/>
              <a:t> </a:t>
            </a:r>
            <a:r>
              <a:rPr spc="-145" dirty="0"/>
              <a:t>requirement</a:t>
            </a:r>
            <a:r>
              <a:rPr dirty="0"/>
              <a:t> </a:t>
            </a:r>
            <a:r>
              <a:rPr spc="-60" dirty="0"/>
              <a:t>which</a:t>
            </a:r>
            <a:r>
              <a:rPr spc="-70" dirty="0"/>
              <a:t> </a:t>
            </a:r>
            <a:r>
              <a:rPr spc="-40" dirty="0"/>
              <a:t>specifies</a:t>
            </a:r>
            <a:r>
              <a:rPr spc="-60" dirty="0"/>
              <a:t> </a:t>
            </a:r>
            <a:r>
              <a:rPr spc="-65" dirty="0"/>
              <a:t>what</a:t>
            </a:r>
            <a:r>
              <a:rPr spc="215" dirty="0"/>
              <a:t> </a:t>
            </a:r>
            <a:r>
              <a:rPr spc="-30" dirty="0"/>
              <a:t>the</a:t>
            </a:r>
            <a:r>
              <a:rPr spc="190" dirty="0"/>
              <a:t> </a:t>
            </a:r>
            <a:r>
              <a:rPr spc="-75" dirty="0"/>
              <a:t>system</a:t>
            </a:r>
            <a:r>
              <a:rPr spc="145" dirty="0"/>
              <a:t> </a:t>
            </a:r>
            <a:r>
              <a:rPr spc="-55" dirty="0"/>
              <a:t>should</a:t>
            </a:r>
            <a:r>
              <a:rPr spc="85" dirty="0"/>
              <a:t> </a:t>
            </a:r>
            <a:r>
              <a:rPr spc="-25" dirty="0"/>
              <a:t>do.</a:t>
            </a:r>
          </a:p>
          <a:p>
            <a:pPr>
              <a:lnSpc>
                <a:spcPct val="100000"/>
              </a:lnSpc>
              <a:spcBef>
                <a:spcPts val="290"/>
              </a:spcBef>
            </a:pPr>
            <a:endParaRPr spc="-25" dirty="0"/>
          </a:p>
          <a:p>
            <a:pPr marL="12065" marR="5080" indent="38735" algn="ctr">
              <a:lnSpc>
                <a:spcPct val="100000"/>
              </a:lnSpc>
              <a:spcBef>
                <a:spcPts val="5"/>
              </a:spcBef>
              <a:tabLst>
                <a:tab pos="4020185" algn="l"/>
                <a:tab pos="5673725" algn="l"/>
              </a:tabLst>
            </a:pPr>
            <a:r>
              <a:rPr spc="225" dirty="0">
                <a:solidFill>
                  <a:srgbClr val="000000"/>
                </a:solidFill>
              </a:rPr>
              <a:t>A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functional</a:t>
            </a:r>
            <a:r>
              <a:rPr spc="290" dirty="0">
                <a:solidFill>
                  <a:srgbClr val="000000"/>
                </a:solidFill>
              </a:rPr>
              <a:t> </a:t>
            </a:r>
            <a:r>
              <a:rPr spc="-145" dirty="0">
                <a:solidFill>
                  <a:srgbClr val="000000"/>
                </a:solidFill>
              </a:rPr>
              <a:t>requirement</a:t>
            </a:r>
            <a:r>
              <a:rPr spc="-2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will</a:t>
            </a:r>
            <a:r>
              <a:rPr spc="-15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d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45" dirty="0">
                <a:solidFill>
                  <a:srgbClr val="000000"/>
                </a:solidFill>
              </a:rPr>
              <a:t>scribe</a:t>
            </a:r>
            <a:r>
              <a:rPr spc="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particular</a:t>
            </a:r>
            <a:r>
              <a:rPr spc="150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behaviour</a:t>
            </a:r>
            <a:r>
              <a:rPr spc="19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of </a:t>
            </a:r>
            <a:r>
              <a:rPr spc="-45" dirty="0">
                <a:solidFill>
                  <a:srgbClr val="000000"/>
                </a:solidFill>
              </a:rPr>
              <a:t>function</a:t>
            </a:r>
            <a:r>
              <a:rPr spc="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the</a:t>
            </a:r>
            <a:r>
              <a:rPr spc="130" dirty="0">
                <a:solidFill>
                  <a:srgbClr val="000000"/>
                </a:solidFill>
              </a:rPr>
              <a:t> </a:t>
            </a:r>
            <a:r>
              <a:rPr spc="-80" dirty="0">
                <a:solidFill>
                  <a:srgbClr val="000000"/>
                </a:solidFill>
              </a:rPr>
              <a:t>system</a:t>
            </a:r>
            <a:r>
              <a:rPr spc="75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when</a:t>
            </a:r>
            <a:r>
              <a:rPr spc="114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certain</a:t>
            </a:r>
            <a:r>
              <a:rPr spc="125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conditions</a:t>
            </a:r>
            <a:r>
              <a:rPr spc="85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are</a:t>
            </a:r>
            <a:r>
              <a:rPr spc="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met,</a:t>
            </a:r>
            <a:r>
              <a:rPr spc="125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for </a:t>
            </a:r>
            <a:r>
              <a:rPr spc="-50" dirty="0">
                <a:solidFill>
                  <a:srgbClr val="000000"/>
                </a:solidFill>
              </a:rPr>
              <a:t>example:</a:t>
            </a:r>
            <a:r>
              <a:rPr spc="6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“Send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email</a:t>
            </a:r>
            <a:r>
              <a:rPr spc="-15" dirty="0">
                <a:solidFill>
                  <a:srgbClr val="000000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when</a:t>
            </a:r>
            <a:r>
              <a:rPr spc="13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new</a:t>
            </a:r>
            <a:r>
              <a:rPr spc="5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customer</a:t>
            </a:r>
            <a:r>
              <a:rPr dirty="0">
                <a:solidFill>
                  <a:srgbClr val="000000"/>
                </a:solidFill>
              </a:rPr>
              <a:t>	</a:t>
            </a:r>
            <a:r>
              <a:rPr spc="-65" dirty="0">
                <a:solidFill>
                  <a:srgbClr val="000000"/>
                </a:solidFill>
              </a:rPr>
              <a:t>signs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up”</a:t>
            </a:r>
            <a:r>
              <a:rPr spc="20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or</a:t>
            </a:r>
            <a:r>
              <a:rPr dirty="0">
                <a:solidFill>
                  <a:srgbClr val="000000"/>
                </a:solidFill>
              </a:rPr>
              <a:t> “Open</a:t>
            </a:r>
            <a:r>
              <a:rPr spc="24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a </a:t>
            </a:r>
            <a:r>
              <a:rPr spc="-45" dirty="0">
                <a:solidFill>
                  <a:srgbClr val="000000"/>
                </a:solidFill>
              </a:rPr>
              <a:t>new</a:t>
            </a:r>
            <a:r>
              <a:rPr spc="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account”.</a:t>
            </a:r>
          </a:p>
        </p:txBody>
      </p:sp>
      <p:sp>
        <p:nvSpPr>
          <p:cNvPr id="22" name="object 22"/>
          <p:cNvSpPr/>
          <p:nvPr/>
        </p:nvSpPr>
        <p:spPr>
          <a:xfrm>
            <a:off x="5346192" y="1255775"/>
            <a:ext cx="4380230" cy="15240"/>
          </a:xfrm>
          <a:custGeom>
            <a:avLst/>
            <a:gdLst/>
            <a:ahLst/>
            <a:cxnLst/>
            <a:rect l="l" t="t" r="r" b="b"/>
            <a:pathLst>
              <a:path w="4380230" h="15240">
                <a:moveTo>
                  <a:pt x="0" y="0"/>
                </a:moveTo>
                <a:lnTo>
                  <a:pt x="4379975" y="0"/>
                </a:lnTo>
                <a:lnTo>
                  <a:pt x="4379975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5346192" y="1402080"/>
            <a:ext cx="4394200" cy="711835"/>
            <a:chOff x="5346192" y="1402080"/>
            <a:chExt cx="4394200" cy="711835"/>
          </a:xfrm>
        </p:grpSpPr>
        <p:sp>
          <p:nvSpPr>
            <p:cNvPr id="24" name="object 24"/>
            <p:cNvSpPr/>
            <p:nvPr/>
          </p:nvSpPr>
          <p:spPr>
            <a:xfrm>
              <a:off x="5346192" y="1414272"/>
              <a:ext cx="4380230" cy="685800"/>
            </a:xfrm>
            <a:custGeom>
              <a:avLst/>
              <a:gdLst/>
              <a:ahLst/>
              <a:cxnLst/>
              <a:rect l="l" t="t" r="r" b="b"/>
              <a:pathLst>
                <a:path w="4380230" h="685800">
                  <a:moveTo>
                    <a:pt x="4379975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4379975" y="0"/>
                  </a:lnTo>
                  <a:lnTo>
                    <a:pt x="4379975" y="6857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346192" y="1402079"/>
              <a:ext cx="4394200" cy="711835"/>
            </a:xfrm>
            <a:custGeom>
              <a:avLst/>
              <a:gdLst/>
              <a:ahLst/>
              <a:cxnLst/>
              <a:rect l="l" t="t" r="r" b="b"/>
              <a:pathLst>
                <a:path w="4394200" h="711835">
                  <a:moveTo>
                    <a:pt x="4393679" y="5588"/>
                  </a:moveTo>
                  <a:lnTo>
                    <a:pt x="4390631" y="5588"/>
                  </a:lnTo>
                  <a:lnTo>
                    <a:pt x="4390631" y="508"/>
                  </a:lnTo>
                  <a:lnTo>
                    <a:pt x="4376915" y="508"/>
                  </a:lnTo>
                  <a:lnTo>
                    <a:pt x="4376915" y="5588"/>
                  </a:lnTo>
                  <a:lnTo>
                    <a:pt x="4373765" y="5588"/>
                  </a:lnTo>
                  <a:lnTo>
                    <a:pt x="4373765" y="11938"/>
                  </a:lnTo>
                  <a:lnTo>
                    <a:pt x="4373765" y="12700"/>
                  </a:lnTo>
                  <a:lnTo>
                    <a:pt x="4373626" y="12700"/>
                  </a:lnTo>
                  <a:lnTo>
                    <a:pt x="4373626" y="11938"/>
                  </a:lnTo>
                  <a:lnTo>
                    <a:pt x="4373765" y="11938"/>
                  </a:lnTo>
                  <a:lnTo>
                    <a:pt x="4373765" y="5588"/>
                  </a:lnTo>
                  <a:lnTo>
                    <a:pt x="4373626" y="5588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685800"/>
                  </a:lnTo>
                  <a:lnTo>
                    <a:pt x="0" y="685800"/>
                  </a:lnTo>
                  <a:lnTo>
                    <a:pt x="0" y="697992"/>
                  </a:lnTo>
                  <a:lnTo>
                    <a:pt x="4367784" y="697992"/>
                  </a:lnTo>
                  <a:lnTo>
                    <a:pt x="4367784" y="698500"/>
                  </a:lnTo>
                  <a:lnTo>
                    <a:pt x="0" y="698500"/>
                  </a:lnTo>
                  <a:lnTo>
                    <a:pt x="0" y="711200"/>
                  </a:lnTo>
                  <a:lnTo>
                    <a:pt x="4379963" y="711200"/>
                  </a:lnTo>
                  <a:lnTo>
                    <a:pt x="4379963" y="711708"/>
                  </a:lnTo>
                  <a:lnTo>
                    <a:pt x="4390758" y="711708"/>
                  </a:lnTo>
                  <a:lnTo>
                    <a:pt x="4390758" y="705358"/>
                  </a:lnTo>
                  <a:lnTo>
                    <a:pt x="4393679" y="705358"/>
                  </a:lnTo>
                  <a:lnTo>
                    <a:pt x="4393679" y="25908"/>
                  </a:lnTo>
                  <a:lnTo>
                    <a:pt x="4393679" y="11938"/>
                  </a:lnTo>
                  <a:lnTo>
                    <a:pt x="4393679" y="55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29116" y="25908"/>
            <a:ext cx="1676399" cy="673608"/>
          </a:xfrm>
          <a:prstGeom prst="rect">
            <a:avLst/>
          </a:prstGeom>
        </p:spPr>
      </p:pic>
      <p:sp>
        <p:nvSpPr>
          <p:cNvPr id="28" name="object 28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430011" y="5041391"/>
            <a:ext cx="4296410" cy="1734820"/>
          </a:xfrm>
          <a:custGeom>
            <a:avLst/>
            <a:gdLst/>
            <a:ahLst/>
            <a:cxnLst/>
            <a:rect l="l" t="t" r="r" b="b"/>
            <a:pathLst>
              <a:path w="4296409" h="1734820">
                <a:moveTo>
                  <a:pt x="12192" y="1734312"/>
                </a:moveTo>
                <a:lnTo>
                  <a:pt x="6096" y="1734312"/>
                </a:lnTo>
                <a:lnTo>
                  <a:pt x="0" y="1728216"/>
                </a:lnTo>
                <a:lnTo>
                  <a:pt x="0" y="0"/>
                </a:lnTo>
                <a:lnTo>
                  <a:pt x="12192" y="0"/>
                </a:lnTo>
                <a:lnTo>
                  <a:pt x="12192" y="1734312"/>
                </a:lnTo>
                <a:close/>
              </a:path>
              <a:path w="4296409" h="1734820">
                <a:moveTo>
                  <a:pt x="12192" y="1708404"/>
                </a:moveTo>
                <a:lnTo>
                  <a:pt x="12192" y="0"/>
                </a:lnTo>
                <a:lnTo>
                  <a:pt x="22456" y="0"/>
                </a:lnTo>
                <a:lnTo>
                  <a:pt x="12192" y="1708404"/>
                </a:lnTo>
                <a:close/>
              </a:path>
              <a:path w="4296409" h="1734820">
                <a:moveTo>
                  <a:pt x="4296156" y="1720596"/>
                </a:moveTo>
                <a:lnTo>
                  <a:pt x="4283964" y="1720596"/>
                </a:lnTo>
                <a:lnTo>
                  <a:pt x="4283964" y="0"/>
                </a:lnTo>
                <a:lnTo>
                  <a:pt x="4296156" y="0"/>
                </a:lnTo>
                <a:lnTo>
                  <a:pt x="4296156" y="1720596"/>
                </a:lnTo>
                <a:close/>
              </a:path>
              <a:path w="4296409" h="1734820">
                <a:moveTo>
                  <a:pt x="4296156" y="1734312"/>
                </a:moveTo>
                <a:lnTo>
                  <a:pt x="12192" y="1734312"/>
                </a:lnTo>
                <a:lnTo>
                  <a:pt x="12192" y="1708404"/>
                </a:lnTo>
                <a:lnTo>
                  <a:pt x="25908" y="1720596"/>
                </a:lnTo>
                <a:lnTo>
                  <a:pt x="4296156" y="1720596"/>
                </a:lnTo>
                <a:lnTo>
                  <a:pt x="4296156" y="1734312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000785" y="3971544"/>
          <a:ext cx="8766174" cy="27705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78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1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906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659">
                <a:tc>
                  <a:txBody>
                    <a:bodyPr/>
                    <a:lstStyle/>
                    <a:p>
                      <a:pPr marL="81915">
                        <a:lnSpc>
                          <a:spcPts val="2685"/>
                        </a:lnSpc>
                      </a:pPr>
                      <a:r>
                        <a:rPr sz="2400" spc="-7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Typical</a:t>
                      </a:r>
                      <a:r>
                        <a:rPr sz="2400" spc="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6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functional</a:t>
                      </a:r>
                      <a:r>
                        <a:rPr sz="2400" spc="-2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4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requirements</a:t>
                      </a:r>
                      <a:r>
                        <a:rPr sz="2400" spc="3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5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inc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9525">
                      <a:solidFill>
                        <a:srgbClr val="347C90"/>
                      </a:solidFill>
                      <a:prstDash val="solid"/>
                    </a:lnL>
                    <a:lnB w="12700">
                      <a:solidFill>
                        <a:srgbClr val="347C90"/>
                      </a:solidFill>
                      <a:prstDash val="solid"/>
                    </a:lnB>
                  </a:tcPr>
                </a:tc>
                <a:tc gridSpan="2">
                  <a:txBody>
                    <a:bodyPr/>
                    <a:lstStyle/>
                    <a:p>
                      <a:pPr marL="37465">
                        <a:lnSpc>
                          <a:spcPts val="2685"/>
                        </a:lnSpc>
                      </a:pPr>
                      <a:r>
                        <a:rPr sz="2400" spc="-10" dirty="0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lude: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R w="28575">
                      <a:solidFill>
                        <a:srgbClr val="347C90"/>
                      </a:solidFill>
                      <a:prstDash val="solid"/>
                    </a:lnR>
                    <a:lnT w="28575">
                      <a:solidFill>
                        <a:srgbClr val="347C90"/>
                      </a:solidFill>
                      <a:prstDash val="solid"/>
                    </a:lnT>
                    <a:lnB w="28575">
                      <a:solidFill>
                        <a:srgbClr val="347C90"/>
                      </a:solidFill>
                      <a:prstDash val="solid"/>
                    </a:lnB>
                    <a:solidFill>
                      <a:srgbClr val="4BACC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15845">
                <a:tc gridSpan="2">
                  <a:txBody>
                    <a:bodyPr/>
                    <a:lstStyle/>
                    <a:p>
                      <a:pPr marL="368300" indent="-286385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•"/>
                        <a:tabLst>
                          <a:tab pos="368300" algn="l"/>
                        </a:tabLst>
                      </a:pPr>
                      <a:r>
                        <a:rPr sz="2400" spc="-55" dirty="0">
                          <a:latin typeface="Cambria"/>
                          <a:cs typeface="Cambria"/>
                        </a:rPr>
                        <a:t>Business</a:t>
                      </a:r>
                      <a:r>
                        <a:rPr sz="2400" spc="-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Rules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68300" marR="340360" indent="-287020">
                        <a:lnSpc>
                          <a:spcPct val="100000"/>
                        </a:lnSpc>
                        <a:buChar char="•"/>
                        <a:tabLst>
                          <a:tab pos="368300" algn="l"/>
                          <a:tab pos="1956435" algn="l"/>
                        </a:tabLst>
                      </a:pPr>
                      <a:r>
                        <a:rPr sz="2400" spc="-120" dirty="0">
                          <a:latin typeface="Cambria"/>
                          <a:cs typeface="Cambria"/>
                        </a:rPr>
                        <a:t>Transaction</a:t>
                      </a:r>
                      <a:r>
                        <a:rPr sz="2400" spc="-5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corrections, 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adjustments</a:t>
                      </a:r>
                      <a:r>
                        <a:rPr sz="2400" dirty="0">
                          <a:latin typeface="Cambria"/>
                          <a:cs typeface="Cambria"/>
                        </a:rPr>
                        <a:t>	</a:t>
                      </a:r>
                      <a:r>
                        <a:rPr sz="2400" spc="-65" dirty="0">
                          <a:latin typeface="Cambria"/>
                          <a:cs typeface="Cambria"/>
                        </a:rPr>
                        <a:t>and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75" dirty="0">
                          <a:latin typeface="Cambria"/>
                          <a:cs typeface="Cambria"/>
                        </a:rPr>
                        <a:t>cancellations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68300" indent="-286385">
                        <a:lnSpc>
                          <a:spcPct val="100000"/>
                        </a:lnSpc>
                        <a:buChar char="•"/>
                        <a:tabLst>
                          <a:tab pos="368300" algn="l"/>
                        </a:tabLst>
                      </a:pPr>
                      <a:r>
                        <a:rPr sz="2400" spc="-90" dirty="0">
                          <a:latin typeface="Cambria"/>
                          <a:cs typeface="Cambria"/>
                        </a:rPr>
                        <a:t>Administrative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functions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68300" indent="-286385">
                        <a:lnSpc>
                          <a:spcPts val="2820"/>
                        </a:lnSpc>
                        <a:buChar char="•"/>
                        <a:tabLst>
                          <a:tab pos="368300" algn="l"/>
                        </a:tabLst>
                      </a:pPr>
                      <a:r>
                        <a:rPr sz="2400" spc="-20" dirty="0">
                          <a:latin typeface="Cambria"/>
                          <a:cs typeface="Cambria"/>
                        </a:rPr>
                        <a:t>Authentication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68300" indent="-286385">
                        <a:lnSpc>
                          <a:spcPts val="2820"/>
                        </a:lnSpc>
                        <a:buChar char="•"/>
                        <a:tabLst>
                          <a:tab pos="368300" algn="l"/>
                        </a:tabLst>
                      </a:pPr>
                      <a:r>
                        <a:rPr sz="2400" spc="-90" dirty="0">
                          <a:latin typeface="Cambria"/>
                          <a:cs typeface="Cambria"/>
                        </a:rPr>
                        <a:t>Authorization</a:t>
                      </a:r>
                      <a:r>
                        <a:rPr sz="24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levels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9525">
                      <a:solidFill>
                        <a:srgbClr val="4BACC6"/>
                      </a:solidFill>
                      <a:prstDash val="solid"/>
                    </a:lnL>
                    <a:lnR w="12700">
                      <a:solidFill>
                        <a:srgbClr val="4BACC6"/>
                      </a:solidFill>
                      <a:prstDash val="solid"/>
                    </a:lnR>
                    <a:lnT w="12700" cap="flat" cmpd="sng" algn="ctr">
                      <a:solidFill>
                        <a:srgbClr val="347C9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6555" indent="-286385">
                        <a:lnSpc>
                          <a:spcPct val="100000"/>
                        </a:lnSpc>
                        <a:spcBef>
                          <a:spcPts val="325"/>
                        </a:spcBef>
                        <a:buChar char="•"/>
                        <a:tabLst>
                          <a:tab pos="376555" algn="l"/>
                        </a:tabLst>
                      </a:pPr>
                      <a:r>
                        <a:rPr sz="2400" spc="-40" dirty="0">
                          <a:latin typeface="Cambria"/>
                          <a:cs typeface="Cambria"/>
                        </a:rPr>
                        <a:t>Audit</a:t>
                      </a:r>
                      <a:r>
                        <a:rPr sz="2400" spc="-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Tracking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76555" indent="-286385">
                        <a:lnSpc>
                          <a:spcPct val="100000"/>
                        </a:lnSpc>
                        <a:buChar char="•"/>
                        <a:tabLst>
                          <a:tab pos="376555" algn="l"/>
                        </a:tabLst>
                      </a:pPr>
                      <a:r>
                        <a:rPr sz="2400" spc="-85" dirty="0">
                          <a:latin typeface="Cambria"/>
                          <a:cs typeface="Cambria"/>
                        </a:rPr>
                        <a:t>External</a:t>
                      </a:r>
                      <a:r>
                        <a:rPr sz="2400" spc="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10" dirty="0">
                          <a:latin typeface="Cambria"/>
                          <a:cs typeface="Cambria"/>
                        </a:rPr>
                        <a:t>Interfaces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76555" indent="-286385">
                        <a:lnSpc>
                          <a:spcPct val="100000"/>
                        </a:lnSpc>
                        <a:buChar char="•"/>
                        <a:tabLst>
                          <a:tab pos="376555" algn="l"/>
                        </a:tabLst>
                      </a:pPr>
                      <a:r>
                        <a:rPr sz="2400" spc="-85" dirty="0">
                          <a:latin typeface="Cambria"/>
                          <a:cs typeface="Cambria"/>
                        </a:rPr>
                        <a:t>Reporting</a:t>
                      </a:r>
                      <a:r>
                        <a:rPr sz="24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30" dirty="0">
                          <a:latin typeface="Cambria"/>
                          <a:cs typeface="Cambria"/>
                        </a:rPr>
                        <a:t>Requirements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76555" indent="-286385">
                        <a:lnSpc>
                          <a:spcPts val="2820"/>
                        </a:lnSpc>
                        <a:buChar char="•"/>
                        <a:tabLst>
                          <a:tab pos="376555" algn="l"/>
                        </a:tabLst>
                      </a:pPr>
                      <a:r>
                        <a:rPr sz="2400" spc="-55" dirty="0">
                          <a:latin typeface="Cambria"/>
                          <a:cs typeface="Cambria"/>
                        </a:rPr>
                        <a:t>Historical </a:t>
                      </a:r>
                      <a:r>
                        <a:rPr sz="2400" spc="-20" dirty="0">
                          <a:latin typeface="Cambria"/>
                          <a:cs typeface="Cambria"/>
                        </a:rPr>
                        <a:t>Data</a:t>
                      </a:r>
                      <a:endParaRPr sz="2400">
                        <a:latin typeface="Cambria"/>
                        <a:cs typeface="Cambria"/>
                      </a:endParaRPr>
                    </a:p>
                    <a:p>
                      <a:pPr marL="377190" marR="1469390" indent="-287020">
                        <a:lnSpc>
                          <a:spcPts val="2870"/>
                        </a:lnSpc>
                        <a:spcBef>
                          <a:spcPts val="40"/>
                        </a:spcBef>
                        <a:buChar char="•"/>
                        <a:tabLst>
                          <a:tab pos="377190" algn="l"/>
                        </a:tabLst>
                      </a:pPr>
                      <a:r>
                        <a:rPr sz="2400" dirty="0">
                          <a:latin typeface="Cambria"/>
                          <a:cs typeface="Cambria"/>
                        </a:rPr>
                        <a:t>Legal</a:t>
                      </a:r>
                      <a:r>
                        <a:rPr sz="2400" spc="-13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65" dirty="0">
                          <a:latin typeface="Cambria"/>
                          <a:cs typeface="Cambria"/>
                        </a:rPr>
                        <a:t>or</a:t>
                      </a:r>
                      <a:r>
                        <a:rPr sz="2400" spc="-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2400" spc="-70" dirty="0">
                          <a:latin typeface="Cambria"/>
                          <a:cs typeface="Cambria"/>
                        </a:rPr>
                        <a:t>Regulatory </a:t>
                      </a:r>
                      <a:r>
                        <a:rPr sz="2400" spc="-35" dirty="0">
                          <a:latin typeface="Cambria"/>
                          <a:cs typeface="Cambria"/>
                        </a:rPr>
                        <a:t>Requirements</a:t>
                      </a:r>
                      <a:endParaRPr sz="2400">
                        <a:latin typeface="Cambria"/>
                        <a:cs typeface="Cambria"/>
                      </a:endParaRPr>
                    </a:p>
                  </a:txBody>
                  <a:tcPr marL="0" marR="0" marT="41275" marB="0">
                    <a:lnL w="12700">
                      <a:solidFill>
                        <a:srgbClr val="4BACC6"/>
                      </a:solidFill>
                      <a:prstDash val="solid"/>
                    </a:lnL>
                    <a:lnR w="19050">
                      <a:solidFill>
                        <a:srgbClr val="4BACC6"/>
                      </a:solidFill>
                      <a:prstDash val="solid"/>
                    </a:lnR>
                    <a:lnT w="28575">
                      <a:solidFill>
                        <a:srgbClr val="347C90"/>
                      </a:solidFill>
                      <a:prstDash val="solid"/>
                    </a:lnT>
                    <a:lnB w="12700">
                      <a:solidFill>
                        <a:srgbClr val="4BACC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772217" y="6747800"/>
            <a:ext cx="91700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4F80BC"/>
                </a:solidFill>
                <a:latin typeface="Arial"/>
                <a:cs typeface="Arial"/>
              </a:rPr>
              <a:t>Functional</a:t>
            </a:r>
            <a:r>
              <a:rPr sz="2400" b="1" spc="100" dirty="0">
                <a:solidFill>
                  <a:srgbClr val="4F80B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F80BC"/>
                </a:solidFill>
                <a:latin typeface="Arial"/>
                <a:cs typeface="Arial"/>
              </a:rPr>
              <a:t>requirements</a:t>
            </a:r>
            <a:r>
              <a:rPr sz="2400" b="1" spc="110" dirty="0">
                <a:solidFill>
                  <a:srgbClr val="4F80BC"/>
                </a:solidFill>
                <a:latin typeface="Arial"/>
                <a:cs typeface="Arial"/>
              </a:rPr>
              <a:t> </a:t>
            </a:r>
            <a:r>
              <a:rPr sz="2400" b="1" dirty="0" err="1" smtClean="0">
                <a:solidFill>
                  <a:srgbClr val="4F80BC"/>
                </a:solidFill>
                <a:latin typeface="Arial"/>
                <a:cs typeface="Arial"/>
              </a:rPr>
              <a:t>desc</a:t>
            </a:r>
            <a:r>
              <a:rPr lang="en-IN" sz="2400" b="1" dirty="0" smtClean="0">
                <a:solidFill>
                  <a:srgbClr val="4F80BC"/>
                </a:solidFill>
                <a:latin typeface="Arial"/>
                <a:cs typeface="Arial"/>
              </a:rPr>
              <a:t>r</a:t>
            </a:r>
            <a:r>
              <a:rPr sz="2400" b="1" dirty="0" err="1" smtClean="0">
                <a:solidFill>
                  <a:srgbClr val="4F80BC"/>
                </a:solidFill>
                <a:latin typeface="Arial"/>
                <a:cs typeface="Arial"/>
              </a:rPr>
              <a:t>ibe</a:t>
            </a:r>
            <a:r>
              <a:rPr sz="2400" b="1" spc="130" dirty="0" smtClean="0">
                <a:solidFill>
                  <a:srgbClr val="4F80B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F80BC"/>
                </a:solidFill>
                <a:latin typeface="Arial"/>
                <a:cs typeface="Arial"/>
              </a:rPr>
              <a:t>what</a:t>
            </a:r>
            <a:r>
              <a:rPr sz="2400" b="1" spc="90" dirty="0">
                <a:solidFill>
                  <a:srgbClr val="4F80B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F80BC"/>
                </a:solidFill>
                <a:latin typeface="Arial"/>
                <a:cs typeface="Arial"/>
              </a:rPr>
              <a:t>the</a:t>
            </a:r>
            <a:r>
              <a:rPr sz="2400" b="1" spc="110" dirty="0">
                <a:solidFill>
                  <a:srgbClr val="4F80B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F80BC"/>
                </a:solidFill>
                <a:latin typeface="Arial"/>
                <a:cs typeface="Arial"/>
              </a:rPr>
              <a:t>software</a:t>
            </a:r>
            <a:r>
              <a:rPr sz="2400" b="1" spc="105" dirty="0">
                <a:solidFill>
                  <a:srgbClr val="4F80B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F80BC"/>
                </a:solidFill>
                <a:latin typeface="Arial"/>
                <a:cs typeface="Arial"/>
              </a:rPr>
              <a:t>has</a:t>
            </a:r>
            <a:r>
              <a:rPr sz="2400" b="1" spc="130" dirty="0">
                <a:solidFill>
                  <a:srgbClr val="4F80BC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4F80BC"/>
                </a:solidFill>
                <a:latin typeface="Arial"/>
                <a:cs typeface="Arial"/>
              </a:rPr>
              <a:t>to</a:t>
            </a:r>
            <a:r>
              <a:rPr sz="2400" b="1" spc="-60" dirty="0">
                <a:solidFill>
                  <a:srgbClr val="4F80BC"/>
                </a:solidFill>
                <a:latin typeface="Arial"/>
                <a:cs typeface="Arial"/>
              </a:rPr>
              <a:t> </a:t>
            </a:r>
            <a:r>
              <a:rPr sz="2400" b="1" spc="-25" dirty="0">
                <a:solidFill>
                  <a:srgbClr val="4F80BC"/>
                </a:solidFill>
                <a:latin typeface="Arial"/>
                <a:cs typeface="Arial"/>
              </a:rPr>
              <a:t>do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92124" y="1402079"/>
            <a:ext cx="4354195" cy="864235"/>
            <a:chOff x="992124" y="1402079"/>
            <a:chExt cx="4354195" cy="864235"/>
          </a:xfrm>
        </p:grpSpPr>
        <p:sp>
          <p:nvSpPr>
            <p:cNvPr id="3" name="object 3"/>
            <p:cNvSpPr/>
            <p:nvPr/>
          </p:nvSpPr>
          <p:spPr>
            <a:xfrm>
              <a:off x="1004316" y="1414271"/>
              <a:ext cx="4342130" cy="838200"/>
            </a:xfrm>
            <a:custGeom>
              <a:avLst/>
              <a:gdLst/>
              <a:ahLst/>
              <a:cxnLst/>
              <a:rect l="l" t="t" r="r" b="b"/>
              <a:pathLst>
                <a:path w="4342130" h="838200">
                  <a:moveTo>
                    <a:pt x="4341876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4341876" y="0"/>
                  </a:lnTo>
                  <a:lnTo>
                    <a:pt x="4341876" y="8381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92124" y="1402079"/>
              <a:ext cx="4354195" cy="864235"/>
            </a:xfrm>
            <a:custGeom>
              <a:avLst/>
              <a:gdLst/>
              <a:ahLst/>
              <a:cxnLst/>
              <a:rect l="l" t="t" r="r" b="b"/>
              <a:pathLst>
                <a:path w="4354195" h="864235">
                  <a:moveTo>
                    <a:pt x="4354068" y="0"/>
                  </a:moveTo>
                  <a:lnTo>
                    <a:pt x="19329" y="0"/>
                  </a:lnTo>
                  <a:lnTo>
                    <a:pt x="19329" y="838200"/>
                  </a:lnTo>
                  <a:lnTo>
                    <a:pt x="19329" y="844550"/>
                  </a:lnTo>
                  <a:lnTo>
                    <a:pt x="12192" y="838200"/>
                  </a:lnTo>
                  <a:lnTo>
                    <a:pt x="19050" y="432054"/>
                  </a:lnTo>
                  <a:lnTo>
                    <a:pt x="19050" y="838200"/>
                  </a:lnTo>
                  <a:lnTo>
                    <a:pt x="19329" y="838200"/>
                  </a:lnTo>
                  <a:lnTo>
                    <a:pt x="19329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858012"/>
                  </a:lnTo>
                  <a:lnTo>
                    <a:pt x="6096" y="864108"/>
                  </a:lnTo>
                  <a:lnTo>
                    <a:pt x="12192" y="864108"/>
                  </a:lnTo>
                  <a:lnTo>
                    <a:pt x="4354068" y="864108"/>
                  </a:lnTo>
                  <a:lnTo>
                    <a:pt x="4354068" y="850900"/>
                  </a:lnTo>
                  <a:lnTo>
                    <a:pt x="4354068" y="850392"/>
                  </a:lnTo>
                  <a:lnTo>
                    <a:pt x="4354068" y="838200"/>
                  </a:lnTo>
                  <a:lnTo>
                    <a:pt x="25908" y="838200"/>
                  </a:lnTo>
                  <a:lnTo>
                    <a:pt x="25908" y="25908"/>
                  </a:lnTo>
                  <a:lnTo>
                    <a:pt x="4354068" y="25908"/>
                  </a:lnTo>
                  <a:lnTo>
                    <a:pt x="4354068" y="12192"/>
                  </a:lnTo>
                  <a:lnTo>
                    <a:pt x="4354068" y="0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92124" y="2392679"/>
            <a:ext cx="4354195" cy="127000"/>
          </a:xfrm>
          <a:custGeom>
            <a:avLst/>
            <a:gdLst/>
            <a:ahLst/>
            <a:cxnLst/>
            <a:rect l="l" t="t" r="r" b="b"/>
            <a:pathLst>
              <a:path w="4354195" h="127000">
                <a:moveTo>
                  <a:pt x="4354068" y="0"/>
                </a:moveTo>
                <a:lnTo>
                  <a:pt x="6096" y="0"/>
                </a:lnTo>
                <a:lnTo>
                  <a:pt x="0" y="6096"/>
                </a:lnTo>
                <a:lnTo>
                  <a:pt x="0" y="126492"/>
                </a:lnTo>
                <a:lnTo>
                  <a:pt x="12192" y="126492"/>
                </a:lnTo>
                <a:lnTo>
                  <a:pt x="24472" y="126492"/>
                </a:lnTo>
                <a:lnTo>
                  <a:pt x="25908" y="126492"/>
                </a:lnTo>
                <a:lnTo>
                  <a:pt x="25908" y="25908"/>
                </a:lnTo>
                <a:lnTo>
                  <a:pt x="4354068" y="25908"/>
                </a:lnTo>
                <a:lnTo>
                  <a:pt x="4354068" y="12192"/>
                </a:lnTo>
                <a:lnTo>
                  <a:pt x="4354068" y="0"/>
                </a:lnTo>
                <a:close/>
              </a:path>
            </a:pathLst>
          </a:custGeom>
          <a:solidFill>
            <a:srgbClr val="4F80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69496" y="536366"/>
            <a:ext cx="280035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05"/>
              </a:lnSpc>
            </a:pPr>
            <a:r>
              <a:rPr sz="4400" spc="-265" dirty="0">
                <a:latin typeface="Cambria"/>
                <a:cs typeface="Cambria"/>
              </a:rPr>
              <a:t>q</a:t>
            </a:r>
            <a:endParaRPr sz="4400">
              <a:latin typeface="Cambria"/>
              <a:cs typeface="Cambri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992123" y="2519171"/>
            <a:ext cx="4354195" cy="2522220"/>
            <a:chOff x="992123" y="2519171"/>
            <a:chExt cx="4354195" cy="2522220"/>
          </a:xfrm>
        </p:grpSpPr>
        <p:sp>
          <p:nvSpPr>
            <p:cNvPr id="8" name="object 8"/>
            <p:cNvSpPr/>
            <p:nvPr/>
          </p:nvSpPr>
          <p:spPr>
            <a:xfrm>
              <a:off x="992124" y="2519171"/>
              <a:ext cx="4354195" cy="890269"/>
            </a:xfrm>
            <a:custGeom>
              <a:avLst/>
              <a:gdLst/>
              <a:ahLst/>
              <a:cxnLst/>
              <a:rect l="l" t="t" r="r" b="b"/>
              <a:pathLst>
                <a:path w="4354195" h="890270">
                  <a:moveTo>
                    <a:pt x="4354068" y="864108"/>
                  </a:moveTo>
                  <a:lnTo>
                    <a:pt x="25908" y="864108"/>
                  </a:lnTo>
                  <a:lnTo>
                    <a:pt x="25908" y="508"/>
                  </a:lnTo>
                  <a:lnTo>
                    <a:pt x="24460" y="508"/>
                  </a:lnTo>
                  <a:lnTo>
                    <a:pt x="24472" y="0"/>
                  </a:lnTo>
                  <a:lnTo>
                    <a:pt x="19329" y="0"/>
                  </a:lnTo>
                  <a:lnTo>
                    <a:pt x="19329" y="864108"/>
                  </a:lnTo>
                  <a:lnTo>
                    <a:pt x="19329" y="870458"/>
                  </a:lnTo>
                  <a:lnTo>
                    <a:pt x="12192" y="864108"/>
                  </a:lnTo>
                  <a:lnTo>
                    <a:pt x="18326" y="432511"/>
                  </a:lnTo>
                  <a:lnTo>
                    <a:pt x="18326" y="864108"/>
                  </a:lnTo>
                  <a:lnTo>
                    <a:pt x="19329" y="864108"/>
                  </a:lnTo>
                  <a:lnTo>
                    <a:pt x="19329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883920"/>
                  </a:lnTo>
                  <a:lnTo>
                    <a:pt x="6096" y="890016"/>
                  </a:lnTo>
                  <a:lnTo>
                    <a:pt x="12192" y="890016"/>
                  </a:lnTo>
                  <a:lnTo>
                    <a:pt x="4354068" y="890016"/>
                  </a:lnTo>
                  <a:lnTo>
                    <a:pt x="4354068" y="876808"/>
                  </a:lnTo>
                  <a:lnTo>
                    <a:pt x="4354068" y="876300"/>
                  </a:lnTo>
                  <a:lnTo>
                    <a:pt x="4354068" y="864108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04315" y="3622548"/>
              <a:ext cx="4342130" cy="154305"/>
            </a:xfrm>
            <a:custGeom>
              <a:avLst/>
              <a:gdLst/>
              <a:ahLst/>
              <a:cxnLst/>
              <a:rect l="l" t="t" r="r" b="b"/>
              <a:pathLst>
                <a:path w="4342130" h="154304">
                  <a:moveTo>
                    <a:pt x="4341876" y="153924"/>
                  </a:moveTo>
                  <a:lnTo>
                    <a:pt x="0" y="153924"/>
                  </a:lnTo>
                  <a:lnTo>
                    <a:pt x="0" y="0"/>
                  </a:lnTo>
                  <a:lnTo>
                    <a:pt x="4341876" y="0"/>
                  </a:lnTo>
                  <a:lnTo>
                    <a:pt x="4341876" y="153924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92111" y="3610355"/>
              <a:ext cx="4354195" cy="166370"/>
            </a:xfrm>
            <a:custGeom>
              <a:avLst/>
              <a:gdLst/>
              <a:ahLst/>
              <a:cxnLst/>
              <a:rect l="l" t="t" r="r" b="b"/>
              <a:pathLst>
                <a:path w="4354195" h="166370">
                  <a:moveTo>
                    <a:pt x="4354068" y="0"/>
                  </a:moveTo>
                  <a:lnTo>
                    <a:pt x="6096" y="0"/>
                  </a:lnTo>
                  <a:lnTo>
                    <a:pt x="0" y="4572"/>
                  </a:lnTo>
                  <a:lnTo>
                    <a:pt x="0" y="166116"/>
                  </a:lnTo>
                  <a:lnTo>
                    <a:pt x="22860" y="166116"/>
                  </a:lnTo>
                  <a:lnTo>
                    <a:pt x="25908" y="166128"/>
                  </a:lnTo>
                  <a:lnTo>
                    <a:pt x="25908" y="24384"/>
                  </a:lnTo>
                  <a:lnTo>
                    <a:pt x="4354068" y="24384"/>
                  </a:lnTo>
                  <a:lnTo>
                    <a:pt x="4354068" y="0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992124" y="3776484"/>
              <a:ext cx="4354195" cy="1264920"/>
            </a:xfrm>
            <a:custGeom>
              <a:avLst/>
              <a:gdLst/>
              <a:ahLst/>
              <a:cxnLst/>
              <a:rect l="l" t="t" r="r" b="b"/>
              <a:pathLst>
                <a:path w="4354195" h="1264920">
                  <a:moveTo>
                    <a:pt x="2842260" y="326123"/>
                  </a:moveTo>
                  <a:lnTo>
                    <a:pt x="2836608" y="1264907"/>
                  </a:lnTo>
                  <a:lnTo>
                    <a:pt x="2842260" y="1264907"/>
                  </a:lnTo>
                  <a:lnTo>
                    <a:pt x="2842260" y="326123"/>
                  </a:lnTo>
                  <a:close/>
                </a:path>
                <a:path w="4354195" h="1264920">
                  <a:moveTo>
                    <a:pt x="4354068" y="0"/>
                  </a:moveTo>
                  <a:lnTo>
                    <a:pt x="12192" y="0"/>
                  </a:lnTo>
                  <a:lnTo>
                    <a:pt x="12192" y="297167"/>
                  </a:lnTo>
                  <a:lnTo>
                    <a:pt x="6096" y="297167"/>
                  </a:lnTo>
                  <a:lnTo>
                    <a:pt x="0" y="303263"/>
                  </a:lnTo>
                  <a:lnTo>
                    <a:pt x="0" y="1264907"/>
                  </a:lnTo>
                  <a:lnTo>
                    <a:pt x="12192" y="1264907"/>
                  </a:lnTo>
                  <a:lnTo>
                    <a:pt x="20243" y="1264907"/>
                  </a:lnTo>
                  <a:lnTo>
                    <a:pt x="25908" y="1264907"/>
                  </a:lnTo>
                  <a:lnTo>
                    <a:pt x="25908" y="323075"/>
                  </a:lnTo>
                  <a:lnTo>
                    <a:pt x="2816339" y="323075"/>
                  </a:lnTo>
                  <a:lnTo>
                    <a:pt x="2816339" y="1264907"/>
                  </a:lnTo>
                  <a:lnTo>
                    <a:pt x="2828531" y="1264907"/>
                  </a:lnTo>
                  <a:lnTo>
                    <a:pt x="2836608" y="1264907"/>
                  </a:lnTo>
                  <a:lnTo>
                    <a:pt x="2842247" y="326123"/>
                  </a:lnTo>
                  <a:lnTo>
                    <a:pt x="4354068" y="326123"/>
                  </a:lnTo>
                  <a:lnTo>
                    <a:pt x="4354068" y="312407"/>
                  </a:lnTo>
                  <a:lnTo>
                    <a:pt x="4354068" y="307835"/>
                  </a:lnTo>
                  <a:lnTo>
                    <a:pt x="4354068" y="300215"/>
                  </a:lnTo>
                  <a:lnTo>
                    <a:pt x="4354068" y="0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992111" y="3776217"/>
              <a:ext cx="4354195" cy="320675"/>
            </a:xfrm>
            <a:custGeom>
              <a:avLst/>
              <a:gdLst/>
              <a:ahLst/>
              <a:cxnLst/>
              <a:rect l="l" t="t" r="r" b="b"/>
              <a:pathLst>
                <a:path w="4354195" h="320675">
                  <a:moveTo>
                    <a:pt x="4354080" y="295910"/>
                  </a:moveTo>
                  <a:lnTo>
                    <a:pt x="25908" y="295910"/>
                  </a:lnTo>
                  <a:lnTo>
                    <a:pt x="25908" y="0"/>
                  </a:lnTo>
                  <a:lnTo>
                    <a:pt x="19342" y="0"/>
                  </a:lnTo>
                  <a:lnTo>
                    <a:pt x="19342" y="295910"/>
                  </a:lnTo>
                  <a:lnTo>
                    <a:pt x="19342" y="302272"/>
                  </a:lnTo>
                  <a:lnTo>
                    <a:pt x="12192" y="295910"/>
                  </a:lnTo>
                  <a:lnTo>
                    <a:pt x="17538" y="147739"/>
                  </a:lnTo>
                  <a:lnTo>
                    <a:pt x="17538" y="295910"/>
                  </a:lnTo>
                  <a:lnTo>
                    <a:pt x="19342" y="295910"/>
                  </a:lnTo>
                  <a:lnTo>
                    <a:pt x="19342" y="0"/>
                  </a:lnTo>
                  <a:lnTo>
                    <a:pt x="17538" y="0"/>
                  </a:lnTo>
                  <a:lnTo>
                    <a:pt x="17538" y="254"/>
                  </a:lnTo>
                  <a:lnTo>
                    <a:pt x="0" y="254"/>
                  </a:lnTo>
                  <a:lnTo>
                    <a:pt x="0" y="315722"/>
                  </a:lnTo>
                  <a:lnTo>
                    <a:pt x="6096" y="320294"/>
                  </a:lnTo>
                  <a:lnTo>
                    <a:pt x="4354080" y="320294"/>
                  </a:lnTo>
                  <a:lnTo>
                    <a:pt x="4354080" y="308610"/>
                  </a:lnTo>
                  <a:lnTo>
                    <a:pt x="4354080" y="308102"/>
                  </a:lnTo>
                  <a:lnTo>
                    <a:pt x="4354080" y="295910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271479" y="2915088"/>
            <a:ext cx="13589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55" dirty="0">
                <a:latin typeface="Cambria"/>
                <a:cs typeface="Cambria"/>
              </a:rPr>
              <a:t>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5041391"/>
            <a:ext cx="5346700" cy="2519680"/>
            <a:chOff x="0" y="5041391"/>
            <a:chExt cx="5346700" cy="2519680"/>
          </a:xfrm>
        </p:grpSpPr>
        <p:sp>
          <p:nvSpPr>
            <p:cNvPr id="15" name="object 15"/>
            <p:cNvSpPr/>
            <p:nvPr/>
          </p:nvSpPr>
          <p:spPr>
            <a:xfrm>
              <a:off x="0" y="5041392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79">
                  <a:moveTo>
                    <a:pt x="5346192" y="2519171"/>
                  </a:moveTo>
                  <a:lnTo>
                    <a:pt x="0" y="2519171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92124" y="5041391"/>
              <a:ext cx="4354195" cy="1369060"/>
            </a:xfrm>
            <a:custGeom>
              <a:avLst/>
              <a:gdLst/>
              <a:ahLst/>
              <a:cxnLst/>
              <a:rect l="l" t="t" r="r" b="b"/>
              <a:pathLst>
                <a:path w="4354195" h="1369060">
                  <a:moveTo>
                    <a:pt x="4354068" y="1344168"/>
                  </a:moveTo>
                  <a:lnTo>
                    <a:pt x="2842260" y="1344168"/>
                  </a:lnTo>
                  <a:lnTo>
                    <a:pt x="2842260" y="508"/>
                  </a:lnTo>
                  <a:lnTo>
                    <a:pt x="2836595" y="508"/>
                  </a:lnTo>
                  <a:lnTo>
                    <a:pt x="2836608" y="0"/>
                  </a:lnTo>
                  <a:lnTo>
                    <a:pt x="2835681" y="0"/>
                  </a:lnTo>
                  <a:lnTo>
                    <a:pt x="2835681" y="1344168"/>
                  </a:lnTo>
                  <a:lnTo>
                    <a:pt x="2835681" y="1350530"/>
                  </a:lnTo>
                  <a:lnTo>
                    <a:pt x="2828544" y="1344180"/>
                  </a:lnTo>
                  <a:lnTo>
                    <a:pt x="2828544" y="1342059"/>
                  </a:lnTo>
                  <a:lnTo>
                    <a:pt x="2832570" y="672084"/>
                  </a:lnTo>
                  <a:lnTo>
                    <a:pt x="2832570" y="1344168"/>
                  </a:lnTo>
                  <a:lnTo>
                    <a:pt x="2835681" y="1344168"/>
                  </a:lnTo>
                  <a:lnTo>
                    <a:pt x="2835681" y="0"/>
                  </a:lnTo>
                  <a:lnTo>
                    <a:pt x="2828544" y="0"/>
                  </a:lnTo>
                  <a:lnTo>
                    <a:pt x="2816352" y="0"/>
                  </a:lnTo>
                  <a:lnTo>
                    <a:pt x="2816339" y="1341628"/>
                  </a:lnTo>
                  <a:lnTo>
                    <a:pt x="2816339" y="1353058"/>
                  </a:lnTo>
                  <a:lnTo>
                    <a:pt x="2816339" y="1353312"/>
                  </a:lnTo>
                  <a:lnTo>
                    <a:pt x="25908" y="1353312"/>
                  </a:lnTo>
                  <a:lnTo>
                    <a:pt x="25615" y="1353058"/>
                  </a:lnTo>
                  <a:lnTo>
                    <a:pt x="2816339" y="1353058"/>
                  </a:lnTo>
                  <a:lnTo>
                    <a:pt x="2816339" y="1341628"/>
                  </a:lnTo>
                  <a:lnTo>
                    <a:pt x="25908" y="1341628"/>
                  </a:lnTo>
                  <a:lnTo>
                    <a:pt x="25908" y="508"/>
                  </a:lnTo>
                  <a:lnTo>
                    <a:pt x="20231" y="508"/>
                  </a:lnTo>
                  <a:lnTo>
                    <a:pt x="20243" y="0"/>
                  </a:lnTo>
                  <a:lnTo>
                    <a:pt x="19189" y="0"/>
                  </a:lnTo>
                  <a:lnTo>
                    <a:pt x="19189" y="1341628"/>
                  </a:lnTo>
                  <a:lnTo>
                    <a:pt x="19189" y="1347343"/>
                  </a:lnTo>
                  <a:lnTo>
                    <a:pt x="12192" y="1341120"/>
                  </a:lnTo>
                  <a:lnTo>
                    <a:pt x="16205" y="672680"/>
                  </a:lnTo>
                  <a:lnTo>
                    <a:pt x="16205" y="1341628"/>
                  </a:lnTo>
                  <a:lnTo>
                    <a:pt x="19189" y="1341628"/>
                  </a:lnTo>
                  <a:lnTo>
                    <a:pt x="19189" y="0"/>
                  </a:lnTo>
                  <a:lnTo>
                    <a:pt x="12192" y="0"/>
                  </a:lnTo>
                  <a:lnTo>
                    <a:pt x="0" y="0"/>
                  </a:lnTo>
                  <a:lnTo>
                    <a:pt x="0" y="1359408"/>
                  </a:lnTo>
                  <a:lnTo>
                    <a:pt x="6096" y="1365504"/>
                  </a:lnTo>
                  <a:lnTo>
                    <a:pt x="12192" y="1365504"/>
                  </a:lnTo>
                  <a:lnTo>
                    <a:pt x="2819374" y="1365504"/>
                  </a:lnTo>
                  <a:lnTo>
                    <a:pt x="2822435" y="1368564"/>
                  </a:lnTo>
                  <a:lnTo>
                    <a:pt x="2828531" y="1368564"/>
                  </a:lnTo>
                  <a:lnTo>
                    <a:pt x="4354068" y="1368564"/>
                  </a:lnTo>
                  <a:lnTo>
                    <a:pt x="4354068" y="1356868"/>
                  </a:lnTo>
                  <a:lnTo>
                    <a:pt x="4354068" y="1356360"/>
                  </a:lnTo>
                  <a:lnTo>
                    <a:pt x="4354068" y="1344168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18032" y="4100601"/>
            <a:ext cx="2806700" cy="2215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indent="-286385">
              <a:lnSpc>
                <a:spcPts val="2820"/>
              </a:lnSpc>
              <a:spcBef>
                <a:spcPts val="100"/>
              </a:spcBef>
              <a:buChar char="•"/>
              <a:tabLst>
                <a:tab pos="363855" algn="l"/>
              </a:tabLst>
            </a:pPr>
            <a:r>
              <a:rPr sz="2400" spc="-100" dirty="0">
                <a:latin typeface="Cambria"/>
                <a:cs typeface="Cambria"/>
              </a:rPr>
              <a:t>Response</a:t>
            </a:r>
            <a:r>
              <a:rPr sz="2400" spc="20" dirty="0">
                <a:latin typeface="Cambria"/>
                <a:cs typeface="Cambria"/>
              </a:rPr>
              <a:t> </a:t>
            </a:r>
            <a:r>
              <a:rPr sz="2400" spc="-20" dirty="0">
                <a:latin typeface="Cambria"/>
                <a:cs typeface="Cambria"/>
              </a:rPr>
              <a:t>time</a:t>
            </a:r>
            <a:endParaRPr sz="2400">
              <a:latin typeface="Cambria"/>
              <a:cs typeface="Cambria"/>
            </a:endParaRPr>
          </a:p>
          <a:p>
            <a:pPr marL="363855" indent="-286385">
              <a:lnSpc>
                <a:spcPts val="2815"/>
              </a:lnSpc>
              <a:buChar char="•"/>
              <a:tabLst>
                <a:tab pos="363855" algn="l"/>
              </a:tabLst>
            </a:pPr>
            <a:r>
              <a:rPr sz="2400" spc="-20" dirty="0">
                <a:latin typeface="Cambria"/>
                <a:cs typeface="Cambria"/>
              </a:rPr>
              <a:t>Throughput</a:t>
            </a:r>
            <a:endParaRPr sz="2400">
              <a:latin typeface="Cambria"/>
              <a:cs typeface="Cambria"/>
            </a:endParaRPr>
          </a:p>
          <a:p>
            <a:pPr marL="363855" indent="-286385">
              <a:lnSpc>
                <a:spcPts val="2875"/>
              </a:lnSpc>
              <a:buChar char="•"/>
              <a:tabLst>
                <a:tab pos="363855" algn="l"/>
              </a:tabLst>
            </a:pPr>
            <a:r>
              <a:rPr sz="2400" spc="-10" dirty="0">
                <a:latin typeface="Cambria"/>
                <a:cs typeface="Cambria"/>
              </a:rPr>
              <a:t>Utilization</a:t>
            </a:r>
            <a:endParaRPr sz="2400">
              <a:latin typeface="Cambria"/>
              <a:cs typeface="Cambria"/>
            </a:endParaRPr>
          </a:p>
          <a:p>
            <a:pPr marL="363855" indent="-286385">
              <a:lnSpc>
                <a:spcPct val="100000"/>
              </a:lnSpc>
              <a:spcBef>
                <a:spcPts val="95"/>
              </a:spcBef>
              <a:buChar char="•"/>
              <a:tabLst>
                <a:tab pos="363855" algn="l"/>
              </a:tabLst>
            </a:pPr>
            <a:r>
              <a:rPr sz="2400" spc="-40" dirty="0">
                <a:latin typeface="Cambria"/>
                <a:cs typeface="Cambria"/>
              </a:rPr>
              <a:t>Static</a:t>
            </a:r>
            <a:r>
              <a:rPr sz="2400" spc="-8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volumetric</a:t>
            </a:r>
            <a:endParaRPr sz="2400">
              <a:latin typeface="Cambria"/>
              <a:cs typeface="Cambria"/>
            </a:endParaRPr>
          </a:p>
          <a:p>
            <a:pPr marL="363855" indent="-286385">
              <a:lnSpc>
                <a:spcPct val="100000"/>
              </a:lnSpc>
              <a:buChar char="•"/>
              <a:tabLst>
                <a:tab pos="363855" algn="l"/>
              </a:tabLst>
            </a:pPr>
            <a:r>
              <a:rPr sz="2400" spc="-10" dirty="0">
                <a:latin typeface="Cambria"/>
                <a:cs typeface="Cambria"/>
              </a:rPr>
              <a:t>Scalability</a:t>
            </a:r>
            <a:endParaRPr sz="2400">
              <a:latin typeface="Cambria"/>
              <a:cs typeface="Cambria"/>
            </a:endParaRPr>
          </a:p>
          <a:p>
            <a:pPr marL="363855" indent="-286385">
              <a:lnSpc>
                <a:spcPct val="100000"/>
              </a:lnSpc>
              <a:buChar char="•"/>
              <a:tabLst>
                <a:tab pos="363855" algn="l"/>
              </a:tabLst>
            </a:pPr>
            <a:r>
              <a:rPr sz="2400" spc="-10" dirty="0">
                <a:latin typeface="Cambria"/>
                <a:cs typeface="Cambria"/>
              </a:rPr>
              <a:t>Capacity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54809" y="5591160"/>
            <a:ext cx="152400" cy="33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620"/>
              </a:lnSpc>
            </a:pPr>
            <a:r>
              <a:rPr sz="2400" spc="-170" dirty="0">
                <a:latin typeface="Cambria"/>
                <a:cs typeface="Cambria"/>
              </a:rPr>
              <a:t>b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5346192" y="0"/>
            <a:ext cx="5346700" cy="2519680"/>
            <a:chOff x="5346192" y="0"/>
            <a:chExt cx="5346700" cy="2519680"/>
          </a:xfrm>
        </p:grpSpPr>
        <p:sp>
          <p:nvSpPr>
            <p:cNvPr id="20" name="object 20"/>
            <p:cNvSpPr/>
            <p:nvPr/>
          </p:nvSpPr>
          <p:spPr>
            <a:xfrm>
              <a:off x="5346192" y="0"/>
              <a:ext cx="5346700" cy="2519680"/>
            </a:xfrm>
            <a:custGeom>
              <a:avLst/>
              <a:gdLst/>
              <a:ahLst/>
              <a:cxnLst/>
              <a:rect l="l" t="t" r="r" b="b"/>
              <a:pathLst>
                <a:path w="5346700" h="2519680">
                  <a:moveTo>
                    <a:pt x="5346192" y="2519172"/>
                  </a:moveTo>
                  <a:lnTo>
                    <a:pt x="0" y="2519172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1917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346192" y="1255775"/>
              <a:ext cx="4380230" cy="15240"/>
            </a:xfrm>
            <a:custGeom>
              <a:avLst/>
              <a:gdLst/>
              <a:ahLst/>
              <a:cxnLst/>
              <a:rect l="l" t="t" r="r" b="b"/>
              <a:pathLst>
                <a:path w="4380230" h="15240">
                  <a:moveTo>
                    <a:pt x="0" y="0"/>
                  </a:moveTo>
                  <a:lnTo>
                    <a:pt x="4379975" y="0"/>
                  </a:lnTo>
                  <a:lnTo>
                    <a:pt x="4379975" y="15240"/>
                  </a:lnTo>
                  <a:lnTo>
                    <a:pt x="0" y="152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346192" y="1414272"/>
              <a:ext cx="4380230" cy="838200"/>
            </a:xfrm>
            <a:custGeom>
              <a:avLst/>
              <a:gdLst/>
              <a:ahLst/>
              <a:cxnLst/>
              <a:rect l="l" t="t" r="r" b="b"/>
              <a:pathLst>
                <a:path w="4380230" h="838200">
                  <a:moveTo>
                    <a:pt x="4379975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4379975" y="0"/>
                  </a:lnTo>
                  <a:lnTo>
                    <a:pt x="4379975" y="838199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346192" y="1402079"/>
              <a:ext cx="4394200" cy="864235"/>
            </a:xfrm>
            <a:custGeom>
              <a:avLst/>
              <a:gdLst/>
              <a:ahLst/>
              <a:cxnLst/>
              <a:rect l="l" t="t" r="r" b="b"/>
              <a:pathLst>
                <a:path w="4394200" h="864235">
                  <a:moveTo>
                    <a:pt x="4393679" y="5588"/>
                  </a:moveTo>
                  <a:lnTo>
                    <a:pt x="4390631" y="5588"/>
                  </a:lnTo>
                  <a:lnTo>
                    <a:pt x="4390631" y="508"/>
                  </a:lnTo>
                  <a:lnTo>
                    <a:pt x="4376915" y="508"/>
                  </a:lnTo>
                  <a:lnTo>
                    <a:pt x="4376915" y="5588"/>
                  </a:lnTo>
                  <a:lnTo>
                    <a:pt x="4373765" y="5588"/>
                  </a:lnTo>
                  <a:lnTo>
                    <a:pt x="4373765" y="11938"/>
                  </a:lnTo>
                  <a:lnTo>
                    <a:pt x="4373765" y="12700"/>
                  </a:lnTo>
                  <a:lnTo>
                    <a:pt x="4373626" y="12700"/>
                  </a:lnTo>
                  <a:lnTo>
                    <a:pt x="4373626" y="11938"/>
                  </a:lnTo>
                  <a:lnTo>
                    <a:pt x="4373765" y="11938"/>
                  </a:lnTo>
                  <a:lnTo>
                    <a:pt x="4373765" y="5588"/>
                  </a:lnTo>
                  <a:lnTo>
                    <a:pt x="4373626" y="5588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838200"/>
                  </a:lnTo>
                  <a:lnTo>
                    <a:pt x="0" y="838200"/>
                  </a:lnTo>
                  <a:lnTo>
                    <a:pt x="0" y="850392"/>
                  </a:lnTo>
                  <a:lnTo>
                    <a:pt x="4367784" y="850392"/>
                  </a:lnTo>
                  <a:lnTo>
                    <a:pt x="4367784" y="850900"/>
                  </a:lnTo>
                  <a:lnTo>
                    <a:pt x="0" y="850900"/>
                  </a:lnTo>
                  <a:lnTo>
                    <a:pt x="0" y="863600"/>
                  </a:lnTo>
                  <a:lnTo>
                    <a:pt x="4379963" y="863600"/>
                  </a:lnTo>
                  <a:lnTo>
                    <a:pt x="4379963" y="864108"/>
                  </a:lnTo>
                  <a:lnTo>
                    <a:pt x="4390758" y="864108"/>
                  </a:lnTo>
                  <a:lnTo>
                    <a:pt x="4390758" y="857758"/>
                  </a:lnTo>
                  <a:lnTo>
                    <a:pt x="4393679" y="857758"/>
                  </a:lnTo>
                  <a:lnTo>
                    <a:pt x="4393679" y="25908"/>
                  </a:lnTo>
                  <a:lnTo>
                    <a:pt x="4393679" y="11938"/>
                  </a:lnTo>
                  <a:lnTo>
                    <a:pt x="4393679" y="5588"/>
                  </a:lnTo>
                  <a:close/>
                </a:path>
              </a:pathLst>
            </a:custGeom>
            <a:solidFill>
              <a:srgbClr val="385D8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46192" y="2392679"/>
              <a:ext cx="4394200" cy="127000"/>
            </a:xfrm>
            <a:custGeom>
              <a:avLst/>
              <a:gdLst/>
              <a:ahLst/>
              <a:cxnLst/>
              <a:rect l="l" t="t" r="r" b="b"/>
              <a:pathLst>
                <a:path w="4394200" h="127000">
                  <a:moveTo>
                    <a:pt x="4393692" y="5600"/>
                  </a:moveTo>
                  <a:lnTo>
                    <a:pt x="4390644" y="5600"/>
                  </a:lnTo>
                  <a:lnTo>
                    <a:pt x="4390644" y="520"/>
                  </a:lnTo>
                  <a:lnTo>
                    <a:pt x="4376928" y="520"/>
                  </a:lnTo>
                  <a:lnTo>
                    <a:pt x="4376928" y="5600"/>
                  </a:lnTo>
                  <a:lnTo>
                    <a:pt x="4373765" y="5600"/>
                  </a:lnTo>
                  <a:lnTo>
                    <a:pt x="4373765" y="11950"/>
                  </a:lnTo>
                  <a:lnTo>
                    <a:pt x="4373765" y="12700"/>
                  </a:lnTo>
                  <a:lnTo>
                    <a:pt x="4373626" y="12700"/>
                  </a:lnTo>
                  <a:lnTo>
                    <a:pt x="4373626" y="11950"/>
                  </a:lnTo>
                  <a:lnTo>
                    <a:pt x="4373765" y="11950"/>
                  </a:lnTo>
                  <a:lnTo>
                    <a:pt x="4373765" y="5600"/>
                  </a:lnTo>
                  <a:lnTo>
                    <a:pt x="4373626" y="5600"/>
                  </a:lnTo>
                  <a:lnTo>
                    <a:pt x="4373626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25400"/>
                  </a:lnTo>
                  <a:lnTo>
                    <a:pt x="4367784" y="25400"/>
                  </a:lnTo>
                  <a:lnTo>
                    <a:pt x="4367784" y="127000"/>
                  </a:lnTo>
                  <a:lnTo>
                    <a:pt x="4379976" y="127000"/>
                  </a:lnTo>
                  <a:lnTo>
                    <a:pt x="4379976" y="126250"/>
                  </a:lnTo>
                  <a:lnTo>
                    <a:pt x="4393692" y="126250"/>
                  </a:lnTo>
                  <a:lnTo>
                    <a:pt x="4393692" y="25920"/>
                  </a:lnTo>
                  <a:lnTo>
                    <a:pt x="4393692" y="11950"/>
                  </a:lnTo>
                  <a:lnTo>
                    <a:pt x="4393692" y="560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1042009" y="462765"/>
            <a:ext cx="662178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10710" algn="l"/>
              </a:tabLst>
            </a:pPr>
            <a:r>
              <a:rPr spc="-50" dirty="0"/>
              <a:t>Non-</a:t>
            </a:r>
            <a:r>
              <a:rPr spc="-114" dirty="0"/>
              <a:t>Functional</a:t>
            </a:r>
            <a:r>
              <a:rPr spc="-35" dirty="0"/>
              <a:t> </a:t>
            </a:r>
            <a:r>
              <a:rPr spc="-370" dirty="0"/>
              <a:t>re</a:t>
            </a:r>
            <a:r>
              <a:rPr dirty="0"/>
              <a:t>	</a:t>
            </a:r>
            <a:r>
              <a:rPr spc="-220" dirty="0"/>
              <a:t>uirements</a:t>
            </a:r>
          </a:p>
        </p:txBody>
      </p:sp>
      <p:grpSp>
        <p:nvGrpSpPr>
          <p:cNvPr id="26" name="object 26"/>
          <p:cNvGrpSpPr/>
          <p:nvPr/>
        </p:nvGrpSpPr>
        <p:grpSpPr>
          <a:xfrm>
            <a:off x="5346191" y="25908"/>
            <a:ext cx="5346700" cy="5016500"/>
            <a:chOff x="5346191" y="25908"/>
            <a:chExt cx="5346700" cy="5016500"/>
          </a:xfrm>
        </p:grpSpPr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29115" y="25908"/>
              <a:ext cx="1676399" cy="67360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346192" y="2519172"/>
              <a:ext cx="5346700" cy="2522220"/>
            </a:xfrm>
            <a:custGeom>
              <a:avLst/>
              <a:gdLst/>
              <a:ahLst/>
              <a:cxnLst/>
              <a:rect l="l" t="t" r="r" b="b"/>
              <a:pathLst>
                <a:path w="5346700" h="2522220">
                  <a:moveTo>
                    <a:pt x="5346192" y="2522220"/>
                  </a:moveTo>
                  <a:lnTo>
                    <a:pt x="0" y="2522220"/>
                  </a:lnTo>
                  <a:lnTo>
                    <a:pt x="0" y="0"/>
                  </a:lnTo>
                  <a:lnTo>
                    <a:pt x="5346192" y="0"/>
                  </a:lnTo>
                  <a:lnTo>
                    <a:pt x="5346192" y="252222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346192" y="2518930"/>
              <a:ext cx="4394200" cy="890269"/>
            </a:xfrm>
            <a:custGeom>
              <a:avLst/>
              <a:gdLst/>
              <a:ahLst/>
              <a:cxnLst/>
              <a:rect l="l" t="t" r="r" b="b"/>
              <a:pathLst>
                <a:path w="4394200" h="890270">
                  <a:moveTo>
                    <a:pt x="4393692" y="0"/>
                  </a:moveTo>
                  <a:lnTo>
                    <a:pt x="4379976" y="0"/>
                  </a:lnTo>
                  <a:lnTo>
                    <a:pt x="4379976" y="749"/>
                  </a:lnTo>
                  <a:lnTo>
                    <a:pt x="4367784" y="749"/>
                  </a:lnTo>
                  <a:lnTo>
                    <a:pt x="4367784" y="864349"/>
                  </a:lnTo>
                  <a:lnTo>
                    <a:pt x="0" y="864349"/>
                  </a:lnTo>
                  <a:lnTo>
                    <a:pt x="0" y="876541"/>
                  </a:lnTo>
                  <a:lnTo>
                    <a:pt x="4367784" y="876541"/>
                  </a:lnTo>
                  <a:lnTo>
                    <a:pt x="4367784" y="877049"/>
                  </a:lnTo>
                  <a:lnTo>
                    <a:pt x="0" y="877049"/>
                  </a:lnTo>
                  <a:lnTo>
                    <a:pt x="0" y="889749"/>
                  </a:lnTo>
                  <a:lnTo>
                    <a:pt x="4379976" y="889749"/>
                  </a:lnTo>
                  <a:lnTo>
                    <a:pt x="4379976" y="890270"/>
                  </a:lnTo>
                  <a:lnTo>
                    <a:pt x="4390771" y="890270"/>
                  </a:lnTo>
                  <a:lnTo>
                    <a:pt x="4390771" y="883920"/>
                  </a:lnTo>
                  <a:lnTo>
                    <a:pt x="4393692" y="883920"/>
                  </a:lnTo>
                  <a:lnTo>
                    <a:pt x="4393692" y="0"/>
                  </a:lnTo>
                  <a:close/>
                </a:path>
              </a:pathLst>
            </a:custGeom>
            <a:solidFill>
              <a:srgbClr val="4F80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346192" y="3622548"/>
              <a:ext cx="4380230" cy="154305"/>
            </a:xfrm>
            <a:custGeom>
              <a:avLst/>
              <a:gdLst/>
              <a:ahLst/>
              <a:cxnLst/>
              <a:rect l="l" t="t" r="r" b="b"/>
              <a:pathLst>
                <a:path w="4380230" h="154304">
                  <a:moveTo>
                    <a:pt x="4379975" y="153924"/>
                  </a:moveTo>
                  <a:lnTo>
                    <a:pt x="0" y="153924"/>
                  </a:lnTo>
                  <a:lnTo>
                    <a:pt x="0" y="0"/>
                  </a:lnTo>
                  <a:lnTo>
                    <a:pt x="4379975" y="0"/>
                  </a:lnTo>
                  <a:lnTo>
                    <a:pt x="4379975" y="153924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346192" y="3609847"/>
              <a:ext cx="4394200" cy="167640"/>
            </a:xfrm>
            <a:custGeom>
              <a:avLst/>
              <a:gdLst/>
              <a:ahLst/>
              <a:cxnLst/>
              <a:rect l="l" t="t" r="r" b="b"/>
              <a:pathLst>
                <a:path w="4394200" h="167639">
                  <a:moveTo>
                    <a:pt x="4393679" y="5080"/>
                  </a:moveTo>
                  <a:lnTo>
                    <a:pt x="4390301" y="5080"/>
                  </a:lnTo>
                  <a:lnTo>
                    <a:pt x="4390301" y="0"/>
                  </a:lnTo>
                  <a:lnTo>
                    <a:pt x="4377931" y="0"/>
                  </a:lnTo>
                  <a:lnTo>
                    <a:pt x="4377931" y="5080"/>
                  </a:lnTo>
                  <a:lnTo>
                    <a:pt x="4374121" y="5080"/>
                  </a:lnTo>
                  <a:lnTo>
                    <a:pt x="4374121" y="12700"/>
                  </a:lnTo>
                  <a:lnTo>
                    <a:pt x="4374121" y="24892"/>
                  </a:lnTo>
                  <a:lnTo>
                    <a:pt x="4373626" y="24892"/>
                  </a:lnTo>
                  <a:lnTo>
                    <a:pt x="4373626" y="12700"/>
                  </a:lnTo>
                  <a:lnTo>
                    <a:pt x="4374121" y="12700"/>
                  </a:lnTo>
                  <a:lnTo>
                    <a:pt x="4374121" y="5080"/>
                  </a:lnTo>
                  <a:lnTo>
                    <a:pt x="4373994" y="5080"/>
                  </a:lnTo>
                  <a:lnTo>
                    <a:pt x="4373994" y="762"/>
                  </a:lnTo>
                  <a:lnTo>
                    <a:pt x="0" y="762"/>
                  </a:lnTo>
                  <a:lnTo>
                    <a:pt x="0" y="12192"/>
                  </a:lnTo>
                  <a:lnTo>
                    <a:pt x="0" y="24892"/>
                  </a:lnTo>
                  <a:lnTo>
                    <a:pt x="4367784" y="24892"/>
                  </a:lnTo>
                  <a:lnTo>
                    <a:pt x="4367784" y="167132"/>
                  </a:lnTo>
                  <a:lnTo>
                    <a:pt x="4379976" y="167132"/>
                  </a:lnTo>
                  <a:lnTo>
                    <a:pt x="4379976" y="166370"/>
                  </a:lnTo>
                  <a:lnTo>
                    <a:pt x="4393679" y="166370"/>
                  </a:lnTo>
                  <a:lnTo>
                    <a:pt x="4393679" y="25400"/>
                  </a:lnTo>
                  <a:lnTo>
                    <a:pt x="4393679" y="12700"/>
                  </a:lnTo>
                  <a:lnTo>
                    <a:pt x="4393679" y="5080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46192" y="3776484"/>
              <a:ext cx="4394200" cy="1265555"/>
            </a:xfrm>
            <a:custGeom>
              <a:avLst/>
              <a:gdLst/>
              <a:ahLst/>
              <a:cxnLst/>
              <a:rect l="l" t="t" r="r" b="b"/>
              <a:pathLst>
                <a:path w="4394200" h="1265554">
                  <a:moveTo>
                    <a:pt x="4393692" y="303784"/>
                  </a:moveTo>
                  <a:lnTo>
                    <a:pt x="4391025" y="303784"/>
                  </a:lnTo>
                  <a:lnTo>
                    <a:pt x="4391025" y="297434"/>
                  </a:lnTo>
                  <a:lnTo>
                    <a:pt x="4379976" y="297434"/>
                  </a:lnTo>
                  <a:lnTo>
                    <a:pt x="4379976" y="322834"/>
                  </a:lnTo>
                  <a:lnTo>
                    <a:pt x="4379976" y="323075"/>
                  </a:lnTo>
                  <a:lnTo>
                    <a:pt x="4379760" y="322834"/>
                  </a:lnTo>
                  <a:lnTo>
                    <a:pt x="4379976" y="322834"/>
                  </a:lnTo>
                  <a:lnTo>
                    <a:pt x="4379976" y="297434"/>
                  </a:lnTo>
                  <a:lnTo>
                    <a:pt x="4379963" y="297180"/>
                  </a:lnTo>
                  <a:lnTo>
                    <a:pt x="4379963" y="0"/>
                  </a:lnTo>
                  <a:lnTo>
                    <a:pt x="4373537" y="0"/>
                  </a:lnTo>
                  <a:lnTo>
                    <a:pt x="4373537" y="308864"/>
                  </a:lnTo>
                  <a:lnTo>
                    <a:pt x="4373537" y="315836"/>
                  </a:lnTo>
                  <a:lnTo>
                    <a:pt x="4367784" y="309359"/>
                  </a:lnTo>
                  <a:lnTo>
                    <a:pt x="4369308" y="307835"/>
                  </a:lnTo>
                  <a:lnTo>
                    <a:pt x="4370832" y="307835"/>
                  </a:lnTo>
                  <a:lnTo>
                    <a:pt x="4370832" y="308864"/>
                  </a:lnTo>
                  <a:lnTo>
                    <a:pt x="4373537" y="308864"/>
                  </a:lnTo>
                  <a:lnTo>
                    <a:pt x="4373537" y="0"/>
                  </a:lnTo>
                  <a:lnTo>
                    <a:pt x="0" y="0"/>
                  </a:lnTo>
                  <a:lnTo>
                    <a:pt x="0" y="300215"/>
                  </a:lnTo>
                  <a:lnTo>
                    <a:pt x="0" y="307835"/>
                  </a:lnTo>
                  <a:lnTo>
                    <a:pt x="0" y="312915"/>
                  </a:lnTo>
                  <a:lnTo>
                    <a:pt x="0" y="325615"/>
                  </a:lnTo>
                  <a:lnTo>
                    <a:pt x="1510284" y="325615"/>
                  </a:lnTo>
                  <a:lnTo>
                    <a:pt x="1510284" y="1264907"/>
                  </a:lnTo>
                  <a:lnTo>
                    <a:pt x="1510284" y="1265415"/>
                  </a:lnTo>
                  <a:lnTo>
                    <a:pt x="1522476" y="1265415"/>
                  </a:lnTo>
                  <a:lnTo>
                    <a:pt x="1522476" y="1264907"/>
                  </a:lnTo>
                  <a:lnTo>
                    <a:pt x="1530527" y="1264907"/>
                  </a:lnTo>
                  <a:lnTo>
                    <a:pt x="1536192" y="1264907"/>
                  </a:lnTo>
                  <a:lnTo>
                    <a:pt x="1536192" y="323075"/>
                  </a:lnTo>
                  <a:lnTo>
                    <a:pt x="4367784" y="323075"/>
                  </a:lnTo>
                  <a:lnTo>
                    <a:pt x="4367784" y="1264907"/>
                  </a:lnTo>
                  <a:lnTo>
                    <a:pt x="4379976" y="1264907"/>
                  </a:lnTo>
                  <a:lnTo>
                    <a:pt x="4379976" y="1265174"/>
                  </a:lnTo>
                  <a:lnTo>
                    <a:pt x="4393692" y="1265174"/>
                  </a:lnTo>
                  <a:lnTo>
                    <a:pt x="4393692" y="322834"/>
                  </a:lnTo>
                  <a:lnTo>
                    <a:pt x="4393692" y="308864"/>
                  </a:lnTo>
                  <a:lnTo>
                    <a:pt x="4393692" y="303784"/>
                  </a:lnTo>
                  <a:close/>
                </a:path>
              </a:pathLst>
            </a:custGeom>
            <a:solidFill>
              <a:srgbClr val="4BACC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346192" y="3776484"/>
              <a:ext cx="4394200" cy="320675"/>
            </a:xfrm>
            <a:custGeom>
              <a:avLst/>
              <a:gdLst/>
              <a:ahLst/>
              <a:cxnLst/>
              <a:rect l="l" t="t" r="r" b="b"/>
              <a:pathLst>
                <a:path w="4394200" h="320675">
                  <a:moveTo>
                    <a:pt x="4393679" y="495"/>
                  </a:moveTo>
                  <a:lnTo>
                    <a:pt x="4379976" y="495"/>
                  </a:lnTo>
                  <a:lnTo>
                    <a:pt x="4379976" y="0"/>
                  </a:lnTo>
                  <a:lnTo>
                    <a:pt x="4367784" y="0"/>
                  </a:lnTo>
                  <a:lnTo>
                    <a:pt x="4367784" y="295643"/>
                  </a:lnTo>
                  <a:lnTo>
                    <a:pt x="0" y="295643"/>
                  </a:lnTo>
                  <a:lnTo>
                    <a:pt x="0" y="307340"/>
                  </a:lnTo>
                  <a:lnTo>
                    <a:pt x="0" y="307835"/>
                  </a:lnTo>
                  <a:lnTo>
                    <a:pt x="0" y="320040"/>
                  </a:lnTo>
                  <a:lnTo>
                    <a:pt x="4379963" y="320040"/>
                  </a:lnTo>
                  <a:lnTo>
                    <a:pt x="4379963" y="320535"/>
                  </a:lnTo>
                  <a:lnTo>
                    <a:pt x="4390301" y="320535"/>
                  </a:lnTo>
                  <a:lnTo>
                    <a:pt x="4390301" y="315455"/>
                  </a:lnTo>
                  <a:lnTo>
                    <a:pt x="4393679" y="315455"/>
                  </a:lnTo>
                  <a:lnTo>
                    <a:pt x="4393679" y="495"/>
                  </a:lnTo>
                  <a:close/>
                </a:path>
              </a:pathLst>
            </a:custGeom>
            <a:solidFill>
              <a:srgbClr val="347C9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1083118" y="1390894"/>
            <a:ext cx="8249284" cy="2622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4820" marR="26289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Any</a:t>
            </a:r>
            <a:r>
              <a:rPr sz="2400" spc="-1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45" dirty="0">
                <a:solidFill>
                  <a:srgbClr val="FFFFFF"/>
                </a:solidFill>
                <a:latin typeface="Cambria"/>
                <a:cs typeface="Cambria"/>
              </a:rPr>
              <a:t>requirement</a:t>
            </a:r>
            <a:r>
              <a:rPr sz="24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5" dirty="0">
                <a:solidFill>
                  <a:srgbClr val="FFFFFF"/>
                </a:solidFill>
                <a:latin typeface="Cambria"/>
                <a:cs typeface="Cambria"/>
              </a:rPr>
              <a:t>which</a:t>
            </a: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specifies</a:t>
            </a:r>
            <a:r>
              <a:rPr sz="2400" spc="-35" dirty="0">
                <a:solidFill>
                  <a:srgbClr val="FFFFFF"/>
                </a:solidFill>
                <a:latin typeface="Cambria"/>
                <a:cs typeface="Cambria"/>
              </a:rPr>
              <a:t> how</a:t>
            </a:r>
            <a:r>
              <a:rPr sz="2400" spc="6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Cambria"/>
                <a:cs typeface="Cambria"/>
              </a:rPr>
              <a:t>the</a:t>
            </a:r>
            <a:r>
              <a:rPr sz="2400" spc="19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75" dirty="0">
                <a:solidFill>
                  <a:srgbClr val="FFFFFF"/>
                </a:solidFill>
                <a:latin typeface="Cambria"/>
                <a:cs typeface="Cambria"/>
              </a:rPr>
              <a:t>system</a:t>
            </a:r>
            <a:r>
              <a:rPr sz="2400" spc="1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85" dirty="0">
                <a:solidFill>
                  <a:srgbClr val="FFFFFF"/>
                </a:solidFill>
                <a:latin typeface="Cambria"/>
                <a:cs typeface="Cambria"/>
              </a:rPr>
              <a:t>performs</a:t>
            </a:r>
            <a:r>
              <a:rPr sz="2400" spc="23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Cambria"/>
                <a:cs typeface="Cambria"/>
              </a:rPr>
              <a:t>a </a:t>
            </a:r>
            <a:r>
              <a:rPr sz="2400" spc="-70" dirty="0">
                <a:solidFill>
                  <a:srgbClr val="FFFFFF"/>
                </a:solidFill>
                <a:latin typeface="Cambria"/>
                <a:cs typeface="Cambria"/>
              </a:rPr>
              <a:t>certain</a:t>
            </a:r>
            <a:r>
              <a:rPr sz="2400" spc="10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function.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400">
              <a:latin typeface="Cambria"/>
              <a:cs typeface="Cambria"/>
            </a:endParaRPr>
          </a:p>
          <a:p>
            <a:pPr marL="212090" marR="5080" algn="ctr">
              <a:lnSpc>
                <a:spcPct val="100000"/>
              </a:lnSpc>
              <a:tabLst>
                <a:tab pos="2418715" algn="l"/>
                <a:tab pos="3595370" algn="l"/>
                <a:tab pos="3979545" algn="l"/>
              </a:tabLst>
            </a:pPr>
            <a:r>
              <a:rPr sz="2400" spc="225" dirty="0">
                <a:latin typeface="Cambria"/>
                <a:cs typeface="Cambria"/>
              </a:rPr>
              <a:t>A</a:t>
            </a:r>
            <a:r>
              <a:rPr sz="2400" spc="-5" dirty="0">
                <a:latin typeface="Cambria"/>
                <a:cs typeface="Cambria"/>
              </a:rPr>
              <a:t> </a:t>
            </a:r>
            <a:r>
              <a:rPr sz="2400" spc="-105" dirty="0">
                <a:latin typeface="Cambria"/>
                <a:cs typeface="Cambria"/>
              </a:rPr>
              <a:t>non-</a:t>
            </a:r>
            <a:r>
              <a:rPr sz="2400" spc="-10" dirty="0">
                <a:latin typeface="Cambria"/>
                <a:cs typeface="Cambria"/>
              </a:rPr>
              <a:t>functional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40" dirty="0">
                <a:latin typeface="Cambria"/>
                <a:cs typeface="Cambria"/>
              </a:rPr>
              <a:t>requirement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will</a:t>
            </a:r>
            <a:r>
              <a:rPr sz="2400" spc="-135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describe</a:t>
            </a:r>
            <a:r>
              <a:rPr sz="2400" spc="130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how</a:t>
            </a:r>
            <a:r>
              <a:rPr sz="2400" spc="75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a</a:t>
            </a:r>
            <a:r>
              <a:rPr sz="2400" spc="-20" dirty="0">
                <a:latin typeface="Cambria"/>
                <a:cs typeface="Cambria"/>
              </a:rPr>
              <a:t> </a:t>
            </a:r>
            <a:r>
              <a:rPr sz="2400" spc="-70" dirty="0">
                <a:latin typeface="Cambria"/>
                <a:cs typeface="Cambria"/>
              </a:rPr>
              <a:t>system</a:t>
            </a:r>
            <a:r>
              <a:rPr sz="2400" spc="160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should </a:t>
            </a:r>
            <a:r>
              <a:rPr sz="2400" spc="-60" dirty="0">
                <a:latin typeface="Cambria"/>
                <a:cs typeface="Cambria"/>
              </a:rPr>
              <a:t>behave</a:t>
            </a:r>
            <a:r>
              <a:rPr sz="2400" spc="120" dirty="0">
                <a:latin typeface="Cambria"/>
                <a:cs typeface="Cambria"/>
              </a:rPr>
              <a:t> </a:t>
            </a:r>
            <a:r>
              <a:rPr sz="2400" spc="-45" dirty="0">
                <a:latin typeface="Cambria"/>
                <a:cs typeface="Cambria"/>
              </a:rPr>
              <a:t>and</a:t>
            </a:r>
            <a:r>
              <a:rPr sz="2400" spc="105" dirty="0">
                <a:latin typeface="Cambria"/>
                <a:cs typeface="Cambria"/>
              </a:rPr>
              <a:t> </a:t>
            </a:r>
            <a:r>
              <a:rPr sz="2400" spc="-65" dirty="0">
                <a:latin typeface="Cambria"/>
                <a:cs typeface="Cambria"/>
              </a:rPr>
              <a:t>what</a:t>
            </a:r>
            <a:r>
              <a:rPr sz="2400" spc="155" dirty="0">
                <a:latin typeface="Cambria"/>
                <a:cs typeface="Cambria"/>
              </a:rPr>
              <a:t> </a:t>
            </a:r>
            <a:r>
              <a:rPr sz="2400" spc="-55" dirty="0">
                <a:latin typeface="Cambria"/>
                <a:cs typeface="Cambria"/>
              </a:rPr>
              <a:t>limits</a:t>
            </a:r>
            <a:r>
              <a:rPr sz="2400" spc="-75" dirty="0">
                <a:latin typeface="Cambria"/>
                <a:cs typeface="Cambria"/>
              </a:rPr>
              <a:t> </a:t>
            </a:r>
            <a:r>
              <a:rPr sz="2400" spc="-35" dirty="0">
                <a:latin typeface="Cambria"/>
                <a:cs typeface="Cambria"/>
              </a:rPr>
              <a:t>th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5" dirty="0">
                <a:latin typeface="Cambria"/>
                <a:cs typeface="Cambria"/>
              </a:rPr>
              <a:t>re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60" dirty="0">
                <a:latin typeface="Cambria"/>
                <a:cs typeface="Cambria"/>
              </a:rPr>
              <a:t>are</a:t>
            </a:r>
            <a:r>
              <a:rPr sz="2400" spc="50" dirty="0">
                <a:latin typeface="Cambria"/>
                <a:cs typeface="Cambria"/>
              </a:rPr>
              <a:t> </a:t>
            </a:r>
            <a:r>
              <a:rPr sz="2400" dirty="0">
                <a:latin typeface="Cambria"/>
                <a:cs typeface="Cambria"/>
              </a:rPr>
              <a:t>on</a:t>
            </a:r>
            <a:r>
              <a:rPr sz="2400" spc="-35" dirty="0">
                <a:latin typeface="Cambria"/>
                <a:cs typeface="Cambria"/>
              </a:rPr>
              <a:t> </a:t>
            </a:r>
            <a:r>
              <a:rPr sz="2400" spc="-25" dirty="0">
                <a:latin typeface="Cambria"/>
                <a:cs typeface="Cambria"/>
              </a:rPr>
              <a:t>its</a:t>
            </a:r>
            <a:r>
              <a:rPr sz="2400" spc="-10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functionality.</a:t>
            </a:r>
            <a:endParaRPr sz="24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35"/>
              </a:spcBef>
            </a:pPr>
            <a:endParaRPr sz="24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sz="2400" spc="-60" dirty="0">
                <a:solidFill>
                  <a:srgbClr val="FFFFFF"/>
                </a:solidFill>
                <a:latin typeface="Cambria"/>
                <a:cs typeface="Cambria"/>
              </a:rPr>
              <a:t>Typical</a:t>
            </a:r>
            <a:r>
              <a:rPr sz="2400" spc="-30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Cambria"/>
                <a:cs typeface="Cambria"/>
              </a:rPr>
              <a:t>Non-</a:t>
            </a:r>
            <a:r>
              <a:rPr sz="2400" spc="-60" dirty="0">
                <a:solidFill>
                  <a:srgbClr val="FFFFFF"/>
                </a:solidFill>
                <a:latin typeface="Cambria"/>
                <a:cs typeface="Cambria"/>
              </a:rPr>
              <a:t>Functional</a:t>
            </a:r>
            <a:r>
              <a:rPr sz="2400" spc="4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40" dirty="0">
                <a:solidFill>
                  <a:srgbClr val="FFFFFF"/>
                </a:solidFill>
                <a:latin typeface="Cambria"/>
                <a:cs typeface="Cambria"/>
              </a:rPr>
              <a:t>requirements</a:t>
            </a:r>
            <a:r>
              <a:rPr sz="2400" spc="-25" dirty="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mbria"/>
                <a:cs typeface="Cambria"/>
              </a:rPr>
              <a:t>include: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5346192" y="5041392"/>
            <a:ext cx="5346700" cy="2519680"/>
          </a:xfrm>
          <a:custGeom>
            <a:avLst/>
            <a:gdLst/>
            <a:ahLst/>
            <a:cxnLst/>
            <a:rect l="l" t="t" r="r" b="b"/>
            <a:pathLst>
              <a:path w="5346700" h="2519679">
                <a:moveTo>
                  <a:pt x="5346192" y="2519171"/>
                </a:moveTo>
                <a:lnTo>
                  <a:pt x="0" y="2519171"/>
                </a:lnTo>
                <a:lnTo>
                  <a:pt x="0" y="0"/>
                </a:lnTo>
                <a:lnTo>
                  <a:pt x="5346192" y="0"/>
                </a:lnTo>
                <a:lnTo>
                  <a:pt x="5346192" y="251917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760020" y="6447555"/>
            <a:ext cx="9077960" cy="6299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>
              <a:lnSpc>
                <a:spcPts val="2350"/>
              </a:lnSpc>
              <a:spcBef>
                <a:spcPts val="225"/>
              </a:spcBef>
            </a:pP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non-functional</a:t>
            </a:r>
            <a:r>
              <a:rPr sz="2000" b="1" spc="37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F80BC"/>
                </a:solidFill>
                <a:latin typeface="Times New Roman"/>
                <a:cs typeface="Times New Roman"/>
              </a:rPr>
              <a:t>requirements</a:t>
            </a:r>
            <a:r>
              <a:rPr sz="2000" b="1" spc="-6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are</a:t>
            </a:r>
            <a:r>
              <a:rPr sz="2000" b="1" spc="-3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mostly</a:t>
            </a:r>
            <a:r>
              <a:rPr sz="2000" b="1" spc="-4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quality</a:t>
            </a:r>
            <a:r>
              <a:rPr sz="2000" b="1" spc="-4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4F80BC"/>
                </a:solidFill>
                <a:latin typeface="Times New Roman"/>
                <a:cs typeface="Times New Roman"/>
              </a:rPr>
              <a:t>requirement</a:t>
            </a:r>
            <a:r>
              <a:rPr sz="2000" b="1" spc="-3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that</a:t>
            </a:r>
            <a:r>
              <a:rPr sz="2000" b="1" spc="-3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specifies</a:t>
            </a:r>
            <a:r>
              <a:rPr sz="2000" b="1" spc="-4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how</a:t>
            </a:r>
            <a:r>
              <a:rPr sz="2000" b="1" spc="-5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4F80BC"/>
                </a:solidFill>
                <a:latin typeface="Times New Roman"/>
                <a:cs typeface="Times New Roman"/>
              </a:rPr>
              <a:t>well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the</a:t>
            </a:r>
            <a:r>
              <a:rPr sz="2000" b="1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software</a:t>
            </a:r>
            <a:r>
              <a:rPr sz="2000" b="1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does</a:t>
            </a:r>
            <a:r>
              <a:rPr sz="2000" b="1" spc="-3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what</a:t>
            </a:r>
            <a:r>
              <a:rPr sz="2000" b="1" spc="-1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it</a:t>
            </a:r>
            <a:r>
              <a:rPr sz="2000" b="1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is</a:t>
            </a:r>
            <a:r>
              <a:rPr sz="2000" b="1" spc="-3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supposed</a:t>
            </a:r>
            <a:r>
              <a:rPr sz="2000" b="1" spc="-4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4F80BC"/>
                </a:solidFill>
                <a:latin typeface="Times New Roman"/>
                <a:cs typeface="Times New Roman"/>
              </a:rPr>
              <a:t>to</a:t>
            </a:r>
            <a:r>
              <a:rPr sz="2000" b="1" spc="-10" dirty="0">
                <a:solidFill>
                  <a:srgbClr val="4F80BC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4F80BC"/>
                </a:solidFill>
                <a:latin typeface="Times New Roman"/>
                <a:cs typeface="Times New Roman"/>
              </a:rPr>
              <a:t>do.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/>
          <p:nvPr/>
        </p:nvSpPr>
        <p:spPr>
          <a:xfrm>
            <a:off x="5346192" y="5041391"/>
            <a:ext cx="4394200" cy="1369060"/>
          </a:xfrm>
          <a:custGeom>
            <a:avLst/>
            <a:gdLst/>
            <a:ahLst/>
            <a:cxnLst/>
            <a:rect l="l" t="t" r="r" b="b"/>
            <a:pathLst>
              <a:path w="4394200" h="1369060">
                <a:moveTo>
                  <a:pt x="4393692" y="266"/>
                </a:moveTo>
                <a:lnTo>
                  <a:pt x="4379976" y="266"/>
                </a:lnTo>
                <a:lnTo>
                  <a:pt x="4379976" y="0"/>
                </a:lnTo>
                <a:lnTo>
                  <a:pt x="4367784" y="0"/>
                </a:lnTo>
                <a:lnTo>
                  <a:pt x="4367784" y="1341628"/>
                </a:lnTo>
                <a:lnTo>
                  <a:pt x="4367784" y="1353058"/>
                </a:lnTo>
                <a:lnTo>
                  <a:pt x="4367784" y="1353312"/>
                </a:lnTo>
                <a:lnTo>
                  <a:pt x="1536192" y="1353312"/>
                </a:lnTo>
                <a:lnTo>
                  <a:pt x="1535899" y="1353058"/>
                </a:lnTo>
                <a:lnTo>
                  <a:pt x="4367784" y="1353058"/>
                </a:lnTo>
                <a:lnTo>
                  <a:pt x="4367784" y="1341628"/>
                </a:lnTo>
                <a:lnTo>
                  <a:pt x="1536192" y="1341628"/>
                </a:lnTo>
                <a:lnTo>
                  <a:pt x="1536192" y="508"/>
                </a:lnTo>
                <a:lnTo>
                  <a:pt x="1530515" y="508"/>
                </a:lnTo>
                <a:lnTo>
                  <a:pt x="1530527" y="0"/>
                </a:lnTo>
                <a:lnTo>
                  <a:pt x="1529473" y="0"/>
                </a:lnTo>
                <a:lnTo>
                  <a:pt x="1529473" y="1341628"/>
                </a:lnTo>
                <a:lnTo>
                  <a:pt x="1529473" y="1347343"/>
                </a:lnTo>
                <a:lnTo>
                  <a:pt x="1522476" y="1341120"/>
                </a:lnTo>
                <a:lnTo>
                  <a:pt x="1526489" y="672680"/>
                </a:lnTo>
                <a:lnTo>
                  <a:pt x="1526489" y="1341628"/>
                </a:lnTo>
                <a:lnTo>
                  <a:pt x="1529473" y="1341628"/>
                </a:lnTo>
                <a:lnTo>
                  <a:pt x="1529473" y="0"/>
                </a:lnTo>
                <a:lnTo>
                  <a:pt x="1522476" y="0"/>
                </a:lnTo>
                <a:lnTo>
                  <a:pt x="1510284" y="0"/>
                </a:lnTo>
                <a:lnTo>
                  <a:pt x="1510284" y="508"/>
                </a:lnTo>
                <a:lnTo>
                  <a:pt x="1510284" y="1344168"/>
                </a:lnTo>
                <a:lnTo>
                  <a:pt x="0" y="1344168"/>
                </a:lnTo>
                <a:lnTo>
                  <a:pt x="0" y="1356360"/>
                </a:lnTo>
                <a:lnTo>
                  <a:pt x="1510284" y="1356360"/>
                </a:lnTo>
                <a:lnTo>
                  <a:pt x="1510284" y="1356868"/>
                </a:lnTo>
                <a:lnTo>
                  <a:pt x="0" y="1356868"/>
                </a:lnTo>
                <a:lnTo>
                  <a:pt x="0" y="1368298"/>
                </a:lnTo>
                <a:lnTo>
                  <a:pt x="1522476" y="1368298"/>
                </a:lnTo>
                <a:lnTo>
                  <a:pt x="1522476" y="1368564"/>
                </a:lnTo>
                <a:lnTo>
                  <a:pt x="1533271" y="1368564"/>
                </a:lnTo>
                <a:lnTo>
                  <a:pt x="1533271" y="1365504"/>
                </a:lnTo>
                <a:lnTo>
                  <a:pt x="4379976" y="1365504"/>
                </a:lnTo>
                <a:lnTo>
                  <a:pt x="4390771" y="1365516"/>
                </a:lnTo>
                <a:lnTo>
                  <a:pt x="4390771" y="1359166"/>
                </a:lnTo>
                <a:lnTo>
                  <a:pt x="4393692" y="1359166"/>
                </a:lnTo>
                <a:lnTo>
                  <a:pt x="4393692" y="266"/>
                </a:lnTo>
                <a:close/>
              </a:path>
            </a:pathLst>
          </a:custGeom>
          <a:solidFill>
            <a:srgbClr val="4BACC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834384" y="4103577"/>
            <a:ext cx="3028950" cy="2197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5440" indent="-267970">
              <a:lnSpc>
                <a:spcPts val="2820"/>
              </a:lnSpc>
              <a:spcBef>
                <a:spcPts val="100"/>
              </a:spcBef>
              <a:buChar char="•"/>
              <a:tabLst>
                <a:tab pos="345440" algn="l"/>
              </a:tabLst>
            </a:pPr>
            <a:r>
              <a:rPr sz="2400" spc="-10" dirty="0">
                <a:latin typeface="Cambria"/>
                <a:cs typeface="Cambria"/>
              </a:rPr>
              <a:t>Availability</a:t>
            </a:r>
            <a:endParaRPr sz="2400">
              <a:latin typeface="Cambria"/>
              <a:cs typeface="Cambria"/>
            </a:endParaRPr>
          </a:p>
          <a:p>
            <a:pPr marL="363855" indent="-286385">
              <a:lnSpc>
                <a:spcPts val="2815"/>
              </a:lnSpc>
              <a:buChar char="•"/>
              <a:tabLst>
                <a:tab pos="363855" algn="l"/>
              </a:tabLst>
            </a:pPr>
            <a:r>
              <a:rPr sz="2400" spc="-10" dirty="0">
                <a:latin typeface="Cambria"/>
                <a:cs typeface="Cambria"/>
              </a:rPr>
              <a:t>Reliability</a:t>
            </a:r>
            <a:endParaRPr sz="2400">
              <a:latin typeface="Cambria"/>
              <a:cs typeface="Cambria"/>
            </a:endParaRPr>
          </a:p>
          <a:p>
            <a:pPr marL="362585" indent="-285115">
              <a:lnSpc>
                <a:spcPts val="2870"/>
              </a:lnSpc>
              <a:buChar char="•"/>
              <a:tabLst>
                <a:tab pos="362585" algn="l"/>
                <a:tab pos="1652905" algn="l"/>
              </a:tabLst>
            </a:pPr>
            <a:r>
              <a:rPr sz="2400" spc="-10" dirty="0">
                <a:latin typeface="Cambria"/>
                <a:cs typeface="Cambria"/>
              </a:rPr>
              <a:t>Recovera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10" dirty="0">
                <a:latin typeface="Cambria"/>
                <a:cs typeface="Cambria"/>
              </a:rPr>
              <a:t>ility</a:t>
            </a:r>
            <a:endParaRPr sz="2400">
              <a:latin typeface="Cambria"/>
              <a:cs typeface="Cambria"/>
            </a:endParaRPr>
          </a:p>
          <a:p>
            <a:pPr marL="363855" indent="-286385">
              <a:lnSpc>
                <a:spcPts val="2860"/>
              </a:lnSpc>
              <a:buChar char="•"/>
              <a:tabLst>
                <a:tab pos="363855" algn="l"/>
              </a:tabLst>
            </a:pPr>
            <a:r>
              <a:rPr sz="2400" spc="-10" dirty="0">
                <a:latin typeface="Cambria"/>
                <a:cs typeface="Cambria"/>
              </a:rPr>
              <a:t>Maintainability</a:t>
            </a:r>
            <a:endParaRPr sz="2400">
              <a:latin typeface="Cambria"/>
              <a:cs typeface="Cambria"/>
            </a:endParaRPr>
          </a:p>
          <a:p>
            <a:pPr marL="363855" indent="-286385">
              <a:lnSpc>
                <a:spcPts val="2860"/>
              </a:lnSpc>
              <a:buChar char="•"/>
              <a:tabLst>
                <a:tab pos="363855" algn="l"/>
                <a:tab pos="1570990" algn="l"/>
              </a:tabLst>
            </a:pPr>
            <a:r>
              <a:rPr sz="2400" spc="-10" dirty="0">
                <a:latin typeface="Cambria"/>
                <a:cs typeface="Cambria"/>
              </a:rPr>
              <a:t>Servicea</a:t>
            </a:r>
            <a:r>
              <a:rPr sz="2400" dirty="0">
                <a:latin typeface="Cambria"/>
                <a:cs typeface="Cambria"/>
              </a:rPr>
              <a:t>	</a:t>
            </a:r>
            <a:r>
              <a:rPr sz="2400" spc="-20" dirty="0">
                <a:latin typeface="Cambria"/>
                <a:cs typeface="Cambria"/>
              </a:rPr>
              <a:t>ility</a:t>
            </a:r>
            <a:endParaRPr sz="2400">
              <a:latin typeface="Cambria"/>
              <a:cs typeface="Cambria"/>
            </a:endParaRPr>
          </a:p>
          <a:p>
            <a:pPr marL="363855" indent="-286385">
              <a:lnSpc>
                <a:spcPts val="2875"/>
              </a:lnSpc>
              <a:buChar char="•"/>
              <a:tabLst>
                <a:tab pos="363855" algn="l"/>
              </a:tabLst>
            </a:pPr>
            <a:r>
              <a:rPr sz="2400" spc="-10" dirty="0">
                <a:latin typeface="Cambria"/>
                <a:cs typeface="Cambria"/>
              </a:rPr>
              <a:t>Security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75526" y="4100601"/>
            <a:ext cx="2851150" cy="2219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0840" indent="-286385">
              <a:lnSpc>
                <a:spcPct val="100000"/>
              </a:lnSpc>
              <a:spcBef>
                <a:spcPts val="100"/>
              </a:spcBef>
              <a:buChar char="•"/>
              <a:tabLst>
                <a:tab pos="370840" algn="l"/>
              </a:tabLst>
            </a:pPr>
            <a:r>
              <a:rPr sz="2400" spc="-10" dirty="0">
                <a:latin typeface="Cambria"/>
                <a:cs typeface="Cambria"/>
              </a:rPr>
              <a:t>Regulatory</a:t>
            </a:r>
            <a:endParaRPr sz="2400">
              <a:latin typeface="Cambria"/>
              <a:cs typeface="Cambria"/>
            </a:endParaRPr>
          </a:p>
          <a:p>
            <a:pPr marL="370840" indent="-286385">
              <a:lnSpc>
                <a:spcPct val="100000"/>
              </a:lnSpc>
              <a:buChar char="•"/>
              <a:tabLst>
                <a:tab pos="370840" algn="l"/>
              </a:tabLst>
            </a:pPr>
            <a:r>
              <a:rPr sz="2400" spc="-10" dirty="0">
                <a:latin typeface="Cambria"/>
                <a:cs typeface="Cambria"/>
              </a:rPr>
              <a:t>Manageability</a:t>
            </a:r>
            <a:endParaRPr sz="2400">
              <a:latin typeface="Cambria"/>
              <a:cs typeface="Cambria"/>
            </a:endParaRPr>
          </a:p>
          <a:p>
            <a:pPr marL="370840" indent="-286385">
              <a:lnSpc>
                <a:spcPct val="100000"/>
              </a:lnSpc>
              <a:buChar char="•"/>
              <a:tabLst>
                <a:tab pos="370840" algn="l"/>
              </a:tabLst>
            </a:pPr>
            <a:r>
              <a:rPr sz="2400" spc="-30" dirty="0">
                <a:latin typeface="Cambria"/>
                <a:cs typeface="Cambria"/>
              </a:rPr>
              <a:t>Environmental</a:t>
            </a:r>
            <a:endParaRPr sz="2400">
              <a:latin typeface="Cambria"/>
              <a:cs typeface="Cambria"/>
            </a:endParaRPr>
          </a:p>
          <a:p>
            <a:pPr marL="370840" indent="-286385">
              <a:lnSpc>
                <a:spcPct val="100000"/>
              </a:lnSpc>
              <a:buChar char="•"/>
              <a:tabLst>
                <a:tab pos="370840" algn="l"/>
              </a:tabLst>
            </a:pPr>
            <a:r>
              <a:rPr sz="2400" spc="-55" dirty="0">
                <a:latin typeface="Cambria"/>
                <a:cs typeface="Cambria"/>
              </a:rPr>
              <a:t>Data</a:t>
            </a:r>
            <a:r>
              <a:rPr sz="2400" spc="-70" dirty="0">
                <a:latin typeface="Cambria"/>
                <a:cs typeface="Cambria"/>
              </a:rPr>
              <a:t> </a:t>
            </a:r>
            <a:r>
              <a:rPr sz="2400" spc="-10" dirty="0">
                <a:latin typeface="Cambria"/>
                <a:cs typeface="Cambria"/>
              </a:rPr>
              <a:t>Integrity</a:t>
            </a:r>
            <a:endParaRPr sz="2400">
              <a:latin typeface="Cambria"/>
              <a:cs typeface="Cambria"/>
            </a:endParaRPr>
          </a:p>
          <a:p>
            <a:pPr marL="370840" indent="-286385">
              <a:lnSpc>
                <a:spcPct val="100000"/>
              </a:lnSpc>
              <a:buChar char="•"/>
              <a:tabLst>
                <a:tab pos="370840" algn="l"/>
              </a:tabLst>
            </a:pPr>
            <a:r>
              <a:rPr sz="2400" spc="-10" dirty="0">
                <a:latin typeface="Cambria"/>
                <a:cs typeface="Cambria"/>
              </a:rPr>
              <a:t>Usability</a:t>
            </a:r>
            <a:endParaRPr sz="2400">
              <a:latin typeface="Cambria"/>
              <a:cs typeface="Cambria"/>
            </a:endParaRPr>
          </a:p>
          <a:p>
            <a:pPr marL="370840" indent="-286385">
              <a:lnSpc>
                <a:spcPct val="100000"/>
              </a:lnSpc>
              <a:buChar char="•"/>
              <a:tabLst>
                <a:tab pos="370840" algn="l"/>
              </a:tabLst>
            </a:pPr>
            <a:r>
              <a:rPr sz="2400" spc="-45" dirty="0">
                <a:latin typeface="Cambria"/>
                <a:cs typeface="Cambria"/>
              </a:rPr>
              <a:t>Interoperability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</Template>
  <TotalTime>2</TotalTime>
  <Words>503</Words>
  <Application>Microsoft Office PowerPoint</Application>
  <PresentationFormat>Custom</PresentationFormat>
  <Paragraphs>213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Aptos Display</vt:lpstr>
      <vt:lpstr>Arial</vt:lpstr>
      <vt:lpstr>Arial MT</vt:lpstr>
      <vt:lpstr>Calibri</vt:lpstr>
      <vt:lpstr>Cambria</vt:lpstr>
      <vt:lpstr>Times New Roman</vt:lpstr>
      <vt:lpstr>1_Office Theme</vt:lpstr>
      <vt:lpstr>Requirement Engineering</vt:lpstr>
      <vt:lpstr>Requirement Engineering</vt:lpstr>
      <vt:lpstr>Requirement Engineering</vt:lpstr>
      <vt:lpstr>Requirement Engineering Problem Statement</vt:lpstr>
      <vt:lpstr>Requirement Engine ring</vt:lpstr>
      <vt:lpstr>Types of Requirements</vt:lpstr>
      <vt:lpstr>Functional &amp; Non-Functional requirements</vt:lpstr>
      <vt:lpstr>Functional requirements</vt:lpstr>
      <vt:lpstr>Non-Functional re uirements</vt:lpstr>
      <vt:lpstr>Library Management System</vt:lpstr>
      <vt:lpstr>Library Management System</vt:lpstr>
      <vt:lpstr>Requirements Engineering Tasks</vt:lpstr>
      <vt:lpstr>Requirements Engineering Tasks</vt:lpstr>
      <vt:lpstr>Requirements Engineering Tasks cont.</vt:lpstr>
      <vt:lpstr>Requirements Engineering Tasks cont.</vt:lpstr>
      <vt:lpstr>Requirements Engineering Tasks cont.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PowerPoint - Unit 2.1 Software Engineering</dc:title>
  <dc:creator>ASHWANI</dc:creator>
  <cp:lastModifiedBy>snowb</cp:lastModifiedBy>
  <cp:revision>4</cp:revision>
  <dcterms:created xsi:type="dcterms:W3CDTF">2025-09-23T17:29:03Z</dcterms:created>
  <dcterms:modified xsi:type="dcterms:W3CDTF">2025-09-23T17:38:02Z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2020-09-10T00:00:00Z</vt:filetime>
  </property>
  <property fmtid="{D5CDD505-2E9C-101B-9397-08002B2CF9AE}" pid="3" name="LastSaved">
    <vt:filetime>2025-09-23T00:00:00Z</vt:filetime>
  </property>
  <property fmtid="{D5CDD505-2E9C-101B-9397-08002B2CF9AE}" pid="4" name="Producer">
    <vt:lpwstr>Microsoft: Print To PDF</vt:lpwstr>
  </property>
</Properties>
</file>