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6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A4FD9-6185-4574-873A-7CB354A7A1DC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DC4B4-19E6-4ED1-8272-5A6263060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64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LPU</a:t>
            </a:r>
            <a:r>
              <a:rPr spc="-35" dirty="0"/>
              <a:t> </a:t>
            </a:r>
            <a:r>
              <a:rPr dirty="0"/>
              <a:t>::</a:t>
            </a:r>
            <a:r>
              <a:rPr spc="-20" dirty="0"/>
              <a:t> </a:t>
            </a:r>
            <a:r>
              <a:rPr dirty="0"/>
              <a:t>CAP437: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45" dirty="0"/>
              <a:t> </a:t>
            </a:r>
            <a:r>
              <a:rPr dirty="0"/>
              <a:t>PRACTICES</a:t>
            </a:r>
            <a:r>
              <a:rPr spc="-50" dirty="0"/>
              <a:t> </a:t>
            </a:r>
            <a:r>
              <a:rPr dirty="0"/>
              <a:t>:</a:t>
            </a:r>
            <a:r>
              <a:rPr spc="375" dirty="0"/>
              <a:t> </a:t>
            </a:r>
            <a:r>
              <a:rPr dirty="0"/>
              <a:t>Ashwani</a:t>
            </a:r>
            <a:r>
              <a:rPr spc="-40" dirty="0"/>
              <a:t> </a:t>
            </a:r>
            <a:r>
              <a:rPr dirty="0"/>
              <a:t>Kumar</a:t>
            </a:r>
            <a:r>
              <a:rPr spc="-50" dirty="0"/>
              <a:t> </a:t>
            </a:r>
            <a:r>
              <a:rPr spc="-10" dirty="0"/>
              <a:t>Tewari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9567A-88DA-4DD5-B671-42368647CA52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64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LPU</a:t>
            </a:r>
            <a:r>
              <a:rPr spc="-35" dirty="0"/>
              <a:t> </a:t>
            </a:r>
            <a:r>
              <a:rPr dirty="0"/>
              <a:t>::</a:t>
            </a:r>
            <a:r>
              <a:rPr spc="-20" dirty="0"/>
              <a:t> </a:t>
            </a:r>
            <a:r>
              <a:rPr dirty="0"/>
              <a:t>CAP437: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45" dirty="0"/>
              <a:t> </a:t>
            </a:r>
            <a:r>
              <a:rPr dirty="0"/>
              <a:t>PRACTICES</a:t>
            </a:r>
            <a:r>
              <a:rPr spc="-50" dirty="0"/>
              <a:t> </a:t>
            </a:r>
            <a:r>
              <a:rPr dirty="0"/>
              <a:t>:</a:t>
            </a:r>
            <a:r>
              <a:rPr spc="375" dirty="0"/>
              <a:t> </a:t>
            </a:r>
            <a:r>
              <a:rPr dirty="0"/>
              <a:t>Ashwani</a:t>
            </a:r>
            <a:r>
              <a:rPr spc="-40" dirty="0"/>
              <a:t> </a:t>
            </a:r>
            <a:r>
              <a:rPr dirty="0"/>
              <a:t>Kumar</a:t>
            </a:r>
            <a:r>
              <a:rPr spc="-50" dirty="0"/>
              <a:t> </a:t>
            </a:r>
            <a:r>
              <a:rPr spc="-10" dirty="0"/>
              <a:t>Tewari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0AB21-FEF3-49FD-9490-DB461DF8EE06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7092" y="1156715"/>
            <a:ext cx="8385175" cy="56515"/>
          </a:xfrm>
          <a:custGeom>
            <a:avLst/>
            <a:gdLst/>
            <a:ahLst/>
            <a:cxnLst/>
            <a:rect l="l" t="t" r="r" b="b"/>
            <a:pathLst>
              <a:path w="8385175" h="56515">
                <a:moveTo>
                  <a:pt x="8385048" y="0"/>
                </a:moveTo>
                <a:lnTo>
                  <a:pt x="4229100" y="0"/>
                </a:lnTo>
                <a:lnTo>
                  <a:pt x="0" y="0"/>
                </a:lnTo>
                <a:lnTo>
                  <a:pt x="0" y="56388"/>
                </a:lnTo>
                <a:lnTo>
                  <a:pt x="4229100" y="56388"/>
                </a:lnTo>
                <a:lnTo>
                  <a:pt x="8385048" y="56388"/>
                </a:lnTo>
                <a:lnTo>
                  <a:pt x="8385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LPU</a:t>
            </a:r>
            <a:r>
              <a:rPr spc="-35" dirty="0"/>
              <a:t> </a:t>
            </a:r>
            <a:r>
              <a:rPr dirty="0"/>
              <a:t>::</a:t>
            </a:r>
            <a:r>
              <a:rPr spc="-20" dirty="0"/>
              <a:t> </a:t>
            </a:r>
            <a:r>
              <a:rPr dirty="0"/>
              <a:t>CAP437: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45" dirty="0"/>
              <a:t> </a:t>
            </a:r>
            <a:r>
              <a:rPr dirty="0"/>
              <a:t>PRACTICES</a:t>
            </a:r>
            <a:r>
              <a:rPr spc="-50" dirty="0"/>
              <a:t> </a:t>
            </a:r>
            <a:r>
              <a:rPr dirty="0"/>
              <a:t>:</a:t>
            </a:r>
            <a:r>
              <a:rPr spc="375" dirty="0"/>
              <a:t> </a:t>
            </a:r>
            <a:r>
              <a:rPr dirty="0"/>
              <a:t>Ashwani</a:t>
            </a:r>
            <a:r>
              <a:rPr spc="-40" dirty="0"/>
              <a:t> </a:t>
            </a:r>
            <a:r>
              <a:rPr dirty="0"/>
              <a:t>Kumar</a:t>
            </a:r>
            <a:r>
              <a:rPr spc="-50" dirty="0"/>
              <a:t> </a:t>
            </a:r>
            <a:r>
              <a:rPr spc="-10" dirty="0"/>
              <a:t>Tewari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B4D2-EFAF-465D-9D8D-250B8F8378A2}" type="datetime1">
              <a:rPr lang="en-US" smtClean="0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LPU</a:t>
            </a:r>
            <a:r>
              <a:rPr spc="-35" dirty="0"/>
              <a:t> </a:t>
            </a:r>
            <a:r>
              <a:rPr dirty="0"/>
              <a:t>::</a:t>
            </a:r>
            <a:r>
              <a:rPr spc="-20" dirty="0"/>
              <a:t> </a:t>
            </a:r>
            <a:r>
              <a:rPr dirty="0"/>
              <a:t>CAP437: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45" dirty="0"/>
              <a:t> </a:t>
            </a:r>
            <a:r>
              <a:rPr dirty="0"/>
              <a:t>PRACTICES</a:t>
            </a:r>
            <a:r>
              <a:rPr spc="-50" dirty="0"/>
              <a:t> </a:t>
            </a:r>
            <a:r>
              <a:rPr dirty="0"/>
              <a:t>:</a:t>
            </a:r>
            <a:r>
              <a:rPr spc="375" dirty="0"/>
              <a:t> </a:t>
            </a:r>
            <a:r>
              <a:rPr dirty="0"/>
              <a:t>Ashwani</a:t>
            </a:r>
            <a:r>
              <a:rPr spc="-40" dirty="0"/>
              <a:t> </a:t>
            </a:r>
            <a:r>
              <a:rPr dirty="0"/>
              <a:t>Kumar</a:t>
            </a:r>
            <a:r>
              <a:rPr spc="-50" dirty="0"/>
              <a:t> </a:t>
            </a:r>
            <a:r>
              <a:rPr spc="-10" dirty="0"/>
              <a:t>Tewari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0E21-609A-411E-94A8-9B5E60638AC4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LPU</a:t>
            </a:r>
            <a:r>
              <a:rPr spc="-35" dirty="0"/>
              <a:t> </a:t>
            </a:r>
            <a:r>
              <a:rPr dirty="0"/>
              <a:t>::</a:t>
            </a:r>
            <a:r>
              <a:rPr spc="-20" dirty="0"/>
              <a:t> </a:t>
            </a:r>
            <a:r>
              <a:rPr dirty="0"/>
              <a:t>CAP437: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45" dirty="0"/>
              <a:t> </a:t>
            </a:r>
            <a:r>
              <a:rPr dirty="0"/>
              <a:t>PRACTICES</a:t>
            </a:r>
            <a:r>
              <a:rPr spc="-50" dirty="0"/>
              <a:t> </a:t>
            </a:r>
            <a:r>
              <a:rPr dirty="0"/>
              <a:t>:</a:t>
            </a:r>
            <a:r>
              <a:rPr spc="375" dirty="0"/>
              <a:t> </a:t>
            </a:r>
            <a:r>
              <a:rPr dirty="0"/>
              <a:t>Ashwani</a:t>
            </a:r>
            <a:r>
              <a:rPr spc="-40" dirty="0"/>
              <a:t> </a:t>
            </a:r>
            <a:r>
              <a:rPr dirty="0"/>
              <a:t>Kumar</a:t>
            </a:r>
            <a:r>
              <a:rPr spc="-50" dirty="0"/>
              <a:t> </a:t>
            </a:r>
            <a:r>
              <a:rPr spc="-10" dirty="0"/>
              <a:t>Tewari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EF7ED-7C82-4965-8C5B-444B4BF1C81A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009" y="462765"/>
            <a:ext cx="73590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9378" y="1398484"/>
            <a:ext cx="4883150" cy="3286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64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14972" y="7194267"/>
            <a:ext cx="6552565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LPU</a:t>
            </a:r>
            <a:r>
              <a:rPr spc="-35" dirty="0"/>
              <a:t> </a:t>
            </a:r>
            <a:r>
              <a:rPr dirty="0"/>
              <a:t>::</a:t>
            </a:r>
            <a:r>
              <a:rPr spc="-20" dirty="0"/>
              <a:t> </a:t>
            </a:r>
            <a:r>
              <a:rPr dirty="0"/>
              <a:t>CAP437: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45" dirty="0"/>
              <a:t> </a:t>
            </a:r>
            <a:r>
              <a:rPr dirty="0"/>
              <a:t>PRACTICES</a:t>
            </a:r>
            <a:r>
              <a:rPr spc="-50" dirty="0"/>
              <a:t> </a:t>
            </a:r>
            <a:r>
              <a:rPr dirty="0"/>
              <a:t>:</a:t>
            </a:r>
            <a:r>
              <a:rPr spc="375" dirty="0"/>
              <a:t> </a:t>
            </a:r>
            <a:r>
              <a:rPr dirty="0"/>
              <a:t>Ashwani</a:t>
            </a:r>
            <a:r>
              <a:rPr spc="-40" dirty="0"/>
              <a:t> </a:t>
            </a:r>
            <a:r>
              <a:rPr dirty="0"/>
              <a:t>Kumar</a:t>
            </a:r>
            <a:r>
              <a:rPr spc="-50" dirty="0"/>
              <a:t> </a:t>
            </a:r>
            <a:r>
              <a:rPr spc="-10" dirty="0"/>
              <a:t>Tewari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A6FA0-0F53-4921-AD6D-96CF983ED303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7.jp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jpg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7.jp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47472"/>
            <a:ext cx="4573905" cy="2171700"/>
            <a:chOff x="772668" y="347472"/>
            <a:chExt cx="4573905" cy="2171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668" y="347472"/>
              <a:ext cx="4573524" cy="21717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2668" y="1865375"/>
              <a:ext cx="4573905" cy="654050"/>
            </a:xfrm>
            <a:custGeom>
              <a:avLst/>
              <a:gdLst/>
              <a:ahLst/>
              <a:cxnLst/>
              <a:rect l="l" t="t" r="r" b="b"/>
              <a:pathLst>
                <a:path w="4573905" h="654050">
                  <a:moveTo>
                    <a:pt x="4573524" y="366128"/>
                  </a:moveTo>
                  <a:lnTo>
                    <a:pt x="4210812" y="3048"/>
                  </a:lnTo>
                  <a:lnTo>
                    <a:pt x="4204716" y="0"/>
                  </a:lnTo>
                  <a:lnTo>
                    <a:pt x="13716" y="12192"/>
                  </a:lnTo>
                  <a:lnTo>
                    <a:pt x="4201668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653796"/>
                  </a:lnTo>
                  <a:lnTo>
                    <a:pt x="13716" y="653796"/>
                  </a:lnTo>
                  <a:lnTo>
                    <a:pt x="4573524" y="653796"/>
                  </a:lnTo>
                  <a:lnTo>
                    <a:pt x="4573524" y="401967"/>
                  </a:lnTo>
                  <a:lnTo>
                    <a:pt x="4573524" y="397357"/>
                  </a:lnTo>
                  <a:lnTo>
                    <a:pt x="4573524" y="384048"/>
                  </a:lnTo>
                  <a:lnTo>
                    <a:pt x="4573524" y="366128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431" y="1281683"/>
              <a:ext cx="4000500" cy="1076325"/>
            </a:xfrm>
            <a:custGeom>
              <a:avLst/>
              <a:gdLst/>
              <a:ahLst/>
              <a:cxnLst/>
              <a:rect l="l" t="t" r="r" b="b"/>
              <a:pathLst>
                <a:path w="4000500" h="1076325">
                  <a:moveTo>
                    <a:pt x="3462527" y="1075944"/>
                  </a:moveTo>
                  <a:lnTo>
                    <a:pt x="0" y="1075944"/>
                  </a:lnTo>
                  <a:lnTo>
                    <a:pt x="0" y="0"/>
                  </a:lnTo>
                  <a:lnTo>
                    <a:pt x="3462527" y="0"/>
                  </a:lnTo>
                  <a:lnTo>
                    <a:pt x="4000500" y="537971"/>
                  </a:lnTo>
                  <a:lnTo>
                    <a:pt x="3462527" y="1075944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335" y="1275587"/>
              <a:ext cx="4013200" cy="1088390"/>
            </a:xfrm>
            <a:custGeom>
              <a:avLst/>
              <a:gdLst/>
              <a:ahLst/>
              <a:cxnLst/>
              <a:rect l="l" t="t" r="r" b="b"/>
              <a:pathLst>
                <a:path w="4013200" h="1088389">
                  <a:moveTo>
                    <a:pt x="3471672" y="1088136"/>
                  </a:moveTo>
                  <a:lnTo>
                    <a:pt x="1524" y="1088136"/>
                  </a:lnTo>
                  <a:lnTo>
                    <a:pt x="0" y="1085088"/>
                  </a:lnTo>
                  <a:lnTo>
                    <a:pt x="0" y="3047"/>
                  </a:lnTo>
                  <a:lnTo>
                    <a:pt x="1524" y="0"/>
                  </a:lnTo>
                  <a:lnTo>
                    <a:pt x="3471672" y="0"/>
                  </a:lnTo>
                  <a:lnTo>
                    <a:pt x="3477768" y="6095"/>
                  </a:lnTo>
                  <a:lnTo>
                    <a:pt x="12191" y="6095"/>
                  </a:lnTo>
                  <a:lnTo>
                    <a:pt x="6096" y="12191"/>
                  </a:lnTo>
                  <a:lnTo>
                    <a:pt x="12191" y="12191"/>
                  </a:lnTo>
                  <a:lnTo>
                    <a:pt x="12191" y="1075944"/>
                  </a:lnTo>
                  <a:lnTo>
                    <a:pt x="6096" y="1075944"/>
                  </a:lnTo>
                  <a:lnTo>
                    <a:pt x="12191" y="1082040"/>
                  </a:lnTo>
                  <a:lnTo>
                    <a:pt x="3477768" y="1082040"/>
                  </a:lnTo>
                  <a:lnTo>
                    <a:pt x="3471672" y="1088136"/>
                  </a:lnTo>
                  <a:close/>
                </a:path>
                <a:path w="4013200" h="1088389">
                  <a:moveTo>
                    <a:pt x="12191" y="12191"/>
                  </a:moveTo>
                  <a:lnTo>
                    <a:pt x="6096" y="12191"/>
                  </a:lnTo>
                  <a:lnTo>
                    <a:pt x="12191" y="6095"/>
                  </a:lnTo>
                  <a:lnTo>
                    <a:pt x="12191" y="12191"/>
                  </a:lnTo>
                  <a:close/>
                </a:path>
                <a:path w="4013200" h="1088389">
                  <a:moveTo>
                    <a:pt x="3465576" y="12191"/>
                  </a:moveTo>
                  <a:lnTo>
                    <a:pt x="12191" y="12191"/>
                  </a:lnTo>
                  <a:lnTo>
                    <a:pt x="12191" y="6095"/>
                  </a:lnTo>
                  <a:lnTo>
                    <a:pt x="3477768" y="6095"/>
                  </a:lnTo>
                  <a:lnTo>
                    <a:pt x="3482340" y="10667"/>
                  </a:lnTo>
                  <a:lnTo>
                    <a:pt x="3464052" y="10667"/>
                  </a:lnTo>
                  <a:lnTo>
                    <a:pt x="3465576" y="12191"/>
                  </a:lnTo>
                  <a:close/>
                </a:path>
                <a:path w="4013200" h="1088389">
                  <a:moveTo>
                    <a:pt x="3997452" y="544068"/>
                  </a:moveTo>
                  <a:lnTo>
                    <a:pt x="3464052" y="10667"/>
                  </a:lnTo>
                  <a:lnTo>
                    <a:pt x="3468624" y="12191"/>
                  </a:lnTo>
                  <a:lnTo>
                    <a:pt x="3483864" y="12191"/>
                  </a:lnTo>
                  <a:lnTo>
                    <a:pt x="4011168" y="539496"/>
                  </a:lnTo>
                  <a:lnTo>
                    <a:pt x="4002024" y="539496"/>
                  </a:lnTo>
                  <a:lnTo>
                    <a:pt x="3997452" y="544068"/>
                  </a:lnTo>
                  <a:close/>
                </a:path>
                <a:path w="4013200" h="1088389">
                  <a:moveTo>
                    <a:pt x="3483864" y="12191"/>
                  </a:moveTo>
                  <a:lnTo>
                    <a:pt x="3468624" y="12191"/>
                  </a:lnTo>
                  <a:lnTo>
                    <a:pt x="3464052" y="10667"/>
                  </a:lnTo>
                  <a:lnTo>
                    <a:pt x="3482340" y="10667"/>
                  </a:lnTo>
                  <a:lnTo>
                    <a:pt x="3483864" y="12191"/>
                  </a:lnTo>
                  <a:close/>
                </a:path>
                <a:path w="4013200" h="1088389">
                  <a:moveTo>
                    <a:pt x="4002024" y="548640"/>
                  </a:moveTo>
                  <a:lnTo>
                    <a:pt x="3997452" y="544068"/>
                  </a:lnTo>
                  <a:lnTo>
                    <a:pt x="4002024" y="539496"/>
                  </a:lnTo>
                  <a:lnTo>
                    <a:pt x="4002024" y="548640"/>
                  </a:lnTo>
                  <a:close/>
                </a:path>
                <a:path w="4013200" h="1088389">
                  <a:moveTo>
                    <a:pt x="4011168" y="548640"/>
                  </a:moveTo>
                  <a:lnTo>
                    <a:pt x="4002024" y="548640"/>
                  </a:lnTo>
                  <a:lnTo>
                    <a:pt x="4002024" y="539496"/>
                  </a:lnTo>
                  <a:lnTo>
                    <a:pt x="4011168" y="539496"/>
                  </a:lnTo>
                  <a:lnTo>
                    <a:pt x="4012692" y="542544"/>
                  </a:lnTo>
                  <a:lnTo>
                    <a:pt x="4012692" y="545592"/>
                  </a:lnTo>
                  <a:lnTo>
                    <a:pt x="4011168" y="548640"/>
                  </a:lnTo>
                  <a:close/>
                </a:path>
                <a:path w="4013200" h="1088389">
                  <a:moveTo>
                    <a:pt x="3464052" y="1077468"/>
                  </a:moveTo>
                  <a:lnTo>
                    <a:pt x="3997452" y="544068"/>
                  </a:lnTo>
                  <a:lnTo>
                    <a:pt x="4002024" y="548640"/>
                  </a:lnTo>
                  <a:lnTo>
                    <a:pt x="4011168" y="548640"/>
                  </a:lnTo>
                  <a:lnTo>
                    <a:pt x="3483864" y="1075944"/>
                  </a:lnTo>
                  <a:lnTo>
                    <a:pt x="3468624" y="1075944"/>
                  </a:lnTo>
                  <a:lnTo>
                    <a:pt x="3464052" y="1077468"/>
                  </a:lnTo>
                  <a:close/>
                </a:path>
                <a:path w="4013200" h="1088389">
                  <a:moveTo>
                    <a:pt x="12191" y="1082040"/>
                  </a:moveTo>
                  <a:lnTo>
                    <a:pt x="6096" y="1075944"/>
                  </a:lnTo>
                  <a:lnTo>
                    <a:pt x="12191" y="1075944"/>
                  </a:lnTo>
                  <a:lnTo>
                    <a:pt x="12191" y="1082040"/>
                  </a:lnTo>
                  <a:close/>
                </a:path>
                <a:path w="4013200" h="1088389">
                  <a:moveTo>
                    <a:pt x="3477768" y="1082040"/>
                  </a:moveTo>
                  <a:lnTo>
                    <a:pt x="12191" y="1082040"/>
                  </a:lnTo>
                  <a:lnTo>
                    <a:pt x="12191" y="1075944"/>
                  </a:lnTo>
                  <a:lnTo>
                    <a:pt x="3465576" y="1075944"/>
                  </a:lnTo>
                  <a:lnTo>
                    <a:pt x="3464052" y="1077468"/>
                  </a:lnTo>
                  <a:lnTo>
                    <a:pt x="3482340" y="1077468"/>
                  </a:lnTo>
                  <a:lnTo>
                    <a:pt x="3477768" y="1082040"/>
                  </a:lnTo>
                  <a:close/>
                </a:path>
                <a:path w="4013200" h="1088389">
                  <a:moveTo>
                    <a:pt x="3482340" y="1077468"/>
                  </a:moveTo>
                  <a:lnTo>
                    <a:pt x="3464052" y="1077468"/>
                  </a:lnTo>
                  <a:lnTo>
                    <a:pt x="3468624" y="1075944"/>
                  </a:lnTo>
                  <a:lnTo>
                    <a:pt x="3483864" y="1075944"/>
                  </a:lnTo>
                  <a:lnTo>
                    <a:pt x="3482340" y="107746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1436" y="413004"/>
              <a:ext cx="714756" cy="16413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79993" y="1614880"/>
            <a:ext cx="315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FFFF"/>
                </a:solidFill>
              </a:rPr>
              <a:t>Requirement</a:t>
            </a:r>
            <a:r>
              <a:rPr sz="2400" spc="-80" dirty="0">
                <a:solidFill>
                  <a:srgbClr val="FFFFFF"/>
                </a:solidFill>
              </a:rPr>
              <a:t> </a:t>
            </a:r>
            <a:r>
              <a:rPr sz="2400" spc="-50" dirty="0">
                <a:solidFill>
                  <a:srgbClr val="FFFFFF"/>
                </a:solidFill>
              </a:rPr>
              <a:t>Engineering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093685" y="1371063"/>
            <a:ext cx="286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Unit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Inception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Elicitation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2668" y="2519171"/>
            <a:ext cx="4573905" cy="2522220"/>
            <a:chOff x="772668" y="2519171"/>
            <a:chExt cx="4573905" cy="25222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2519172"/>
              <a:ext cx="4573524" cy="12649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2668" y="2519171"/>
              <a:ext cx="4573905" cy="1257300"/>
            </a:xfrm>
            <a:custGeom>
              <a:avLst/>
              <a:gdLst/>
              <a:ahLst/>
              <a:cxnLst/>
              <a:rect l="l" t="t" r="r" b="b"/>
              <a:pathLst>
                <a:path w="4573905" h="1257300">
                  <a:moveTo>
                    <a:pt x="4573524" y="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257300"/>
                  </a:lnTo>
                  <a:lnTo>
                    <a:pt x="13716" y="1257300"/>
                  </a:lnTo>
                  <a:lnTo>
                    <a:pt x="4573524" y="1257300"/>
                  </a:lnTo>
                  <a:lnTo>
                    <a:pt x="4573524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384" y="4392167"/>
              <a:ext cx="4559808" cy="649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2668" y="3776471"/>
              <a:ext cx="4573905" cy="1199515"/>
            </a:xfrm>
            <a:custGeom>
              <a:avLst/>
              <a:gdLst/>
              <a:ahLst/>
              <a:cxnLst/>
              <a:rect l="l" t="t" r="r" b="b"/>
              <a:pathLst>
                <a:path w="4573905" h="1199514">
                  <a:moveTo>
                    <a:pt x="4573524" y="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175004"/>
                  </a:lnTo>
                  <a:lnTo>
                    <a:pt x="0" y="1187196"/>
                  </a:lnTo>
                  <a:lnTo>
                    <a:pt x="0" y="1199400"/>
                  </a:lnTo>
                  <a:lnTo>
                    <a:pt x="4201655" y="1199400"/>
                  </a:lnTo>
                  <a:lnTo>
                    <a:pt x="4201591" y="1199222"/>
                  </a:lnTo>
                  <a:lnTo>
                    <a:pt x="4201668" y="1199388"/>
                  </a:lnTo>
                  <a:lnTo>
                    <a:pt x="4204716" y="1199388"/>
                  </a:lnTo>
                  <a:lnTo>
                    <a:pt x="4210812" y="1196340"/>
                  </a:lnTo>
                  <a:lnTo>
                    <a:pt x="4573524" y="833628"/>
                  </a:lnTo>
                  <a:lnTo>
                    <a:pt x="4573524" y="815340"/>
                  </a:lnTo>
                  <a:lnTo>
                    <a:pt x="4573524" y="813816"/>
                  </a:lnTo>
                  <a:lnTo>
                    <a:pt x="4573524" y="802182"/>
                  </a:lnTo>
                  <a:lnTo>
                    <a:pt x="4573524" y="797547"/>
                  </a:lnTo>
                  <a:lnTo>
                    <a:pt x="4573524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48081" y="3277530"/>
            <a:ext cx="3740150" cy="98171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359"/>
              </a:spcBef>
              <a:tabLst>
                <a:tab pos="2294890" algn="l"/>
              </a:tabLst>
            </a:pP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Requirement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Analysis </a:t>
            </a:r>
            <a:r>
              <a:rPr sz="3200" spc="285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32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Specification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6383" y="25908"/>
            <a:ext cx="9819640" cy="7118984"/>
            <a:chOff x="786383" y="25908"/>
            <a:chExt cx="9819640" cy="7118984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383" y="5041392"/>
              <a:ext cx="4559808" cy="21031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6192" y="347472"/>
              <a:ext cx="4570475" cy="21717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75960" y="2109215"/>
              <a:ext cx="4140835" cy="410209"/>
            </a:xfrm>
            <a:custGeom>
              <a:avLst/>
              <a:gdLst/>
              <a:ahLst/>
              <a:cxnLst/>
              <a:rect l="l" t="t" r="r" b="b"/>
              <a:pathLst>
                <a:path w="4140834" h="410210">
                  <a:moveTo>
                    <a:pt x="4140707" y="409956"/>
                  </a:moveTo>
                  <a:lnTo>
                    <a:pt x="410432" y="409956"/>
                  </a:lnTo>
                  <a:lnTo>
                    <a:pt x="0" y="0"/>
                  </a:lnTo>
                  <a:lnTo>
                    <a:pt x="4140707" y="0"/>
                  </a:lnTo>
                  <a:lnTo>
                    <a:pt x="4140707" y="409956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46192" y="2231504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4" h="288289">
                  <a:moveTo>
                    <a:pt x="287388" y="287667"/>
                  </a:moveTo>
                  <a:lnTo>
                    <a:pt x="0" y="0"/>
                  </a:lnTo>
                  <a:lnTo>
                    <a:pt x="0" y="17919"/>
                  </a:lnTo>
                  <a:lnTo>
                    <a:pt x="0" y="31229"/>
                  </a:lnTo>
                  <a:lnTo>
                    <a:pt x="0" y="35839"/>
                  </a:lnTo>
                  <a:lnTo>
                    <a:pt x="0" y="287667"/>
                  </a:lnTo>
                  <a:lnTo>
                    <a:pt x="252082" y="287667"/>
                  </a:lnTo>
                  <a:lnTo>
                    <a:pt x="255676" y="287667"/>
                  </a:lnTo>
                  <a:lnTo>
                    <a:pt x="269748" y="287667"/>
                  </a:lnTo>
                  <a:lnTo>
                    <a:pt x="287388" y="287667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25439" y="1877567"/>
              <a:ext cx="771525" cy="641985"/>
            </a:xfrm>
            <a:custGeom>
              <a:avLst/>
              <a:gdLst/>
              <a:ahLst/>
              <a:cxnLst/>
              <a:rect l="l" t="t" r="r" b="b"/>
              <a:pathLst>
                <a:path w="771525" h="641985">
                  <a:moveTo>
                    <a:pt x="771144" y="641604"/>
                  </a:moveTo>
                  <a:lnTo>
                    <a:pt x="642238" y="641604"/>
                  </a:lnTo>
                  <a:lnTo>
                    <a:pt x="0" y="0"/>
                  </a:lnTo>
                  <a:lnTo>
                    <a:pt x="129540" y="0"/>
                  </a:lnTo>
                  <a:lnTo>
                    <a:pt x="771144" y="641604"/>
                  </a:lnTo>
                  <a:close/>
                </a:path>
              </a:pathLst>
            </a:custGeom>
            <a:solidFill>
              <a:srgbClr val="A1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6192" y="413004"/>
              <a:ext cx="1982723" cy="164134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2863" y="1760219"/>
              <a:ext cx="3080003" cy="7589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60920" y="897635"/>
              <a:ext cx="1234440" cy="628015"/>
            </a:xfrm>
            <a:custGeom>
              <a:avLst/>
              <a:gdLst/>
              <a:ahLst/>
              <a:cxnLst/>
              <a:rect l="l" t="t" r="r" b="b"/>
              <a:pathLst>
                <a:path w="1234440" h="628015">
                  <a:moveTo>
                    <a:pt x="1234440" y="417576"/>
                  </a:moveTo>
                  <a:lnTo>
                    <a:pt x="1231392" y="413004"/>
                  </a:lnTo>
                  <a:lnTo>
                    <a:pt x="1229868" y="408432"/>
                  </a:lnTo>
                  <a:lnTo>
                    <a:pt x="1225296" y="405384"/>
                  </a:lnTo>
                  <a:lnTo>
                    <a:pt x="1220724" y="405384"/>
                  </a:lnTo>
                  <a:lnTo>
                    <a:pt x="1210056" y="411480"/>
                  </a:lnTo>
                  <a:lnTo>
                    <a:pt x="1196340" y="413702"/>
                  </a:lnTo>
                  <a:lnTo>
                    <a:pt x="1196340" y="431292"/>
                  </a:lnTo>
                  <a:lnTo>
                    <a:pt x="1074420" y="594360"/>
                  </a:lnTo>
                  <a:lnTo>
                    <a:pt x="954024" y="431292"/>
                  </a:lnTo>
                  <a:lnTo>
                    <a:pt x="999744" y="431292"/>
                  </a:lnTo>
                  <a:lnTo>
                    <a:pt x="1005840" y="431292"/>
                  </a:lnTo>
                  <a:lnTo>
                    <a:pt x="1011936" y="425196"/>
                  </a:lnTo>
                  <a:lnTo>
                    <a:pt x="1011936" y="263652"/>
                  </a:lnTo>
                  <a:lnTo>
                    <a:pt x="990600" y="207264"/>
                  </a:lnTo>
                  <a:lnTo>
                    <a:pt x="957072" y="172212"/>
                  </a:lnTo>
                  <a:lnTo>
                    <a:pt x="939292" y="163068"/>
                  </a:lnTo>
                  <a:lnTo>
                    <a:pt x="935736" y="161544"/>
                  </a:lnTo>
                  <a:lnTo>
                    <a:pt x="923544" y="156972"/>
                  </a:lnTo>
                  <a:lnTo>
                    <a:pt x="899160" y="150876"/>
                  </a:lnTo>
                  <a:lnTo>
                    <a:pt x="886968" y="150876"/>
                  </a:lnTo>
                  <a:lnTo>
                    <a:pt x="446684" y="157111"/>
                  </a:lnTo>
                  <a:lnTo>
                    <a:pt x="446684" y="151384"/>
                  </a:lnTo>
                  <a:lnTo>
                    <a:pt x="42354" y="151384"/>
                  </a:lnTo>
                  <a:lnTo>
                    <a:pt x="42354" y="162814"/>
                  </a:lnTo>
                  <a:lnTo>
                    <a:pt x="24384" y="163068"/>
                  </a:lnTo>
                  <a:lnTo>
                    <a:pt x="24130" y="162814"/>
                  </a:lnTo>
                  <a:lnTo>
                    <a:pt x="42354" y="162814"/>
                  </a:lnTo>
                  <a:lnTo>
                    <a:pt x="42354" y="151384"/>
                  </a:lnTo>
                  <a:lnTo>
                    <a:pt x="24371" y="151384"/>
                  </a:lnTo>
                  <a:lnTo>
                    <a:pt x="24371" y="26047"/>
                  </a:lnTo>
                  <a:lnTo>
                    <a:pt x="24384" y="25908"/>
                  </a:lnTo>
                  <a:lnTo>
                    <a:pt x="899160" y="25908"/>
                  </a:lnTo>
                  <a:lnTo>
                    <a:pt x="912876" y="27432"/>
                  </a:lnTo>
                  <a:lnTo>
                    <a:pt x="937260" y="30480"/>
                  </a:lnTo>
                  <a:lnTo>
                    <a:pt x="961644" y="36576"/>
                  </a:lnTo>
                  <a:lnTo>
                    <a:pt x="972312" y="41148"/>
                  </a:lnTo>
                  <a:lnTo>
                    <a:pt x="984504" y="45720"/>
                  </a:lnTo>
                  <a:lnTo>
                    <a:pt x="1027176" y="68580"/>
                  </a:lnTo>
                  <a:lnTo>
                    <a:pt x="1063752" y="99060"/>
                  </a:lnTo>
                  <a:lnTo>
                    <a:pt x="1094232" y="137160"/>
                  </a:lnTo>
                  <a:lnTo>
                    <a:pt x="1117092" y="179832"/>
                  </a:lnTo>
                  <a:lnTo>
                    <a:pt x="1129284" y="214884"/>
                  </a:lnTo>
                  <a:lnTo>
                    <a:pt x="1132332" y="225552"/>
                  </a:lnTo>
                  <a:lnTo>
                    <a:pt x="1133856" y="239268"/>
                  </a:lnTo>
                  <a:lnTo>
                    <a:pt x="1136904" y="263652"/>
                  </a:lnTo>
                  <a:lnTo>
                    <a:pt x="1136904" y="425196"/>
                  </a:lnTo>
                  <a:lnTo>
                    <a:pt x="1143000" y="431292"/>
                  </a:lnTo>
                  <a:lnTo>
                    <a:pt x="1196340" y="431292"/>
                  </a:lnTo>
                  <a:lnTo>
                    <a:pt x="1196340" y="413702"/>
                  </a:lnTo>
                  <a:lnTo>
                    <a:pt x="1162812" y="419100"/>
                  </a:lnTo>
                  <a:lnTo>
                    <a:pt x="1149096" y="405384"/>
                  </a:lnTo>
                  <a:lnTo>
                    <a:pt x="1150620" y="193548"/>
                  </a:lnTo>
                  <a:lnTo>
                    <a:pt x="1129284" y="144780"/>
                  </a:lnTo>
                  <a:lnTo>
                    <a:pt x="1098804" y="100584"/>
                  </a:lnTo>
                  <a:lnTo>
                    <a:pt x="1060704" y="62484"/>
                  </a:lnTo>
                  <a:lnTo>
                    <a:pt x="1018032" y="33528"/>
                  </a:lnTo>
                  <a:lnTo>
                    <a:pt x="1001395" y="25908"/>
                  </a:lnTo>
                  <a:lnTo>
                    <a:pt x="981456" y="16764"/>
                  </a:lnTo>
                  <a:lnTo>
                    <a:pt x="955548" y="9144"/>
                  </a:lnTo>
                  <a:lnTo>
                    <a:pt x="928116" y="3048"/>
                  </a:lnTo>
                  <a:lnTo>
                    <a:pt x="900684" y="0"/>
                  </a:lnTo>
                  <a:lnTo>
                    <a:pt x="24384" y="0"/>
                  </a:lnTo>
                  <a:lnTo>
                    <a:pt x="24384" y="12192"/>
                  </a:lnTo>
                  <a:lnTo>
                    <a:pt x="18402" y="18923"/>
                  </a:lnTo>
                  <a:lnTo>
                    <a:pt x="18402" y="151384"/>
                  </a:lnTo>
                  <a:lnTo>
                    <a:pt x="18402" y="157086"/>
                  </a:lnTo>
                  <a:lnTo>
                    <a:pt x="12192" y="150876"/>
                  </a:lnTo>
                  <a:lnTo>
                    <a:pt x="18275" y="88531"/>
                  </a:lnTo>
                  <a:lnTo>
                    <a:pt x="18275" y="151384"/>
                  </a:lnTo>
                  <a:lnTo>
                    <a:pt x="18402" y="151384"/>
                  </a:lnTo>
                  <a:lnTo>
                    <a:pt x="18402" y="18923"/>
                  </a:lnTo>
                  <a:lnTo>
                    <a:pt x="18389" y="11938"/>
                  </a:lnTo>
                  <a:lnTo>
                    <a:pt x="20955" y="11938"/>
                  </a:lnTo>
                  <a:lnTo>
                    <a:pt x="20955" y="8763"/>
                  </a:lnTo>
                  <a:lnTo>
                    <a:pt x="24384" y="12192"/>
                  </a:lnTo>
                  <a:lnTo>
                    <a:pt x="24384" y="0"/>
                  </a:lnTo>
                  <a:lnTo>
                    <a:pt x="17780" y="0"/>
                  </a:lnTo>
                  <a:lnTo>
                    <a:pt x="17780" y="5588"/>
                  </a:lnTo>
                  <a:lnTo>
                    <a:pt x="15240" y="5588"/>
                  </a:lnTo>
                  <a:lnTo>
                    <a:pt x="15240" y="3048"/>
                  </a:lnTo>
                  <a:lnTo>
                    <a:pt x="17780" y="5588"/>
                  </a:lnTo>
                  <a:lnTo>
                    <a:pt x="17780" y="0"/>
                  </a:lnTo>
                  <a:lnTo>
                    <a:pt x="12192" y="0"/>
                  </a:lnTo>
                  <a:lnTo>
                    <a:pt x="12700" y="508"/>
                  </a:lnTo>
                  <a:lnTo>
                    <a:pt x="2286" y="508"/>
                  </a:lnTo>
                  <a:lnTo>
                    <a:pt x="2286" y="5588"/>
                  </a:lnTo>
                  <a:lnTo>
                    <a:pt x="0" y="5588"/>
                  </a:lnTo>
                  <a:lnTo>
                    <a:pt x="0" y="11938"/>
                  </a:lnTo>
                  <a:lnTo>
                    <a:pt x="0" y="25908"/>
                  </a:lnTo>
                  <a:lnTo>
                    <a:pt x="0" y="170688"/>
                  </a:lnTo>
                  <a:lnTo>
                    <a:pt x="2374" y="170688"/>
                  </a:lnTo>
                  <a:lnTo>
                    <a:pt x="2374" y="177038"/>
                  </a:lnTo>
                  <a:lnTo>
                    <a:pt x="12192" y="177038"/>
                  </a:lnTo>
                  <a:lnTo>
                    <a:pt x="12192" y="176784"/>
                  </a:lnTo>
                  <a:lnTo>
                    <a:pt x="896112" y="176784"/>
                  </a:lnTo>
                  <a:lnTo>
                    <a:pt x="905256" y="178308"/>
                  </a:lnTo>
                  <a:lnTo>
                    <a:pt x="915924" y="179832"/>
                  </a:lnTo>
                  <a:lnTo>
                    <a:pt x="925068" y="184404"/>
                  </a:lnTo>
                  <a:lnTo>
                    <a:pt x="932688" y="187452"/>
                  </a:lnTo>
                  <a:lnTo>
                    <a:pt x="941832" y="193548"/>
                  </a:lnTo>
                  <a:lnTo>
                    <a:pt x="949452" y="198120"/>
                  </a:lnTo>
                  <a:lnTo>
                    <a:pt x="963168" y="211836"/>
                  </a:lnTo>
                  <a:lnTo>
                    <a:pt x="969264" y="219456"/>
                  </a:lnTo>
                  <a:lnTo>
                    <a:pt x="973836" y="228600"/>
                  </a:lnTo>
                  <a:lnTo>
                    <a:pt x="978408" y="236220"/>
                  </a:lnTo>
                  <a:lnTo>
                    <a:pt x="981456" y="245364"/>
                  </a:lnTo>
                  <a:lnTo>
                    <a:pt x="984504" y="256032"/>
                  </a:lnTo>
                  <a:lnTo>
                    <a:pt x="986028" y="265176"/>
                  </a:lnTo>
                  <a:lnTo>
                    <a:pt x="986028" y="405384"/>
                  </a:lnTo>
                  <a:lnTo>
                    <a:pt x="928116" y="405384"/>
                  </a:lnTo>
                  <a:lnTo>
                    <a:pt x="923544" y="405384"/>
                  </a:lnTo>
                  <a:lnTo>
                    <a:pt x="918972" y="408432"/>
                  </a:lnTo>
                  <a:lnTo>
                    <a:pt x="917448" y="413004"/>
                  </a:lnTo>
                  <a:lnTo>
                    <a:pt x="914400" y="417576"/>
                  </a:lnTo>
                  <a:lnTo>
                    <a:pt x="917448" y="426720"/>
                  </a:lnTo>
                  <a:lnTo>
                    <a:pt x="1063739" y="623303"/>
                  </a:lnTo>
                  <a:lnTo>
                    <a:pt x="1066787" y="626364"/>
                  </a:lnTo>
                  <a:lnTo>
                    <a:pt x="1069835" y="627888"/>
                  </a:lnTo>
                  <a:lnTo>
                    <a:pt x="1078979" y="627888"/>
                  </a:lnTo>
                  <a:lnTo>
                    <a:pt x="1082027" y="626364"/>
                  </a:lnTo>
                  <a:lnTo>
                    <a:pt x="1085075" y="623316"/>
                  </a:lnTo>
                  <a:lnTo>
                    <a:pt x="1085075" y="608076"/>
                  </a:lnTo>
                  <a:lnTo>
                    <a:pt x="1085088" y="623316"/>
                  </a:lnTo>
                  <a:lnTo>
                    <a:pt x="1231392" y="426720"/>
                  </a:lnTo>
                  <a:lnTo>
                    <a:pt x="1234440" y="417576"/>
                  </a:lnTo>
                  <a:close/>
                </a:path>
              </a:pathLst>
            </a:custGeom>
            <a:solidFill>
              <a:srgbClr val="EF52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0016" y="1091184"/>
              <a:ext cx="71627" cy="22555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46192" y="2519172"/>
              <a:ext cx="4570475" cy="12649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186393" y="2519171"/>
              <a:ext cx="3730625" cy="1257300"/>
            </a:xfrm>
            <a:custGeom>
              <a:avLst/>
              <a:gdLst/>
              <a:ahLst/>
              <a:cxnLst/>
              <a:rect l="l" t="t" r="r" b="b"/>
              <a:pathLst>
                <a:path w="3730625" h="1257300">
                  <a:moveTo>
                    <a:pt x="3730275" y="1257300"/>
                  </a:moveTo>
                  <a:lnTo>
                    <a:pt x="545114" y="1257300"/>
                  </a:lnTo>
                  <a:lnTo>
                    <a:pt x="901730" y="900684"/>
                  </a:lnTo>
                  <a:lnTo>
                    <a:pt x="0" y="0"/>
                  </a:lnTo>
                  <a:lnTo>
                    <a:pt x="3730275" y="0"/>
                  </a:lnTo>
                  <a:lnTo>
                    <a:pt x="3730275" y="125730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46192" y="2519171"/>
              <a:ext cx="1186180" cy="1257935"/>
            </a:xfrm>
            <a:custGeom>
              <a:avLst/>
              <a:gdLst/>
              <a:ahLst/>
              <a:cxnLst/>
              <a:rect l="l" t="t" r="r" b="b"/>
              <a:pathLst>
                <a:path w="1186179" h="1257935">
                  <a:moveTo>
                    <a:pt x="1185672" y="897636"/>
                  </a:moveTo>
                  <a:lnTo>
                    <a:pt x="1179576" y="893064"/>
                  </a:lnTo>
                  <a:lnTo>
                    <a:pt x="287388" y="0"/>
                  </a:lnTo>
                  <a:lnTo>
                    <a:pt x="269748" y="0"/>
                  </a:lnTo>
                  <a:lnTo>
                    <a:pt x="255676" y="0"/>
                  </a:lnTo>
                  <a:lnTo>
                    <a:pt x="252082" y="0"/>
                  </a:lnTo>
                  <a:lnTo>
                    <a:pt x="0" y="0"/>
                  </a:lnTo>
                  <a:lnTo>
                    <a:pt x="0" y="1257300"/>
                  </a:lnTo>
                  <a:lnTo>
                    <a:pt x="798576" y="1257300"/>
                  </a:lnTo>
                  <a:lnTo>
                    <a:pt x="800100" y="1257312"/>
                  </a:lnTo>
                  <a:lnTo>
                    <a:pt x="833615" y="1257312"/>
                  </a:lnTo>
                  <a:lnTo>
                    <a:pt x="835126" y="1255788"/>
                  </a:lnTo>
                  <a:lnTo>
                    <a:pt x="1179576" y="909840"/>
                  </a:lnTo>
                  <a:lnTo>
                    <a:pt x="1185672" y="905256"/>
                  </a:lnTo>
                  <a:lnTo>
                    <a:pt x="1185672" y="897636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67678" y="2519171"/>
              <a:ext cx="1029969" cy="1257300"/>
            </a:xfrm>
            <a:custGeom>
              <a:avLst/>
              <a:gdLst/>
              <a:ahLst/>
              <a:cxnLst/>
              <a:rect l="l" t="t" r="r" b="b"/>
              <a:pathLst>
                <a:path w="1029970" h="1257300">
                  <a:moveTo>
                    <a:pt x="674498" y="1257300"/>
                  </a:moveTo>
                  <a:lnTo>
                    <a:pt x="544957" y="1257300"/>
                  </a:lnTo>
                  <a:lnTo>
                    <a:pt x="901574" y="900684"/>
                  </a:lnTo>
                  <a:lnTo>
                    <a:pt x="0" y="0"/>
                  </a:lnTo>
                  <a:lnTo>
                    <a:pt x="128906" y="0"/>
                  </a:lnTo>
                  <a:lnTo>
                    <a:pt x="1029590" y="900684"/>
                  </a:lnTo>
                  <a:lnTo>
                    <a:pt x="674498" y="1257300"/>
                  </a:lnTo>
                  <a:close/>
                </a:path>
              </a:pathLst>
            </a:custGeom>
            <a:solidFill>
              <a:srgbClr val="A1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6192" y="4392167"/>
              <a:ext cx="4584191" cy="6492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775960" y="3776472"/>
              <a:ext cx="4140835" cy="955675"/>
            </a:xfrm>
            <a:custGeom>
              <a:avLst/>
              <a:gdLst/>
              <a:ahLst/>
              <a:cxnLst/>
              <a:rect l="l" t="t" r="r" b="b"/>
              <a:pathLst>
                <a:path w="4140834" h="955675">
                  <a:moveTo>
                    <a:pt x="4140707" y="955547"/>
                  </a:moveTo>
                  <a:lnTo>
                    <a:pt x="0" y="955547"/>
                  </a:lnTo>
                  <a:lnTo>
                    <a:pt x="955547" y="0"/>
                  </a:lnTo>
                  <a:lnTo>
                    <a:pt x="4140707" y="0"/>
                  </a:lnTo>
                  <a:lnTo>
                    <a:pt x="4140707" y="955547"/>
                  </a:lnTo>
                  <a:close/>
                </a:path>
              </a:pathLst>
            </a:custGeom>
            <a:solidFill>
              <a:srgbClr val="8EB3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6192" y="3776472"/>
              <a:ext cx="833755" cy="833755"/>
            </a:xfrm>
            <a:custGeom>
              <a:avLst/>
              <a:gdLst/>
              <a:ahLst/>
              <a:cxnLst/>
              <a:rect l="l" t="t" r="r" b="b"/>
              <a:pathLst>
                <a:path w="833754" h="833754">
                  <a:moveTo>
                    <a:pt x="833628" y="0"/>
                  </a:moveTo>
                  <a:lnTo>
                    <a:pt x="833628" y="0"/>
                  </a:lnTo>
                  <a:lnTo>
                    <a:pt x="0" y="0"/>
                  </a:lnTo>
                  <a:lnTo>
                    <a:pt x="0" y="797547"/>
                  </a:lnTo>
                  <a:lnTo>
                    <a:pt x="0" y="802182"/>
                  </a:lnTo>
                  <a:lnTo>
                    <a:pt x="0" y="813816"/>
                  </a:lnTo>
                  <a:lnTo>
                    <a:pt x="0" y="815340"/>
                  </a:lnTo>
                  <a:lnTo>
                    <a:pt x="0" y="833628"/>
                  </a:lnTo>
                  <a:lnTo>
                    <a:pt x="833628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5439" y="3776472"/>
              <a:ext cx="1316990" cy="1187450"/>
            </a:xfrm>
            <a:custGeom>
              <a:avLst/>
              <a:gdLst/>
              <a:ahLst/>
              <a:cxnLst/>
              <a:rect l="l" t="t" r="r" b="b"/>
              <a:pathLst>
                <a:path w="1316990" h="1187450">
                  <a:moveTo>
                    <a:pt x="129540" y="1187195"/>
                  </a:moveTo>
                  <a:lnTo>
                    <a:pt x="0" y="1187195"/>
                  </a:lnTo>
                  <a:lnTo>
                    <a:pt x="1187196" y="0"/>
                  </a:lnTo>
                  <a:lnTo>
                    <a:pt x="1316736" y="0"/>
                  </a:lnTo>
                  <a:lnTo>
                    <a:pt x="129540" y="1187195"/>
                  </a:lnTo>
                  <a:close/>
                </a:path>
              </a:pathLst>
            </a:custGeom>
            <a:solidFill>
              <a:srgbClr val="A1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2863" y="2519172"/>
              <a:ext cx="3080003" cy="245973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46192" y="5041392"/>
              <a:ext cx="4584191" cy="2103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82517" y="2125979"/>
            <a:ext cx="1964055" cy="393700"/>
            <a:chOff x="3382517" y="2125979"/>
            <a:chExt cx="1964055" cy="393700"/>
          </a:xfrm>
        </p:grpSpPr>
        <p:sp>
          <p:nvSpPr>
            <p:cNvPr id="3" name="object 3"/>
            <p:cNvSpPr/>
            <p:nvPr/>
          </p:nvSpPr>
          <p:spPr>
            <a:xfrm>
              <a:off x="3407488" y="2139695"/>
              <a:ext cx="1939289" cy="379730"/>
            </a:xfrm>
            <a:custGeom>
              <a:avLst/>
              <a:gdLst/>
              <a:ahLst/>
              <a:cxnLst/>
              <a:rect l="l" t="t" r="r" b="b"/>
              <a:pathLst>
                <a:path w="1939289" h="379730">
                  <a:moveTo>
                    <a:pt x="1938704" y="379476"/>
                  </a:moveTo>
                  <a:lnTo>
                    <a:pt x="0" y="379476"/>
                  </a:lnTo>
                  <a:lnTo>
                    <a:pt x="10069" y="373985"/>
                  </a:lnTo>
                  <a:lnTo>
                    <a:pt x="51775" y="352100"/>
                  </a:lnTo>
                  <a:lnTo>
                    <a:pt x="93975" y="330803"/>
                  </a:lnTo>
                  <a:lnTo>
                    <a:pt x="136659" y="310101"/>
                  </a:lnTo>
                  <a:lnTo>
                    <a:pt x="179819" y="290000"/>
                  </a:lnTo>
                  <a:lnTo>
                    <a:pt x="223447" y="270509"/>
                  </a:lnTo>
                  <a:lnTo>
                    <a:pt x="267534" y="251633"/>
                  </a:lnTo>
                  <a:lnTo>
                    <a:pt x="312072" y="233379"/>
                  </a:lnTo>
                  <a:lnTo>
                    <a:pt x="357051" y="215756"/>
                  </a:lnTo>
                  <a:lnTo>
                    <a:pt x="402464" y="198770"/>
                  </a:lnTo>
                  <a:lnTo>
                    <a:pt x="448303" y="182427"/>
                  </a:lnTo>
                  <a:lnTo>
                    <a:pt x="494558" y="166736"/>
                  </a:lnTo>
                  <a:lnTo>
                    <a:pt x="541220" y="151702"/>
                  </a:lnTo>
                  <a:lnTo>
                    <a:pt x="588283" y="137333"/>
                  </a:lnTo>
                  <a:lnTo>
                    <a:pt x="635736" y="123636"/>
                  </a:lnTo>
                  <a:lnTo>
                    <a:pt x="683572" y="110619"/>
                  </a:lnTo>
                  <a:lnTo>
                    <a:pt x="731781" y="98287"/>
                  </a:lnTo>
                  <a:lnTo>
                    <a:pt x="780356" y="86648"/>
                  </a:lnTo>
                  <a:lnTo>
                    <a:pt x="829288" y="75709"/>
                  </a:lnTo>
                  <a:lnTo>
                    <a:pt x="878568" y="65477"/>
                  </a:lnTo>
                  <a:lnTo>
                    <a:pt x="928188" y="55960"/>
                  </a:lnTo>
                  <a:lnTo>
                    <a:pt x="978140" y="47163"/>
                  </a:lnTo>
                  <a:lnTo>
                    <a:pt x="1028414" y="39095"/>
                  </a:lnTo>
                  <a:lnTo>
                    <a:pt x="1079003" y="31761"/>
                  </a:lnTo>
                  <a:lnTo>
                    <a:pt x="1129897" y="25170"/>
                  </a:lnTo>
                  <a:lnTo>
                    <a:pt x="1181088" y="19328"/>
                  </a:lnTo>
                  <a:lnTo>
                    <a:pt x="1232568" y="14242"/>
                  </a:lnTo>
                  <a:lnTo>
                    <a:pt x="1284329" y="9920"/>
                  </a:lnTo>
                  <a:lnTo>
                    <a:pt x="1336361" y="6367"/>
                  </a:lnTo>
                  <a:lnTo>
                    <a:pt x="1388656" y="3592"/>
                  </a:lnTo>
                  <a:lnTo>
                    <a:pt x="1441206" y="1601"/>
                  </a:lnTo>
                  <a:lnTo>
                    <a:pt x="1494002" y="401"/>
                  </a:lnTo>
                  <a:lnTo>
                    <a:pt x="1547035" y="0"/>
                  </a:lnTo>
                  <a:lnTo>
                    <a:pt x="1600069" y="401"/>
                  </a:lnTo>
                  <a:lnTo>
                    <a:pt x="1652865" y="1601"/>
                  </a:lnTo>
                  <a:lnTo>
                    <a:pt x="1705415" y="3592"/>
                  </a:lnTo>
                  <a:lnTo>
                    <a:pt x="1757710" y="6367"/>
                  </a:lnTo>
                  <a:lnTo>
                    <a:pt x="1809742" y="9920"/>
                  </a:lnTo>
                  <a:lnTo>
                    <a:pt x="1861502" y="14242"/>
                  </a:lnTo>
                  <a:lnTo>
                    <a:pt x="1912983" y="19328"/>
                  </a:lnTo>
                  <a:lnTo>
                    <a:pt x="1938704" y="22264"/>
                  </a:lnTo>
                  <a:lnTo>
                    <a:pt x="1938704" y="37947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82518" y="2125979"/>
              <a:ext cx="1964055" cy="393700"/>
            </a:xfrm>
            <a:custGeom>
              <a:avLst/>
              <a:gdLst/>
              <a:ahLst/>
              <a:cxnLst/>
              <a:rect l="l" t="t" r="r" b="b"/>
              <a:pathLst>
                <a:path w="1964054" h="393700">
                  <a:moveTo>
                    <a:pt x="1963674" y="23177"/>
                  </a:moveTo>
                  <a:lnTo>
                    <a:pt x="1861566" y="12192"/>
                  </a:lnTo>
                  <a:lnTo>
                    <a:pt x="1716786" y="3048"/>
                  </a:lnTo>
                  <a:lnTo>
                    <a:pt x="1572006" y="0"/>
                  </a:lnTo>
                  <a:lnTo>
                    <a:pt x="1425702" y="3048"/>
                  </a:lnTo>
                  <a:lnTo>
                    <a:pt x="1282446" y="12192"/>
                  </a:lnTo>
                  <a:lnTo>
                    <a:pt x="1140714" y="27432"/>
                  </a:lnTo>
                  <a:lnTo>
                    <a:pt x="1000506" y="47244"/>
                  </a:lnTo>
                  <a:lnTo>
                    <a:pt x="863346" y="74676"/>
                  </a:lnTo>
                  <a:lnTo>
                    <a:pt x="729234" y="105156"/>
                  </a:lnTo>
                  <a:lnTo>
                    <a:pt x="598170" y="141732"/>
                  </a:lnTo>
                  <a:lnTo>
                    <a:pt x="468630" y="184404"/>
                  </a:lnTo>
                  <a:lnTo>
                    <a:pt x="343662" y="230124"/>
                  </a:lnTo>
                  <a:lnTo>
                    <a:pt x="221742" y="281940"/>
                  </a:lnTo>
                  <a:lnTo>
                    <a:pt x="102870" y="338328"/>
                  </a:lnTo>
                  <a:lnTo>
                    <a:pt x="0" y="393192"/>
                  </a:lnTo>
                  <a:lnTo>
                    <a:pt x="53505" y="393192"/>
                  </a:lnTo>
                  <a:lnTo>
                    <a:pt x="115062" y="361188"/>
                  </a:lnTo>
                  <a:lnTo>
                    <a:pt x="232410" y="304800"/>
                  </a:lnTo>
                  <a:lnTo>
                    <a:pt x="354330" y="254508"/>
                  </a:lnTo>
                  <a:lnTo>
                    <a:pt x="477774" y="207264"/>
                  </a:lnTo>
                  <a:lnTo>
                    <a:pt x="605790" y="166116"/>
                  </a:lnTo>
                  <a:lnTo>
                    <a:pt x="736854" y="129540"/>
                  </a:lnTo>
                  <a:lnTo>
                    <a:pt x="869442" y="99060"/>
                  </a:lnTo>
                  <a:lnTo>
                    <a:pt x="1005078" y="73152"/>
                  </a:lnTo>
                  <a:lnTo>
                    <a:pt x="1143762" y="53340"/>
                  </a:lnTo>
                  <a:lnTo>
                    <a:pt x="1285494" y="38100"/>
                  </a:lnTo>
                  <a:lnTo>
                    <a:pt x="1427226" y="28956"/>
                  </a:lnTo>
                  <a:lnTo>
                    <a:pt x="1559814" y="26174"/>
                  </a:lnTo>
                  <a:lnTo>
                    <a:pt x="1559814" y="393192"/>
                  </a:lnTo>
                  <a:lnTo>
                    <a:pt x="1584198" y="393192"/>
                  </a:lnTo>
                  <a:lnTo>
                    <a:pt x="1584198" y="26174"/>
                  </a:lnTo>
                  <a:lnTo>
                    <a:pt x="1716786" y="28956"/>
                  </a:lnTo>
                  <a:lnTo>
                    <a:pt x="1860042" y="38100"/>
                  </a:lnTo>
                  <a:lnTo>
                    <a:pt x="1963674" y="49364"/>
                  </a:lnTo>
                  <a:lnTo>
                    <a:pt x="1963674" y="25908"/>
                  </a:lnTo>
                  <a:lnTo>
                    <a:pt x="1963674" y="23177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125109" y="432195"/>
            <a:ext cx="356235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29"/>
              </a:lnSpc>
            </a:pPr>
            <a:r>
              <a:rPr sz="3600" spc="-245" dirty="0">
                <a:latin typeface="Cambria"/>
                <a:cs typeface="Cambria"/>
              </a:rPr>
              <a:t>m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119884" y="1725167"/>
            <a:ext cx="3226435" cy="3316604"/>
            <a:chOff x="2119884" y="1725167"/>
            <a:chExt cx="3226435" cy="3316604"/>
          </a:xfrm>
        </p:grpSpPr>
        <p:sp>
          <p:nvSpPr>
            <p:cNvPr id="7" name="object 7"/>
            <p:cNvSpPr/>
            <p:nvPr/>
          </p:nvSpPr>
          <p:spPr>
            <a:xfrm>
              <a:off x="2482611" y="1737359"/>
              <a:ext cx="2863850" cy="782320"/>
            </a:xfrm>
            <a:custGeom>
              <a:avLst/>
              <a:gdLst/>
              <a:ahLst/>
              <a:cxnLst/>
              <a:rect l="l" t="t" r="r" b="b"/>
              <a:pathLst>
                <a:path w="2863850" h="782319">
                  <a:moveTo>
                    <a:pt x="119480" y="781811"/>
                  </a:moveTo>
                  <a:lnTo>
                    <a:pt x="0" y="781811"/>
                  </a:lnTo>
                  <a:lnTo>
                    <a:pt x="14023" y="767328"/>
                  </a:lnTo>
                  <a:lnTo>
                    <a:pt x="67354" y="716623"/>
                  </a:lnTo>
                  <a:lnTo>
                    <a:pt x="125074" y="667163"/>
                  </a:lnTo>
                  <a:lnTo>
                    <a:pt x="155542" y="642918"/>
                  </a:lnTo>
                  <a:lnTo>
                    <a:pt x="187063" y="619005"/>
                  </a:lnTo>
                  <a:lnTo>
                    <a:pt x="219620" y="595431"/>
                  </a:lnTo>
                  <a:lnTo>
                    <a:pt x="253200" y="572204"/>
                  </a:lnTo>
                  <a:lnTo>
                    <a:pt x="287787" y="549331"/>
                  </a:lnTo>
                  <a:lnTo>
                    <a:pt x="323365" y="526818"/>
                  </a:lnTo>
                  <a:lnTo>
                    <a:pt x="359921" y="504673"/>
                  </a:lnTo>
                  <a:lnTo>
                    <a:pt x="397439" y="482902"/>
                  </a:lnTo>
                  <a:lnTo>
                    <a:pt x="435904" y="461514"/>
                  </a:lnTo>
                  <a:lnTo>
                    <a:pt x="475300" y="440514"/>
                  </a:lnTo>
                  <a:lnTo>
                    <a:pt x="515614" y="419910"/>
                  </a:lnTo>
                  <a:lnTo>
                    <a:pt x="556830" y="399710"/>
                  </a:lnTo>
                  <a:lnTo>
                    <a:pt x="598932" y="379919"/>
                  </a:lnTo>
                  <a:lnTo>
                    <a:pt x="641906" y="360545"/>
                  </a:lnTo>
                  <a:lnTo>
                    <a:pt x="685738" y="341595"/>
                  </a:lnTo>
                  <a:lnTo>
                    <a:pt x="730411" y="323077"/>
                  </a:lnTo>
                  <a:lnTo>
                    <a:pt x="775911" y="304997"/>
                  </a:lnTo>
                  <a:lnTo>
                    <a:pt x="822222" y="287361"/>
                  </a:lnTo>
                  <a:lnTo>
                    <a:pt x="869331" y="270179"/>
                  </a:lnTo>
                  <a:lnTo>
                    <a:pt x="917221" y="253455"/>
                  </a:lnTo>
                  <a:lnTo>
                    <a:pt x="965878" y="237198"/>
                  </a:lnTo>
                  <a:lnTo>
                    <a:pt x="1015287" y="221415"/>
                  </a:lnTo>
                  <a:lnTo>
                    <a:pt x="1065432" y="206112"/>
                  </a:lnTo>
                  <a:lnTo>
                    <a:pt x="1116300" y="191297"/>
                  </a:lnTo>
                  <a:lnTo>
                    <a:pt x="1167873" y="176976"/>
                  </a:lnTo>
                  <a:lnTo>
                    <a:pt x="1220139" y="163157"/>
                  </a:lnTo>
                  <a:lnTo>
                    <a:pt x="1273081" y="149847"/>
                  </a:lnTo>
                  <a:lnTo>
                    <a:pt x="1326685" y="137052"/>
                  </a:lnTo>
                  <a:lnTo>
                    <a:pt x="1380935" y="124780"/>
                  </a:lnTo>
                  <a:lnTo>
                    <a:pt x="1435817" y="113038"/>
                  </a:lnTo>
                  <a:lnTo>
                    <a:pt x="1491573" y="101784"/>
                  </a:lnTo>
                  <a:lnTo>
                    <a:pt x="1547415" y="91173"/>
                  </a:lnTo>
                  <a:lnTo>
                    <a:pt x="1604101" y="81063"/>
                  </a:lnTo>
                  <a:lnTo>
                    <a:pt x="1661359" y="71511"/>
                  </a:lnTo>
                  <a:lnTo>
                    <a:pt x="1719174" y="62524"/>
                  </a:lnTo>
                  <a:lnTo>
                    <a:pt x="1777529" y="54110"/>
                  </a:lnTo>
                  <a:lnTo>
                    <a:pt x="1836412" y="46274"/>
                  </a:lnTo>
                  <a:lnTo>
                    <a:pt x="1895805" y="39026"/>
                  </a:lnTo>
                  <a:lnTo>
                    <a:pt x="1955695" y="32370"/>
                  </a:lnTo>
                  <a:lnTo>
                    <a:pt x="2016067" y="26315"/>
                  </a:lnTo>
                  <a:lnTo>
                    <a:pt x="2076904" y="20867"/>
                  </a:lnTo>
                  <a:lnTo>
                    <a:pt x="2138194" y="16034"/>
                  </a:lnTo>
                  <a:lnTo>
                    <a:pt x="2199919" y="11822"/>
                  </a:lnTo>
                  <a:lnTo>
                    <a:pt x="2262066" y="8239"/>
                  </a:lnTo>
                  <a:lnTo>
                    <a:pt x="2324618" y="5292"/>
                  </a:lnTo>
                  <a:lnTo>
                    <a:pt x="2387563" y="2987"/>
                  </a:lnTo>
                  <a:lnTo>
                    <a:pt x="2450883" y="1332"/>
                  </a:lnTo>
                  <a:lnTo>
                    <a:pt x="2517145" y="293"/>
                  </a:lnTo>
                  <a:lnTo>
                    <a:pt x="2578593" y="0"/>
                  </a:lnTo>
                  <a:lnTo>
                    <a:pt x="2697584" y="1172"/>
                  </a:lnTo>
                  <a:lnTo>
                    <a:pt x="2815694" y="4665"/>
                  </a:lnTo>
                  <a:lnTo>
                    <a:pt x="2863581" y="6790"/>
                  </a:lnTo>
                  <a:lnTo>
                    <a:pt x="2863581" y="88926"/>
                  </a:lnTo>
                  <a:lnTo>
                    <a:pt x="2558620" y="88926"/>
                  </a:lnTo>
                  <a:lnTo>
                    <a:pt x="2451227" y="90196"/>
                  </a:lnTo>
                  <a:lnTo>
                    <a:pt x="2343768" y="93381"/>
                  </a:lnTo>
                  <a:lnTo>
                    <a:pt x="2236367" y="98498"/>
                  </a:lnTo>
                  <a:lnTo>
                    <a:pt x="2129152" y="105559"/>
                  </a:lnTo>
                  <a:lnTo>
                    <a:pt x="2022248" y="114581"/>
                  </a:lnTo>
                  <a:lnTo>
                    <a:pt x="1915779" y="125578"/>
                  </a:lnTo>
                  <a:lnTo>
                    <a:pt x="1809873" y="138564"/>
                  </a:lnTo>
                  <a:lnTo>
                    <a:pt x="1757170" y="145807"/>
                  </a:lnTo>
                  <a:lnTo>
                    <a:pt x="1704655" y="153554"/>
                  </a:lnTo>
                  <a:lnTo>
                    <a:pt x="1652343" y="161805"/>
                  </a:lnTo>
                  <a:lnTo>
                    <a:pt x="1600250" y="170562"/>
                  </a:lnTo>
                  <a:lnTo>
                    <a:pt x="1548392" y="179829"/>
                  </a:lnTo>
                  <a:lnTo>
                    <a:pt x="1496784" y="189605"/>
                  </a:lnTo>
                  <a:lnTo>
                    <a:pt x="1445442" y="199893"/>
                  </a:lnTo>
                  <a:lnTo>
                    <a:pt x="1394382" y="210695"/>
                  </a:lnTo>
                  <a:lnTo>
                    <a:pt x="1343620" y="222013"/>
                  </a:lnTo>
                  <a:lnTo>
                    <a:pt x="1293171" y="233849"/>
                  </a:lnTo>
                  <a:lnTo>
                    <a:pt x="1243052" y="246203"/>
                  </a:lnTo>
                  <a:lnTo>
                    <a:pt x="1193276" y="259079"/>
                  </a:lnTo>
                  <a:lnTo>
                    <a:pt x="1129323" y="276559"/>
                  </a:lnTo>
                  <a:lnTo>
                    <a:pt x="1066663" y="294757"/>
                  </a:lnTo>
                  <a:lnTo>
                    <a:pt x="1005317" y="313657"/>
                  </a:lnTo>
                  <a:lnTo>
                    <a:pt x="945305" y="333244"/>
                  </a:lnTo>
                  <a:lnTo>
                    <a:pt x="886645" y="353502"/>
                  </a:lnTo>
                  <a:lnTo>
                    <a:pt x="829357" y="374415"/>
                  </a:lnTo>
                  <a:lnTo>
                    <a:pt x="773462" y="395969"/>
                  </a:lnTo>
                  <a:lnTo>
                    <a:pt x="718978" y="418147"/>
                  </a:lnTo>
                  <a:lnTo>
                    <a:pt x="665925" y="440933"/>
                  </a:lnTo>
                  <a:lnTo>
                    <a:pt x="614323" y="464314"/>
                  </a:lnTo>
                  <a:lnTo>
                    <a:pt x="564191" y="488272"/>
                  </a:lnTo>
                  <a:lnTo>
                    <a:pt x="515549" y="512792"/>
                  </a:lnTo>
                  <a:lnTo>
                    <a:pt x="468417" y="537859"/>
                  </a:lnTo>
                  <a:lnTo>
                    <a:pt x="422813" y="563456"/>
                  </a:lnTo>
                  <a:lnTo>
                    <a:pt x="378758" y="589570"/>
                  </a:lnTo>
                  <a:lnTo>
                    <a:pt x="336272" y="616183"/>
                  </a:lnTo>
                  <a:lnTo>
                    <a:pt x="295373" y="643280"/>
                  </a:lnTo>
                  <a:lnTo>
                    <a:pt x="256081" y="670847"/>
                  </a:lnTo>
                  <a:lnTo>
                    <a:pt x="218416" y="698866"/>
                  </a:lnTo>
                  <a:lnTo>
                    <a:pt x="182398" y="727323"/>
                  </a:lnTo>
                  <a:lnTo>
                    <a:pt x="148045" y="756202"/>
                  </a:lnTo>
                  <a:lnTo>
                    <a:pt x="119480" y="781811"/>
                  </a:lnTo>
                  <a:close/>
                </a:path>
                <a:path w="2863850" h="782319">
                  <a:moveTo>
                    <a:pt x="2863581" y="95697"/>
                  </a:moveTo>
                  <a:lnTo>
                    <a:pt x="2862328" y="95697"/>
                  </a:lnTo>
                  <a:lnTo>
                    <a:pt x="2825989" y="94037"/>
                  </a:lnTo>
                  <a:lnTo>
                    <a:pt x="2719311" y="90581"/>
                  </a:lnTo>
                  <a:lnTo>
                    <a:pt x="2604592" y="88926"/>
                  </a:lnTo>
                  <a:lnTo>
                    <a:pt x="2863581" y="88926"/>
                  </a:lnTo>
                  <a:lnTo>
                    <a:pt x="2863581" y="95697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59908" y="1725167"/>
              <a:ext cx="2886710" cy="794385"/>
            </a:xfrm>
            <a:custGeom>
              <a:avLst/>
              <a:gdLst/>
              <a:ahLst/>
              <a:cxnLst/>
              <a:rect l="l" t="t" r="r" b="b"/>
              <a:pathLst>
                <a:path w="2886710" h="794385">
                  <a:moveTo>
                    <a:pt x="37083" y="794004"/>
                  </a:moveTo>
                  <a:lnTo>
                    <a:pt x="0" y="794004"/>
                  </a:lnTo>
                  <a:lnTo>
                    <a:pt x="40975" y="752475"/>
                  </a:lnTo>
                  <a:lnTo>
                    <a:pt x="104983" y="695325"/>
                  </a:lnTo>
                  <a:lnTo>
                    <a:pt x="173563" y="638175"/>
                  </a:lnTo>
                  <a:lnTo>
                    <a:pt x="246715" y="581025"/>
                  </a:lnTo>
                  <a:lnTo>
                    <a:pt x="327487" y="533400"/>
                  </a:lnTo>
                  <a:lnTo>
                    <a:pt x="411307" y="485775"/>
                  </a:lnTo>
                  <a:lnTo>
                    <a:pt x="501223" y="428625"/>
                  </a:lnTo>
                  <a:lnTo>
                    <a:pt x="594187" y="381000"/>
                  </a:lnTo>
                  <a:lnTo>
                    <a:pt x="693247" y="342900"/>
                  </a:lnTo>
                  <a:lnTo>
                    <a:pt x="796879" y="304800"/>
                  </a:lnTo>
                  <a:lnTo>
                    <a:pt x="903559" y="257175"/>
                  </a:lnTo>
                  <a:lnTo>
                    <a:pt x="1014811" y="228600"/>
                  </a:lnTo>
                  <a:lnTo>
                    <a:pt x="1249507" y="152400"/>
                  </a:lnTo>
                  <a:lnTo>
                    <a:pt x="1371427" y="123825"/>
                  </a:lnTo>
                  <a:lnTo>
                    <a:pt x="1497919" y="104775"/>
                  </a:lnTo>
                  <a:lnTo>
                    <a:pt x="1625935" y="76200"/>
                  </a:lnTo>
                  <a:lnTo>
                    <a:pt x="2029795" y="19050"/>
                  </a:lnTo>
                  <a:lnTo>
                    <a:pt x="2311735" y="0"/>
                  </a:lnTo>
                  <a:lnTo>
                    <a:pt x="2797891" y="0"/>
                  </a:lnTo>
                  <a:lnTo>
                    <a:pt x="2886283" y="4316"/>
                  </a:lnTo>
                  <a:lnTo>
                    <a:pt x="2886283" y="19050"/>
                  </a:lnTo>
                  <a:lnTo>
                    <a:pt x="2456515" y="19050"/>
                  </a:lnTo>
                  <a:lnTo>
                    <a:pt x="2032843" y="47625"/>
                  </a:lnTo>
                  <a:lnTo>
                    <a:pt x="1895683" y="66675"/>
                  </a:lnTo>
                  <a:lnTo>
                    <a:pt x="1761571" y="76200"/>
                  </a:lnTo>
                  <a:lnTo>
                    <a:pt x="1630507" y="104775"/>
                  </a:lnTo>
                  <a:lnTo>
                    <a:pt x="1502491" y="123825"/>
                  </a:lnTo>
                  <a:lnTo>
                    <a:pt x="1255603" y="180975"/>
                  </a:lnTo>
                  <a:lnTo>
                    <a:pt x="1138255" y="209550"/>
                  </a:lnTo>
                  <a:lnTo>
                    <a:pt x="912703" y="285750"/>
                  </a:lnTo>
                  <a:lnTo>
                    <a:pt x="806023" y="323850"/>
                  </a:lnTo>
                  <a:lnTo>
                    <a:pt x="703915" y="361950"/>
                  </a:lnTo>
                  <a:lnTo>
                    <a:pt x="606379" y="409575"/>
                  </a:lnTo>
                  <a:lnTo>
                    <a:pt x="513415" y="457200"/>
                  </a:lnTo>
                  <a:lnTo>
                    <a:pt x="425023" y="504825"/>
                  </a:lnTo>
                  <a:lnTo>
                    <a:pt x="341203" y="552450"/>
                  </a:lnTo>
                  <a:lnTo>
                    <a:pt x="261955" y="609600"/>
                  </a:lnTo>
                  <a:lnTo>
                    <a:pt x="188803" y="657225"/>
                  </a:lnTo>
                  <a:lnTo>
                    <a:pt x="121747" y="714375"/>
                  </a:lnTo>
                  <a:lnTo>
                    <a:pt x="59263" y="771525"/>
                  </a:lnTo>
                  <a:lnTo>
                    <a:pt x="37083" y="794004"/>
                  </a:lnTo>
                  <a:close/>
                </a:path>
                <a:path w="2886710" h="794385">
                  <a:moveTo>
                    <a:pt x="2886283" y="28128"/>
                  </a:moveTo>
                  <a:lnTo>
                    <a:pt x="2700355" y="19050"/>
                  </a:lnTo>
                  <a:lnTo>
                    <a:pt x="2886283" y="19050"/>
                  </a:lnTo>
                  <a:lnTo>
                    <a:pt x="2886283" y="28128"/>
                  </a:lnTo>
                  <a:close/>
                </a:path>
                <a:path w="2886710" h="794385">
                  <a:moveTo>
                    <a:pt x="155518" y="794004"/>
                  </a:moveTo>
                  <a:lnTo>
                    <a:pt x="118942" y="794004"/>
                  </a:lnTo>
                  <a:lnTo>
                    <a:pt x="172039" y="742950"/>
                  </a:lnTo>
                  <a:lnTo>
                    <a:pt x="193375" y="723900"/>
                  </a:lnTo>
                  <a:lnTo>
                    <a:pt x="214711" y="714375"/>
                  </a:lnTo>
                  <a:lnTo>
                    <a:pt x="260431" y="676275"/>
                  </a:lnTo>
                  <a:lnTo>
                    <a:pt x="284815" y="657225"/>
                  </a:lnTo>
                  <a:lnTo>
                    <a:pt x="333583" y="628650"/>
                  </a:lnTo>
                  <a:lnTo>
                    <a:pt x="411307" y="571500"/>
                  </a:lnTo>
                  <a:lnTo>
                    <a:pt x="438739" y="561975"/>
                  </a:lnTo>
                  <a:lnTo>
                    <a:pt x="466171" y="542925"/>
                  </a:lnTo>
                  <a:lnTo>
                    <a:pt x="524083" y="514350"/>
                  </a:lnTo>
                  <a:lnTo>
                    <a:pt x="583519" y="485775"/>
                  </a:lnTo>
                  <a:lnTo>
                    <a:pt x="644479" y="457200"/>
                  </a:lnTo>
                  <a:lnTo>
                    <a:pt x="708487" y="428625"/>
                  </a:lnTo>
                  <a:lnTo>
                    <a:pt x="774019" y="400050"/>
                  </a:lnTo>
                  <a:lnTo>
                    <a:pt x="912703" y="342900"/>
                  </a:lnTo>
                  <a:lnTo>
                    <a:pt x="984331" y="323850"/>
                  </a:lnTo>
                  <a:lnTo>
                    <a:pt x="1059007" y="295275"/>
                  </a:lnTo>
                  <a:lnTo>
                    <a:pt x="1212931" y="257175"/>
                  </a:lnTo>
                  <a:lnTo>
                    <a:pt x="1336375" y="228600"/>
                  </a:lnTo>
                  <a:lnTo>
                    <a:pt x="1462867" y="190500"/>
                  </a:lnTo>
                  <a:lnTo>
                    <a:pt x="1981027" y="114300"/>
                  </a:lnTo>
                  <a:lnTo>
                    <a:pt x="2378791" y="85725"/>
                  </a:lnTo>
                  <a:lnTo>
                    <a:pt x="2776555" y="85725"/>
                  </a:lnTo>
                  <a:lnTo>
                    <a:pt x="2886283" y="93699"/>
                  </a:lnTo>
                  <a:lnTo>
                    <a:pt x="2886283" y="114300"/>
                  </a:lnTo>
                  <a:lnTo>
                    <a:pt x="2246203" y="114300"/>
                  </a:lnTo>
                  <a:lnTo>
                    <a:pt x="2115139" y="123825"/>
                  </a:lnTo>
                  <a:lnTo>
                    <a:pt x="1982551" y="142875"/>
                  </a:lnTo>
                  <a:lnTo>
                    <a:pt x="1853011" y="152400"/>
                  </a:lnTo>
                  <a:lnTo>
                    <a:pt x="1723471" y="171450"/>
                  </a:lnTo>
                  <a:lnTo>
                    <a:pt x="1593931" y="200025"/>
                  </a:lnTo>
                  <a:lnTo>
                    <a:pt x="1467439" y="219075"/>
                  </a:lnTo>
                  <a:lnTo>
                    <a:pt x="1219027" y="276225"/>
                  </a:lnTo>
                  <a:lnTo>
                    <a:pt x="1141303" y="304800"/>
                  </a:lnTo>
                  <a:lnTo>
                    <a:pt x="991951" y="342900"/>
                  </a:lnTo>
                  <a:lnTo>
                    <a:pt x="920323" y="371475"/>
                  </a:lnTo>
                  <a:lnTo>
                    <a:pt x="783163" y="419100"/>
                  </a:lnTo>
                  <a:lnTo>
                    <a:pt x="717631" y="447675"/>
                  </a:lnTo>
                  <a:lnTo>
                    <a:pt x="655147" y="476250"/>
                  </a:lnTo>
                  <a:lnTo>
                    <a:pt x="594187" y="504825"/>
                  </a:lnTo>
                  <a:lnTo>
                    <a:pt x="534751" y="533400"/>
                  </a:lnTo>
                  <a:lnTo>
                    <a:pt x="478363" y="571500"/>
                  </a:lnTo>
                  <a:lnTo>
                    <a:pt x="450931" y="581025"/>
                  </a:lnTo>
                  <a:lnTo>
                    <a:pt x="425023" y="600075"/>
                  </a:lnTo>
                  <a:lnTo>
                    <a:pt x="397591" y="609600"/>
                  </a:lnTo>
                  <a:lnTo>
                    <a:pt x="371683" y="628650"/>
                  </a:lnTo>
                  <a:lnTo>
                    <a:pt x="347299" y="647700"/>
                  </a:lnTo>
                  <a:lnTo>
                    <a:pt x="298531" y="676275"/>
                  </a:lnTo>
                  <a:lnTo>
                    <a:pt x="252811" y="714375"/>
                  </a:lnTo>
                  <a:lnTo>
                    <a:pt x="210139" y="752475"/>
                  </a:lnTo>
                  <a:lnTo>
                    <a:pt x="188803" y="762000"/>
                  </a:lnTo>
                  <a:lnTo>
                    <a:pt x="155518" y="79400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2076" y="2519171"/>
              <a:ext cx="3214370" cy="2522220"/>
            </a:xfrm>
            <a:custGeom>
              <a:avLst/>
              <a:gdLst/>
              <a:ahLst/>
              <a:cxnLst/>
              <a:rect l="l" t="t" r="r" b="b"/>
              <a:pathLst>
                <a:path w="3214370" h="2522220">
                  <a:moveTo>
                    <a:pt x="3214116" y="2522220"/>
                  </a:moveTo>
                  <a:lnTo>
                    <a:pt x="89097" y="2522220"/>
                  </a:lnTo>
                  <a:lnTo>
                    <a:pt x="79594" y="2491251"/>
                  </a:lnTo>
                  <a:lnTo>
                    <a:pt x="68024" y="2450439"/>
                  </a:lnTo>
                  <a:lnTo>
                    <a:pt x="57331" y="2409357"/>
                  </a:lnTo>
                  <a:lnTo>
                    <a:pt x="47523" y="2368011"/>
                  </a:lnTo>
                  <a:lnTo>
                    <a:pt x="38609" y="2326408"/>
                  </a:lnTo>
                  <a:lnTo>
                    <a:pt x="30596" y="2284555"/>
                  </a:lnTo>
                  <a:lnTo>
                    <a:pt x="23495" y="2242458"/>
                  </a:lnTo>
                  <a:lnTo>
                    <a:pt x="17312" y="2200126"/>
                  </a:lnTo>
                  <a:lnTo>
                    <a:pt x="12058" y="2157566"/>
                  </a:lnTo>
                  <a:lnTo>
                    <a:pt x="7740" y="2114783"/>
                  </a:lnTo>
                  <a:lnTo>
                    <a:pt x="4366" y="2071786"/>
                  </a:lnTo>
                  <a:lnTo>
                    <a:pt x="1946" y="2028581"/>
                  </a:lnTo>
                  <a:lnTo>
                    <a:pt x="488" y="1985175"/>
                  </a:lnTo>
                  <a:lnTo>
                    <a:pt x="0" y="1941576"/>
                  </a:lnTo>
                  <a:lnTo>
                    <a:pt x="488" y="1897977"/>
                  </a:lnTo>
                  <a:lnTo>
                    <a:pt x="1946" y="1854573"/>
                  </a:lnTo>
                  <a:lnTo>
                    <a:pt x="4366" y="1811371"/>
                  </a:lnTo>
                  <a:lnTo>
                    <a:pt x="7740" y="1768377"/>
                  </a:lnTo>
                  <a:lnTo>
                    <a:pt x="12058" y="1725600"/>
                  </a:lnTo>
                  <a:lnTo>
                    <a:pt x="17312" y="1683045"/>
                  </a:lnTo>
                  <a:lnTo>
                    <a:pt x="23495" y="1640720"/>
                  </a:lnTo>
                  <a:lnTo>
                    <a:pt x="30596" y="1598632"/>
                  </a:lnTo>
                  <a:lnTo>
                    <a:pt x="38609" y="1556788"/>
                  </a:lnTo>
                  <a:lnTo>
                    <a:pt x="47523" y="1515195"/>
                  </a:lnTo>
                  <a:lnTo>
                    <a:pt x="57331" y="1473859"/>
                  </a:lnTo>
                  <a:lnTo>
                    <a:pt x="68024" y="1432789"/>
                  </a:lnTo>
                  <a:lnTo>
                    <a:pt x="79594" y="1391991"/>
                  </a:lnTo>
                  <a:lnTo>
                    <a:pt x="92032" y="1351471"/>
                  </a:lnTo>
                  <a:lnTo>
                    <a:pt x="105330" y="1311238"/>
                  </a:lnTo>
                  <a:lnTo>
                    <a:pt x="119478" y="1271297"/>
                  </a:lnTo>
                  <a:lnTo>
                    <a:pt x="134470" y="1231657"/>
                  </a:lnTo>
                  <a:lnTo>
                    <a:pt x="150295" y="1192323"/>
                  </a:lnTo>
                  <a:lnTo>
                    <a:pt x="166945" y="1153304"/>
                  </a:lnTo>
                  <a:lnTo>
                    <a:pt x="184413" y="1114606"/>
                  </a:lnTo>
                  <a:lnTo>
                    <a:pt x="202689" y="1076236"/>
                  </a:lnTo>
                  <a:lnTo>
                    <a:pt x="221765" y="1038201"/>
                  </a:lnTo>
                  <a:lnTo>
                    <a:pt x="241633" y="1000508"/>
                  </a:lnTo>
                  <a:lnTo>
                    <a:pt x="262283" y="963164"/>
                  </a:lnTo>
                  <a:lnTo>
                    <a:pt x="283708" y="926177"/>
                  </a:lnTo>
                  <a:lnTo>
                    <a:pt x="305899" y="889552"/>
                  </a:lnTo>
                  <a:lnTo>
                    <a:pt x="328847" y="853298"/>
                  </a:lnTo>
                  <a:lnTo>
                    <a:pt x="352543" y="817421"/>
                  </a:lnTo>
                  <a:lnTo>
                    <a:pt x="376981" y="781928"/>
                  </a:lnTo>
                  <a:lnTo>
                    <a:pt x="402149" y="746827"/>
                  </a:lnTo>
                  <a:lnTo>
                    <a:pt x="428042" y="712124"/>
                  </a:lnTo>
                  <a:lnTo>
                    <a:pt x="454648" y="677826"/>
                  </a:lnTo>
                  <a:lnTo>
                    <a:pt x="481962" y="643940"/>
                  </a:lnTo>
                  <a:lnTo>
                    <a:pt x="509972" y="610474"/>
                  </a:lnTo>
                  <a:lnTo>
                    <a:pt x="538672" y="577434"/>
                  </a:lnTo>
                  <a:lnTo>
                    <a:pt x="568053" y="544827"/>
                  </a:lnTo>
                  <a:lnTo>
                    <a:pt x="598106" y="512661"/>
                  </a:lnTo>
                  <a:lnTo>
                    <a:pt x="628822" y="480942"/>
                  </a:lnTo>
                  <a:lnTo>
                    <a:pt x="660194" y="449678"/>
                  </a:lnTo>
                  <a:lnTo>
                    <a:pt x="692212" y="418875"/>
                  </a:lnTo>
                  <a:lnTo>
                    <a:pt x="724868" y="388541"/>
                  </a:lnTo>
                  <a:lnTo>
                    <a:pt x="758153" y="358682"/>
                  </a:lnTo>
                  <a:lnTo>
                    <a:pt x="792060" y="329305"/>
                  </a:lnTo>
                  <a:lnTo>
                    <a:pt x="826579" y="300418"/>
                  </a:lnTo>
                  <a:lnTo>
                    <a:pt x="861702" y="272028"/>
                  </a:lnTo>
                  <a:lnTo>
                    <a:pt x="897421" y="244141"/>
                  </a:lnTo>
                  <a:lnTo>
                    <a:pt x="933726" y="216764"/>
                  </a:lnTo>
                  <a:lnTo>
                    <a:pt x="970610" y="189905"/>
                  </a:lnTo>
                  <a:lnTo>
                    <a:pt x="1008064" y="163571"/>
                  </a:lnTo>
                  <a:lnTo>
                    <a:pt x="1046079" y="137768"/>
                  </a:lnTo>
                  <a:lnTo>
                    <a:pt x="1084647" y="112504"/>
                  </a:lnTo>
                  <a:lnTo>
                    <a:pt x="1123759" y="87786"/>
                  </a:lnTo>
                  <a:lnTo>
                    <a:pt x="1163408" y="63620"/>
                  </a:lnTo>
                  <a:lnTo>
                    <a:pt x="1203583" y="40014"/>
                  </a:lnTo>
                  <a:lnTo>
                    <a:pt x="1244277" y="16975"/>
                  </a:lnTo>
                  <a:lnTo>
                    <a:pt x="1275412" y="0"/>
                  </a:lnTo>
                  <a:lnTo>
                    <a:pt x="3214116" y="0"/>
                  </a:lnTo>
                  <a:lnTo>
                    <a:pt x="3214116" y="252222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9884" y="2519171"/>
              <a:ext cx="3226435" cy="2522855"/>
            </a:xfrm>
            <a:custGeom>
              <a:avLst/>
              <a:gdLst/>
              <a:ahLst/>
              <a:cxnLst/>
              <a:rect l="l" t="t" r="r" b="b"/>
              <a:pathLst>
                <a:path w="3226435" h="2522854">
                  <a:moveTo>
                    <a:pt x="3226308" y="1929384"/>
                  </a:moveTo>
                  <a:lnTo>
                    <a:pt x="2846832" y="1929384"/>
                  </a:lnTo>
                  <a:lnTo>
                    <a:pt x="2846832" y="0"/>
                  </a:lnTo>
                  <a:lnTo>
                    <a:pt x="2822448" y="0"/>
                  </a:lnTo>
                  <a:lnTo>
                    <a:pt x="2822448" y="1929384"/>
                  </a:lnTo>
                  <a:lnTo>
                    <a:pt x="25933" y="1929384"/>
                  </a:lnTo>
                  <a:lnTo>
                    <a:pt x="25908" y="1882140"/>
                  </a:lnTo>
                  <a:lnTo>
                    <a:pt x="28956" y="1822704"/>
                  </a:lnTo>
                  <a:lnTo>
                    <a:pt x="33528" y="1764792"/>
                  </a:lnTo>
                  <a:lnTo>
                    <a:pt x="39624" y="1705356"/>
                  </a:lnTo>
                  <a:lnTo>
                    <a:pt x="48768" y="1647444"/>
                  </a:lnTo>
                  <a:lnTo>
                    <a:pt x="57912" y="1591056"/>
                  </a:lnTo>
                  <a:lnTo>
                    <a:pt x="70104" y="1533144"/>
                  </a:lnTo>
                  <a:lnTo>
                    <a:pt x="82296" y="1476756"/>
                  </a:lnTo>
                  <a:lnTo>
                    <a:pt x="97536" y="1420368"/>
                  </a:lnTo>
                  <a:lnTo>
                    <a:pt x="114300" y="1365504"/>
                  </a:lnTo>
                  <a:lnTo>
                    <a:pt x="132588" y="1310640"/>
                  </a:lnTo>
                  <a:lnTo>
                    <a:pt x="152400" y="1255776"/>
                  </a:lnTo>
                  <a:lnTo>
                    <a:pt x="173736" y="1202436"/>
                  </a:lnTo>
                  <a:lnTo>
                    <a:pt x="219456" y="1095756"/>
                  </a:lnTo>
                  <a:lnTo>
                    <a:pt x="245364" y="1043940"/>
                  </a:lnTo>
                  <a:lnTo>
                    <a:pt x="301752" y="941832"/>
                  </a:lnTo>
                  <a:lnTo>
                    <a:pt x="364236" y="841248"/>
                  </a:lnTo>
                  <a:lnTo>
                    <a:pt x="431292" y="745236"/>
                  </a:lnTo>
                  <a:lnTo>
                    <a:pt x="504444" y="652272"/>
                  </a:lnTo>
                  <a:lnTo>
                    <a:pt x="583692" y="560832"/>
                  </a:lnTo>
                  <a:lnTo>
                    <a:pt x="665988" y="473964"/>
                  </a:lnTo>
                  <a:lnTo>
                    <a:pt x="754380" y="390144"/>
                  </a:lnTo>
                  <a:lnTo>
                    <a:pt x="847344" y="309372"/>
                  </a:lnTo>
                  <a:lnTo>
                    <a:pt x="944880" y="233172"/>
                  </a:lnTo>
                  <a:lnTo>
                    <a:pt x="1046988" y="160020"/>
                  </a:lnTo>
                  <a:lnTo>
                    <a:pt x="1153668" y="91440"/>
                  </a:lnTo>
                  <a:lnTo>
                    <a:pt x="1263396" y="27432"/>
                  </a:lnTo>
                  <a:lnTo>
                    <a:pt x="1316139" y="0"/>
                  </a:lnTo>
                  <a:lnTo>
                    <a:pt x="1262634" y="0"/>
                  </a:lnTo>
                  <a:lnTo>
                    <a:pt x="1139952" y="70104"/>
                  </a:lnTo>
                  <a:lnTo>
                    <a:pt x="1031748" y="140208"/>
                  </a:lnTo>
                  <a:lnTo>
                    <a:pt x="929640" y="213360"/>
                  </a:lnTo>
                  <a:lnTo>
                    <a:pt x="830580" y="291084"/>
                  </a:lnTo>
                  <a:lnTo>
                    <a:pt x="737616" y="371856"/>
                  </a:lnTo>
                  <a:lnTo>
                    <a:pt x="647700" y="455676"/>
                  </a:lnTo>
                  <a:lnTo>
                    <a:pt x="563880" y="544068"/>
                  </a:lnTo>
                  <a:lnTo>
                    <a:pt x="484632" y="635508"/>
                  </a:lnTo>
                  <a:lnTo>
                    <a:pt x="411480" y="729996"/>
                  </a:lnTo>
                  <a:lnTo>
                    <a:pt x="342900" y="829056"/>
                  </a:lnTo>
                  <a:lnTo>
                    <a:pt x="280416" y="929640"/>
                  </a:lnTo>
                  <a:lnTo>
                    <a:pt x="224028" y="1031748"/>
                  </a:lnTo>
                  <a:lnTo>
                    <a:pt x="196596" y="1085088"/>
                  </a:lnTo>
                  <a:lnTo>
                    <a:pt x="172212" y="1138428"/>
                  </a:lnTo>
                  <a:lnTo>
                    <a:pt x="149352" y="1191768"/>
                  </a:lnTo>
                  <a:lnTo>
                    <a:pt x="128016" y="1246632"/>
                  </a:lnTo>
                  <a:lnTo>
                    <a:pt x="108204" y="1301496"/>
                  </a:lnTo>
                  <a:lnTo>
                    <a:pt x="89916" y="1357884"/>
                  </a:lnTo>
                  <a:lnTo>
                    <a:pt x="73152" y="1414272"/>
                  </a:lnTo>
                  <a:lnTo>
                    <a:pt x="57912" y="1470660"/>
                  </a:lnTo>
                  <a:lnTo>
                    <a:pt x="44196" y="1528572"/>
                  </a:lnTo>
                  <a:lnTo>
                    <a:pt x="22860" y="1644396"/>
                  </a:lnTo>
                  <a:lnTo>
                    <a:pt x="15240" y="1703832"/>
                  </a:lnTo>
                  <a:lnTo>
                    <a:pt x="9144" y="1761744"/>
                  </a:lnTo>
                  <a:lnTo>
                    <a:pt x="4572" y="1821180"/>
                  </a:lnTo>
                  <a:lnTo>
                    <a:pt x="4495" y="1822704"/>
                  </a:lnTo>
                  <a:lnTo>
                    <a:pt x="1524" y="1882140"/>
                  </a:lnTo>
                  <a:lnTo>
                    <a:pt x="0" y="1941576"/>
                  </a:lnTo>
                  <a:lnTo>
                    <a:pt x="1524" y="2002536"/>
                  </a:lnTo>
                  <a:lnTo>
                    <a:pt x="4572" y="2061972"/>
                  </a:lnTo>
                  <a:lnTo>
                    <a:pt x="9144" y="2121408"/>
                  </a:lnTo>
                  <a:lnTo>
                    <a:pt x="15240" y="2180844"/>
                  </a:lnTo>
                  <a:lnTo>
                    <a:pt x="22860" y="2240280"/>
                  </a:lnTo>
                  <a:lnTo>
                    <a:pt x="44196" y="2356104"/>
                  </a:lnTo>
                  <a:lnTo>
                    <a:pt x="57912" y="2412492"/>
                  </a:lnTo>
                  <a:lnTo>
                    <a:pt x="73152" y="2470404"/>
                  </a:lnTo>
                  <a:lnTo>
                    <a:pt x="88544" y="2522232"/>
                  </a:lnTo>
                  <a:lnTo>
                    <a:pt x="115824" y="2522232"/>
                  </a:lnTo>
                  <a:lnTo>
                    <a:pt x="114300" y="2517648"/>
                  </a:lnTo>
                  <a:lnTo>
                    <a:pt x="97536" y="2462784"/>
                  </a:lnTo>
                  <a:lnTo>
                    <a:pt x="82296" y="2406396"/>
                  </a:lnTo>
                  <a:lnTo>
                    <a:pt x="57912" y="2293620"/>
                  </a:lnTo>
                  <a:lnTo>
                    <a:pt x="39624" y="2177796"/>
                  </a:lnTo>
                  <a:lnTo>
                    <a:pt x="33528" y="2118360"/>
                  </a:lnTo>
                  <a:lnTo>
                    <a:pt x="28956" y="2060448"/>
                  </a:lnTo>
                  <a:lnTo>
                    <a:pt x="25984" y="2002536"/>
                  </a:lnTo>
                  <a:lnTo>
                    <a:pt x="25946" y="1953768"/>
                  </a:lnTo>
                  <a:lnTo>
                    <a:pt x="2822448" y="1953768"/>
                  </a:lnTo>
                  <a:lnTo>
                    <a:pt x="2822448" y="2522232"/>
                  </a:lnTo>
                  <a:lnTo>
                    <a:pt x="2846832" y="2522232"/>
                  </a:lnTo>
                  <a:lnTo>
                    <a:pt x="2846832" y="1953768"/>
                  </a:lnTo>
                  <a:lnTo>
                    <a:pt x="3226308" y="1953768"/>
                  </a:lnTo>
                  <a:lnTo>
                    <a:pt x="3226308" y="192938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53783" y="2914890"/>
            <a:ext cx="1469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Application Domain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97192" y="4723891"/>
            <a:ext cx="154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Stakeholder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2519171"/>
            <a:ext cx="5346700" cy="5041900"/>
            <a:chOff x="0" y="2519171"/>
            <a:chExt cx="5346700" cy="5041900"/>
          </a:xfrm>
        </p:grpSpPr>
        <p:sp>
          <p:nvSpPr>
            <p:cNvPr id="14" name="object 14"/>
            <p:cNvSpPr/>
            <p:nvPr/>
          </p:nvSpPr>
          <p:spPr>
            <a:xfrm>
              <a:off x="2231135" y="2519171"/>
              <a:ext cx="371475" cy="548640"/>
            </a:xfrm>
            <a:custGeom>
              <a:avLst/>
              <a:gdLst/>
              <a:ahLst/>
              <a:cxnLst/>
              <a:rect l="l" t="t" r="r" b="b"/>
              <a:pathLst>
                <a:path w="371475" h="548639">
                  <a:moveTo>
                    <a:pt x="88392" y="548639"/>
                  </a:moveTo>
                  <a:lnTo>
                    <a:pt x="0" y="548639"/>
                  </a:lnTo>
                  <a:lnTo>
                    <a:pt x="711" y="518531"/>
                  </a:lnTo>
                  <a:lnTo>
                    <a:pt x="6356" y="458811"/>
                  </a:lnTo>
                  <a:lnTo>
                    <a:pt x="17532" y="399800"/>
                  </a:lnTo>
                  <a:lnTo>
                    <a:pt x="34118" y="341554"/>
                  </a:lnTo>
                  <a:lnTo>
                    <a:pt x="55993" y="284131"/>
                  </a:lnTo>
                  <a:lnTo>
                    <a:pt x="83039" y="227586"/>
                  </a:lnTo>
                  <a:lnTo>
                    <a:pt x="115134" y="171975"/>
                  </a:lnTo>
                  <a:lnTo>
                    <a:pt x="152158" y="117357"/>
                  </a:lnTo>
                  <a:lnTo>
                    <a:pt x="193992" y="63785"/>
                  </a:lnTo>
                  <a:lnTo>
                    <a:pt x="240515" y="11318"/>
                  </a:lnTo>
                  <a:lnTo>
                    <a:pt x="251475" y="0"/>
                  </a:lnTo>
                  <a:lnTo>
                    <a:pt x="370955" y="0"/>
                  </a:lnTo>
                  <a:lnTo>
                    <a:pt x="366854" y="3676"/>
                  </a:lnTo>
                  <a:lnTo>
                    <a:pt x="335892" y="33353"/>
                  </a:lnTo>
                  <a:lnTo>
                    <a:pt x="306656" y="63405"/>
                  </a:lnTo>
                  <a:lnTo>
                    <a:pt x="279163" y="93816"/>
                  </a:lnTo>
                  <a:lnTo>
                    <a:pt x="253435" y="124572"/>
                  </a:lnTo>
                  <a:lnTo>
                    <a:pt x="229490" y="155657"/>
                  </a:lnTo>
                  <a:lnTo>
                    <a:pt x="207348" y="187055"/>
                  </a:lnTo>
                  <a:lnTo>
                    <a:pt x="168552" y="250727"/>
                  </a:lnTo>
                  <a:lnTo>
                    <a:pt x="137204" y="315465"/>
                  </a:lnTo>
                  <a:lnTo>
                    <a:pt x="113459" y="381143"/>
                  </a:lnTo>
                  <a:lnTo>
                    <a:pt x="97474" y="447639"/>
                  </a:lnTo>
                  <a:lnTo>
                    <a:pt x="89407" y="514826"/>
                  </a:lnTo>
                  <a:lnTo>
                    <a:pt x="88392" y="54863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8944" y="2519171"/>
              <a:ext cx="396875" cy="558800"/>
            </a:xfrm>
            <a:custGeom>
              <a:avLst/>
              <a:gdLst/>
              <a:ahLst/>
              <a:cxnLst/>
              <a:rect l="l" t="t" r="r" b="b"/>
              <a:pathLst>
                <a:path w="396875" h="558800">
                  <a:moveTo>
                    <a:pt x="108204" y="558545"/>
                  </a:moveTo>
                  <a:lnTo>
                    <a:pt x="6095" y="558545"/>
                  </a:lnTo>
                  <a:lnTo>
                    <a:pt x="3047" y="549020"/>
                  </a:lnTo>
                  <a:lnTo>
                    <a:pt x="0" y="549020"/>
                  </a:lnTo>
                  <a:lnTo>
                    <a:pt x="0" y="539495"/>
                  </a:lnTo>
                  <a:lnTo>
                    <a:pt x="3047" y="472820"/>
                  </a:lnTo>
                  <a:lnTo>
                    <a:pt x="7619" y="444245"/>
                  </a:lnTo>
                  <a:lnTo>
                    <a:pt x="22859" y="368045"/>
                  </a:lnTo>
                  <a:lnTo>
                    <a:pt x="44195" y="301370"/>
                  </a:lnTo>
                  <a:lnTo>
                    <a:pt x="57911" y="272795"/>
                  </a:lnTo>
                  <a:lnTo>
                    <a:pt x="73151" y="234695"/>
                  </a:lnTo>
                  <a:lnTo>
                    <a:pt x="89915" y="206120"/>
                  </a:lnTo>
                  <a:lnTo>
                    <a:pt x="150875" y="110870"/>
                  </a:lnTo>
                  <a:lnTo>
                    <a:pt x="173735" y="82295"/>
                  </a:lnTo>
                  <a:lnTo>
                    <a:pt x="225552" y="15620"/>
                  </a:lnTo>
                  <a:lnTo>
                    <a:pt x="240964" y="0"/>
                  </a:lnTo>
                  <a:lnTo>
                    <a:pt x="278048" y="0"/>
                  </a:lnTo>
                  <a:lnTo>
                    <a:pt x="243839" y="34670"/>
                  </a:lnTo>
                  <a:lnTo>
                    <a:pt x="195071" y="91820"/>
                  </a:lnTo>
                  <a:lnTo>
                    <a:pt x="172211" y="120395"/>
                  </a:lnTo>
                  <a:lnTo>
                    <a:pt x="150875" y="158495"/>
                  </a:lnTo>
                  <a:lnTo>
                    <a:pt x="131063" y="187070"/>
                  </a:lnTo>
                  <a:lnTo>
                    <a:pt x="112775" y="215645"/>
                  </a:lnTo>
                  <a:lnTo>
                    <a:pt x="96011" y="244220"/>
                  </a:lnTo>
                  <a:lnTo>
                    <a:pt x="68579" y="310895"/>
                  </a:lnTo>
                  <a:lnTo>
                    <a:pt x="57911" y="348995"/>
                  </a:lnTo>
                  <a:lnTo>
                    <a:pt x="47243" y="377570"/>
                  </a:lnTo>
                  <a:lnTo>
                    <a:pt x="39623" y="406145"/>
                  </a:lnTo>
                  <a:lnTo>
                    <a:pt x="28955" y="472820"/>
                  </a:lnTo>
                  <a:lnTo>
                    <a:pt x="25907" y="510920"/>
                  </a:lnTo>
                  <a:lnTo>
                    <a:pt x="25907" y="529970"/>
                  </a:lnTo>
                  <a:lnTo>
                    <a:pt x="12191" y="529970"/>
                  </a:lnTo>
                  <a:lnTo>
                    <a:pt x="25907" y="539495"/>
                  </a:lnTo>
                  <a:lnTo>
                    <a:pt x="112775" y="539495"/>
                  </a:lnTo>
                  <a:lnTo>
                    <a:pt x="112775" y="549020"/>
                  </a:lnTo>
                  <a:lnTo>
                    <a:pt x="108204" y="558545"/>
                  </a:lnTo>
                  <a:close/>
                </a:path>
                <a:path w="396875" h="558800">
                  <a:moveTo>
                    <a:pt x="88391" y="539495"/>
                  </a:moveTo>
                  <a:lnTo>
                    <a:pt x="88391" y="520445"/>
                  </a:lnTo>
                  <a:lnTo>
                    <a:pt x="91439" y="482345"/>
                  </a:lnTo>
                  <a:lnTo>
                    <a:pt x="94487" y="463295"/>
                  </a:lnTo>
                  <a:lnTo>
                    <a:pt x="97535" y="434720"/>
                  </a:lnTo>
                  <a:lnTo>
                    <a:pt x="106679" y="396620"/>
                  </a:lnTo>
                  <a:lnTo>
                    <a:pt x="118871" y="358520"/>
                  </a:lnTo>
                  <a:lnTo>
                    <a:pt x="126491" y="339470"/>
                  </a:lnTo>
                  <a:lnTo>
                    <a:pt x="134111" y="310895"/>
                  </a:lnTo>
                  <a:lnTo>
                    <a:pt x="161543" y="253745"/>
                  </a:lnTo>
                  <a:lnTo>
                    <a:pt x="208787" y="177545"/>
                  </a:lnTo>
                  <a:lnTo>
                    <a:pt x="236220" y="139445"/>
                  </a:lnTo>
                  <a:lnTo>
                    <a:pt x="281939" y="82295"/>
                  </a:lnTo>
                  <a:lnTo>
                    <a:pt x="353567" y="6095"/>
                  </a:lnTo>
                  <a:lnTo>
                    <a:pt x="359907" y="0"/>
                  </a:lnTo>
                  <a:lnTo>
                    <a:pt x="396483" y="0"/>
                  </a:lnTo>
                  <a:lnTo>
                    <a:pt x="370331" y="25145"/>
                  </a:lnTo>
                  <a:lnTo>
                    <a:pt x="352044" y="44195"/>
                  </a:lnTo>
                  <a:lnTo>
                    <a:pt x="284987" y="120395"/>
                  </a:lnTo>
                  <a:lnTo>
                    <a:pt x="271271" y="129920"/>
                  </a:lnTo>
                  <a:lnTo>
                    <a:pt x="256031" y="148970"/>
                  </a:lnTo>
                  <a:lnTo>
                    <a:pt x="242315" y="168020"/>
                  </a:lnTo>
                  <a:lnTo>
                    <a:pt x="205739" y="225170"/>
                  </a:lnTo>
                  <a:lnTo>
                    <a:pt x="173735" y="282320"/>
                  </a:lnTo>
                  <a:lnTo>
                    <a:pt x="166115" y="310895"/>
                  </a:lnTo>
                  <a:lnTo>
                    <a:pt x="156971" y="329945"/>
                  </a:lnTo>
                  <a:lnTo>
                    <a:pt x="131063" y="406145"/>
                  </a:lnTo>
                  <a:lnTo>
                    <a:pt x="121919" y="444245"/>
                  </a:lnTo>
                  <a:lnTo>
                    <a:pt x="117347" y="482345"/>
                  </a:lnTo>
                  <a:lnTo>
                    <a:pt x="114300" y="501395"/>
                  </a:lnTo>
                  <a:lnTo>
                    <a:pt x="114300" y="520445"/>
                  </a:lnTo>
                  <a:lnTo>
                    <a:pt x="113537" y="529970"/>
                  </a:lnTo>
                  <a:lnTo>
                    <a:pt x="100583" y="529970"/>
                  </a:lnTo>
                  <a:lnTo>
                    <a:pt x="88391" y="539495"/>
                  </a:lnTo>
                  <a:close/>
                </a:path>
                <a:path w="396875" h="558800">
                  <a:moveTo>
                    <a:pt x="25907" y="539495"/>
                  </a:moveTo>
                  <a:lnTo>
                    <a:pt x="12191" y="529970"/>
                  </a:lnTo>
                  <a:lnTo>
                    <a:pt x="25907" y="529970"/>
                  </a:lnTo>
                  <a:lnTo>
                    <a:pt x="25907" y="539495"/>
                  </a:lnTo>
                  <a:close/>
                </a:path>
                <a:path w="396875" h="558800">
                  <a:moveTo>
                    <a:pt x="88391" y="539495"/>
                  </a:moveTo>
                  <a:lnTo>
                    <a:pt x="25907" y="539495"/>
                  </a:lnTo>
                  <a:lnTo>
                    <a:pt x="25907" y="529970"/>
                  </a:lnTo>
                  <a:lnTo>
                    <a:pt x="88391" y="529970"/>
                  </a:lnTo>
                  <a:lnTo>
                    <a:pt x="88391" y="539495"/>
                  </a:lnTo>
                  <a:close/>
                </a:path>
                <a:path w="396875" h="558800">
                  <a:moveTo>
                    <a:pt x="112775" y="539495"/>
                  </a:moveTo>
                  <a:lnTo>
                    <a:pt x="88391" y="539495"/>
                  </a:lnTo>
                  <a:lnTo>
                    <a:pt x="100583" y="529970"/>
                  </a:lnTo>
                  <a:lnTo>
                    <a:pt x="113537" y="529970"/>
                  </a:lnTo>
                  <a:lnTo>
                    <a:pt x="112775" y="539495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5041392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21174" y="5041392"/>
              <a:ext cx="3125470" cy="1742439"/>
            </a:xfrm>
            <a:custGeom>
              <a:avLst/>
              <a:gdLst/>
              <a:ahLst/>
              <a:cxnLst/>
              <a:rect l="l" t="t" r="r" b="b"/>
              <a:pathLst>
                <a:path w="3125470" h="1742440">
                  <a:moveTo>
                    <a:pt x="2733350" y="1741931"/>
                  </a:moveTo>
                  <a:lnTo>
                    <a:pt x="2680316" y="1741529"/>
                  </a:lnTo>
                  <a:lnTo>
                    <a:pt x="2627520" y="1740328"/>
                  </a:lnTo>
                  <a:lnTo>
                    <a:pt x="2574970" y="1738334"/>
                  </a:lnTo>
                  <a:lnTo>
                    <a:pt x="2522675" y="1735555"/>
                  </a:lnTo>
                  <a:lnTo>
                    <a:pt x="2470643" y="1731997"/>
                  </a:lnTo>
                  <a:lnTo>
                    <a:pt x="2418883" y="1727668"/>
                  </a:lnTo>
                  <a:lnTo>
                    <a:pt x="2367403" y="1722575"/>
                  </a:lnTo>
                  <a:lnTo>
                    <a:pt x="2316211" y="1716725"/>
                  </a:lnTo>
                  <a:lnTo>
                    <a:pt x="2265317" y="1710125"/>
                  </a:lnTo>
                  <a:lnTo>
                    <a:pt x="2214728" y="1702782"/>
                  </a:lnTo>
                  <a:lnTo>
                    <a:pt x="2164454" y="1694702"/>
                  </a:lnTo>
                  <a:lnTo>
                    <a:pt x="2114503" y="1685894"/>
                  </a:lnTo>
                  <a:lnTo>
                    <a:pt x="2064883" y="1676364"/>
                  </a:lnTo>
                  <a:lnTo>
                    <a:pt x="2015602" y="1666118"/>
                  </a:lnTo>
                  <a:lnTo>
                    <a:pt x="1966671" y="1655165"/>
                  </a:lnTo>
                  <a:lnTo>
                    <a:pt x="1918096" y="1643511"/>
                  </a:lnTo>
                  <a:lnTo>
                    <a:pt x="1869886" y="1631164"/>
                  </a:lnTo>
                  <a:lnTo>
                    <a:pt x="1822050" y="1618129"/>
                  </a:lnTo>
                  <a:lnTo>
                    <a:pt x="1774597" y="1604415"/>
                  </a:lnTo>
                  <a:lnTo>
                    <a:pt x="1727535" y="1590029"/>
                  </a:lnTo>
                  <a:lnTo>
                    <a:pt x="1680872" y="1574976"/>
                  </a:lnTo>
                  <a:lnTo>
                    <a:pt x="1634617" y="1559266"/>
                  </a:lnTo>
                  <a:lnTo>
                    <a:pt x="1588779" y="1542903"/>
                  </a:lnTo>
                  <a:lnTo>
                    <a:pt x="1543366" y="1525897"/>
                  </a:lnTo>
                  <a:lnTo>
                    <a:pt x="1498386" y="1508252"/>
                  </a:lnTo>
                  <a:lnTo>
                    <a:pt x="1453848" y="1489978"/>
                  </a:lnTo>
                  <a:lnTo>
                    <a:pt x="1409761" y="1471080"/>
                  </a:lnTo>
                  <a:lnTo>
                    <a:pt x="1366133" y="1451566"/>
                  </a:lnTo>
                  <a:lnTo>
                    <a:pt x="1322973" y="1431443"/>
                  </a:lnTo>
                  <a:lnTo>
                    <a:pt x="1280289" y="1410717"/>
                  </a:lnTo>
                  <a:lnTo>
                    <a:pt x="1238090" y="1389396"/>
                  </a:lnTo>
                  <a:lnTo>
                    <a:pt x="1196384" y="1367488"/>
                  </a:lnTo>
                  <a:lnTo>
                    <a:pt x="1155179" y="1344998"/>
                  </a:lnTo>
                  <a:lnTo>
                    <a:pt x="1114485" y="1321934"/>
                  </a:lnTo>
                  <a:lnTo>
                    <a:pt x="1074310" y="1298303"/>
                  </a:lnTo>
                  <a:lnTo>
                    <a:pt x="1034661" y="1274112"/>
                  </a:lnTo>
                  <a:lnTo>
                    <a:pt x="995549" y="1249369"/>
                  </a:lnTo>
                  <a:lnTo>
                    <a:pt x="956981" y="1224079"/>
                  </a:lnTo>
                  <a:lnTo>
                    <a:pt x="918966" y="1198251"/>
                  </a:lnTo>
                  <a:lnTo>
                    <a:pt x="881512" y="1171891"/>
                  </a:lnTo>
                  <a:lnTo>
                    <a:pt x="844628" y="1145007"/>
                  </a:lnTo>
                  <a:lnTo>
                    <a:pt x="808323" y="1117604"/>
                  </a:lnTo>
                  <a:lnTo>
                    <a:pt x="772604" y="1089691"/>
                  </a:lnTo>
                  <a:lnTo>
                    <a:pt x="737481" y="1061275"/>
                  </a:lnTo>
                  <a:lnTo>
                    <a:pt x="702962" y="1032362"/>
                  </a:lnTo>
                  <a:lnTo>
                    <a:pt x="669055" y="1002959"/>
                  </a:lnTo>
                  <a:lnTo>
                    <a:pt x="635770" y="973074"/>
                  </a:lnTo>
                  <a:lnTo>
                    <a:pt x="603114" y="942714"/>
                  </a:lnTo>
                  <a:lnTo>
                    <a:pt x="571096" y="911885"/>
                  </a:lnTo>
                  <a:lnTo>
                    <a:pt x="539724" y="880596"/>
                  </a:lnTo>
                  <a:lnTo>
                    <a:pt x="509008" y="848851"/>
                  </a:lnTo>
                  <a:lnTo>
                    <a:pt x="478955" y="816660"/>
                  </a:lnTo>
                  <a:lnTo>
                    <a:pt x="449574" y="784028"/>
                  </a:lnTo>
                  <a:lnTo>
                    <a:pt x="420874" y="750964"/>
                  </a:lnTo>
                  <a:lnTo>
                    <a:pt x="392864" y="717473"/>
                  </a:lnTo>
                  <a:lnTo>
                    <a:pt x="365551" y="683563"/>
                  </a:lnTo>
                  <a:lnTo>
                    <a:pt x="338944" y="649241"/>
                  </a:lnTo>
                  <a:lnTo>
                    <a:pt x="313051" y="614515"/>
                  </a:lnTo>
                  <a:lnTo>
                    <a:pt x="287883" y="579390"/>
                  </a:lnTo>
                  <a:lnTo>
                    <a:pt x="263446" y="543875"/>
                  </a:lnTo>
                  <a:lnTo>
                    <a:pt x="239749" y="507975"/>
                  </a:lnTo>
                  <a:lnTo>
                    <a:pt x="216801" y="471699"/>
                  </a:lnTo>
                  <a:lnTo>
                    <a:pt x="194610" y="435053"/>
                  </a:lnTo>
                  <a:lnTo>
                    <a:pt x="173185" y="398045"/>
                  </a:lnTo>
                  <a:lnTo>
                    <a:pt x="152535" y="360681"/>
                  </a:lnTo>
                  <a:lnTo>
                    <a:pt x="132667" y="322968"/>
                  </a:lnTo>
                  <a:lnTo>
                    <a:pt x="113591" y="284914"/>
                  </a:lnTo>
                  <a:lnTo>
                    <a:pt x="95315" y="246525"/>
                  </a:lnTo>
                  <a:lnTo>
                    <a:pt x="77847" y="207809"/>
                  </a:lnTo>
                  <a:lnTo>
                    <a:pt x="61197" y="168773"/>
                  </a:lnTo>
                  <a:lnTo>
                    <a:pt x="45372" y="129423"/>
                  </a:lnTo>
                  <a:lnTo>
                    <a:pt x="30380" y="89766"/>
                  </a:lnTo>
                  <a:lnTo>
                    <a:pt x="16232" y="49811"/>
                  </a:lnTo>
                  <a:lnTo>
                    <a:pt x="2934" y="9563"/>
                  </a:lnTo>
                  <a:lnTo>
                    <a:pt x="0" y="0"/>
                  </a:lnTo>
                  <a:lnTo>
                    <a:pt x="3125018" y="0"/>
                  </a:lnTo>
                  <a:lnTo>
                    <a:pt x="3125018" y="1719636"/>
                  </a:lnTo>
                  <a:lnTo>
                    <a:pt x="3099297" y="1722575"/>
                  </a:lnTo>
                  <a:lnTo>
                    <a:pt x="3047817" y="1727668"/>
                  </a:lnTo>
                  <a:lnTo>
                    <a:pt x="2996056" y="1731997"/>
                  </a:lnTo>
                  <a:lnTo>
                    <a:pt x="2944024" y="1735555"/>
                  </a:lnTo>
                  <a:lnTo>
                    <a:pt x="2891729" y="1738334"/>
                  </a:lnTo>
                  <a:lnTo>
                    <a:pt x="2839179" y="1740328"/>
                  </a:lnTo>
                  <a:lnTo>
                    <a:pt x="2786383" y="1741529"/>
                  </a:lnTo>
                  <a:lnTo>
                    <a:pt x="2733350" y="1741931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8428" y="5041404"/>
              <a:ext cx="3138170" cy="1754505"/>
            </a:xfrm>
            <a:custGeom>
              <a:avLst/>
              <a:gdLst/>
              <a:ahLst/>
              <a:cxnLst/>
              <a:rect l="l" t="t" r="r" b="b"/>
              <a:pathLst>
                <a:path w="3138170" h="1754504">
                  <a:moveTo>
                    <a:pt x="3137763" y="1705838"/>
                  </a:moveTo>
                  <a:lnTo>
                    <a:pt x="3032607" y="1716011"/>
                  </a:lnTo>
                  <a:lnTo>
                    <a:pt x="2890875" y="1725168"/>
                  </a:lnTo>
                  <a:lnTo>
                    <a:pt x="2758287" y="1727949"/>
                  </a:lnTo>
                  <a:lnTo>
                    <a:pt x="2758287" y="0"/>
                  </a:lnTo>
                  <a:lnTo>
                    <a:pt x="2733903" y="0"/>
                  </a:lnTo>
                  <a:lnTo>
                    <a:pt x="2733903" y="1727949"/>
                  </a:lnTo>
                  <a:lnTo>
                    <a:pt x="2601315" y="1725168"/>
                  </a:lnTo>
                  <a:lnTo>
                    <a:pt x="2458059" y="1716011"/>
                  </a:lnTo>
                  <a:lnTo>
                    <a:pt x="2317851" y="1702295"/>
                  </a:lnTo>
                  <a:lnTo>
                    <a:pt x="2179167" y="1680959"/>
                  </a:lnTo>
                  <a:lnTo>
                    <a:pt x="2043531" y="1655051"/>
                  </a:lnTo>
                  <a:lnTo>
                    <a:pt x="1909419" y="1624584"/>
                  </a:lnTo>
                  <a:lnTo>
                    <a:pt x="1779879" y="1587995"/>
                  </a:lnTo>
                  <a:lnTo>
                    <a:pt x="1651863" y="1546847"/>
                  </a:lnTo>
                  <a:lnTo>
                    <a:pt x="1526895" y="1501127"/>
                  </a:lnTo>
                  <a:lnTo>
                    <a:pt x="1406499" y="1449311"/>
                  </a:lnTo>
                  <a:lnTo>
                    <a:pt x="1287627" y="1392936"/>
                  </a:lnTo>
                  <a:lnTo>
                    <a:pt x="1174851" y="1333500"/>
                  </a:lnTo>
                  <a:lnTo>
                    <a:pt x="1063599" y="1269479"/>
                  </a:lnTo>
                  <a:lnTo>
                    <a:pt x="958443" y="1200899"/>
                  </a:lnTo>
                  <a:lnTo>
                    <a:pt x="856335" y="1127747"/>
                  </a:lnTo>
                  <a:lnTo>
                    <a:pt x="758799" y="1051547"/>
                  </a:lnTo>
                  <a:lnTo>
                    <a:pt x="665835" y="970775"/>
                  </a:lnTo>
                  <a:lnTo>
                    <a:pt x="577443" y="886968"/>
                  </a:lnTo>
                  <a:lnTo>
                    <a:pt x="493623" y="800100"/>
                  </a:lnTo>
                  <a:lnTo>
                    <a:pt x="415899" y="708647"/>
                  </a:lnTo>
                  <a:lnTo>
                    <a:pt x="342747" y="615683"/>
                  </a:lnTo>
                  <a:lnTo>
                    <a:pt x="275691" y="519684"/>
                  </a:lnTo>
                  <a:lnTo>
                    <a:pt x="213207" y="419100"/>
                  </a:lnTo>
                  <a:lnTo>
                    <a:pt x="156819" y="316979"/>
                  </a:lnTo>
                  <a:lnTo>
                    <a:pt x="130911" y="265163"/>
                  </a:lnTo>
                  <a:lnTo>
                    <a:pt x="106527" y="211823"/>
                  </a:lnTo>
                  <a:lnTo>
                    <a:pt x="83667" y="160007"/>
                  </a:lnTo>
                  <a:lnTo>
                    <a:pt x="62331" y="105143"/>
                  </a:lnTo>
                  <a:lnTo>
                    <a:pt x="27279" y="0"/>
                  </a:lnTo>
                  <a:lnTo>
                    <a:pt x="0" y="0"/>
                  </a:lnTo>
                  <a:lnTo>
                    <a:pt x="19659" y="59423"/>
                  </a:lnTo>
                  <a:lnTo>
                    <a:pt x="39471" y="114300"/>
                  </a:lnTo>
                  <a:lnTo>
                    <a:pt x="60807" y="169151"/>
                  </a:lnTo>
                  <a:lnTo>
                    <a:pt x="83667" y="222491"/>
                  </a:lnTo>
                  <a:lnTo>
                    <a:pt x="108051" y="275831"/>
                  </a:lnTo>
                  <a:lnTo>
                    <a:pt x="135483" y="329184"/>
                  </a:lnTo>
                  <a:lnTo>
                    <a:pt x="191871" y="432803"/>
                  </a:lnTo>
                  <a:lnTo>
                    <a:pt x="254355" y="533400"/>
                  </a:lnTo>
                  <a:lnTo>
                    <a:pt x="322935" y="630923"/>
                  </a:lnTo>
                  <a:lnTo>
                    <a:pt x="396087" y="725411"/>
                  </a:lnTo>
                  <a:lnTo>
                    <a:pt x="475335" y="816851"/>
                  </a:lnTo>
                  <a:lnTo>
                    <a:pt x="560679" y="905243"/>
                  </a:lnTo>
                  <a:lnTo>
                    <a:pt x="649071" y="990600"/>
                  </a:lnTo>
                  <a:lnTo>
                    <a:pt x="743559" y="1071359"/>
                  </a:lnTo>
                  <a:lnTo>
                    <a:pt x="841095" y="1149083"/>
                  </a:lnTo>
                  <a:lnTo>
                    <a:pt x="944727" y="1222235"/>
                  </a:lnTo>
                  <a:lnTo>
                    <a:pt x="1051407" y="1290815"/>
                  </a:lnTo>
                  <a:lnTo>
                    <a:pt x="1162659" y="1356347"/>
                  </a:lnTo>
                  <a:lnTo>
                    <a:pt x="1276959" y="1417307"/>
                  </a:lnTo>
                  <a:lnTo>
                    <a:pt x="1395831" y="1472184"/>
                  </a:lnTo>
                  <a:lnTo>
                    <a:pt x="1517751" y="1524000"/>
                  </a:lnTo>
                  <a:lnTo>
                    <a:pt x="1644243" y="1571231"/>
                  </a:lnTo>
                  <a:lnTo>
                    <a:pt x="1772259" y="1612379"/>
                  </a:lnTo>
                  <a:lnTo>
                    <a:pt x="1904847" y="1648968"/>
                  </a:lnTo>
                  <a:lnTo>
                    <a:pt x="2038959" y="1680959"/>
                  </a:lnTo>
                  <a:lnTo>
                    <a:pt x="2176119" y="1706867"/>
                  </a:lnTo>
                  <a:lnTo>
                    <a:pt x="2314803" y="1726679"/>
                  </a:lnTo>
                  <a:lnTo>
                    <a:pt x="2456535" y="1741919"/>
                  </a:lnTo>
                  <a:lnTo>
                    <a:pt x="2601315" y="1751063"/>
                  </a:lnTo>
                  <a:lnTo>
                    <a:pt x="2746095" y="1754111"/>
                  </a:lnTo>
                  <a:lnTo>
                    <a:pt x="2892399" y="1751063"/>
                  </a:lnTo>
                  <a:lnTo>
                    <a:pt x="3035655" y="1741919"/>
                  </a:lnTo>
                  <a:lnTo>
                    <a:pt x="3137763" y="1730946"/>
                  </a:lnTo>
                  <a:lnTo>
                    <a:pt x="3137763" y="1728203"/>
                  </a:lnTo>
                  <a:lnTo>
                    <a:pt x="3137763" y="170583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97192" y="5089710"/>
            <a:ext cx="14185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needs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and </a:t>
            </a:r>
            <a:r>
              <a:rPr sz="2400" b="1" spc="-20" dirty="0">
                <a:latin typeface="Calibri"/>
                <a:cs typeface="Calibri"/>
              </a:rPr>
              <a:t>constraints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21" name="object 21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46192" y="2161959"/>
              <a:ext cx="1155700" cy="357505"/>
            </a:xfrm>
            <a:custGeom>
              <a:avLst/>
              <a:gdLst/>
              <a:ahLst/>
              <a:cxnLst/>
              <a:rect l="l" t="t" r="r" b="b"/>
              <a:pathLst>
                <a:path w="1155700" h="357505">
                  <a:moveTo>
                    <a:pt x="1155367" y="357212"/>
                  </a:moveTo>
                  <a:lnTo>
                    <a:pt x="0" y="357212"/>
                  </a:lnTo>
                  <a:lnTo>
                    <a:pt x="0" y="0"/>
                  </a:lnTo>
                  <a:lnTo>
                    <a:pt x="76364" y="9497"/>
                  </a:lnTo>
                  <a:lnTo>
                    <a:pt x="126953" y="16831"/>
                  </a:lnTo>
                  <a:lnTo>
                    <a:pt x="177227" y="24899"/>
                  </a:lnTo>
                  <a:lnTo>
                    <a:pt x="227178" y="33696"/>
                  </a:lnTo>
                  <a:lnTo>
                    <a:pt x="276798" y="43213"/>
                  </a:lnTo>
                  <a:lnTo>
                    <a:pt x="326078" y="53445"/>
                  </a:lnTo>
                  <a:lnTo>
                    <a:pt x="375010" y="64384"/>
                  </a:lnTo>
                  <a:lnTo>
                    <a:pt x="423585" y="76023"/>
                  </a:lnTo>
                  <a:lnTo>
                    <a:pt x="471795" y="88355"/>
                  </a:lnTo>
                  <a:lnTo>
                    <a:pt x="519631" y="101372"/>
                  </a:lnTo>
                  <a:lnTo>
                    <a:pt x="567084" y="115069"/>
                  </a:lnTo>
                  <a:lnTo>
                    <a:pt x="614146" y="129438"/>
                  </a:lnTo>
                  <a:lnTo>
                    <a:pt x="660809" y="144472"/>
                  </a:lnTo>
                  <a:lnTo>
                    <a:pt x="707064" y="160163"/>
                  </a:lnTo>
                  <a:lnTo>
                    <a:pt x="752902" y="176506"/>
                  </a:lnTo>
                  <a:lnTo>
                    <a:pt x="798315" y="193492"/>
                  </a:lnTo>
                  <a:lnTo>
                    <a:pt x="843295" y="211115"/>
                  </a:lnTo>
                  <a:lnTo>
                    <a:pt x="887833" y="229369"/>
                  </a:lnTo>
                  <a:lnTo>
                    <a:pt x="931920" y="248244"/>
                  </a:lnTo>
                  <a:lnTo>
                    <a:pt x="975548" y="267736"/>
                  </a:lnTo>
                  <a:lnTo>
                    <a:pt x="1018708" y="287837"/>
                  </a:lnTo>
                  <a:lnTo>
                    <a:pt x="1061392" y="308539"/>
                  </a:lnTo>
                  <a:lnTo>
                    <a:pt x="1103591" y="329836"/>
                  </a:lnTo>
                  <a:lnTo>
                    <a:pt x="1145297" y="351721"/>
                  </a:lnTo>
                  <a:lnTo>
                    <a:pt x="1155367" y="35721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6192" y="2149150"/>
              <a:ext cx="1180465" cy="370205"/>
            </a:xfrm>
            <a:custGeom>
              <a:avLst/>
              <a:gdLst/>
              <a:ahLst/>
              <a:cxnLst/>
              <a:rect l="l" t="t" r="r" b="b"/>
              <a:pathLst>
                <a:path w="1180465" h="370205">
                  <a:moveTo>
                    <a:pt x="1180338" y="370020"/>
                  </a:moveTo>
                  <a:lnTo>
                    <a:pt x="1127525" y="370020"/>
                  </a:lnTo>
                  <a:lnTo>
                    <a:pt x="1066800" y="338016"/>
                  </a:lnTo>
                  <a:lnTo>
                    <a:pt x="947927" y="281628"/>
                  </a:lnTo>
                  <a:lnTo>
                    <a:pt x="827531" y="231336"/>
                  </a:lnTo>
                  <a:lnTo>
                    <a:pt x="702563" y="184092"/>
                  </a:lnTo>
                  <a:lnTo>
                    <a:pt x="574547" y="142944"/>
                  </a:lnTo>
                  <a:lnTo>
                    <a:pt x="445007" y="106368"/>
                  </a:lnTo>
                  <a:lnTo>
                    <a:pt x="310895" y="75888"/>
                  </a:lnTo>
                  <a:lnTo>
                    <a:pt x="175259" y="49980"/>
                  </a:lnTo>
                  <a:lnTo>
                    <a:pt x="36575" y="30168"/>
                  </a:lnTo>
                  <a:lnTo>
                    <a:pt x="0" y="26193"/>
                  </a:lnTo>
                  <a:lnTo>
                    <a:pt x="0" y="0"/>
                  </a:lnTo>
                  <a:lnTo>
                    <a:pt x="39623" y="4260"/>
                  </a:lnTo>
                  <a:lnTo>
                    <a:pt x="178307" y="24072"/>
                  </a:lnTo>
                  <a:lnTo>
                    <a:pt x="315467" y="49980"/>
                  </a:lnTo>
                  <a:lnTo>
                    <a:pt x="449579" y="81984"/>
                  </a:lnTo>
                  <a:lnTo>
                    <a:pt x="582167" y="118560"/>
                  </a:lnTo>
                  <a:lnTo>
                    <a:pt x="710184" y="161232"/>
                  </a:lnTo>
                  <a:lnTo>
                    <a:pt x="836675" y="206952"/>
                  </a:lnTo>
                  <a:lnTo>
                    <a:pt x="958595" y="258768"/>
                  </a:lnTo>
                  <a:lnTo>
                    <a:pt x="1077468" y="315156"/>
                  </a:lnTo>
                  <a:lnTo>
                    <a:pt x="1180338" y="37002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924468" y="369712"/>
            <a:ext cx="7244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6760" algn="l"/>
              </a:tabLst>
            </a:pPr>
            <a:r>
              <a:rPr spc="-110" dirty="0"/>
              <a:t>Component</a:t>
            </a:r>
            <a:r>
              <a:rPr spc="20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spc="-10" dirty="0"/>
              <a:t>Require</a:t>
            </a:r>
            <a:r>
              <a:rPr dirty="0"/>
              <a:t>	</a:t>
            </a:r>
            <a:r>
              <a:rPr spc="-160" dirty="0"/>
              <a:t>ents</a:t>
            </a:r>
            <a:r>
              <a:rPr spc="-15" dirty="0"/>
              <a:t> </a:t>
            </a:r>
            <a:r>
              <a:rPr spc="-95" dirty="0"/>
              <a:t>elicitation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568690" y="1366486"/>
            <a:ext cx="304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Requirements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Elicitation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46192" y="25908"/>
            <a:ext cx="5259705" cy="5015865"/>
            <a:chOff x="5346192" y="25908"/>
            <a:chExt cx="5259705" cy="5015865"/>
          </a:xfrm>
        </p:grpSpPr>
        <p:sp>
          <p:nvSpPr>
            <p:cNvPr id="27" name="object 27"/>
            <p:cNvSpPr/>
            <p:nvPr/>
          </p:nvSpPr>
          <p:spPr>
            <a:xfrm>
              <a:off x="5346192" y="1744150"/>
              <a:ext cx="2581910" cy="775335"/>
            </a:xfrm>
            <a:custGeom>
              <a:avLst/>
              <a:gdLst/>
              <a:ahLst/>
              <a:cxnLst/>
              <a:rect l="l" t="t" r="r" b="b"/>
              <a:pathLst>
                <a:path w="2581909" h="775335">
                  <a:moveTo>
                    <a:pt x="2211104" y="695773"/>
                  </a:moveTo>
                  <a:lnTo>
                    <a:pt x="2081783" y="695773"/>
                  </a:lnTo>
                  <a:lnTo>
                    <a:pt x="2052293" y="673507"/>
                  </a:lnTo>
                  <a:lnTo>
                    <a:pt x="2021938" y="651621"/>
                  </a:lnTo>
                  <a:lnTo>
                    <a:pt x="1958697" y="608997"/>
                  </a:lnTo>
                  <a:lnTo>
                    <a:pt x="1925728" y="588193"/>
                  </a:lnTo>
                  <a:lnTo>
                    <a:pt x="1892184" y="567914"/>
                  </a:lnTo>
                  <a:lnTo>
                    <a:pt x="1857741" y="547955"/>
                  </a:lnTo>
                  <a:lnTo>
                    <a:pt x="1822526" y="528386"/>
                  </a:lnTo>
                  <a:lnTo>
                    <a:pt x="1786557" y="509211"/>
                  </a:lnTo>
                  <a:lnTo>
                    <a:pt x="1749849" y="490430"/>
                  </a:lnTo>
                  <a:lnTo>
                    <a:pt x="1712417" y="472046"/>
                  </a:lnTo>
                  <a:lnTo>
                    <a:pt x="1674278" y="454059"/>
                  </a:lnTo>
                  <a:lnTo>
                    <a:pt x="1635447" y="436473"/>
                  </a:lnTo>
                  <a:lnTo>
                    <a:pt x="1595939" y="419289"/>
                  </a:lnTo>
                  <a:lnTo>
                    <a:pt x="1555770" y="402508"/>
                  </a:lnTo>
                  <a:lnTo>
                    <a:pt x="1514957" y="386133"/>
                  </a:lnTo>
                  <a:lnTo>
                    <a:pt x="1473514" y="370165"/>
                  </a:lnTo>
                  <a:lnTo>
                    <a:pt x="1431458" y="354607"/>
                  </a:lnTo>
                  <a:lnTo>
                    <a:pt x="1388804" y="339459"/>
                  </a:lnTo>
                  <a:lnTo>
                    <a:pt x="1345568" y="324725"/>
                  </a:lnTo>
                  <a:lnTo>
                    <a:pt x="1301766" y="310405"/>
                  </a:lnTo>
                  <a:lnTo>
                    <a:pt x="1257413" y="296502"/>
                  </a:lnTo>
                  <a:lnTo>
                    <a:pt x="1212525" y="283017"/>
                  </a:lnTo>
                  <a:lnTo>
                    <a:pt x="1167117" y="269952"/>
                  </a:lnTo>
                  <a:lnTo>
                    <a:pt x="1121206" y="257310"/>
                  </a:lnTo>
                  <a:lnTo>
                    <a:pt x="1074808" y="245091"/>
                  </a:lnTo>
                  <a:lnTo>
                    <a:pt x="1027937" y="233298"/>
                  </a:lnTo>
                  <a:lnTo>
                    <a:pt x="980610" y="221933"/>
                  </a:lnTo>
                  <a:lnTo>
                    <a:pt x="932842" y="210997"/>
                  </a:lnTo>
                  <a:lnTo>
                    <a:pt x="884649" y="200492"/>
                  </a:lnTo>
                  <a:lnTo>
                    <a:pt x="836047" y="190421"/>
                  </a:lnTo>
                  <a:lnTo>
                    <a:pt x="787051" y="180784"/>
                  </a:lnTo>
                  <a:lnTo>
                    <a:pt x="737677" y="171584"/>
                  </a:lnTo>
                  <a:lnTo>
                    <a:pt x="687941" y="162823"/>
                  </a:lnTo>
                  <a:lnTo>
                    <a:pt x="587446" y="146624"/>
                  </a:lnTo>
                  <a:lnTo>
                    <a:pt x="485690" y="132201"/>
                  </a:lnTo>
                  <a:lnTo>
                    <a:pt x="382800" y="119569"/>
                  </a:lnTo>
                  <a:lnTo>
                    <a:pt x="278901" y="108743"/>
                  </a:lnTo>
                  <a:lnTo>
                    <a:pt x="174119" y="99737"/>
                  </a:lnTo>
                  <a:lnTo>
                    <a:pt x="68579" y="92567"/>
                  </a:lnTo>
                  <a:lnTo>
                    <a:pt x="0" y="88964"/>
                  </a:lnTo>
                  <a:lnTo>
                    <a:pt x="0" y="0"/>
                  </a:lnTo>
                  <a:lnTo>
                    <a:pt x="69218" y="3651"/>
                  </a:lnTo>
                  <a:lnTo>
                    <a:pt x="185191" y="11675"/>
                  </a:lnTo>
                  <a:lnTo>
                    <a:pt x="242715" y="16519"/>
                  </a:lnTo>
                  <a:lnTo>
                    <a:pt x="299909" y="21911"/>
                  </a:lnTo>
                  <a:lnTo>
                    <a:pt x="356757" y="27847"/>
                  </a:lnTo>
                  <a:lnTo>
                    <a:pt x="413244" y="34322"/>
                  </a:lnTo>
                  <a:lnTo>
                    <a:pt x="469355" y="41332"/>
                  </a:lnTo>
                  <a:lnTo>
                    <a:pt x="525073" y="48872"/>
                  </a:lnTo>
                  <a:lnTo>
                    <a:pt x="580383" y="56937"/>
                  </a:lnTo>
                  <a:lnTo>
                    <a:pt x="635269" y="65523"/>
                  </a:lnTo>
                  <a:lnTo>
                    <a:pt x="689716" y="74626"/>
                  </a:lnTo>
                  <a:lnTo>
                    <a:pt x="743708" y="84241"/>
                  </a:lnTo>
                  <a:lnTo>
                    <a:pt x="797229" y="94363"/>
                  </a:lnTo>
                  <a:lnTo>
                    <a:pt x="850264" y="104989"/>
                  </a:lnTo>
                  <a:lnTo>
                    <a:pt x="902796" y="116112"/>
                  </a:lnTo>
                  <a:lnTo>
                    <a:pt x="954811" y="127729"/>
                  </a:lnTo>
                  <a:lnTo>
                    <a:pt x="1006293" y="139835"/>
                  </a:lnTo>
                  <a:lnTo>
                    <a:pt x="1057225" y="152426"/>
                  </a:lnTo>
                  <a:lnTo>
                    <a:pt x="1107593" y="165498"/>
                  </a:lnTo>
                  <a:lnTo>
                    <a:pt x="1157381" y="179044"/>
                  </a:lnTo>
                  <a:lnTo>
                    <a:pt x="1206572" y="193062"/>
                  </a:lnTo>
                  <a:lnTo>
                    <a:pt x="1255152" y="207546"/>
                  </a:lnTo>
                  <a:lnTo>
                    <a:pt x="1303105" y="222492"/>
                  </a:lnTo>
                  <a:lnTo>
                    <a:pt x="1350414" y="237896"/>
                  </a:lnTo>
                  <a:lnTo>
                    <a:pt x="1397065" y="253752"/>
                  </a:lnTo>
                  <a:lnTo>
                    <a:pt x="1442745" y="269952"/>
                  </a:lnTo>
                  <a:lnTo>
                    <a:pt x="1488328" y="286806"/>
                  </a:lnTo>
                  <a:lnTo>
                    <a:pt x="1532909" y="303993"/>
                  </a:lnTo>
                  <a:lnTo>
                    <a:pt x="1576768" y="321616"/>
                  </a:lnTo>
                  <a:lnTo>
                    <a:pt x="1619891" y="339668"/>
                  </a:lnTo>
                  <a:lnTo>
                    <a:pt x="1662260" y="358146"/>
                  </a:lnTo>
                  <a:lnTo>
                    <a:pt x="1703862" y="377045"/>
                  </a:lnTo>
                  <a:lnTo>
                    <a:pt x="1744680" y="396361"/>
                  </a:lnTo>
                  <a:lnTo>
                    <a:pt x="1784698" y="416088"/>
                  </a:lnTo>
                  <a:lnTo>
                    <a:pt x="1823900" y="436223"/>
                  </a:lnTo>
                  <a:lnTo>
                    <a:pt x="1862272" y="456761"/>
                  </a:lnTo>
                  <a:lnTo>
                    <a:pt x="1899797" y="477697"/>
                  </a:lnTo>
                  <a:lnTo>
                    <a:pt x="1936460" y="499027"/>
                  </a:lnTo>
                  <a:lnTo>
                    <a:pt x="1972245" y="520746"/>
                  </a:lnTo>
                  <a:lnTo>
                    <a:pt x="2007137" y="542850"/>
                  </a:lnTo>
                  <a:lnTo>
                    <a:pt x="2041119" y="565333"/>
                  </a:lnTo>
                  <a:lnTo>
                    <a:pt x="2074176" y="588193"/>
                  </a:lnTo>
                  <a:lnTo>
                    <a:pt x="2106292" y="611423"/>
                  </a:lnTo>
                  <a:lnTo>
                    <a:pt x="2137453" y="635020"/>
                  </a:lnTo>
                  <a:lnTo>
                    <a:pt x="2167641" y="658979"/>
                  </a:lnTo>
                  <a:lnTo>
                    <a:pt x="2196842" y="683295"/>
                  </a:lnTo>
                  <a:lnTo>
                    <a:pt x="2211104" y="695773"/>
                  </a:lnTo>
                  <a:close/>
                </a:path>
                <a:path w="2581909" h="775335">
                  <a:moveTo>
                    <a:pt x="2576097" y="775021"/>
                  </a:moveTo>
                  <a:lnTo>
                    <a:pt x="1816240" y="775021"/>
                  </a:lnTo>
                  <a:lnTo>
                    <a:pt x="1726692" y="666817"/>
                  </a:lnTo>
                  <a:lnTo>
                    <a:pt x="2081783" y="695773"/>
                  </a:lnTo>
                  <a:lnTo>
                    <a:pt x="2211104" y="695773"/>
                  </a:lnTo>
                  <a:lnTo>
                    <a:pt x="2225040" y="707965"/>
                  </a:lnTo>
                  <a:lnTo>
                    <a:pt x="2581656" y="738445"/>
                  </a:lnTo>
                  <a:lnTo>
                    <a:pt x="2576097" y="775021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46192" y="1729483"/>
              <a:ext cx="2595880" cy="789940"/>
            </a:xfrm>
            <a:custGeom>
              <a:avLst/>
              <a:gdLst/>
              <a:ahLst/>
              <a:cxnLst/>
              <a:rect l="l" t="t" r="r" b="b"/>
              <a:pathLst>
                <a:path w="2595879" h="789939">
                  <a:moveTo>
                    <a:pt x="2568141" y="756723"/>
                  </a:moveTo>
                  <a:lnTo>
                    <a:pt x="2223515" y="729109"/>
                  </a:lnTo>
                  <a:lnTo>
                    <a:pt x="2215895" y="729109"/>
                  </a:lnTo>
                  <a:lnTo>
                    <a:pt x="2168652" y="691009"/>
                  </a:lnTo>
                  <a:lnTo>
                    <a:pt x="2119884" y="643384"/>
                  </a:lnTo>
                  <a:lnTo>
                    <a:pt x="2068068" y="605284"/>
                  </a:lnTo>
                  <a:lnTo>
                    <a:pt x="2013203" y="567184"/>
                  </a:lnTo>
                  <a:lnTo>
                    <a:pt x="1955291" y="538608"/>
                  </a:lnTo>
                  <a:lnTo>
                    <a:pt x="1895855" y="500508"/>
                  </a:lnTo>
                  <a:lnTo>
                    <a:pt x="1833371" y="462408"/>
                  </a:lnTo>
                  <a:lnTo>
                    <a:pt x="1769363" y="433833"/>
                  </a:lnTo>
                  <a:lnTo>
                    <a:pt x="1702307" y="405258"/>
                  </a:lnTo>
                  <a:lnTo>
                    <a:pt x="1633727" y="367158"/>
                  </a:lnTo>
                  <a:lnTo>
                    <a:pt x="1562100" y="338583"/>
                  </a:lnTo>
                  <a:lnTo>
                    <a:pt x="1414271" y="281433"/>
                  </a:lnTo>
                  <a:lnTo>
                    <a:pt x="1338071" y="262383"/>
                  </a:lnTo>
                  <a:lnTo>
                    <a:pt x="1179575" y="205233"/>
                  </a:lnTo>
                  <a:lnTo>
                    <a:pt x="1097279" y="186183"/>
                  </a:lnTo>
                  <a:lnTo>
                    <a:pt x="664463" y="90933"/>
                  </a:lnTo>
                  <a:lnTo>
                    <a:pt x="481584" y="62358"/>
                  </a:lnTo>
                  <a:lnTo>
                    <a:pt x="201167" y="33783"/>
                  </a:lnTo>
                  <a:lnTo>
                    <a:pt x="105155" y="33783"/>
                  </a:lnTo>
                  <a:lnTo>
                    <a:pt x="9143" y="24258"/>
                  </a:lnTo>
                  <a:lnTo>
                    <a:pt x="0" y="23812"/>
                  </a:lnTo>
                  <a:lnTo>
                    <a:pt x="0" y="0"/>
                  </a:lnTo>
                  <a:lnTo>
                    <a:pt x="106679" y="5208"/>
                  </a:lnTo>
                  <a:lnTo>
                    <a:pt x="484631" y="43308"/>
                  </a:lnTo>
                  <a:lnTo>
                    <a:pt x="845819" y="100458"/>
                  </a:lnTo>
                  <a:lnTo>
                    <a:pt x="1103375" y="157608"/>
                  </a:lnTo>
                  <a:lnTo>
                    <a:pt x="1185671" y="186183"/>
                  </a:lnTo>
                  <a:lnTo>
                    <a:pt x="1266443" y="205233"/>
                  </a:lnTo>
                  <a:lnTo>
                    <a:pt x="1423415" y="262383"/>
                  </a:lnTo>
                  <a:lnTo>
                    <a:pt x="1572768" y="319533"/>
                  </a:lnTo>
                  <a:lnTo>
                    <a:pt x="1712975" y="376683"/>
                  </a:lnTo>
                  <a:lnTo>
                    <a:pt x="1780031" y="414783"/>
                  </a:lnTo>
                  <a:lnTo>
                    <a:pt x="1845563" y="443358"/>
                  </a:lnTo>
                  <a:lnTo>
                    <a:pt x="1908047" y="481458"/>
                  </a:lnTo>
                  <a:lnTo>
                    <a:pt x="1969007" y="510033"/>
                  </a:lnTo>
                  <a:lnTo>
                    <a:pt x="2026920" y="548133"/>
                  </a:lnTo>
                  <a:lnTo>
                    <a:pt x="2081784" y="586234"/>
                  </a:lnTo>
                  <a:lnTo>
                    <a:pt x="2135123" y="624334"/>
                  </a:lnTo>
                  <a:lnTo>
                    <a:pt x="2185415" y="671959"/>
                  </a:lnTo>
                  <a:lnTo>
                    <a:pt x="2232659" y="710059"/>
                  </a:lnTo>
                  <a:lnTo>
                    <a:pt x="2225039" y="710059"/>
                  </a:lnTo>
                  <a:lnTo>
                    <a:pt x="2583179" y="738634"/>
                  </a:lnTo>
                  <a:lnTo>
                    <a:pt x="2593847" y="738634"/>
                  </a:lnTo>
                  <a:lnTo>
                    <a:pt x="2595371" y="748159"/>
                  </a:lnTo>
                  <a:lnTo>
                    <a:pt x="2569463" y="748159"/>
                  </a:lnTo>
                  <a:lnTo>
                    <a:pt x="2568141" y="756723"/>
                  </a:lnTo>
                  <a:close/>
                </a:path>
                <a:path w="2595879" h="789939">
                  <a:moveTo>
                    <a:pt x="2076388" y="690572"/>
                  </a:moveTo>
                  <a:lnTo>
                    <a:pt x="2031517" y="686946"/>
                  </a:lnTo>
                  <a:lnTo>
                    <a:pt x="1999487" y="662434"/>
                  </a:lnTo>
                  <a:lnTo>
                    <a:pt x="1920239" y="614809"/>
                  </a:lnTo>
                  <a:lnTo>
                    <a:pt x="1836419" y="557658"/>
                  </a:lnTo>
                  <a:lnTo>
                    <a:pt x="1748027" y="510033"/>
                  </a:lnTo>
                  <a:lnTo>
                    <a:pt x="1655063" y="471933"/>
                  </a:lnTo>
                  <a:lnTo>
                    <a:pt x="1557527" y="424308"/>
                  </a:lnTo>
                  <a:lnTo>
                    <a:pt x="1456943" y="386208"/>
                  </a:lnTo>
                  <a:lnTo>
                    <a:pt x="1351787" y="348108"/>
                  </a:lnTo>
                  <a:lnTo>
                    <a:pt x="1243584" y="319533"/>
                  </a:lnTo>
                  <a:lnTo>
                    <a:pt x="1132331" y="281433"/>
                  </a:lnTo>
                  <a:lnTo>
                    <a:pt x="899159" y="224283"/>
                  </a:lnTo>
                  <a:lnTo>
                    <a:pt x="780287" y="205233"/>
                  </a:lnTo>
                  <a:lnTo>
                    <a:pt x="656843" y="176658"/>
                  </a:lnTo>
                  <a:lnTo>
                    <a:pt x="533400" y="157608"/>
                  </a:lnTo>
                  <a:lnTo>
                    <a:pt x="406907" y="148083"/>
                  </a:lnTo>
                  <a:lnTo>
                    <a:pt x="278891" y="129033"/>
                  </a:lnTo>
                  <a:lnTo>
                    <a:pt x="19811" y="109983"/>
                  </a:lnTo>
                  <a:lnTo>
                    <a:pt x="0" y="109983"/>
                  </a:lnTo>
                  <a:lnTo>
                    <a:pt x="0" y="89383"/>
                  </a:lnTo>
                  <a:lnTo>
                    <a:pt x="21335" y="90933"/>
                  </a:lnTo>
                  <a:lnTo>
                    <a:pt x="152400" y="90933"/>
                  </a:lnTo>
                  <a:lnTo>
                    <a:pt x="281939" y="109983"/>
                  </a:lnTo>
                  <a:lnTo>
                    <a:pt x="409955" y="119508"/>
                  </a:lnTo>
                  <a:lnTo>
                    <a:pt x="784859" y="176658"/>
                  </a:lnTo>
                  <a:lnTo>
                    <a:pt x="905255" y="205233"/>
                  </a:lnTo>
                  <a:lnTo>
                    <a:pt x="1024127" y="224283"/>
                  </a:lnTo>
                  <a:lnTo>
                    <a:pt x="1138427" y="262383"/>
                  </a:lnTo>
                  <a:lnTo>
                    <a:pt x="1251203" y="290958"/>
                  </a:lnTo>
                  <a:lnTo>
                    <a:pt x="1360931" y="329058"/>
                  </a:lnTo>
                  <a:lnTo>
                    <a:pt x="1466087" y="367158"/>
                  </a:lnTo>
                  <a:lnTo>
                    <a:pt x="1568195" y="405258"/>
                  </a:lnTo>
                  <a:lnTo>
                    <a:pt x="1665731" y="443358"/>
                  </a:lnTo>
                  <a:lnTo>
                    <a:pt x="1760219" y="490983"/>
                  </a:lnTo>
                  <a:lnTo>
                    <a:pt x="1850136" y="538608"/>
                  </a:lnTo>
                  <a:lnTo>
                    <a:pt x="1933955" y="586234"/>
                  </a:lnTo>
                  <a:lnTo>
                    <a:pt x="2014727" y="643384"/>
                  </a:lnTo>
                  <a:lnTo>
                    <a:pt x="2076388" y="690572"/>
                  </a:lnTo>
                  <a:close/>
                </a:path>
                <a:path w="2595879" h="789939">
                  <a:moveTo>
                    <a:pt x="2073443" y="719033"/>
                  </a:moveTo>
                  <a:lnTo>
                    <a:pt x="1754939" y="693291"/>
                  </a:lnTo>
                  <a:lnTo>
                    <a:pt x="1737359" y="671959"/>
                  </a:lnTo>
                  <a:lnTo>
                    <a:pt x="1716023" y="671959"/>
                  </a:lnTo>
                  <a:lnTo>
                    <a:pt x="1719071" y="662434"/>
                  </a:lnTo>
                  <a:lnTo>
                    <a:pt x="1728215" y="662434"/>
                  </a:lnTo>
                  <a:lnTo>
                    <a:pt x="2031517" y="686946"/>
                  </a:lnTo>
                  <a:lnTo>
                    <a:pt x="2073443" y="719033"/>
                  </a:lnTo>
                  <a:close/>
                </a:path>
                <a:path w="2595879" h="789939">
                  <a:moveTo>
                    <a:pt x="1834378" y="789688"/>
                  </a:moveTo>
                  <a:lnTo>
                    <a:pt x="1806717" y="789688"/>
                  </a:lnTo>
                  <a:lnTo>
                    <a:pt x="1717547" y="681484"/>
                  </a:lnTo>
                  <a:lnTo>
                    <a:pt x="1714500" y="681484"/>
                  </a:lnTo>
                  <a:lnTo>
                    <a:pt x="1714500" y="671959"/>
                  </a:lnTo>
                  <a:lnTo>
                    <a:pt x="1737359" y="671959"/>
                  </a:lnTo>
                  <a:lnTo>
                    <a:pt x="1726691" y="691009"/>
                  </a:lnTo>
                  <a:lnTo>
                    <a:pt x="1754939" y="693291"/>
                  </a:lnTo>
                  <a:lnTo>
                    <a:pt x="1834378" y="789688"/>
                  </a:lnTo>
                  <a:close/>
                </a:path>
                <a:path w="2595879" h="789939">
                  <a:moveTo>
                    <a:pt x="1754939" y="693291"/>
                  </a:moveTo>
                  <a:lnTo>
                    <a:pt x="1726691" y="691009"/>
                  </a:lnTo>
                  <a:lnTo>
                    <a:pt x="1737359" y="671959"/>
                  </a:lnTo>
                  <a:lnTo>
                    <a:pt x="1754939" y="693291"/>
                  </a:lnTo>
                  <a:close/>
                </a:path>
                <a:path w="2595879" h="789939">
                  <a:moveTo>
                    <a:pt x="2074163" y="719584"/>
                  </a:moveTo>
                  <a:lnTo>
                    <a:pt x="2031517" y="686946"/>
                  </a:lnTo>
                  <a:lnTo>
                    <a:pt x="2076388" y="690572"/>
                  </a:lnTo>
                  <a:lnTo>
                    <a:pt x="2080966" y="694076"/>
                  </a:lnTo>
                  <a:lnTo>
                    <a:pt x="2074163" y="719584"/>
                  </a:lnTo>
                  <a:close/>
                </a:path>
                <a:path w="2595879" h="789939">
                  <a:moveTo>
                    <a:pt x="2080966" y="694076"/>
                  </a:moveTo>
                  <a:lnTo>
                    <a:pt x="2076388" y="690572"/>
                  </a:lnTo>
                  <a:lnTo>
                    <a:pt x="2081784" y="691009"/>
                  </a:lnTo>
                  <a:lnTo>
                    <a:pt x="2080966" y="694076"/>
                  </a:lnTo>
                  <a:close/>
                </a:path>
                <a:path w="2595879" h="789939">
                  <a:moveTo>
                    <a:pt x="2091104" y="719033"/>
                  </a:moveTo>
                  <a:lnTo>
                    <a:pt x="2074323" y="719033"/>
                  </a:lnTo>
                  <a:lnTo>
                    <a:pt x="2080966" y="694076"/>
                  </a:lnTo>
                  <a:lnTo>
                    <a:pt x="2089403" y="700534"/>
                  </a:lnTo>
                  <a:lnTo>
                    <a:pt x="2093975" y="700534"/>
                  </a:lnTo>
                  <a:lnTo>
                    <a:pt x="2095500" y="710059"/>
                  </a:lnTo>
                  <a:lnTo>
                    <a:pt x="2093975" y="710059"/>
                  </a:lnTo>
                  <a:lnTo>
                    <a:pt x="2091104" y="719033"/>
                  </a:lnTo>
                  <a:close/>
                </a:path>
                <a:path w="2595879" h="789939">
                  <a:moveTo>
                    <a:pt x="2090927" y="719584"/>
                  </a:moveTo>
                  <a:lnTo>
                    <a:pt x="2080259" y="719584"/>
                  </a:lnTo>
                  <a:lnTo>
                    <a:pt x="2073443" y="719033"/>
                  </a:lnTo>
                  <a:lnTo>
                    <a:pt x="2091104" y="719033"/>
                  </a:lnTo>
                  <a:lnTo>
                    <a:pt x="2090927" y="719584"/>
                  </a:lnTo>
                  <a:close/>
                </a:path>
                <a:path w="2595879" h="789939">
                  <a:moveTo>
                    <a:pt x="2580131" y="757684"/>
                  </a:moveTo>
                  <a:lnTo>
                    <a:pt x="2568141" y="756723"/>
                  </a:lnTo>
                  <a:lnTo>
                    <a:pt x="2569463" y="748159"/>
                  </a:lnTo>
                  <a:lnTo>
                    <a:pt x="2580131" y="757684"/>
                  </a:lnTo>
                  <a:close/>
                </a:path>
                <a:path w="2595879" h="789939">
                  <a:moveTo>
                    <a:pt x="2592412" y="757684"/>
                  </a:moveTo>
                  <a:lnTo>
                    <a:pt x="2580131" y="757684"/>
                  </a:lnTo>
                  <a:lnTo>
                    <a:pt x="2569463" y="748159"/>
                  </a:lnTo>
                  <a:lnTo>
                    <a:pt x="2593847" y="748159"/>
                  </a:lnTo>
                  <a:lnTo>
                    <a:pt x="2592412" y="757684"/>
                  </a:lnTo>
                  <a:close/>
                </a:path>
                <a:path w="2595879" h="789939">
                  <a:moveTo>
                    <a:pt x="2587589" y="789688"/>
                  </a:moveTo>
                  <a:lnTo>
                    <a:pt x="2563053" y="789688"/>
                  </a:lnTo>
                  <a:lnTo>
                    <a:pt x="2568141" y="756723"/>
                  </a:lnTo>
                  <a:lnTo>
                    <a:pt x="2580131" y="757684"/>
                  </a:lnTo>
                  <a:lnTo>
                    <a:pt x="2592412" y="757684"/>
                  </a:lnTo>
                  <a:lnTo>
                    <a:pt x="2587589" y="78968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25908"/>
              <a:ext cx="1676399" cy="6797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346192" y="2519171"/>
              <a:ext cx="2430780" cy="2522220"/>
            </a:xfrm>
            <a:custGeom>
              <a:avLst/>
              <a:gdLst/>
              <a:ahLst/>
              <a:cxnLst/>
              <a:rect l="l" t="t" r="r" b="b"/>
              <a:pathLst>
                <a:path w="2430779" h="2522220">
                  <a:moveTo>
                    <a:pt x="234168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1155367" y="0"/>
                  </a:lnTo>
                  <a:lnTo>
                    <a:pt x="1186502" y="16975"/>
                  </a:lnTo>
                  <a:lnTo>
                    <a:pt x="1227196" y="40014"/>
                  </a:lnTo>
                  <a:lnTo>
                    <a:pt x="1267371" y="63620"/>
                  </a:lnTo>
                  <a:lnTo>
                    <a:pt x="1307020" y="87786"/>
                  </a:lnTo>
                  <a:lnTo>
                    <a:pt x="1346132" y="112504"/>
                  </a:lnTo>
                  <a:lnTo>
                    <a:pt x="1384700" y="137768"/>
                  </a:lnTo>
                  <a:lnTo>
                    <a:pt x="1422715" y="163571"/>
                  </a:lnTo>
                  <a:lnTo>
                    <a:pt x="1460169" y="189905"/>
                  </a:lnTo>
                  <a:lnTo>
                    <a:pt x="1497053" y="216764"/>
                  </a:lnTo>
                  <a:lnTo>
                    <a:pt x="1533358" y="244141"/>
                  </a:lnTo>
                  <a:lnTo>
                    <a:pt x="1569077" y="272028"/>
                  </a:lnTo>
                  <a:lnTo>
                    <a:pt x="1604200" y="300418"/>
                  </a:lnTo>
                  <a:lnTo>
                    <a:pt x="1638719" y="329305"/>
                  </a:lnTo>
                  <a:lnTo>
                    <a:pt x="1672626" y="358682"/>
                  </a:lnTo>
                  <a:lnTo>
                    <a:pt x="1705911" y="388541"/>
                  </a:lnTo>
                  <a:lnTo>
                    <a:pt x="1738567" y="418875"/>
                  </a:lnTo>
                  <a:lnTo>
                    <a:pt x="1770585" y="449678"/>
                  </a:lnTo>
                  <a:lnTo>
                    <a:pt x="1801957" y="480942"/>
                  </a:lnTo>
                  <a:lnTo>
                    <a:pt x="1832673" y="512661"/>
                  </a:lnTo>
                  <a:lnTo>
                    <a:pt x="1862726" y="544827"/>
                  </a:lnTo>
                  <a:lnTo>
                    <a:pt x="1892107" y="577434"/>
                  </a:lnTo>
                  <a:lnTo>
                    <a:pt x="1920807" y="610474"/>
                  </a:lnTo>
                  <a:lnTo>
                    <a:pt x="1948817" y="643940"/>
                  </a:lnTo>
                  <a:lnTo>
                    <a:pt x="1976130" y="677826"/>
                  </a:lnTo>
                  <a:lnTo>
                    <a:pt x="2002737" y="712124"/>
                  </a:lnTo>
                  <a:lnTo>
                    <a:pt x="2028629" y="746827"/>
                  </a:lnTo>
                  <a:lnTo>
                    <a:pt x="2053798" y="781928"/>
                  </a:lnTo>
                  <a:lnTo>
                    <a:pt x="2078235" y="817421"/>
                  </a:lnTo>
                  <a:lnTo>
                    <a:pt x="2101932" y="853298"/>
                  </a:lnTo>
                  <a:lnTo>
                    <a:pt x="2124880" y="889552"/>
                  </a:lnTo>
                  <a:lnTo>
                    <a:pt x="2147071" y="926177"/>
                  </a:lnTo>
                  <a:lnTo>
                    <a:pt x="2168496" y="963164"/>
                  </a:lnTo>
                  <a:lnTo>
                    <a:pt x="2189146" y="1000508"/>
                  </a:lnTo>
                  <a:lnTo>
                    <a:pt x="2209014" y="1038201"/>
                  </a:lnTo>
                  <a:lnTo>
                    <a:pt x="2228090" y="1076236"/>
                  </a:lnTo>
                  <a:lnTo>
                    <a:pt x="2246366" y="1114606"/>
                  </a:lnTo>
                  <a:lnTo>
                    <a:pt x="2263834" y="1153304"/>
                  </a:lnTo>
                  <a:lnTo>
                    <a:pt x="2280484" y="1192323"/>
                  </a:lnTo>
                  <a:lnTo>
                    <a:pt x="2296309" y="1231657"/>
                  </a:lnTo>
                  <a:lnTo>
                    <a:pt x="2311301" y="1271297"/>
                  </a:lnTo>
                  <a:lnTo>
                    <a:pt x="2325449" y="1311238"/>
                  </a:lnTo>
                  <a:lnTo>
                    <a:pt x="2338747" y="1351471"/>
                  </a:lnTo>
                  <a:lnTo>
                    <a:pt x="2351185" y="1391991"/>
                  </a:lnTo>
                  <a:lnTo>
                    <a:pt x="2362755" y="1432789"/>
                  </a:lnTo>
                  <a:lnTo>
                    <a:pt x="2373448" y="1473859"/>
                  </a:lnTo>
                  <a:lnTo>
                    <a:pt x="2383256" y="1515195"/>
                  </a:lnTo>
                  <a:lnTo>
                    <a:pt x="2392170" y="1556788"/>
                  </a:lnTo>
                  <a:lnTo>
                    <a:pt x="2400183" y="1598632"/>
                  </a:lnTo>
                  <a:lnTo>
                    <a:pt x="2407284" y="1640720"/>
                  </a:lnTo>
                  <a:lnTo>
                    <a:pt x="2413467" y="1683045"/>
                  </a:lnTo>
                  <a:lnTo>
                    <a:pt x="2418721" y="1725600"/>
                  </a:lnTo>
                  <a:lnTo>
                    <a:pt x="2423039" y="1768377"/>
                  </a:lnTo>
                  <a:lnTo>
                    <a:pt x="2426413" y="1811371"/>
                  </a:lnTo>
                  <a:lnTo>
                    <a:pt x="2428833" y="1854573"/>
                  </a:lnTo>
                  <a:lnTo>
                    <a:pt x="2430291" y="1897977"/>
                  </a:lnTo>
                  <a:lnTo>
                    <a:pt x="2430779" y="1941576"/>
                  </a:lnTo>
                  <a:lnTo>
                    <a:pt x="2430291" y="1985175"/>
                  </a:lnTo>
                  <a:lnTo>
                    <a:pt x="2428833" y="2028581"/>
                  </a:lnTo>
                  <a:lnTo>
                    <a:pt x="2426413" y="2071786"/>
                  </a:lnTo>
                  <a:lnTo>
                    <a:pt x="2423039" y="2114783"/>
                  </a:lnTo>
                  <a:lnTo>
                    <a:pt x="2418721" y="2157566"/>
                  </a:lnTo>
                  <a:lnTo>
                    <a:pt x="2413467" y="2200126"/>
                  </a:lnTo>
                  <a:lnTo>
                    <a:pt x="2407284" y="2242458"/>
                  </a:lnTo>
                  <a:lnTo>
                    <a:pt x="2400183" y="2284555"/>
                  </a:lnTo>
                  <a:lnTo>
                    <a:pt x="2392170" y="2326408"/>
                  </a:lnTo>
                  <a:lnTo>
                    <a:pt x="2383256" y="2368011"/>
                  </a:lnTo>
                  <a:lnTo>
                    <a:pt x="2373448" y="2409357"/>
                  </a:lnTo>
                  <a:lnTo>
                    <a:pt x="2362755" y="2450439"/>
                  </a:lnTo>
                  <a:lnTo>
                    <a:pt x="2351185" y="2491251"/>
                  </a:lnTo>
                  <a:lnTo>
                    <a:pt x="2341682" y="252222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46192" y="2519171"/>
              <a:ext cx="2443480" cy="2522855"/>
            </a:xfrm>
            <a:custGeom>
              <a:avLst/>
              <a:gdLst/>
              <a:ahLst/>
              <a:cxnLst/>
              <a:rect l="l" t="t" r="r" b="b"/>
              <a:pathLst>
                <a:path w="2443479" h="2522854">
                  <a:moveTo>
                    <a:pt x="2442972" y="1941576"/>
                  </a:moveTo>
                  <a:lnTo>
                    <a:pt x="2441448" y="1880616"/>
                  </a:lnTo>
                  <a:lnTo>
                    <a:pt x="2435352" y="1761744"/>
                  </a:lnTo>
                  <a:lnTo>
                    <a:pt x="2427732" y="1702308"/>
                  </a:lnTo>
                  <a:lnTo>
                    <a:pt x="2420112" y="1644396"/>
                  </a:lnTo>
                  <a:lnTo>
                    <a:pt x="2398776" y="1528572"/>
                  </a:lnTo>
                  <a:lnTo>
                    <a:pt x="2385060" y="1470660"/>
                  </a:lnTo>
                  <a:lnTo>
                    <a:pt x="2369820" y="1414272"/>
                  </a:lnTo>
                  <a:lnTo>
                    <a:pt x="2353056" y="1357884"/>
                  </a:lnTo>
                  <a:lnTo>
                    <a:pt x="2334768" y="1301496"/>
                  </a:lnTo>
                  <a:lnTo>
                    <a:pt x="2314956" y="1246632"/>
                  </a:lnTo>
                  <a:lnTo>
                    <a:pt x="2293620" y="1191768"/>
                  </a:lnTo>
                  <a:lnTo>
                    <a:pt x="2270760" y="1138428"/>
                  </a:lnTo>
                  <a:lnTo>
                    <a:pt x="2246376" y="1085088"/>
                  </a:lnTo>
                  <a:lnTo>
                    <a:pt x="2218944" y="1031748"/>
                  </a:lnTo>
                  <a:lnTo>
                    <a:pt x="2162556" y="928116"/>
                  </a:lnTo>
                  <a:lnTo>
                    <a:pt x="2100072" y="827532"/>
                  </a:lnTo>
                  <a:lnTo>
                    <a:pt x="2031492" y="729996"/>
                  </a:lnTo>
                  <a:lnTo>
                    <a:pt x="1958340" y="635508"/>
                  </a:lnTo>
                  <a:lnTo>
                    <a:pt x="1879092" y="544068"/>
                  </a:lnTo>
                  <a:lnTo>
                    <a:pt x="1795272" y="455676"/>
                  </a:lnTo>
                  <a:lnTo>
                    <a:pt x="1705356" y="371856"/>
                  </a:lnTo>
                  <a:lnTo>
                    <a:pt x="1610868" y="289560"/>
                  </a:lnTo>
                  <a:lnTo>
                    <a:pt x="1513332" y="213360"/>
                  </a:lnTo>
                  <a:lnTo>
                    <a:pt x="1409700" y="140208"/>
                  </a:lnTo>
                  <a:lnTo>
                    <a:pt x="1303020" y="70104"/>
                  </a:lnTo>
                  <a:lnTo>
                    <a:pt x="1191768" y="6096"/>
                  </a:lnTo>
                  <a:lnTo>
                    <a:pt x="1180338" y="0"/>
                  </a:lnTo>
                  <a:lnTo>
                    <a:pt x="1127518" y="0"/>
                  </a:lnTo>
                  <a:lnTo>
                    <a:pt x="1179576" y="27432"/>
                  </a:lnTo>
                  <a:lnTo>
                    <a:pt x="1290828" y="92964"/>
                  </a:lnTo>
                  <a:lnTo>
                    <a:pt x="1395984" y="161544"/>
                  </a:lnTo>
                  <a:lnTo>
                    <a:pt x="1498092" y="233172"/>
                  </a:lnTo>
                  <a:lnTo>
                    <a:pt x="1595628" y="309372"/>
                  </a:lnTo>
                  <a:lnTo>
                    <a:pt x="1688592" y="390144"/>
                  </a:lnTo>
                  <a:lnTo>
                    <a:pt x="1776984" y="473964"/>
                  </a:lnTo>
                  <a:lnTo>
                    <a:pt x="1860804" y="560832"/>
                  </a:lnTo>
                  <a:lnTo>
                    <a:pt x="1938528" y="652272"/>
                  </a:lnTo>
                  <a:lnTo>
                    <a:pt x="2011680" y="745236"/>
                  </a:lnTo>
                  <a:lnTo>
                    <a:pt x="2078736" y="842772"/>
                  </a:lnTo>
                  <a:lnTo>
                    <a:pt x="2141220" y="941832"/>
                  </a:lnTo>
                  <a:lnTo>
                    <a:pt x="2197608" y="1043940"/>
                  </a:lnTo>
                  <a:lnTo>
                    <a:pt x="2223516" y="1095756"/>
                  </a:lnTo>
                  <a:lnTo>
                    <a:pt x="2247900" y="1149096"/>
                  </a:lnTo>
                  <a:lnTo>
                    <a:pt x="2270760" y="1202436"/>
                  </a:lnTo>
                  <a:lnTo>
                    <a:pt x="2292096" y="1255776"/>
                  </a:lnTo>
                  <a:lnTo>
                    <a:pt x="2311908" y="1310640"/>
                  </a:lnTo>
                  <a:lnTo>
                    <a:pt x="2345436" y="1420368"/>
                  </a:lnTo>
                  <a:lnTo>
                    <a:pt x="2360676" y="1476756"/>
                  </a:lnTo>
                  <a:lnTo>
                    <a:pt x="2374392" y="1533144"/>
                  </a:lnTo>
                  <a:lnTo>
                    <a:pt x="2395728" y="1648968"/>
                  </a:lnTo>
                  <a:lnTo>
                    <a:pt x="2403348" y="1706880"/>
                  </a:lnTo>
                  <a:lnTo>
                    <a:pt x="2409444" y="1764792"/>
                  </a:lnTo>
                  <a:lnTo>
                    <a:pt x="2414016" y="1822704"/>
                  </a:lnTo>
                  <a:lnTo>
                    <a:pt x="2416975" y="1880616"/>
                  </a:lnTo>
                  <a:lnTo>
                    <a:pt x="2416975" y="1929384"/>
                  </a:lnTo>
                  <a:lnTo>
                    <a:pt x="0" y="1929384"/>
                  </a:lnTo>
                  <a:lnTo>
                    <a:pt x="0" y="1953768"/>
                  </a:lnTo>
                  <a:lnTo>
                    <a:pt x="2416975" y="1953768"/>
                  </a:lnTo>
                  <a:lnTo>
                    <a:pt x="2416975" y="2002536"/>
                  </a:lnTo>
                  <a:lnTo>
                    <a:pt x="2414016" y="2060448"/>
                  </a:lnTo>
                  <a:lnTo>
                    <a:pt x="2409444" y="2119884"/>
                  </a:lnTo>
                  <a:lnTo>
                    <a:pt x="2403348" y="2177796"/>
                  </a:lnTo>
                  <a:lnTo>
                    <a:pt x="2385060" y="2293620"/>
                  </a:lnTo>
                  <a:lnTo>
                    <a:pt x="2360676" y="2406396"/>
                  </a:lnTo>
                  <a:lnTo>
                    <a:pt x="2345436" y="2462784"/>
                  </a:lnTo>
                  <a:lnTo>
                    <a:pt x="2328672" y="2519172"/>
                  </a:lnTo>
                  <a:lnTo>
                    <a:pt x="2327656" y="2522232"/>
                  </a:lnTo>
                  <a:lnTo>
                    <a:pt x="2353957" y="2522232"/>
                  </a:lnTo>
                  <a:lnTo>
                    <a:pt x="2369820" y="2468880"/>
                  </a:lnTo>
                  <a:lnTo>
                    <a:pt x="2385060" y="2412492"/>
                  </a:lnTo>
                  <a:lnTo>
                    <a:pt x="2398776" y="2354580"/>
                  </a:lnTo>
                  <a:lnTo>
                    <a:pt x="2409444" y="2298192"/>
                  </a:lnTo>
                  <a:lnTo>
                    <a:pt x="2420112" y="2238756"/>
                  </a:lnTo>
                  <a:lnTo>
                    <a:pt x="2427732" y="2180844"/>
                  </a:lnTo>
                  <a:lnTo>
                    <a:pt x="2435352" y="2121408"/>
                  </a:lnTo>
                  <a:lnTo>
                    <a:pt x="2435428" y="2119884"/>
                  </a:lnTo>
                  <a:lnTo>
                    <a:pt x="2441448" y="2002536"/>
                  </a:lnTo>
                  <a:lnTo>
                    <a:pt x="2441486" y="2001012"/>
                  </a:lnTo>
                  <a:lnTo>
                    <a:pt x="2442972" y="194157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568191" y="3080982"/>
            <a:ext cx="14268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Problem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to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solved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46192" y="2519171"/>
            <a:ext cx="2587625" cy="4253230"/>
            <a:chOff x="5346192" y="2519171"/>
            <a:chExt cx="2587625" cy="4253230"/>
          </a:xfrm>
        </p:grpSpPr>
        <p:sp>
          <p:nvSpPr>
            <p:cNvPr id="34" name="object 34"/>
            <p:cNvSpPr/>
            <p:nvPr/>
          </p:nvSpPr>
          <p:spPr>
            <a:xfrm>
              <a:off x="7162432" y="2519171"/>
              <a:ext cx="760095" cy="775970"/>
            </a:xfrm>
            <a:custGeom>
              <a:avLst/>
              <a:gdLst/>
              <a:ahLst/>
              <a:cxnLst/>
              <a:rect l="l" t="t" r="r" b="b"/>
              <a:pathLst>
                <a:path w="760095" h="775970">
                  <a:moveTo>
                    <a:pt x="641971" y="775716"/>
                  </a:moveTo>
                  <a:lnTo>
                    <a:pt x="0" y="0"/>
                  </a:lnTo>
                  <a:lnTo>
                    <a:pt x="759857" y="0"/>
                  </a:lnTo>
                  <a:lnTo>
                    <a:pt x="641971" y="77571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52909" y="2519171"/>
              <a:ext cx="781050" cy="787400"/>
            </a:xfrm>
            <a:custGeom>
              <a:avLst/>
              <a:gdLst/>
              <a:ahLst/>
              <a:cxnLst/>
              <a:rect l="l" t="t" r="r" b="b"/>
              <a:pathLst>
                <a:path w="781050" h="787400">
                  <a:moveTo>
                    <a:pt x="659114" y="787145"/>
                  </a:moveTo>
                  <a:lnTo>
                    <a:pt x="643874" y="787145"/>
                  </a:lnTo>
                  <a:lnTo>
                    <a:pt x="640826" y="777620"/>
                  </a:lnTo>
                  <a:lnTo>
                    <a:pt x="0" y="0"/>
                  </a:lnTo>
                  <a:lnTo>
                    <a:pt x="27661" y="0"/>
                  </a:lnTo>
                  <a:lnTo>
                    <a:pt x="641384" y="744731"/>
                  </a:lnTo>
                  <a:lnTo>
                    <a:pt x="637778" y="768095"/>
                  </a:lnTo>
                  <a:lnTo>
                    <a:pt x="665122" y="768095"/>
                  </a:lnTo>
                  <a:lnTo>
                    <a:pt x="663686" y="777620"/>
                  </a:lnTo>
                  <a:lnTo>
                    <a:pt x="662162" y="777620"/>
                  </a:lnTo>
                  <a:lnTo>
                    <a:pt x="659114" y="787145"/>
                  </a:lnTo>
                  <a:close/>
                </a:path>
                <a:path w="781050" h="787400">
                  <a:moveTo>
                    <a:pt x="665122" y="768095"/>
                  </a:moveTo>
                  <a:lnTo>
                    <a:pt x="660638" y="768095"/>
                  </a:lnTo>
                  <a:lnTo>
                    <a:pt x="641384" y="744731"/>
                  </a:lnTo>
                  <a:lnTo>
                    <a:pt x="756336" y="0"/>
                  </a:lnTo>
                  <a:lnTo>
                    <a:pt x="780872" y="0"/>
                  </a:lnTo>
                  <a:lnTo>
                    <a:pt x="665122" y="768095"/>
                  </a:lnTo>
                  <a:close/>
                </a:path>
                <a:path w="781050" h="787400">
                  <a:moveTo>
                    <a:pt x="660638" y="768095"/>
                  </a:moveTo>
                  <a:lnTo>
                    <a:pt x="637778" y="768095"/>
                  </a:lnTo>
                  <a:lnTo>
                    <a:pt x="641384" y="744731"/>
                  </a:lnTo>
                  <a:lnTo>
                    <a:pt x="660638" y="768095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46192" y="5041392"/>
              <a:ext cx="2341880" cy="1720214"/>
            </a:xfrm>
            <a:custGeom>
              <a:avLst/>
              <a:gdLst/>
              <a:ahLst/>
              <a:cxnLst/>
              <a:rect l="l" t="t" r="r" b="b"/>
              <a:pathLst>
                <a:path w="2341879" h="1720215">
                  <a:moveTo>
                    <a:pt x="0" y="1719636"/>
                  </a:moveTo>
                  <a:lnTo>
                    <a:pt x="0" y="0"/>
                  </a:lnTo>
                  <a:lnTo>
                    <a:pt x="2341682" y="0"/>
                  </a:lnTo>
                  <a:lnTo>
                    <a:pt x="2325449" y="49811"/>
                  </a:lnTo>
                  <a:lnTo>
                    <a:pt x="2311301" y="89766"/>
                  </a:lnTo>
                  <a:lnTo>
                    <a:pt x="2296309" y="129423"/>
                  </a:lnTo>
                  <a:lnTo>
                    <a:pt x="2280484" y="168773"/>
                  </a:lnTo>
                  <a:lnTo>
                    <a:pt x="2263834" y="207809"/>
                  </a:lnTo>
                  <a:lnTo>
                    <a:pt x="2246366" y="246525"/>
                  </a:lnTo>
                  <a:lnTo>
                    <a:pt x="2228090" y="284914"/>
                  </a:lnTo>
                  <a:lnTo>
                    <a:pt x="2209014" y="322968"/>
                  </a:lnTo>
                  <a:lnTo>
                    <a:pt x="2189146" y="360681"/>
                  </a:lnTo>
                  <a:lnTo>
                    <a:pt x="2168496" y="398045"/>
                  </a:lnTo>
                  <a:lnTo>
                    <a:pt x="2147071" y="435053"/>
                  </a:lnTo>
                  <a:lnTo>
                    <a:pt x="2124880" y="471699"/>
                  </a:lnTo>
                  <a:lnTo>
                    <a:pt x="2101932" y="507975"/>
                  </a:lnTo>
                  <a:lnTo>
                    <a:pt x="2078235" y="543875"/>
                  </a:lnTo>
                  <a:lnTo>
                    <a:pt x="2053798" y="579390"/>
                  </a:lnTo>
                  <a:lnTo>
                    <a:pt x="2028629" y="614515"/>
                  </a:lnTo>
                  <a:lnTo>
                    <a:pt x="2002737" y="649241"/>
                  </a:lnTo>
                  <a:lnTo>
                    <a:pt x="1976130" y="683563"/>
                  </a:lnTo>
                  <a:lnTo>
                    <a:pt x="1948817" y="717473"/>
                  </a:lnTo>
                  <a:lnTo>
                    <a:pt x="1920807" y="750964"/>
                  </a:lnTo>
                  <a:lnTo>
                    <a:pt x="1892107" y="784028"/>
                  </a:lnTo>
                  <a:lnTo>
                    <a:pt x="1862726" y="816660"/>
                  </a:lnTo>
                  <a:lnTo>
                    <a:pt x="1832673" y="848851"/>
                  </a:lnTo>
                  <a:lnTo>
                    <a:pt x="1801957" y="880596"/>
                  </a:lnTo>
                  <a:lnTo>
                    <a:pt x="1770585" y="911885"/>
                  </a:lnTo>
                  <a:lnTo>
                    <a:pt x="1738567" y="942714"/>
                  </a:lnTo>
                  <a:lnTo>
                    <a:pt x="1705911" y="973074"/>
                  </a:lnTo>
                  <a:lnTo>
                    <a:pt x="1672626" y="1002959"/>
                  </a:lnTo>
                  <a:lnTo>
                    <a:pt x="1638719" y="1032362"/>
                  </a:lnTo>
                  <a:lnTo>
                    <a:pt x="1604200" y="1061275"/>
                  </a:lnTo>
                  <a:lnTo>
                    <a:pt x="1569077" y="1089691"/>
                  </a:lnTo>
                  <a:lnTo>
                    <a:pt x="1533358" y="1117604"/>
                  </a:lnTo>
                  <a:lnTo>
                    <a:pt x="1497053" y="1145007"/>
                  </a:lnTo>
                  <a:lnTo>
                    <a:pt x="1460169" y="1171891"/>
                  </a:lnTo>
                  <a:lnTo>
                    <a:pt x="1422715" y="1198251"/>
                  </a:lnTo>
                  <a:lnTo>
                    <a:pt x="1384700" y="1224079"/>
                  </a:lnTo>
                  <a:lnTo>
                    <a:pt x="1346132" y="1249369"/>
                  </a:lnTo>
                  <a:lnTo>
                    <a:pt x="1307020" y="1274112"/>
                  </a:lnTo>
                  <a:lnTo>
                    <a:pt x="1267371" y="1298303"/>
                  </a:lnTo>
                  <a:lnTo>
                    <a:pt x="1227196" y="1321934"/>
                  </a:lnTo>
                  <a:lnTo>
                    <a:pt x="1186502" y="1344998"/>
                  </a:lnTo>
                  <a:lnTo>
                    <a:pt x="1145297" y="1367488"/>
                  </a:lnTo>
                  <a:lnTo>
                    <a:pt x="1103591" y="1389396"/>
                  </a:lnTo>
                  <a:lnTo>
                    <a:pt x="1061392" y="1410717"/>
                  </a:lnTo>
                  <a:lnTo>
                    <a:pt x="1018708" y="1431443"/>
                  </a:lnTo>
                  <a:lnTo>
                    <a:pt x="975548" y="1451566"/>
                  </a:lnTo>
                  <a:lnTo>
                    <a:pt x="931920" y="1471080"/>
                  </a:lnTo>
                  <a:lnTo>
                    <a:pt x="887833" y="1489978"/>
                  </a:lnTo>
                  <a:lnTo>
                    <a:pt x="843295" y="1508252"/>
                  </a:lnTo>
                  <a:lnTo>
                    <a:pt x="798315" y="1525897"/>
                  </a:lnTo>
                  <a:lnTo>
                    <a:pt x="752902" y="1542903"/>
                  </a:lnTo>
                  <a:lnTo>
                    <a:pt x="707064" y="1559266"/>
                  </a:lnTo>
                  <a:lnTo>
                    <a:pt x="660809" y="1574976"/>
                  </a:lnTo>
                  <a:lnTo>
                    <a:pt x="614146" y="1590029"/>
                  </a:lnTo>
                  <a:lnTo>
                    <a:pt x="567084" y="1604415"/>
                  </a:lnTo>
                  <a:lnTo>
                    <a:pt x="519631" y="1618129"/>
                  </a:lnTo>
                  <a:lnTo>
                    <a:pt x="471795" y="1631164"/>
                  </a:lnTo>
                  <a:lnTo>
                    <a:pt x="423585" y="1643511"/>
                  </a:lnTo>
                  <a:lnTo>
                    <a:pt x="375010" y="1655165"/>
                  </a:lnTo>
                  <a:lnTo>
                    <a:pt x="326078" y="1666118"/>
                  </a:lnTo>
                  <a:lnTo>
                    <a:pt x="276798" y="1676364"/>
                  </a:lnTo>
                  <a:lnTo>
                    <a:pt x="227178" y="1685894"/>
                  </a:lnTo>
                  <a:lnTo>
                    <a:pt x="177227" y="1694702"/>
                  </a:lnTo>
                  <a:lnTo>
                    <a:pt x="126953" y="1702782"/>
                  </a:lnTo>
                  <a:lnTo>
                    <a:pt x="76364" y="1710125"/>
                  </a:lnTo>
                  <a:lnTo>
                    <a:pt x="25470" y="1716725"/>
                  </a:lnTo>
                  <a:lnTo>
                    <a:pt x="0" y="171963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46192" y="5041392"/>
              <a:ext cx="2354580" cy="1731010"/>
            </a:xfrm>
            <a:custGeom>
              <a:avLst/>
              <a:gdLst/>
              <a:ahLst/>
              <a:cxnLst/>
              <a:rect l="l" t="t" r="r" b="b"/>
              <a:pathLst>
                <a:path w="2354579" h="1731009">
                  <a:moveTo>
                    <a:pt x="0" y="1730952"/>
                  </a:moveTo>
                  <a:lnTo>
                    <a:pt x="0" y="1705847"/>
                  </a:lnTo>
                  <a:lnTo>
                    <a:pt x="36575" y="1702307"/>
                  </a:lnTo>
                  <a:lnTo>
                    <a:pt x="175259" y="1680971"/>
                  </a:lnTo>
                  <a:lnTo>
                    <a:pt x="310895" y="1656587"/>
                  </a:lnTo>
                  <a:lnTo>
                    <a:pt x="443484" y="1624584"/>
                  </a:lnTo>
                  <a:lnTo>
                    <a:pt x="574547" y="1588007"/>
                  </a:lnTo>
                  <a:lnTo>
                    <a:pt x="702563" y="1546859"/>
                  </a:lnTo>
                  <a:lnTo>
                    <a:pt x="826007" y="1501139"/>
                  </a:lnTo>
                  <a:lnTo>
                    <a:pt x="947927" y="1449323"/>
                  </a:lnTo>
                  <a:lnTo>
                    <a:pt x="1065275" y="1394459"/>
                  </a:lnTo>
                  <a:lnTo>
                    <a:pt x="1179575" y="1333500"/>
                  </a:lnTo>
                  <a:lnTo>
                    <a:pt x="1289303" y="1269491"/>
                  </a:lnTo>
                  <a:lnTo>
                    <a:pt x="1395984" y="1200911"/>
                  </a:lnTo>
                  <a:lnTo>
                    <a:pt x="1498091" y="1127759"/>
                  </a:lnTo>
                  <a:lnTo>
                    <a:pt x="1595627" y="1051559"/>
                  </a:lnTo>
                  <a:lnTo>
                    <a:pt x="1688591" y="970787"/>
                  </a:lnTo>
                  <a:lnTo>
                    <a:pt x="1776984" y="886968"/>
                  </a:lnTo>
                  <a:lnTo>
                    <a:pt x="1859279" y="800100"/>
                  </a:lnTo>
                  <a:lnTo>
                    <a:pt x="1938527" y="710184"/>
                  </a:lnTo>
                  <a:lnTo>
                    <a:pt x="2011679" y="615695"/>
                  </a:lnTo>
                  <a:lnTo>
                    <a:pt x="2078736" y="519684"/>
                  </a:lnTo>
                  <a:lnTo>
                    <a:pt x="2141220" y="420623"/>
                  </a:lnTo>
                  <a:lnTo>
                    <a:pt x="2197607" y="316991"/>
                  </a:lnTo>
                  <a:lnTo>
                    <a:pt x="2223515" y="265175"/>
                  </a:lnTo>
                  <a:lnTo>
                    <a:pt x="2247900" y="213359"/>
                  </a:lnTo>
                  <a:lnTo>
                    <a:pt x="2270759" y="160019"/>
                  </a:lnTo>
                  <a:lnTo>
                    <a:pt x="2292095" y="105155"/>
                  </a:lnTo>
                  <a:lnTo>
                    <a:pt x="2310384" y="51815"/>
                  </a:lnTo>
                  <a:lnTo>
                    <a:pt x="2327655" y="0"/>
                  </a:lnTo>
                  <a:lnTo>
                    <a:pt x="2353961" y="0"/>
                  </a:lnTo>
                  <a:lnTo>
                    <a:pt x="2334768" y="59435"/>
                  </a:lnTo>
                  <a:lnTo>
                    <a:pt x="2314955" y="114300"/>
                  </a:lnTo>
                  <a:lnTo>
                    <a:pt x="2293620" y="169163"/>
                  </a:lnTo>
                  <a:lnTo>
                    <a:pt x="2270759" y="222503"/>
                  </a:lnTo>
                  <a:lnTo>
                    <a:pt x="2246375" y="275843"/>
                  </a:lnTo>
                  <a:lnTo>
                    <a:pt x="2220468" y="329184"/>
                  </a:lnTo>
                  <a:lnTo>
                    <a:pt x="2162555" y="432815"/>
                  </a:lnTo>
                  <a:lnTo>
                    <a:pt x="2100071" y="533400"/>
                  </a:lnTo>
                  <a:lnTo>
                    <a:pt x="2031491" y="630935"/>
                  </a:lnTo>
                  <a:lnTo>
                    <a:pt x="1958339" y="725423"/>
                  </a:lnTo>
                  <a:lnTo>
                    <a:pt x="1879091" y="816863"/>
                  </a:lnTo>
                  <a:lnTo>
                    <a:pt x="1795271" y="905255"/>
                  </a:lnTo>
                  <a:lnTo>
                    <a:pt x="1705355" y="990600"/>
                  </a:lnTo>
                  <a:lnTo>
                    <a:pt x="1612391" y="1071371"/>
                  </a:lnTo>
                  <a:lnTo>
                    <a:pt x="1513331" y="1147571"/>
                  </a:lnTo>
                  <a:lnTo>
                    <a:pt x="1411223" y="1222247"/>
                  </a:lnTo>
                  <a:lnTo>
                    <a:pt x="1303019" y="1290827"/>
                  </a:lnTo>
                  <a:lnTo>
                    <a:pt x="1191768" y="1356359"/>
                  </a:lnTo>
                  <a:lnTo>
                    <a:pt x="1077468" y="1415795"/>
                  </a:lnTo>
                  <a:lnTo>
                    <a:pt x="958595" y="1472184"/>
                  </a:lnTo>
                  <a:lnTo>
                    <a:pt x="836675" y="1524000"/>
                  </a:lnTo>
                  <a:lnTo>
                    <a:pt x="711707" y="1571243"/>
                  </a:lnTo>
                  <a:lnTo>
                    <a:pt x="582167" y="1612391"/>
                  </a:lnTo>
                  <a:lnTo>
                    <a:pt x="451103" y="1648968"/>
                  </a:lnTo>
                  <a:lnTo>
                    <a:pt x="316991" y="1680971"/>
                  </a:lnTo>
                  <a:lnTo>
                    <a:pt x="179831" y="1706879"/>
                  </a:lnTo>
                  <a:lnTo>
                    <a:pt x="39623" y="1726691"/>
                  </a:lnTo>
                  <a:lnTo>
                    <a:pt x="0" y="1730952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496605" y="4937310"/>
            <a:ext cx="1116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Business context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4548" y="781812"/>
            <a:ext cx="9630410" cy="6071870"/>
            <a:chOff x="574548" y="781812"/>
            <a:chExt cx="9630410" cy="6071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781812"/>
              <a:ext cx="4771644" cy="60716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6192" y="781812"/>
              <a:ext cx="4858511" cy="6071615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9116" y="25908"/>
            <a:ext cx="1676399" cy="6797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8" y="1255775"/>
            <a:ext cx="4383405" cy="15240"/>
          </a:xfrm>
          <a:custGeom>
            <a:avLst/>
            <a:gdLst/>
            <a:ahLst/>
            <a:cxnLst/>
            <a:rect l="l" t="t" r="r" b="b"/>
            <a:pathLst>
              <a:path w="4383405" h="15240">
                <a:moveTo>
                  <a:pt x="4383024" y="15240"/>
                </a:moveTo>
                <a:lnTo>
                  <a:pt x="0" y="15240"/>
                </a:lnTo>
                <a:lnTo>
                  <a:pt x="0" y="0"/>
                </a:lnTo>
                <a:lnTo>
                  <a:pt x="4383024" y="0"/>
                </a:lnTo>
                <a:lnTo>
                  <a:pt x="4383024" y="1524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5372" y="1766220"/>
            <a:ext cx="14668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300" spc="-190" dirty="0">
                <a:solidFill>
                  <a:srgbClr val="BF0000"/>
                </a:solidFill>
                <a:latin typeface="Cambria"/>
                <a:cs typeface="Cambria"/>
              </a:rPr>
              <a:t>n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5" name="object 5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4335" y="1267967"/>
              <a:ext cx="1676400" cy="125120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68395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0" algn="l"/>
              </a:tabLst>
            </a:pPr>
            <a:r>
              <a:rPr sz="4400" spc="-75" dirty="0"/>
              <a:t>Elicitation</a:t>
            </a:r>
            <a:r>
              <a:rPr sz="4400" spc="-130" dirty="0"/>
              <a:t> </a:t>
            </a:r>
            <a:r>
              <a:rPr sz="4400" spc="-45" dirty="0"/>
              <a:t>is</a:t>
            </a:r>
            <a:r>
              <a:rPr sz="4400" spc="-195" dirty="0"/>
              <a:t> </a:t>
            </a:r>
            <a:r>
              <a:rPr sz="4400" spc="-25" dirty="0"/>
              <a:t>the</a:t>
            </a:r>
            <a:r>
              <a:rPr sz="4400" dirty="0"/>
              <a:t>	</a:t>
            </a:r>
            <a:r>
              <a:rPr sz="4400" spc="-150" dirty="0"/>
              <a:t>Hardest</a:t>
            </a:r>
            <a:r>
              <a:rPr sz="4400" spc="-45" dirty="0"/>
              <a:t> </a:t>
            </a:r>
            <a:r>
              <a:rPr sz="4400" spc="-130" dirty="0"/>
              <a:t>Part!</a:t>
            </a:r>
            <a:endParaRPr sz="4400"/>
          </a:p>
        </p:txBody>
      </p:sp>
      <p:grpSp>
        <p:nvGrpSpPr>
          <p:cNvPr id="9" name="object 9"/>
          <p:cNvGrpSpPr/>
          <p:nvPr/>
        </p:nvGrpSpPr>
        <p:grpSpPr>
          <a:xfrm>
            <a:off x="5346192" y="25908"/>
            <a:ext cx="5346700" cy="7534909"/>
            <a:chOff x="5346192" y="25908"/>
            <a:chExt cx="5346700" cy="7534909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84335" y="2519172"/>
              <a:ext cx="1676400" cy="42519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1184" y="3055619"/>
              <a:ext cx="1821179" cy="162305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48928" y="4937760"/>
              <a:ext cx="1493519" cy="10363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46192" y="5041392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48928" y="5041392"/>
              <a:ext cx="1493519" cy="16428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41893" y="1274810"/>
            <a:ext cx="7827645" cy="54229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425"/>
              </a:spcBef>
              <a:buChar char="◻"/>
              <a:tabLst>
                <a:tab pos="354330" algn="l"/>
              </a:tabLst>
            </a:pPr>
            <a:r>
              <a:rPr sz="2400" spc="-75" dirty="0">
                <a:latin typeface="Cambria"/>
                <a:cs typeface="Cambria"/>
              </a:rPr>
              <a:t>Problems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scope</a:t>
            </a:r>
            <a:endParaRPr sz="2400">
              <a:latin typeface="Cambria"/>
              <a:cs typeface="Cambria"/>
            </a:endParaRPr>
          </a:p>
          <a:p>
            <a:pPr marL="718185" lvl="1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718185" algn="l"/>
                <a:tab pos="4368165" algn="l"/>
              </a:tabLst>
            </a:pPr>
            <a:r>
              <a:rPr sz="2300" spc="-75" dirty="0">
                <a:latin typeface="Cambria"/>
                <a:cs typeface="Cambria"/>
              </a:rPr>
              <a:t>System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spc="-114" dirty="0">
                <a:solidFill>
                  <a:srgbClr val="BF0000"/>
                </a:solidFill>
                <a:latin typeface="Cambria"/>
                <a:cs typeface="Cambria"/>
              </a:rPr>
              <a:t>boundaries</a:t>
            </a:r>
            <a:r>
              <a:rPr sz="2300" spc="-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70" dirty="0">
                <a:latin typeface="Cambria"/>
                <a:cs typeface="Cambria"/>
              </a:rPr>
              <a:t>are</a:t>
            </a:r>
            <a:r>
              <a:rPr sz="2300" spc="100" dirty="0"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ill-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defi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25" dirty="0">
                <a:solidFill>
                  <a:srgbClr val="BF0000"/>
                </a:solidFill>
                <a:latin typeface="Cambria"/>
                <a:cs typeface="Cambria"/>
              </a:rPr>
              <a:t>ed</a:t>
            </a:r>
            <a:endParaRPr sz="2300">
              <a:latin typeface="Cambria"/>
              <a:cs typeface="Cambria"/>
            </a:endParaRPr>
          </a:p>
          <a:p>
            <a:pPr marL="718185" lvl="1" indent="-342900">
              <a:lnSpc>
                <a:spcPct val="100000"/>
              </a:lnSpc>
              <a:spcBef>
                <a:spcPts val="195"/>
              </a:spcBef>
              <a:buChar char="•"/>
              <a:tabLst>
                <a:tab pos="718185" algn="l"/>
              </a:tabLst>
            </a:pPr>
            <a:r>
              <a:rPr sz="2300" spc="-100" dirty="0">
                <a:latin typeface="Cambria"/>
                <a:cs typeface="Cambria"/>
              </a:rPr>
              <a:t>Customers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will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-95" dirty="0">
                <a:solidFill>
                  <a:srgbClr val="BF0000"/>
                </a:solidFill>
                <a:latin typeface="Cambria"/>
                <a:cs typeface="Cambria"/>
              </a:rPr>
              <a:t>provide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14" dirty="0">
                <a:solidFill>
                  <a:srgbClr val="BF0000"/>
                </a:solidFill>
                <a:latin typeface="Cambria"/>
                <a:cs typeface="Cambria"/>
              </a:rPr>
              <a:t>irrelevant</a:t>
            </a:r>
            <a:r>
              <a:rPr sz="2300" spc="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information</a:t>
            </a:r>
            <a:endParaRPr sz="23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450"/>
              </a:spcBef>
              <a:buChar char="◻"/>
              <a:tabLst>
                <a:tab pos="354330" algn="l"/>
              </a:tabLst>
            </a:pPr>
            <a:r>
              <a:rPr sz="2400" spc="-75" dirty="0">
                <a:latin typeface="Cambria"/>
                <a:cs typeface="Cambria"/>
              </a:rPr>
              <a:t>Problems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understanding</a:t>
            </a:r>
            <a:endParaRPr sz="2400">
              <a:latin typeface="Cambria"/>
              <a:cs typeface="Cambria"/>
            </a:endParaRPr>
          </a:p>
          <a:p>
            <a:pPr marL="718185" lvl="1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718185" algn="l"/>
              </a:tabLst>
            </a:pPr>
            <a:r>
              <a:rPr sz="2300" spc="-75" dirty="0">
                <a:latin typeface="Cambria"/>
                <a:cs typeface="Cambria"/>
              </a:rPr>
              <a:t>Customers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spc="-75" dirty="0">
                <a:solidFill>
                  <a:srgbClr val="BF0000"/>
                </a:solidFill>
                <a:latin typeface="Cambria"/>
                <a:cs typeface="Cambria"/>
              </a:rPr>
              <a:t>never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5" dirty="0">
                <a:solidFill>
                  <a:srgbClr val="BF0000"/>
                </a:solidFill>
                <a:latin typeface="Cambria"/>
                <a:cs typeface="Cambria"/>
              </a:rPr>
              <a:t>know</a:t>
            </a:r>
            <a:r>
              <a:rPr sz="2300" spc="-3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40" dirty="0">
                <a:solidFill>
                  <a:srgbClr val="BF0000"/>
                </a:solidFill>
                <a:latin typeface="Cambria"/>
                <a:cs typeface="Cambria"/>
              </a:rPr>
              <a:t>exactly</a:t>
            </a:r>
            <a:r>
              <a:rPr sz="2300" spc="-9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65" dirty="0">
                <a:latin typeface="Cambria"/>
                <a:cs typeface="Cambria"/>
              </a:rPr>
              <a:t>what</a:t>
            </a:r>
            <a:r>
              <a:rPr sz="2300" spc="90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they</a:t>
            </a:r>
            <a:r>
              <a:rPr sz="2300" spc="35" dirty="0"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want</a:t>
            </a:r>
            <a:endParaRPr sz="2300">
              <a:latin typeface="Cambria"/>
              <a:cs typeface="Cambria"/>
            </a:endParaRPr>
          </a:p>
          <a:p>
            <a:pPr marL="718185" lvl="1" indent="-342900">
              <a:lnSpc>
                <a:spcPct val="100000"/>
              </a:lnSpc>
              <a:spcBef>
                <a:spcPts val="310"/>
              </a:spcBef>
              <a:buChar char="•"/>
              <a:tabLst>
                <a:tab pos="718185" algn="l"/>
                <a:tab pos="4142104" algn="l"/>
              </a:tabLst>
            </a:pPr>
            <a:r>
              <a:rPr sz="3450" spc="-112" baseline="2415" dirty="0">
                <a:latin typeface="Cambria"/>
                <a:cs typeface="Cambria"/>
              </a:rPr>
              <a:t>Customers</a:t>
            </a:r>
            <a:r>
              <a:rPr sz="3450" spc="44" baseline="2415" dirty="0"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BF0000"/>
                </a:solidFill>
                <a:latin typeface="Cambria"/>
                <a:cs typeface="Cambria"/>
              </a:rPr>
              <a:t>don’t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understand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65" dirty="0">
                <a:solidFill>
                  <a:srgbClr val="BF0000"/>
                </a:solidFill>
                <a:latin typeface="Cambria"/>
                <a:cs typeface="Cambria"/>
              </a:rPr>
              <a:t>capabilities </a:t>
            </a:r>
            <a:r>
              <a:rPr sz="2300" spc="-50" dirty="0">
                <a:latin typeface="Cambria"/>
                <a:cs typeface="Cambria"/>
              </a:rPr>
              <a:t>and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limitations</a:t>
            </a:r>
            <a:endParaRPr sz="2300">
              <a:latin typeface="Cambria"/>
              <a:cs typeface="Cambria"/>
            </a:endParaRPr>
          </a:p>
          <a:p>
            <a:pPr marL="718185" lvl="1" indent="-342900">
              <a:lnSpc>
                <a:spcPct val="100000"/>
              </a:lnSpc>
              <a:spcBef>
                <a:spcPts val="340"/>
              </a:spcBef>
              <a:buChar char="•"/>
              <a:tabLst>
                <a:tab pos="718185" algn="l"/>
              </a:tabLst>
            </a:pPr>
            <a:r>
              <a:rPr sz="3450" spc="-112" baseline="3623" dirty="0">
                <a:latin typeface="Cambria"/>
                <a:cs typeface="Cambria"/>
              </a:rPr>
              <a:t>Customers</a:t>
            </a:r>
            <a:r>
              <a:rPr sz="3450" baseline="3623" dirty="0">
                <a:latin typeface="Cambria"/>
                <a:cs typeface="Cambria"/>
              </a:rPr>
              <a:t> </a:t>
            </a:r>
            <a:r>
              <a:rPr sz="2300" spc="-55" dirty="0">
                <a:latin typeface="Cambria"/>
                <a:cs typeface="Cambria"/>
              </a:rPr>
              <a:t>have</a:t>
            </a:r>
            <a:r>
              <a:rPr sz="2300" spc="30" dirty="0">
                <a:latin typeface="Cambria"/>
                <a:cs typeface="Cambria"/>
              </a:rPr>
              <a:t> </a:t>
            </a:r>
            <a:r>
              <a:rPr sz="2300" spc="-114" dirty="0">
                <a:solidFill>
                  <a:srgbClr val="BF0000"/>
                </a:solidFill>
                <a:latin typeface="Cambria"/>
                <a:cs typeface="Cambria"/>
              </a:rPr>
              <a:t>trouble</a:t>
            </a:r>
            <a:r>
              <a:rPr sz="2300" spc="-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fully</a:t>
            </a:r>
            <a:r>
              <a:rPr sz="2300" spc="-35" dirty="0">
                <a:latin typeface="Cambria"/>
                <a:cs typeface="Cambria"/>
              </a:rPr>
              <a:t> 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communicating</a:t>
            </a:r>
            <a:r>
              <a:rPr sz="2300" spc="-4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needs</a:t>
            </a:r>
            <a:endParaRPr sz="23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320"/>
              </a:spcBef>
              <a:buChar char="◻"/>
              <a:tabLst>
                <a:tab pos="354330" algn="l"/>
              </a:tabLst>
            </a:pPr>
            <a:r>
              <a:rPr sz="2400" spc="-75" dirty="0">
                <a:latin typeface="Cambria"/>
                <a:cs typeface="Cambria"/>
              </a:rPr>
              <a:t>Problems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volatility</a:t>
            </a:r>
            <a:endParaRPr sz="2400">
              <a:latin typeface="Cambria"/>
              <a:cs typeface="Cambria"/>
            </a:endParaRPr>
          </a:p>
          <a:p>
            <a:pPr marL="717550" lvl="1" indent="-342265">
              <a:lnSpc>
                <a:spcPct val="100000"/>
              </a:lnSpc>
              <a:spcBef>
                <a:spcPts val="315"/>
              </a:spcBef>
              <a:buChar char="•"/>
              <a:tabLst>
                <a:tab pos="717550" algn="l"/>
              </a:tabLst>
            </a:pPr>
            <a:r>
              <a:rPr sz="2300" spc="-105" dirty="0">
                <a:latin typeface="Cambria"/>
                <a:cs typeface="Cambria"/>
              </a:rPr>
              <a:t>Requirements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spc="-80" dirty="0">
                <a:latin typeface="Cambria"/>
                <a:cs typeface="Cambria"/>
              </a:rPr>
              <a:t>always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change</a:t>
            </a:r>
            <a:endParaRPr sz="2300">
              <a:latin typeface="Cambria"/>
              <a:cs typeface="Cambria"/>
            </a:endParaRPr>
          </a:p>
          <a:p>
            <a:pPr marL="208915" marR="5080" algn="just">
              <a:lnSpc>
                <a:spcPct val="100000"/>
              </a:lnSpc>
              <a:spcBef>
                <a:spcPts val="2410"/>
              </a:spcBef>
            </a:pP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It</a:t>
            </a:r>
            <a:r>
              <a:rPr sz="2000" b="1" spc="30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certainly</a:t>
            </a:r>
            <a:r>
              <a:rPr sz="2000" b="1" spc="31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seems</a:t>
            </a:r>
            <a:r>
              <a:rPr sz="2000" b="1" spc="29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simple</a:t>
            </a:r>
            <a:r>
              <a:rPr sz="2000" b="1" spc="28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BF504D"/>
                </a:solidFill>
                <a:latin typeface="Times New Roman"/>
                <a:cs typeface="Times New Roman"/>
              </a:rPr>
              <a:t>enough—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ask</a:t>
            </a:r>
            <a:r>
              <a:rPr sz="2000" b="1" spc="29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the</a:t>
            </a:r>
            <a:r>
              <a:rPr sz="2000" b="1" spc="30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customer,</a:t>
            </a:r>
            <a:r>
              <a:rPr sz="2000" b="1" spc="31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the</a:t>
            </a:r>
            <a:r>
              <a:rPr sz="2000" b="1" spc="30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users,</a:t>
            </a:r>
            <a:r>
              <a:rPr sz="2000" b="1" spc="29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BF504D"/>
                </a:solidFill>
                <a:latin typeface="Times New Roman"/>
                <a:cs typeface="Times New Roman"/>
              </a:rPr>
              <a:t>and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others</a:t>
            </a:r>
            <a:r>
              <a:rPr sz="2000" b="1" spc="2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what</a:t>
            </a:r>
            <a:r>
              <a:rPr sz="2000" b="1" spc="3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the</a:t>
            </a:r>
            <a:r>
              <a:rPr sz="2000" b="1" spc="3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objectives</a:t>
            </a:r>
            <a:r>
              <a:rPr sz="2000" b="1" spc="2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for</a:t>
            </a:r>
            <a:r>
              <a:rPr sz="2000" b="1" spc="-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the</a:t>
            </a:r>
            <a:r>
              <a:rPr sz="2000" b="1" spc="2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system</a:t>
            </a:r>
            <a:r>
              <a:rPr sz="2000" b="1" spc="3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or</a:t>
            </a:r>
            <a:r>
              <a:rPr sz="2000" b="1" spc="-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product</a:t>
            </a:r>
            <a:r>
              <a:rPr sz="2000" b="1" spc="3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are,</a:t>
            </a:r>
            <a:r>
              <a:rPr sz="2000" b="1" spc="4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what</a:t>
            </a:r>
            <a:r>
              <a:rPr sz="2000" b="1" spc="3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is</a:t>
            </a:r>
            <a:r>
              <a:rPr sz="2000" b="1" spc="4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to</a:t>
            </a:r>
            <a:r>
              <a:rPr sz="2000" b="1" spc="4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BF504D"/>
                </a:solidFill>
                <a:latin typeface="Times New Roman"/>
                <a:cs typeface="Times New Roman"/>
              </a:rPr>
              <a:t>be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accomplished,</a:t>
            </a:r>
            <a:r>
              <a:rPr sz="2000" b="1" spc="33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how</a:t>
            </a:r>
            <a:r>
              <a:rPr sz="2000" b="1" spc="33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the</a:t>
            </a:r>
            <a:r>
              <a:rPr sz="2000" b="1" spc="32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system</a:t>
            </a:r>
            <a:r>
              <a:rPr sz="2000" b="1" spc="33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or</a:t>
            </a:r>
            <a:r>
              <a:rPr sz="2000" b="1" spc="31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product</a:t>
            </a:r>
            <a:r>
              <a:rPr sz="2000" b="1" spc="35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fits</a:t>
            </a:r>
            <a:r>
              <a:rPr sz="2000" b="1" spc="34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into</a:t>
            </a:r>
            <a:r>
              <a:rPr sz="2000" b="1" spc="33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the</a:t>
            </a:r>
            <a:r>
              <a:rPr sz="2000" b="1" spc="33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needs</a:t>
            </a:r>
            <a:r>
              <a:rPr sz="2000" b="1" spc="33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of</a:t>
            </a:r>
            <a:r>
              <a:rPr sz="2000" b="1" spc="33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BF504D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business,</a:t>
            </a:r>
            <a:r>
              <a:rPr sz="2000" b="1" spc="19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and</a:t>
            </a:r>
            <a:r>
              <a:rPr sz="2000" b="1" spc="16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finally,</a:t>
            </a:r>
            <a:r>
              <a:rPr sz="2000" b="1" spc="19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how</a:t>
            </a:r>
            <a:r>
              <a:rPr sz="2000" b="1" spc="19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the</a:t>
            </a:r>
            <a:r>
              <a:rPr sz="2000" b="1" spc="18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sys-</a:t>
            </a:r>
            <a:r>
              <a:rPr sz="2000" b="1" spc="18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tem</a:t>
            </a:r>
            <a:r>
              <a:rPr sz="2000" b="1" spc="18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or</a:t>
            </a:r>
            <a:r>
              <a:rPr sz="2000" b="1" spc="14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product</a:t>
            </a:r>
            <a:r>
              <a:rPr sz="2000" b="1" spc="21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is</a:t>
            </a:r>
            <a:r>
              <a:rPr sz="2000" b="1" spc="18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to</a:t>
            </a:r>
            <a:r>
              <a:rPr sz="2000" b="1" spc="19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be</a:t>
            </a:r>
            <a:r>
              <a:rPr sz="2000" b="1" spc="16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used</a:t>
            </a:r>
            <a:r>
              <a:rPr sz="2000" b="1" spc="18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on</a:t>
            </a:r>
            <a:r>
              <a:rPr sz="2000" b="1" spc="16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BF504D"/>
                </a:solidFill>
                <a:latin typeface="Times New Roman"/>
                <a:cs typeface="Times New Roman"/>
              </a:rPr>
              <a:t>a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day-</a:t>
            </a:r>
            <a:r>
              <a:rPr sz="2000" b="1" spc="-10" dirty="0">
                <a:solidFill>
                  <a:srgbClr val="BF504D"/>
                </a:solidFill>
                <a:latin typeface="Times New Roman"/>
                <a:cs typeface="Times New Roman"/>
              </a:rPr>
              <a:t>to-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day</a:t>
            </a:r>
            <a:r>
              <a:rPr sz="2000" b="1" spc="-4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basis.</a:t>
            </a:r>
            <a:r>
              <a:rPr sz="2000" b="1" spc="-2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But</a:t>
            </a:r>
            <a:r>
              <a:rPr sz="2000" b="1" spc="-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it</a:t>
            </a:r>
            <a:r>
              <a:rPr sz="2000" b="1" spc="-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isn’t</a:t>
            </a:r>
            <a:r>
              <a:rPr sz="2000" b="1" spc="-3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BF504D"/>
                </a:solidFill>
                <a:latin typeface="Times New Roman"/>
                <a:cs typeface="Times New Roman"/>
              </a:rPr>
              <a:t>simple—it’s</a:t>
            </a:r>
            <a:r>
              <a:rPr sz="2000" b="1" spc="-60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BF504D"/>
                </a:solidFill>
                <a:latin typeface="Times New Roman"/>
                <a:cs typeface="Times New Roman"/>
              </a:rPr>
              <a:t>very</a:t>
            </a:r>
            <a:r>
              <a:rPr sz="2000" b="1" spc="-25" dirty="0">
                <a:solidFill>
                  <a:srgbClr val="BF504D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BF504D"/>
                </a:solidFill>
                <a:latin typeface="Times New Roman"/>
                <a:cs typeface="Times New Roman"/>
              </a:rPr>
              <a:t>hard.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91" y="1155191"/>
            <a:ext cx="4229100" cy="58419"/>
          </a:xfrm>
          <a:custGeom>
            <a:avLst/>
            <a:gdLst/>
            <a:ahLst/>
            <a:cxnLst/>
            <a:rect l="l" t="t" r="r" b="b"/>
            <a:pathLst>
              <a:path w="4229100" h="58419">
                <a:moveTo>
                  <a:pt x="4229100" y="57912"/>
                </a:moveTo>
                <a:lnTo>
                  <a:pt x="0" y="57912"/>
                </a:lnTo>
                <a:lnTo>
                  <a:pt x="0" y="0"/>
                </a:lnTo>
                <a:lnTo>
                  <a:pt x="4229100" y="0"/>
                </a:lnTo>
                <a:lnTo>
                  <a:pt x="4229100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71428" y="479556"/>
            <a:ext cx="148590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870"/>
              </a:lnSpc>
            </a:pPr>
            <a:r>
              <a:rPr sz="3500" b="1" spc="-50" dirty="0">
                <a:solidFill>
                  <a:srgbClr val="3131FF"/>
                </a:solidFill>
                <a:latin typeface="Arial"/>
                <a:cs typeface="Arial"/>
              </a:rPr>
              <a:t>t</a:t>
            </a:r>
            <a:endParaRPr sz="3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3745" y="1314744"/>
            <a:ext cx="96774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14" dirty="0">
                <a:solidFill>
                  <a:srgbClr val="3131FF"/>
                </a:solidFill>
                <a:latin typeface="Cambria"/>
                <a:cs typeface="Cambria"/>
              </a:rPr>
              <a:t>Perhaps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38172" y="3627120"/>
            <a:ext cx="1056640" cy="421005"/>
            <a:chOff x="2138172" y="3627120"/>
            <a:chExt cx="1056640" cy="421005"/>
          </a:xfrm>
        </p:grpSpPr>
        <p:sp>
          <p:nvSpPr>
            <p:cNvPr id="6" name="object 6"/>
            <p:cNvSpPr/>
            <p:nvPr/>
          </p:nvSpPr>
          <p:spPr>
            <a:xfrm>
              <a:off x="2138172" y="3627120"/>
              <a:ext cx="35560" cy="370840"/>
            </a:xfrm>
            <a:custGeom>
              <a:avLst/>
              <a:gdLst/>
              <a:ahLst/>
              <a:cxnLst/>
              <a:rect l="l" t="t" r="r" b="b"/>
              <a:pathLst>
                <a:path w="35560" h="370839">
                  <a:moveTo>
                    <a:pt x="35052" y="370332"/>
                  </a:moveTo>
                  <a:lnTo>
                    <a:pt x="0" y="370332"/>
                  </a:lnTo>
                  <a:lnTo>
                    <a:pt x="0" y="0"/>
                  </a:lnTo>
                  <a:lnTo>
                    <a:pt x="35052" y="0"/>
                  </a:lnTo>
                  <a:lnTo>
                    <a:pt x="35052" y="370332"/>
                  </a:lnTo>
                  <a:close/>
                </a:path>
              </a:pathLst>
            </a:custGeom>
            <a:solidFill>
              <a:srgbClr val="31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2196" y="3947160"/>
              <a:ext cx="102107" cy="1005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56459" y="3980688"/>
              <a:ext cx="935990" cy="33655"/>
            </a:xfrm>
            <a:custGeom>
              <a:avLst/>
              <a:gdLst/>
              <a:ahLst/>
              <a:cxnLst/>
              <a:rect l="l" t="t" r="r" b="b"/>
              <a:pathLst>
                <a:path w="935989" h="33654">
                  <a:moveTo>
                    <a:pt x="935736" y="33527"/>
                  </a:moveTo>
                  <a:lnTo>
                    <a:pt x="0" y="33527"/>
                  </a:lnTo>
                  <a:lnTo>
                    <a:pt x="0" y="0"/>
                  </a:lnTo>
                  <a:lnTo>
                    <a:pt x="935736" y="0"/>
                  </a:lnTo>
                  <a:lnTo>
                    <a:pt x="935736" y="33527"/>
                  </a:lnTo>
                  <a:close/>
                </a:path>
              </a:pathLst>
            </a:custGeom>
            <a:solidFill>
              <a:srgbClr val="31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415304" y="1704794"/>
            <a:ext cx="2037080" cy="1432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7345" indent="-334645">
              <a:lnSpc>
                <a:spcPts val="2755"/>
              </a:lnSpc>
              <a:spcBef>
                <a:spcPts val="90"/>
              </a:spcBef>
              <a:buChar char="•"/>
              <a:tabLst>
                <a:tab pos="347345" algn="l"/>
              </a:tabLst>
            </a:pPr>
            <a:r>
              <a:rPr sz="2350" dirty="0">
                <a:solidFill>
                  <a:srgbClr val="640031"/>
                </a:solidFill>
                <a:latin typeface="Cambria"/>
                <a:cs typeface="Cambria"/>
              </a:rPr>
              <a:t>Most</a:t>
            </a:r>
            <a:r>
              <a:rPr sz="2350" spc="195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spc="-35" dirty="0">
                <a:solidFill>
                  <a:srgbClr val="640031"/>
                </a:solidFill>
                <a:latin typeface="Cambria"/>
                <a:cs typeface="Cambria"/>
              </a:rPr>
              <a:t>difficult</a:t>
            </a:r>
            <a:endParaRPr sz="2350">
              <a:latin typeface="Cambria"/>
              <a:cs typeface="Cambria"/>
            </a:endParaRPr>
          </a:p>
          <a:p>
            <a:pPr marL="347345" indent="-334645">
              <a:lnSpc>
                <a:spcPts val="2740"/>
              </a:lnSpc>
              <a:buChar char="•"/>
              <a:tabLst>
                <a:tab pos="347345" algn="l"/>
              </a:tabLst>
            </a:pPr>
            <a:r>
              <a:rPr sz="3525" baseline="-2364" dirty="0">
                <a:solidFill>
                  <a:srgbClr val="640031"/>
                </a:solidFill>
                <a:latin typeface="Cambria"/>
                <a:cs typeface="Cambria"/>
              </a:rPr>
              <a:t>Most</a:t>
            </a:r>
            <a:r>
              <a:rPr sz="3525" spc="292" baseline="-2364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640031"/>
                </a:solidFill>
                <a:latin typeface="Cambria"/>
                <a:cs typeface="Cambria"/>
              </a:rPr>
              <a:t>critical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ts val="2790"/>
              </a:lnSpc>
            </a:pPr>
            <a:r>
              <a:rPr sz="2350" spc="-50" dirty="0">
                <a:solidFill>
                  <a:srgbClr val="640031"/>
                </a:solidFill>
                <a:latin typeface="Cambria"/>
                <a:cs typeface="Cambria"/>
              </a:rPr>
              <a:t>•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ts val="2800"/>
              </a:lnSpc>
            </a:pPr>
            <a:r>
              <a:rPr sz="2350" spc="-50" dirty="0">
                <a:solidFill>
                  <a:srgbClr val="640031"/>
                </a:solidFill>
                <a:latin typeface="Cambria"/>
                <a:cs typeface="Cambria"/>
              </a:rPr>
              <a:t>•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0503" y="2773222"/>
            <a:ext cx="1828164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solidFill>
                  <a:srgbClr val="640031"/>
                </a:solidFill>
                <a:latin typeface="Cambria"/>
                <a:cs typeface="Cambria"/>
              </a:rPr>
              <a:t>Most</a:t>
            </a:r>
            <a:r>
              <a:rPr sz="2350" spc="195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spc="-80" dirty="0">
                <a:solidFill>
                  <a:srgbClr val="640031"/>
                </a:solidFill>
                <a:latin typeface="Cambria"/>
                <a:cs typeface="Cambria"/>
              </a:rPr>
              <a:t>intensive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81784" y="3134394"/>
            <a:ext cx="101854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45" dirty="0">
                <a:solidFill>
                  <a:srgbClr val="A3001F"/>
                </a:solidFill>
                <a:latin typeface="Cambria"/>
                <a:cs typeface="Cambria"/>
              </a:rPr>
              <a:t>Succeed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9386" y="3756181"/>
            <a:ext cx="1758314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40" dirty="0">
                <a:solidFill>
                  <a:srgbClr val="A3001F"/>
                </a:solidFill>
                <a:latin typeface="Cambria"/>
                <a:cs typeface="Cambria"/>
              </a:rPr>
              <a:t>effective</a:t>
            </a:r>
            <a:r>
              <a:rPr sz="2350" spc="-4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350" spc="-80" dirty="0">
                <a:solidFill>
                  <a:srgbClr val="A3001F"/>
                </a:solidFill>
                <a:latin typeface="Cambria"/>
                <a:cs typeface="Cambria"/>
              </a:rPr>
              <a:t>custo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6413" y="3801240"/>
            <a:ext cx="231775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5"/>
              </a:lnSpc>
            </a:pPr>
            <a:r>
              <a:rPr sz="2350" spc="-175" dirty="0">
                <a:solidFill>
                  <a:srgbClr val="A3001F"/>
                </a:solidFill>
                <a:latin typeface="Cambria"/>
                <a:cs typeface="Cambria"/>
              </a:rPr>
              <a:t>m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15" name="object 15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6192" y="1155191"/>
              <a:ext cx="4156075" cy="58419"/>
            </a:xfrm>
            <a:custGeom>
              <a:avLst/>
              <a:gdLst/>
              <a:ahLst/>
              <a:cxnLst/>
              <a:rect l="l" t="t" r="r" b="b"/>
              <a:pathLst>
                <a:path w="4156075" h="58419">
                  <a:moveTo>
                    <a:pt x="0" y="0"/>
                  </a:moveTo>
                  <a:lnTo>
                    <a:pt x="4155947" y="0"/>
                  </a:lnTo>
                  <a:lnTo>
                    <a:pt x="4155947" y="57912"/>
                  </a:lnTo>
                  <a:lnTo>
                    <a:pt x="0" y="57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67566" y="424702"/>
            <a:ext cx="522414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3131FF"/>
                </a:solidFill>
                <a:latin typeface="Arial"/>
                <a:cs typeface="Arial"/>
              </a:rPr>
              <a:t>Requirements</a:t>
            </a:r>
            <a:r>
              <a:rPr sz="3500" b="1" spc="-200" dirty="0">
                <a:solidFill>
                  <a:srgbClr val="3131FF"/>
                </a:solidFill>
                <a:latin typeface="Arial"/>
                <a:cs typeface="Arial"/>
              </a:rPr>
              <a:t> </a:t>
            </a:r>
            <a:r>
              <a:rPr sz="3500" b="1" dirty="0">
                <a:solidFill>
                  <a:srgbClr val="3131FF"/>
                </a:solidFill>
                <a:latin typeface="Arial"/>
                <a:cs typeface="Arial"/>
              </a:rPr>
              <a:t>Elici</a:t>
            </a:r>
            <a:r>
              <a:rPr sz="3500" b="1" spc="190" dirty="0">
                <a:solidFill>
                  <a:srgbClr val="3131FF"/>
                </a:solidFill>
                <a:latin typeface="Arial"/>
                <a:cs typeface="Arial"/>
              </a:rPr>
              <a:t> </a:t>
            </a:r>
            <a:r>
              <a:rPr sz="3500" b="1" spc="-10" dirty="0">
                <a:solidFill>
                  <a:srgbClr val="3131FF"/>
                </a:solidFill>
                <a:latin typeface="Arial"/>
                <a:cs typeface="Arial"/>
              </a:rPr>
              <a:t>ation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5932" y="1994915"/>
              <a:ext cx="2458211" cy="5242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750503" y="2416547"/>
            <a:ext cx="3996054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solidFill>
                  <a:srgbClr val="640031"/>
                </a:solidFill>
                <a:latin typeface="Cambria"/>
                <a:cs typeface="Cambria"/>
              </a:rPr>
              <a:t>Most</a:t>
            </a:r>
            <a:r>
              <a:rPr sz="2350" spc="204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spc="-170" dirty="0">
                <a:solidFill>
                  <a:srgbClr val="640031"/>
                </a:solidFill>
                <a:latin typeface="Cambria"/>
                <a:cs typeface="Cambria"/>
              </a:rPr>
              <a:t>error</a:t>
            </a:r>
            <a:r>
              <a:rPr sz="2350" spc="35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spc="-130" dirty="0">
                <a:solidFill>
                  <a:srgbClr val="640031"/>
                </a:solidFill>
                <a:latin typeface="Cambria"/>
                <a:cs typeface="Cambria"/>
              </a:rPr>
              <a:t>prone</a:t>
            </a:r>
            <a:r>
              <a:rPr sz="2350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spc="-80" dirty="0">
                <a:solidFill>
                  <a:srgbClr val="640031"/>
                </a:solidFill>
                <a:latin typeface="Cambria"/>
                <a:cs typeface="Cambria"/>
              </a:rPr>
              <a:t>communication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82257" y="3756181"/>
            <a:ext cx="313690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44195" algn="l"/>
              </a:tabLst>
            </a:pPr>
            <a:r>
              <a:rPr sz="2350" spc="-25" dirty="0">
                <a:solidFill>
                  <a:srgbClr val="A3001F"/>
                </a:solidFill>
                <a:latin typeface="Cambria"/>
                <a:cs typeface="Cambria"/>
              </a:rPr>
              <a:t>er</a:t>
            </a:r>
            <a:r>
              <a:rPr sz="2350" dirty="0">
                <a:solidFill>
                  <a:srgbClr val="A3001F"/>
                </a:solidFill>
                <a:latin typeface="Cambria"/>
                <a:cs typeface="Cambria"/>
              </a:rPr>
              <a:t>	</a:t>
            </a:r>
            <a:r>
              <a:rPr sz="2350" spc="-105" dirty="0">
                <a:solidFill>
                  <a:srgbClr val="A3001F"/>
                </a:solidFill>
                <a:latin typeface="Cambria"/>
                <a:cs typeface="Cambria"/>
              </a:rPr>
              <a:t>developer</a:t>
            </a:r>
            <a:r>
              <a:rPr sz="2350" spc="10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350" spc="-125" dirty="0">
                <a:solidFill>
                  <a:srgbClr val="A3001F"/>
                </a:solidFill>
                <a:latin typeface="Cambria"/>
                <a:cs typeface="Cambria"/>
              </a:rPr>
              <a:t>partnership</a:t>
            </a:r>
            <a:endParaRPr sz="2350">
              <a:latin typeface="Cambria"/>
              <a:cs typeface="Cambri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75932" y="2519172"/>
            <a:ext cx="2458211" cy="70408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0"/>
            <a:ext cx="9919970" cy="6399530"/>
            <a:chOff x="772668" y="0"/>
            <a:chExt cx="9919970" cy="6399530"/>
          </a:xfrm>
        </p:grpSpPr>
        <p:sp>
          <p:nvSpPr>
            <p:cNvPr id="3" name="object 3"/>
            <p:cNvSpPr/>
            <p:nvPr/>
          </p:nvSpPr>
          <p:spPr>
            <a:xfrm>
              <a:off x="963168" y="1255775"/>
              <a:ext cx="4383405" cy="15240"/>
            </a:xfrm>
            <a:custGeom>
              <a:avLst/>
              <a:gdLst/>
              <a:ahLst/>
              <a:cxnLst/>
              <a:rect l="l" t="t" r="r" b="b"/>
              <a:pathLst>
                <a:path w="4383405" h="15240">
                  <a:moveTo>
                    <a:pt x="4383024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4383024" y="0"/>
                  </a:lnTo>
                  <a:lnTo>
                    <a:pt x="4383024" y="1524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1867" y="2404872"/>
              <a:ext cx="3354324" cy="13853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72668" y="3776472"/>
              <a:ext cx="4573905" cy="1264920"/>
            </a:xfrm>
            <a:custGeom>
              <a:avLst/>
              <a:gdLst/>
              <a:ahLst/>
              <a:cxnLst/>
              <a:rect l="l" t="t" r="r" b="b"/>
              <a:pathLst>
                <a:path w="4573905" h="1264920">
                  <a:moveTo>
                    <a:pt x="4573524" y="1264920"/>
                  </a:moveTo>
                  <a:lnTo>
                    <a:pt x="0" y="1264920"/>
                  </a:lnTo>
                  <a:lnTo>
                    <a:pt x="0" y="0"/>
                  </a:lnTo>
                  <a:lnTo>
                    <a:pt x="4573524" y="0"/>
                  </a:lnTo>
                  <a:lnTo>
                    <a:pt x="4573524" y="1264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1867" y="3764280"/>
              <a:ext cx="3354324" cy="263499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Collaborative</a:t>
            </a:r>
            <a:r>
              <a:rPr sz="4400" spc="-30" dirty="0"/>
              <a:t> </a:t>
            </a:r>
            <a:r>
              <a:rPr sz="4400" spc="-75" dirty="0"/>
              <a:t>Elicitation</a:t>
            </a:r>
            <a:endParaRPr sz="4400"/>
          </a:p>
        </p:txBody>
      </p:sp>
      <p:grpSp>
        <p:nvGrpSpPr>
          <p:cNvPr id="10" name="object 10"/>
          <p:cNvGrpSpPr/>
          <p:nvPr/>
        </p:nvGrpSpPr>
        <p:grpSpPr>
          <a:xfrm>
            <a:off x="5346192" y="25908"/>
            <a:ext cx="5259705" cy="6373495"/>
            <a:chOff x="5346192" y="25908"/>
            <a:chExt cx="5259705" cy="637349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2" y="2404871"/>
              <a:ext cx="3198875" cy="13853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46192" y="3776472"/>
              <a:ext cx="4570730" cy="1264920"/>
            </a:xfrm>
            <a:custGeom>
              <a:avLst/>
              <a:gdLst/>
              <a:ahLst/>
              <a:cxnLst/>
              <a:rect l="l" t="t" r="r" b="b"/>
              <a:pathLst>
                <a:path w="4570730" h="1264920">
                  <a:moveTo>
                    <a:pt x="4570475" y="1264920"/>
                  </a:moveTo>
                  <a:lnTo>
                    <a:pt x="0" y="1264920"/>
                  </a:lnTo>
                  <a:lnTo>
                    <a:pt x="0" y="0"/>
                  </a:lnTo>
                  <a:lnTo>
                    <a:pt x="4570475" y="0"/>
                  </a:lnTo>
                  <a:lnTo>
                    <a:pt x="4570475" y="12649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6192" y="3764280"/>
              <a:ext cx="3198875" cy="263499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41893" y="1316182"/>
            <a:ext cx="86982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ambria"/>
                <a:cs typeface="Cambria"/>
              </a:rPr>
              <a:t>◻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One-</a:t>
            </a:r>
            <a:r>
              <a:rPr sz="2400" spc="-90" dirty="0">
                <a:latin typeface="Cambria"/>
                <a:cs typeface="Cambria"/>
              </a:rPr>
              <a:t>on-</a:t>
            </a:r>
            <a:r>
              <a:rPr sz="2400" spc="-20" dirty="0">
                <a:latin typeface="Cambria"/>
                <a:cs typeface="Cambria"/>
              </a:rPr>
              <a:t>one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155" dirty="0">
                <a:latin typeface="Cambria"/>
                <a:cs typeface="Cambria"/>
              </a:rPr>
              <a:t>Q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220" dirty="0">
                <a:latin typeface="Cambria"/>
                <a:cs typeface="Cambria"/>
              </a:rPr>
              <a:t>&amp;A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sessions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rarely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succeed</a:t>
            </a:r>
            <a:r>
              <a:rPr sz="2400" spc="19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practice;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5" dirty="0">
                <a:solidFill>
                  <a:srgbClr val="BF0000"/>
                </a:solidFill>
                <a:latin typeface="Cambria"/>
                <a:cs typeface="Cambria"/>
              </a:rPr>
              <a:t>collaborative </a:t>
            </a:r>
            <a:r>
              <a:rPr sz="2400" spc="-114" dirty="0">
                <a:solidFill>
                  <a:srgbClr val="BF0000"/>
                </a:solidFill>
                <a:latin typeface="Cambria"/>
                <a:cs typeface="Cambria"/>
              </a:rPr>
              <a:t>strategies</a:t>
            </a:r>
            <a:r>
              <a:rPr sz="2400" spc="-7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70" dirty="0">
                <a:solidFill>
                  <a:srgbClr val="BF0000"/>
                </a:solidFill>
                <a:latin typeface="Cambria"/>
                <a:cs typeface="Cambria"/>
              </a:rPr>
              <a:t>are</a:t>
            </a:r>
            <a:r>
              <a:rPr sz="2400" spc="-3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80" dirty="0">
                <a:solidFill>
                  <a:srgbClr val="BF0000"/>
                </a:solidFill>
                <a:latin typeface="Cambria"/>
                <a:cs typeface="Cambria"/>
              </a:rPr>
              <a:t>more</a:t>
            </a:r>
            <a:r>
              <a:rPr sz="2400" spc="2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practical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91" y="1155191"/>
            <a:ext cx="4229100" cy="58419"/>
          </a:xfrm>
          <a:custGeom>
            <a:avLst/>
            <a:gdLst/>
            <a:ahLst/>
            <a:cxnLst/>
            <a:rect l="l" t="t" r="r" b="b"/>
            <a:pathLst>
              <a:path w="4229100" h="58419">
                <a:moveTo>
                  <a:pt x="4229100" y="57912"/>
                </a:moveTo>
                <a:lnTo>
                  <a:pt x="0" y="57912"/>
                </a:lnTo>
                <a:lnTo>
                  <a:pt x="0" y="0"/>
                </a:lnTo>
                <a:lnTo>
                  <a:pt x="4229100" y="0"/>
                </a:lnTo>
                <a:lnTo>
                  <a:pt x="4229100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42208" y="1215687"/>
            <a:ext cx="188658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16865" algn="l"/>
              </a:tabLst>
            </a:pPr>
            <a:r>
              <a:rPr sz="2700" b="1" spc="-50" dirty="0">
                <a:solidFill>
                  <a:srgbClr val="FF6400"/>
                </a:solidFill>
                <a:latin typeface="Times New Roman"/>
                <a:cs typeface="Times New Roman"/>
              </a:rPr>
              <a:t>1</a:t>
            </a:r>
            <a:r>
              <a:rPr sz="2700" b="1" dirty="0">
                <a:solidFill>
                  <a:srgbClr val="FF6400"/>
                </a:solidFill>
                <a:latin typeface="Times New Roman"/>
                <a:cs typeface="Times New Roman"/>
              </a:rPr>
              <a:t>	</a:t>
            </a:r>
            <a:r>
              <a:rPr sz="2700" b="1" spc="-10" dirty="0">
                <a:solidFill>
                  <a:srgbClr val="FF6400"/>
                </a:solidFill>
                <a:latin typeface="Times New Roman"/>
                <a:cs typeface="Times New Roman"/>
              </a:rPr>
              <a:t>Interviews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9311" y="2656332"/>
            <a:ext cx="311150" cy="471170"/>
          </a:xfrm>
          <a:custGeom>
            <a:avLst/>
            <a:gdLst/>
            <a:ahLst/>
            <a:cxnLst/>
            <a:rect l="l" t="t" r="r" b="b"/>
            <a:pathLst>
              <a:path w="311150" h="471169">
                <a:moveTo>
                  <a:pt x="105156" y="36576"/>
                </a:moveTo>
                <a:lnTo>
                  <a:pt x="57912" y="28956"/>
                </a:lnTo>
                <a:lnTo>
                  <a:pt x="0" y="25908"/>
                </a:lnTo>
                <a:lnTo>
                  <a:pt x="1524" y="0"/>
                </a:lnTo>
                <a:lnTo>
                  <a:pt x="59436" y="3048"/>
                </a:lnTo>
                <a:lnTo>
                  <a:pt x="108204" y="10668"/>
                </a:lnTo>
                <a:lnTo>
                  <a:pt x="109728" y="10668"/>
                </a:lnTo>
                <a:lnTo>
                  <a:pt x="128016" y="16764"/>
                </a:lnTo>
                <a:lnTo>
                  <a:pt x="143256" y="24384"/>
                </a:lnTo>
                <a:lnTo>
                  <a:pt x="144780" y="24384"/>
                </a:lnTo>
                <a:lnTo>
                  <a:pt x="144780" y="25908"/>
                </a:lnTo>
                <a:lnTo>
                  <a:pt x="153924" y="32004"/>
                </a:lnTo>
                <a:lnTo>
                  <a:pt x="156972" y="35052"/>
                </a:lnTo>
                <a:lnTo>
                  <a:pt x="102108" y="35052"/>
                </a:lnTo>
                <a:lnTo>
                  <a:pt x="105156" y="36576"/>
                </a:lnTo>
                <a:close/>
              </a:path>
              <a:path w="311150" h="471169">
                <a:moveTo>
                  <a:pt x="132588" y="47244"/>
                </a:moveTo>
                <a:lnTo>
                  <a:pt x="120396" y="41148"/>
                </a:lnTo>
                <a:lnTo>
                  <a:pt x="102108" y="35052"/>
                </a:lnTo>
                <a:lnTo>
                  <a:pt x="156972" y="35052"/>
                </a:lnTo>
                <a:lnTo>
                  <a:pt x="158496" y="36576"/>
                </a:lnTo>
                <a:lnTo>
                  <a:pt x="161543" y="45720"/>
                </a:lnTo>
                <a:lnTo>
                  <a:pt x="131064" y="45720"/>
                </a:lnTo>
                <a:lnTo>
                  <a:pt x="132588" y="47244"/>
                </a:lnTo>
                <a:close/>
              </a:path>
              <a:path w="311150" h="471169">
                <a:moveTo>
                  <a:pt x="135220" y="49045"/>
                </a:moveTo>
                <a:lnTo>
                  <a:pt x="131064" y="45720"/>
                </a:lnTo>
                <a:lnTo>
                  <a:pt x="134112" y="45720"/>
                </a:lnTo>
                <a:lnTo>
                  <a:pt x="135128" y="48768"/>
                </a:lnTo>
                <a:lnTo>
                  <a:pt x="135220" y="49045"/>
                </a:lnTo>
                <a:close/>
              </a:path>
              <a:path w="311150" h="471169">
                <a:moveTo>
                  <a:pt x="137160" y="50596"/>
                </a:moveTo>
                <a:lnTo>
                  <a:pt x="135220" y="49045"/>
                </a:lnTo>
                <a:lnTo>
                  <a:pt x="134112" y="45720"/>
                </a:lnTo>
                <a:lnTo>
                  <a:pt x="137541" y="50292"/>
                </a:lnTo>
                <a:lnTo>
                  <a:pt x="137160" y="50292"/>
                </a:lnTo>
                <a:lnTo>
                  <a:pt x="137160" y="50596"/>
                </a:lnTo>
                <a:close/>
              </a:path>
              <a:path w="311150" h="471169">
                <a:moveTo>
                  <a:pt x="163067" y="51816"/>
                </a:moveTo>
                <a:lnTo>
                  <a:pt x="138684" y="51816"/>
                </a:lnTo>
                <a:lnTo>
                  <a:pt x="134112" y="45720"/>
                </a:lnTo>
                <a:lnTo>
                  <a:pt x="161543" y="45720"/>
                </a:lnTo>
                <a:lnTo>
                  <a:pt x="161543" y="47244"/>
                </a:lnTo>
                <a:lnTo>
                  <a:pt x="163067" y="48768"/>
                </a:lnTo>
                <a:lnTo>
                  <a:pt x="163067" y="51816"/>
                </a:lnTo>
                <a:close/>
              </a:path>
              <a:path w="311150" h="471169">
                <a:moveTo>
                  <a:pt x="137160" y="54864"/>
                </a:moveTo>
                <a:lnTo>
                  <a:pt x="135220" y="49045"/>
                </a:lnTo>
                <a:lnTo>
                  <a:pt x="137160" y="50596"/>
                </a:lnTo>
                <a:lnTo>
                  <a:pt x="137160" y="54864"/>
                </a:lnTo>
                <a:close/>
              </a:path>
              <a:path w="311150" h="471169">
                <a:moveTo>
                  <a:pt x="138684" y="51816"/>
                </a:moveTo>
                <a:lnTo>
                  <a:pt x="137160" y="50596"/>
                </a:lnTo>
                <a:lnTo>
                  <a:pt x="137160" y="50292"/>
                </a:lnTo>
                <a:lnTo>
                  <a:pt x="137541" y="50292"/>
                </a:lnTo>
                <a:lnTo>
                  <a:pt x="138684" y="51816"/>
                </a:lnTo>
                <a:close/>
              </a:path>
              <a:path w="311150" h="471169">
                <a:moveTo>
                  <a:pt x="297184" y="248412"/>
                </a:moveTo>
                <a:lnTo>
                  <a:pt x="237743" y="245364"/>
                </a:lnTo>
                <a:lnTo>
                  <a:pt x="190500" y="236219"/>
                </a:lnTo>
                <a:lnTo>
                  <a:pt x="186097" y="234865"/>
                </a:lnTo>
                <a:lnTo>
                  <a:pt x="192024" y="233172"/>
                </a:lnTo>
                <a:lnTo>
                  <a:pt x="239267" y="225552"/>
                </a:lnTo>
                <a:lnTo>
                  <a:pt x="298740" y="222421"/>
                </a:lnTo>
                <a:lnTo>
                  <a:pt x="152317" y="222421"/>
                </a:lnTo>
                <a:lnTo>
                  <a:pt x="144780" y="214883"/>
                </a:lnTo>
                <a:lnTo>
                  <a:pt x="143256" y="214883"/>
                </a:lnTo>
                <a:lnTo>
                  <a:pt x="141732" y="211836"/>
                </a:lnTo>
                <a:lnTo>
                  <a:pt x="141732" y="210312"/>
                </a:lnTo>
                <a:lnTo>
                  <a:pt x="138684" y="202692"/>
                </a:lnTo>
                <a:lnTo>
                  <a:pt x="137160" y="201168"/>
                </a:lnTo>
                <a:lnTo>
                  <a:pt x="137160" y="50596"/>
                </a:lnTo>
                <a:lnTo>
                  <a:pt x="138684" y="51816"/>
                </a:lnTo>
                <a:lnTo>
                  <a:pt x="163067" y="51816"/>
                </a:lnTo>
                <a:lnTo>
                  <a:pt x="163067" y="193548"/>
                </a:lnTo>
                <a:lnTo>
                  <a:pt x="161543" y="193548"/>
                </a:lnTo>
                <a:lnTo>
                  <a:pt x="162559" y="196595"/>
                </a:lnTo>
                <a:lnTo>
                  <a:pt x="161543" y="196595"/>
                </a:lnTo>
                <a:lnTo>
                  <a:pt x="164592" y="201168"/>
                </a:lnTo>
                <a:lnTo>
                  <a:pt x="166116" y="201168"/>
                </a:lnTo>
                <a:lnTo>
                  <a:pt x="169164" y="202692"/>
                </a:lnTo>
                <a:lnTo>
                  <a:pt x="169545" y="202692"/>
                </a:lnTo>
                <a:lnTo>
                  <a:pt x="179831" y="207264"/>
                </a:lnTo>
                <a:lnTo>
                  <a:pt x="196596" y="211836"/>
                </a:lnTo>
                <a:lnTo>
                  <a:pt x="242316" y="219456"/>
                </a:lnTo>
                <a:lnTo>
                  <a:pt x="297184" y="222421"/>
                </a:lnTo>
                <a:lnTo>
                  <a:pt x="297184" y="248412"/>
                </a:lnTo>
                <a:close/>
              </a:path>
              <a:path w="311150" h="471169">
                <a:moveTo>
                  <a:pt x="163336" y="198030"/>
                </a:moveTo>
                <a:lnTo>
                  <a:pt x="162929" y="197704"/>
                </a:lnTo>
                <a:lnTo>
                  <a:pt x="161543" y="193548"/>
                </a:lnTo>
                <a:lnTo>
                  <a:pt x="163067" y="197357"/>
                </a:lnTo>
                <a:lnTo>
                  <a:pt x="163067" y="198030"/>
                </a:lnTo>
                <a:lnTo>
                  <a:pt x="163206" y="197704"/>
                </a:lnTo>
                <a:lnTo>
                  <a:pt x="163336" y="198030"/>
                </a:lnTo>
                <a:close/>
              </a:path>
              <a:path w="311150" h="471169">
                <a:moveTo>
                  <a:pt x="163067" y="197357"/>
                </a:moveTo>
                <a:lnTo>
                  <a:pt x="161543" y="193548"/>
                </a:lnTo>
                <a:lnTo>
                  <a:pt x="163067" y="193548"/>
                </a:lnTo>
                <a:lnTo>
                  <a:pt x="163067" y="197357"/>
                </a:lnTo>
                <a:close/>
              </a:path>
              <a:path w="311150" h="471169">
                <a:moveTo>
                  <a:pt x="164592" y="201168"/>
                </a:moveTo>
                <a:lnTo>
                  <a:pt x="161543" y="196595"/>
                </a:lnTo>
                <a:lnTo>
                  <a:pt x="162929" y="197704"/>
                </a:lnTo>
                <a:lnTo>
                  <a:pt x="163038" y="198030"/>
                </a:lnTo>
                <a:lnTo>
                  <a:pt x="163336" y="198030"/>
                </a:lnTo>
                <a:lnTo>
                  <a:pt x="164592" y="201168"/>
                </a:lnTo>
                <a:close/>
              </a:path>
              <a:path w="311150" h="471169">
                <a:moveTo>
                  <a:pt x="162929" y="197704"/>
                </a:moveTo>
                <a:lnTo>
                  <a:pt x="161543" y="196595"/>
                </a:lnTo>
                <a:lnTo>
                  <a:pt x="162559" y="196595"/>
                </a:lnTo>
                <a:lnTo>
                  <a:pt x="162813" y="197357"/>
                </a:lnTo>
                <a:lnTo>
                  <a:pt x="162929" y="197704"/>
                </a:lnTo>
                <a:close/>
              </a:path>
              <a:path w="311150" h="471169">
                <a:moveTo>
                  <a:pt x="163206" y="197704"/>
                </a:moveTo>
                <a:lnTo>
                  <a:pt x="163067" y="197704"/>
                </a:lnTo>
                <a:lnTo>
                  <a:pt x="163067" y="197357"/>
                </a:lnTo>
                <a:lnTo>
                  <a:pt x="163206" y="197704"/>
                </a:lnTo>
                <a:close/>
              </a:path>
              <a:path w="311150" h="471169">
                <a:moveTo>
                  <a:pt x="163336" y="198030"/>
                </a:moveTo>
                <a:lnTo>
                  <a:pt x="163067" y="198030"/>
                </a:lnTo>
                <a:lnTo>
                  <a:pt x="163067" y="197704"/>
                </a:lnTo>
                <a:lnTo>
                  <a:pt x="162929" y="197704"/>
                </a:lnTo>
                <a:lnTo>
                  <a:pt x="163336" y="198030"/>
                </a:lnTo>
                <a:close/>
              </a:path>
              <a:path w="311150" h="471169">
                <a:moveTo>
                  <a:pt x="168687" y="202311"/>
                </a:moveTo>
                <a:lnTo>
                  <a:pt x="166116" y="201168"/>
                </a:lnTo>
                <a:lnTo>
                  <a:pt x="164592" y="201168"/>
                </a:lnTo>
                <a:lnTo>
                  <a:pt x="163336" y="198030"/>
                </a:lnTo>
                <a:lnTo>
                  <a:pt x="168687" y="202311"/>
                </a:lnTo>
                <a:close/>
              </a:path>
              <a:path w="311150" h="471169">
                <a:moveTo>
                  <a:pt x="169164" y="202692"/>
                </a:moveTo>
                <a:lnTo>
                  <a:pt x="166116" y="201168"/>
                </a:lnTo>
                <a:lnTo>
                  <a:pt x="168687" y="202311"/>
                </a:lnTo>
                <a:lnTo>
                  <a:pt x="169164" y="202692"/>
                </a:lnTo>
                <a:close/>
              </a:path>
              <a:path w="311150" h="471169">
                <a:moveTo>
                  <a:pt x="169545" y="202692"/>
                </a:moveTo>
                <a:lnTo>
                  <a:pt x="169164" y="202692"/>
                </a:lnTo>
                <a:lnTo>
                  <a:pt x="168687" y="202311"/>
                </a:lnTo>
                <a:lnTo>
                  <a:pt x="169545" y="202692"/>
                </a:lnTo>
                <a:close/>
              </a:path>
              <a:path w="311150" h="471169">
                <a:moveTo>
                  <a:pt x="186097" y="234865"/>
                </a:moveTo>
                <a:lnTo>
                  <a:pt x="170688" y="230124"/>
                </a:lnTo>
                <a:lnTo>
                  <a:pt x="155448" y="224028"/>
                </a:lnTo>
                <a:lnTo>
                  <a:pt x="153924" y="224028"/>
                </a:lnTo>
                <a:lnTo>
                  <a:pt x="153924" y="222421"/>
                </a:lnTo>
                <a:lnTo>
                  <a:pt x="298740" y="222421"/>
                </a:lnTo>
                <a:lnTo>
                  <a:pt x="239267" y="225552"/>
                </a:lnTo>
                <a:lnTo>
                  <a:pt x="192024" y="233172"/>
                </a:lnTo>
                <a:lnTo>
                  <a:pt x="186097" y="234865"/>
                </a:lnTo>
                <a:close/>
              </a:path>
              <a:path w="311150" h="471169">
                <a:moveTo>
                  <a:pt x="306324" y="248412"/>
                </a:moveTo>
                <a:lnTo>
                  <a:pt x="297184" y="248412"/>
                </a:lnTo>
                <a:lnTo>
                  <a:pt x="297184" y="222421"/>
                </a:lnTo>
                <a:lnTo>
                  <a:pt x="306262" y="222421"/>
                </a:lnTo>
                <a:lnTo>
                  <a:pt x="310896" y="228600"/>
                </a:lnTo>
                <a:lnTo>
                  <a:pt x="310896" y="242316"/>
                </a:lnTo>
                <a:lnTo>
                  <a:pt x="306324" y="248412"/>
                </a:lnTo>
                <a:close/>
              </a:path>
              <a:path w="311150" h="471169">
                <a:moveTo>
                  <a:pt x="297180" y="248412"/>
                </a:moveTo>
                <a:lnTo>
                  <a:pt x="153924" y="248412"/>
                </a:lnTo>
                <a:lnTo>
                  <a:pt x="153924" y="246888"/>
                </a:lnTo>
                <a:lnTo>
                  <a:pt x="155448" y="246888"/>
                </a:lnTo>
                <a:lnTo>
                  <a:pt x="169164" y="240792"/>
                </a:lnTo>
                <a:lnTo>
                  <a:pt x="170688" y="239268"/>
                </a:lnTo>
                <a:lnTo>
                  <a:pt x="186097" y="234865"/>
                </a:lnTo>
                <a:lnTo>
                  <a:pt x="190500" y="236219"/>
                </a:lnTo>
                <a:lnTo>
                  <a:pt x="237743" y="245364"/>
                </a:lnTo>
                <a:lnTo>
                  <a:pt x="297180" y="248412"/>
                </a:lnTo>
                <a:close/>
              </a:path>
              <a:path w="311150" h="471169">
                <a:moveTo>
                  <a:pt x="137160" y="419862"/>
                </a:moveTo>
                <a:lnTo>
                  <a:pt x="137160" y="268224"/>
                </a:lnTo>
                <a:lnTo>
                  <a:pt x="141732" y="260604"/>
                </a:lnTo>
                <a:lnTo>
                  <a:pt x="141732" y="257556"/>
                </a:lnTo>
                <a:lnTo>
                  <a:pt x="144780" y="254507"/>
                </a:lnTo>
                <a:lnTo>
                  <a:pt x="152400" y="248412"/>
                </a:lnTo>
                <a:lnTo>
                  <a:pt x="298704" y="248412"/>
                </a:lnTo>
                <a:lnTo>
                  <a:pt x="240792" y="251460"/>
                </a:lnTo>
                <a:lnTo>
                  <a:pt x="195072" y="259080"/>
                </a:lnTo>
                <a:lnTo>
                  <a:pt x="178307" y="263652"/>
                </a:lnTo>
                <a:lnTo>
                  <a:pt x="179831" y="263652"/>
                </a:lnTo>
                <a:lnTo>
                  <a:pt x="169545" y="268224"/>
                </a:lnTo>
                <a:lnTo>
                  <a:pt x="169164" y="268224"/>
                </a:lnTo>
                <a:lnTo>
                  <a:pt x="166116" y="269748"/>
                </a:lnTo>
                <a:lnTo>
                  <a:pt x="164592" y="269748"/>
                </a:lnTo>
                <a:lnTo>
                  <a:pt x="160019" y="274319"/>
                </a:lnTo>
                <a:lnTo>
                  <a:pt x="162559" y="274319"/>
                </a:lnTo>
                <a:lnTo>
                  <a:pt x="161543" y="277368"/>
                </a:lnTo>
                <a:lnTo>
                  <a:pt x="163067" y="277368"/>
                </a:lnTo>
                <a:lnTo>
                  <a:pt x="163067" y="416052"/>
                </a:lnTo>
                <a:lnTo>
                  <a:pt x="138684" y="416052"/>
                </a:lnTo>
                <a:lnTo>
                  <a:pt x="137160" y="419862"/>
                </a:lnTo>
                <a:close/>
              </a:path>
              <a:path w="311150" h="471169">
                <a:moveTo>
                  <a:pt x="166116" y="269748"/>
                </a:moveTo>
                <a:lnTo>
                  <a:pt x="169164" y="268224"/>
                </a:lnTo>
                <a:lnTo>
                  <a:pt x="168401" y="268732"/>
                </a:lnTo>
                <a:lnTo>
                  <a:pt x="166116" y="269748"/>
                </a:lnTo>
                <a:close/>
              </a:path>
              <a:path w="311150" h="471169">
                <a:moveTo>
                  <a:pt x="168401" y="268732"/>
                </a:moveTo>
                <a:lnTo>
                  <a:pt x="169164" y="268224"/>
                </a:lnTo>
                <a:lnTo>
                  <a:pt x="169545" y="268224"/>
                </a:lnTo>
                <a:lnTo>
                  <a:pt x="168401" y="268732"/>
                </a:lnTo>
                <a:close/>
              </a:path>
              <a:path w="311150" h="471169">
                <a:moveTo>
                  <a:pt x="163760" y="271826"/>
                </a:moveTo>
                <a:lnTo>
                  <a:pt x="164592" y="269748"/>
                </a:lnTo>
                <a:lnTo>
                  <a:pt x="166116" y="269748"/>
                </a:lnTo>
                <a:lnTo>
                  <a:pt x="168401" y="268732"/>
                </a:lnTo>
                <a:lnTo>
                  <a:pt x="163760" y="271826"/>
                </a:lnTo>
                <a:close/>
              </a:path>
              <a:path w="311150" h="471169">
                <a:moveTo>
                  <a:pt x="160019" y="274319"/>
                </a:moveTo>
                <a:lnTo>
                  <a:pt x="164592" y="269748"/>
                </a:lnTo>
                <a:lnTo>
                  <a:pt x="163760" y="271826"/>
                </a:lnTo>
                <a:lnTo>
                  <a:pt x="160019" y="274319"/>
                </a:lnTo>
                <a:close/>
              </a:path>
              <a:path w="311150" h="471169">
                <a:moveTo>
                  <a:pt x="162559" y="274319"/>
                </a:moveTo>
                <a:lnTo>
                  <a:pt x="160019" y="274319"/>
                </a:lnTo>
                <a:lnTo>
                  <a:pt x="163760" y="271826"/>
                </a:lnTo>
                <a:lnTo>
                  <a:pt x="163372" y="272795"/>
                </a:lnTo>
                <a:lnTo>
                  <a:pt x="163067" y="272795"/>
                </a:lnTo>
                <a:lnTo>
                  <a:pt x="162559" y="274319"/>
                </a:lnTo>
                <a:close/>
              </a:path>
              <a:path w="311150" h="471169">
                <a:moveTo>
                  <a:pt x="161543" y="277368"/>
                </a:moveTo>
                <a:lnTo>
                  <a:pt x="163067" y="272795"/>
                </a:lnTo>
                <a:lnTo>
                  <a:pt x="163067" y="273558"/>
                </a:lnTo>
                <a:lnTo>
                  <a:pt x="161543" y="277368"/>
                </a:lnTo>
                <a:close/>
              </a:path>
              <a:path w="311150" h="471169">
                <a:moveTo>
                  <a:pt x="163067" y="273558"/>
                </a:moveTo>
                <a:lnTo>
                  <a:pt x="163067" y="272795"/>
                </a:lnTo>
                <a:lnTo>
                  <a:pt x="163372" y="272795"/>
                </a:lnTo>
                <a:lnTo>
                  <a:pt x="163067" y="273558"/>
                </a:lnTo>
                <a:close/>
              </a:path>
              <a:path w="311150" h="471169">
                <a:moveTo>
                  <a:pt x="163067" y="277368"/>
                </a:moveTo>
                <a:lnTo>
                  <a:pt x="161543" y="277368"/>
                </a:lnTo>
                <a:lnTo>
                  <a:pt x="163067" y="273558"/>
                </a:lnTo>
                <a:lnTo>
                  <a:pt x="163067" y="277368"/>
                </a:lnTo>
                <a:close/>
              </a:path>
              <a:path w="311150" h="471169">
                <a:moveTo>
                  <a:pt x="137160" y="420116"/>
                </a:moveTo>
                <a:lnTo>
                  <a:pt x="137160" y="419862"/>
                </a:lnTo>
                <a:lnTo>
                  <a:pt x="138684" y="416052"/>
                </a:lnTo>
                <a:lnTo>
                  <a:pt x="137414" y="419862"/>
                </a:lnTo>
                <a:lnTo>
                  <a:pt x="137160" y="420116"/>
                </a:lnTo>
                <a:close/>
              </a:path>
              <a:path w="311150" h="471169">
                <a:moveTo>
                  <a:pt x="161543" y="425196"/>
                </a:moveTo>
                <a:lnTo>
                  <a:pt x="129540" y="425196"/>
                </a:lnTo>
                <a:lnTo>
                  <a:pt x="132588" y="423672"/>
                </a:lnTo>
                <a:lnTo>
                  <a:pt x="135636" y="423672"/>
                </a:lnTo>
                <a:lnTo>
                  <a:pt x="138684" y="419100"/>
                </a:lnTo>
                <a:lnTo>
                  <a:pt x="137668" y="419100"/>
                </a:lnTo>
                <a:lnTo>
                  <a:pt x="138684" y="416052"/>
                </a:lnTo>
                <a:lnTo>
                  <a:pt x="163067" y="416052"/>
                </a:lnTo>
                <a:lnTo>
                  <a:pt x="163067" y="419100"/>
                </a:lnTo>
                <a:lnTo>
                  <a:pt x="138684" y="419100"/>
                </a:lnTo>
                <a:lnTo>
                  <a:pt x="137541" y="419862"/>
                </a:lnTo>
                <a:lnTo>
                  <a:pt x="163067" y="419862"/>
                </a:lnTo>
                <a:lnTo>
                  <a:pt x="163067" y="422148"/>
                </a:lnTo>
                <a:lnTo>
                  <a:pt x="161543" y="423672"/>
                </a:lnTo>
                <a:lnTo>
                  <a:pt x="161543" y="425196"/>
                </a:lnTo>
                <a:close/>
              </a:path>
              <a:path w="311150" h="471169">
                <a:moveTo>
                  <a:pt x="137668" y="420624"/>
                </a:moveTo>
                <a:lnTo>
                  <a:pt x="137160" y="420624"/>
                </a:lnTo>
                <a:lnTo>
                  <a:pt x="137329" y="420116"/>
                </a:lnTo>
                <a:lnTo>
                  <a:pt x="137541" y="419862"/>
                </a:lnTo>
                <a:lnTo>
                  <a:pt x="138684" y="419100"/>
                </a:lnTo>
                <a:lnTo>
                  <a:pt x="137668" y="420624"/>
                </a:lnTo>
                <a:close/>
              </a:path>
              <a:path w="311150" h="471169">
                <a:moveTo>
                  <a:pt x="137160" y="420624"/>
                </a:moveTo>
                <a:lnTo>
                  <a:pt x="137160" y="420116"/>
                </a:lnTo>
                <a:lnTo>
                  <a:pt x="137541" y="419862"/>
                </a:lnTo>
                <a:lnTo>
                  <a:pt x="137329" y="420116"/>
                </a:lnTo>
                <a:lnTo>
                  <a:pt x="137160" y="420624"/>
                </a:lnTo>
                <a:close/>
              </a:path>
              <a:path w="311150" h="471169">
                <a:moveTo>
                  <a:pt x="130301" y="424688"/>
                </a:moveTo>
                <a:lnTo>
                  <a:pt x="137160" y="420116"/>
                </a:lnTo>
                <a:lnTo>
                  <a:pt x="136855" y="420624"/>
                </a:lnTo>
                <a:lnTo>
                  <a:pt x="135636" y="423672"/>
                </a:lnTo>
                <a:lnTo>
                  <a:pt x="132588" y="423672"/>
                </a:lnTo>
                <a:lnTo>
                  <a:pt x="130301" y="424688"/>
                </a:lnTo>
                <a:close/>
              </a:path>
              <a:path w="311150" h="471169">
                <a:moveTo>
                  <a:pt x="135636" y="423672"/>
                </a:moveTo>
                <a:lnTo>
                  <a:pt x="137058" y="420116"/>
                </a:lnTo>
                <a:lnTo>
                  <a:pt x="137160" y="420624"/>
                </a:lnTo>
                <a:lnTo>
                  <a:pt x="137668" y="420624"/>
                </a:lnTo>
                <a:lnTo>
                  <a:pt x="135636" y="423672"/>
                </a:lnTo>
                <a:close/>
              </a:path>
              <a:path w="311150" h="471169">
                <a:moveTo>
                  <a:pt x="129540" y="425196"/>
                </a:moveTo>
                <a:lnTo>
                  <a:pt x="130301" y="424688"/>
                </a:lnTo>
                <a:lnTo>
                  <a:pt x="132588" y="423672"/>
                </a:lnTo>
                <a:lnTo>
                  <a:pt x="129540" y="425196"/>
                </a:lnTo>
                <a:close/>
              </a:path>
              <a:path w="311150" h="471169">
                <a:moveTo>
                  <a:pt x="1524" y="470916"/>
                </a:moveTo>
                <a:lnTo>
                  <a:pt x="89" y="446532"/>
                </a:lnTo>
                <a:lnTo>
                  <a:pt x="0" y="445008"/>
                </a:lnTo>
                <a:lnTo>
                  <a:pt x="56388" y="441960"/>
                </a:lnTo>
                <a:lnTo>
                  <a:pt x="103632" y="434339"/>
                </a:lnTo>
                <a:lnTo>
                  <a:pt x="102108" y="434339"/>
                </a:lnTo>
                <a:lnTo>
                  <a:pt x="118872" y="429768"/>
                </a:lnTo>
                <a:lnTo>
                  <a:pt x="130301" y="424688"/>
                </a:lnTo>
                <a:lnTo>
                  <a:pt x="129540" y="425196"/>
                </a:lnTo>
                <a:lnTo>
                  <a:pt x="161543" y="425196"/>
                </a:lnTo>
                <a:lnTo>
                  <a:pt x="158496" y="432816"/>
                </a:lnTo>
                <a:lnTo>
                  <a:pt x="156972" y="435863"/>
                </a:lnTo>
                <a:lnTo>
                  <a:pt x="153924" y="438912"/>
                </a:lnTo>
                <a:lnTo>
                  <a:pt x="146304" y="445008"/>
                </a:lnTo>
                <a:lnTo>
                  <a:pt x="144780" y="446532"/>
                </a:lnTo>
                <a:lnTo>
                  <a:pt x="143256" y="446532"/>
                </a:lnTo>
                <a:lnTo>
                  <a:pt x="129540" y="452628"/>
                </a:lnTo>
                <a:lnTo>
                  <a:pt x="109728" y="458724"/>
                </a:lnTo>
                <a:lnTo>
                  <a:pt x="108204" y="458724"/>
                </a:lnTo>
                <a:lnTo>
                  <a:pt x="60960" y="467868"/>
                </a:lnTo>
                <a:lnTo>
                  <a:pt x="1524" y="470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854" y="1739996"/>
            <a:ext cx="2606675" cy="157099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151890">
              <a:lnSpc>
                <a:spcPct val="100000"/>
              </a:lnSpc>
              <a:spcBef>
                <a:spcPts val="1565"/>
              </a:spcBef>
            </a:pPr>
            <a:r>
              <a:rPr sz="2350" spc="-35" dirty="0">
                <a:solidFill>
                  <a:srgbClr val="FF6400"/>
                </a:solidFill>
                <a:latin typeface="Cambria"/>
                <a:cs typeface="Cambria"/>
              </a:rPr>
              <a:t>Both</a:t>
            </a:r>
            <a:r>
              <a:rPr sz="2350" spc="-65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350" spc="-114" dirty="0">
                <a:solidFill>
                  <a:srgbClr val="FF6400"/>
                </a:solidFill>
                <a:latin typeface="Cambria"/>
                <a:cs typeface="Cambria"/>
              </a:rPr>
              <a:t>parties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350" spc="-10" dirty="0">
                <a:latin typeface="Cambria"/>
                <a:cs typeface="Cambria"/>
              </a:rPr>
              <a:t>-</a:t>
            </a:r>
            <a:r>
              <a:rPr sz="2350" dirty="0">
                <a:latin typeface="Cambria"/>
                <a:cs typeface="Cambria"/>
              </a:rPr>
              <a:t>--</a:t>
            </a:r>
            <a:r>
              <a:rPr sz="2350" spc="80" dirty="0">
                <a:latin typeface="Cambria"/>
                <a:cs typeface="Cambria"/>
              </a:rPr>
              <a:t> </a:t>
            </a:r>
            <a:r>
              <a:rPr sz="2350" spc="-125" dirty="0">
                <a:latin typeface="Cambria"/>
                <a:cs typeface="Cambria"/>
              </a:rPr>
              <a:t>open</a:t>
            </a:r>
            <a:r>
              <a:rPr sz="2350" spc="10" dirty="0">
                <a:latin typeface="Cambria"/>
                <a:cs typeface="Cambria"/>
              </a:rPr>
              <a:t> </a:t>
            </a:r>
            <a:r>
              <a:rPr sz="2350" spc="-20" dirty="0">
                <a:latin typeface="Cambria"/>
                <a:cs typeface="Cambria"/>
              </a:rPr>
              <a:t>ended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350" spc="-10" dirty="0">
                <a:latin typeface="Cambria"/>
                <a:cs typeface="Cambria"/>
              </a:rPr>
              <a:t>-</a:t>
            </a:r>
            <a:r>
              <a:rPr sz="2350" dirty="0">
                <a:latin typeface="Cambria"/>
                <a:cs typeface="Cambria"/>
              </a:rPr>
              <a:t>--</a:t>
            </a:r>
            <a:r>
              <a:rPr sz="2350" spc="50" dirty="0">
                <a:latin typeface="Cambria"/>
                <a:cs typeface="Cambria"/>
              </a:rPr>
              <a:t> </a:t>
            </a:r>
            <a:r>
              <a:rPr sz="2350" spc="-40" dirty="0">
                <a:latin typeface="Cambria"/>
                <a:cs typeface="Cambria"/>
              </a:rPr>
              <a:t>structured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9331" y="2684851"/>
            <a:ext cx="116586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95" dirty="0">
                <a:latin typeface="Cambria"/>
                <a:cs typeface="Cambria"/>
              </a:rPr>
              <a:t>Interview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2208" y="3804895"/>
            <a:ext cx="366649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922145" algn="l"/>
              </a:tabLst>
            </a:pPr>
            <a:r>
              <a:rPr sz="2700" b="1" dirty="0">
                <a:latin typeface="Times New Roman"/>
                <a:cs typeface="Times New Roman"/>
              </a:rPr>
              <a:t>Selection</a:t>
            </a:r>
            <a:r>
              <a:rPr sz="2700" b="1" spc="-55" dirty="0">
                <a:latin typeface="Times New Roman"/>
                <a:cs typeface="Times New Roman"/>
              </a:rPr>
              <a:t> </a:t>
            </a:r>
            <a:r>
              <a:rPr sz="2700" b="1" spc="-25" dirty="0">
                <a:latin typeface="Times New Roman"/>
                <a:cs typeface="Times New Roman"/>
              </a:rPr>
              <a:t>of</a:t>
            </a:r>
            <a:r>
              <a:rPr sz="2700" b="1" dirty="0">
                <a:latin typeface="Times New Roman"/>
                <a:cs typeface="Times New Roman"/>
              </a:rPr>
              <a:t>	</a:t>
            </a:r>
            <a:r>
              <a:rPr sz="2700" b="1" spc="-10" dirty="0">
                <a:latin typeface="Times New Roman"/>
                <a:cs typeface="Times New Roman"/>
              </a:rPr>
              <a:t>stakeholder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4446" y="4262113"/>
            <a:ext cx="3751579" cy="210312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425450" indent="-412750">
              <a:lnSpc>
                <a:spcPct val="100000"/>
              </a:lnSpc>
              <a:spcBef>
                <a:spcPts val="1265"/>
              </a:spcBef>
              <a:buAutoNum type="arabicPlain"/>
              <a:tabLst>
                <a:tab pos="425450" algn="l"/>
              </a:tabLst>
            </a:pPr>
            <a:r>
              <a:rPr sz="2350" spc="-80" dirty="0">
                <a:solidFill>
                  <a:srgbClr val="3131FF"/>
                </a:solidFill>
                <a:latin typeface="Cambria"/>
                <a:cs typeface="Cambria"/>
              </a:rPr>
              <a:t>Entry</a:t>
            </a:r>
            <a:r>
              <a:rPr sz="2350" spc="-50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25" dirty="0">
                <a:solidFill>
                  <a:srgbClr val="3131FF"/>
                </a:solidFill>
                <a:latin typeface="Cambria"/>
                <a:cs typeface="Cambria"/>
              </a:rPr>
              <a:t>level</a:t>
            </a:r>
            <a:r>
              <a:rPr sz="2350" spc="-6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3131FF"/>
                </a:solidFill>
                <a:latin typeface="Cambria"/>
                <a:cs typeface="Cambria"/>
              </a:rPr>
              <a:t>personnel</a:t>
            </a:r>
            <a:endParaRPr sz="2350">
              <a:latin typeface="Cambria"/>
              <a:cs typeface="Cambria"/>
            </a:endParaRPr>
          </a:p>
          <a:p>
            <a:pPr marL="425450" indent="-412750">
              <a:lnSpc>
                <a:spcPct val="100000"/>
              </a:lnSpc>
              <a:spcBef>
                <a:spcPts val="1165"/>
              </a:spcBef>
              <a:buAutoNum type="arabicPlain"/>
              <a:tabLst>
                <a:tab pos="425450" algn="l"/>
              </a:tabLst>
            </a:pPr>
            <a:r>
              <a:rPr sz="2350" spc="-20" dirty="0">
                <a:solidFill>
                  <a:srgbClr val="3131FF"/>
                </a:solidFill>
                <a:latin typeface="Cambria"/>
                <a:cs typeface="Cambria"/>
              </a:rPr>
              <a:t>Middle</a:t>
            </a:r>
            <a:r>
              <a:rPr sz="2350" spc="-90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20" dirty="0">
                <a:solidFill>
                  <a:srgbClr val="3131FF"/>
                </a:solidFill>
                <a:latin typeface="Cambria"/>
                <a:cs typeface="Cambria"/>
              </a:rPr>
              <a:t>level</a:t>
            </a:r>
            <a:r>
              <a:rPr sz="2350" spc="-7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25" dirty="0">
                <a:solidFill>
                  <a:srgbClr val="3131FF"/>
                </a:solidFill>
                <a:latin typeface="Cambria"/>
                <a:cs typeface="Cambria"/>
              </a:rPr>
              <a:t>stakeholder</a:t>
            </a:r>
            <a:endParaRPr sz="2350">
              <a:latin typeface="Cambria"/>
              <a:cs typeface="Cambria"/>
            </a:endParaRPr>
          </a:p>
          <a:p>
            <a:pPr marL="425450" indent="-412750">
              <a:lnSpc>
                <a:spcPct val="100000"/>
              </a:lnSpc>
              <a:spcBef>
                <a:spcPts val="1380"/>
              </a:spcBef>
              <a:buAutoNum type="arabicPlain"/>
              <a:tabLst>
                <a:tab pos="425450" algn="l"/>
              </a:tabLst>
            </a:pPr>
            <a:r>
              <a:rPr sz="2350" spc="-10" dirty="0">
                <a:solidFill>
                  <a:srgbClr val="3131FF"/>
                </a:solidFill>
                <a:latin typeface="Cambria"/>
                <a:cs typeface="Cambria"/>
              </a:rPr>
              <a:t>Managers</a:t>
            </a:r>
            <a:endParaRPr sz="2350">
              <a:latin typeface="Cambria"/>
              <a:cs typeface="Cambria"/>
            </a:endParaRPr>
          </a:p>
          <a:p>
            <a:pPr marL="425450" indent="-412750">
              <a:lnSpc>
                <a:spcPct val="100000"/>
              </a:lnSpc>
              <a:spcBef>
                <a:spcPts val="1365"/>
              </a:spcBef>
              <a:buAutoNum type="arabicPlain"/>
              <a:tabLst>
                <a:tab pos="425450" algn="l"/>
              </a:tabLst>
            </a:pPr>
            <a:r>
              <a:rPr sz="2350" spc="-65" dirty="0">
                <a:solidFill>
                  <a:srgbClr val="3131FF"/>
                </a:solidFill>
                <a:latin typeface="Cambria"/>
                <a:cs typeface="Cambria"/>
              </a:rPr>
              <a:t>Users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 of</a:t>
            </a:r>
            <a:r>
              <a:rPr sz="2350" spc="-10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110" dirty="0">
                <a:solidFill>
                  <a:srgbClr val="3131FF"/>
                </a:solidFill>
                <a:latin typeface="Cambria"/>
                <a:cs typeface="Cambria"/>
              </a:rPr>
              <a:t>the</a:t>
            </a:r>
            <a:r>
              <a:rPr sz="2350" spc="10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105" dirty="0">
                <a:solidFill>
                  <a:srgbClr val="3131FF"/>
                </a:solidFill>
                <a:latin typeface="Cambria"/>
                <a:cs typeface="Cambria"/>
              </a:rPr>
              <a:t>software</a:t>
            </a:r>
            <a:r>
              <a:rPr sz="2350" spc="10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20" dirty="0">
                <a:solidFill>
                  <a:srgbClr val="3131FF"/>
                </a:solidFill>
                <a:latin typeface="Cambria"/>
                <a:cs typeface="Cambria"/>
              </a:rPr>
              <a:t>(Most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10" name="object 10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6192" y="1155191"/>
              <a:ext cx="4156075" cy="58419"/>
            </a:xfrm>
            <a:custGeom>
              <a:avLst/>
              <a:gdLst/>
              <a:ahLst/>
              <a:cxnLst/>
              <a:rect l="l" t="t" r="r" b="b"/>
              <a:pathLst>
                <a:path w="4156075" h="58419">
                  <a:moveTo>
                    <a:pt x="0" y="0"/>
                  </a:moveTo>
                  <a:lnTo>
                    <a:pt x="4155947" y="0"/>
                  </a:lnTo>
                  <a:lnTo>
                    <a:pt x="4155947" y="57912"/>
                  </a:lnTo>
                  <a:lnTo>
                    <a:pt x="0" y="57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50251" y="1912620"/>
              <a:ext cx="668020" cy="26034"/>
            </a:xfrm>
            <a:custGeom>
              <a:avLst/>
              <a:gdLst/>
              <a:ahLst/>
              <a:cxnLst/>
              <a:rect l="l" t="t" r="r" b="b"/>
              <a:pathLst>
                <a:path w="668020" h="26035">
                  <a:moveTo>
                    <a:pt x="667512" y="25908"/>
                  </a:moveTo>
                  <a:lnTo>
                    <a:pt x="0" y="25908"/>
                  </a:lnTo>
                  <a:lnTo>
                    <a:pt x="0" y="0"/>
                  </a:lnTo>
                  <a:lnTo>
                    <a:pt x="667512" y="0"/>
                  </a:lnTo>
                  <a:lnTo>
                    <a:pt x="667512" y="25908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1187" y="2296667"/>
              <a:ext cx="74675" cy="7315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005571" y="1926336"/>
              <a:ext cx="24765" cy="370840"/>
            </a:xfrm>
            <a:custGeom>
              <a:avLst/>
              <a:gdLst/>
              <a:ahLst/>
              <a:cxnLst/>
              <a:rect l="l" t="t" r="r" b="b"/>
              <a:pathLst>
                <a:path w="24765" h="370839">
                  <a:moveTo>
                    <a:pt x="24383" y="370331"/>
                  </a:moveTo>
                  <a:lnTo>
                    <a:pt x="0" y="370331"/>
                  </a:lnTo>
                  <a:lnTo>
                    <a:pt x="0" y="0"/>
                  </a:lnTo>
                  <a:lnTo>
                    <a:pt x="24383" y="0"/>
                  </a:lnTo>
                  <a:lnTo>
                    <a:pt x="24383" y="370331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42153" y="380428"/>
            <a:ext cx="4568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>
                <a:solidFill>
                  <a:srgbClr val="3131FF"/>
                </a:solidFill>
              </a:rPr>
              <a:t>Requirements</a:t>
            </a:r>
            <a:r>
              <a:rPr spc="30" dirty="0">
                <a:solidFill>
                  <a:srgbClr val="3131FF"/>
                </a:solidFill>
              </a:rPr>
              <a:t> </a:t>
            </a:r>
            <a:r>
              <a:rPr spc="-60" dirty="0">
                <a:solidFill>
                  <a:srgbClr val="3131FF"/>
                </a:solidFill>
              </a:rPr>
              <a:t>Elicitation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998510" y="1927389"/>
            <a:ext cx="248793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75" dirty="0">
                <a:solidFill>
                  <a:srgbClr val="FF6400"/>
                </a:solidFill>
                <a:latin typeface="Cambria"/>
                <a:cs typeface="Cambria"/>
              </a:rPr>
              <a:t>have</a:t>
            </a:r>
            <a:r>
              <a:rPr sz="2350" spc="-55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FF6400"/>
                </a:solidFill>
                <a:latin typeface="Cambria"/>
                <a:cs typeface="Cambria"/>
              </a:rPr>
              <a:t>a</a:t>
            </a:r>
            <a:r>
              <a:rPr sz="2350" spc="-45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350" spc="-90" dirty="0">
                <a:solidFill>
                  <a:srgbClr val="FF6400"/>
                </a:solidFill>
                <a:latin typeface="Cambria"/>
                <a:cs typeface="Cambria"/>
              </a:rPr>
              <a:t>common</a:t>
            </a:r>
            <a:r>
              <a:rPr sz="2350" spc="-30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350" spc="-20" dirty="0">
                <a:solidFill>
                  <a:srgbClr val="FF6400"/>
                </a:solidFill>
                <a:latin typeface="Cambria"/>
                <a:cs typeface="Cambria"/>
              </a:rPr>
              <a:t>goal</a:t>
            </a:r>
            <a:endParaRPr sz="235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116" y="25908"/>
            <a:ext cx="1676399" cy="67970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164097" y="2610120"/>
            <a:ext cx="96774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40" dirty="0">
                <a:solidFill>
                  <a:srgbClr val="FF6400"/>
                </a:solidFill>
                <a:latin typeface="Cambria"/>
                <a:cs typeface="Cambria"/>
              </a:rPr>
              <a:t>Success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367678" y="2610120"/>
            <a:ext cx="168021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38200" algn="l"/>
              </a:tabLst>
            </a:pPr>
            <a:r>
              <a:rPr sz="2350" dirty="0">
                <a:solidFill>
                  <a:srgbClr val="FF6400"/>
                </a:solidFill>
                <a:latin typeface="Cambria"/>
                <a:cs typeface="Cambria"/>
              </a:rPr>
              <a:t>of</a:t>
            </a:r>
            <a:r>
              <a:rPr sz="2350" spc="105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350" spc="-25" dirty="0">
                <a:solidFill>
                  <a:srgbClr val="FF6400"/>
                </a:solidFill>
                <a:latin typeface="Cambria"/>
                <a:cs typeface="Cambria"/>
              </a:rPr>
              <a:t>the</a:t>
            </a:r>
            <a:r>
              <a:rPr sz="2350" dirty="0">
                <a:solidFill>
                  <a:srgbClr val="FF6400"/>
                </a:solidFill>
                <a:latin typeface="Cambria"/>
                <a:cs typeface="Cambria"/>
              </a:rPr>
              <a:t>	</a:t>
            </a:r>
            <a:r>
              <a:rPr sz="2350" spc="-90" dirty="0">
                <a:solidFill>
                  <a:srgbClr val="FF6400"/>
                </a:solidFill>
                <a:latin typeface="Cambria"/>
                <a:cs typeface="Cambria"/>
              </a:rPr>
              <a:t>project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9856" y="5996498"/>
            <a:ext cx="128079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25" dirty="0">
                <a:solidFill>
                  <a:srgbClr val="3131FF"/>
                </a:solidFill>
                <a:latin typeface="Cambria"/>
                <a:cs typeface="Cambria"/>
              </a:rPr>
              <a:t>important)</a:t>
            </a:r>
            <a:endParaRPr sz="2350">
              <a:latin typeface="Cambria"/>
              <a:cs typeface="Cambri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0" y="3371088"/>
            <a:ext cx="4572000" cy="26090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1768" y="0"/>
            <a:ext cx="9500870" cy="2519680"/>
            <a:chOff x="1191768" y="0"/>
            <a:chExt cx="9500870" cy="2519680"/>
          </a:xfrm>
        </p:grpSpPr>
        <p:sp>
          <p:nvSpPr>
            <p:cNvPr id="3" name="object 3"/>
            <p:cNvSpPr/>
            <p:nvPr/>
          </p:nvSpPr>
          <p:spPr>
            <a:xfrm>
              <a:off x="1191768" y="1082039"/>
              <a:ext cx="4154804" cy="56515"/>
            </a:xfrm>
            <a:custGeom>
              <a:avLst/>
              <a:gdLst/>
              <a:ahLst/>
              <a:cxnLst/>
              <a:rect l="l" t="t" r="r" b="b"/>
              <a:pathLst>
                <a:path w="4154804" h="56515">
                  <a:moveTo>
                    <a:pt x="4154424" y="56387"/>
                  </a:moveTo>
                  <a:lnTo>
                    <a:pt x="0" y="56387"/>
                  </a:lnTo>
                  <a:lnTo>
                    <a:pt x="0" y="0"/>
                  </a:lnTo>
                  <a:lnTo>
                    <a:pt x="4154424" y="0"/>
                  </a:lnTo>
                  <a:lnTo>
                    <a:pt x="4154424" y="563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6192" y="1082039"/>
              <a:ext cx="4231005" cy="56515"/>
            </a:xfrm>
            <a:custGeom>
              <a:avLst/>
              <a:gdLst/>
              <a:ahLst/>
              <a:cxnLst/>
              <a:rect l="l" t="t" r="r" b="b"/>
              <a:pathLst>
                <a:path w="4231005" h="56515">
                  <a:moveTo>
                    <a:pt x="0" y="0"/>
                  </a:moveTo>
                  <a:lnTo>
                    <a:pt x="4230623" y="0"/>
                  </a:lnTo>
                  <a:lnTo>
                    <a:pt x="4230623" y="56387"/>
                  </a:lnTo>
                  <a:lnTo>
                    <a:pt x="0" y="56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67516" y="1270492"/>
            <a:ext cx="2406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640031"/>
                </a:solidFill>
                <a:latin typeface="Times New Roman"/>
                <a:cs typeface="Times New Roman"/>
              </a:rPr>
              <a:t>Types</a:t>
            </a:r>
            <a:r>
              <a:rPr sz="2400" b="1" spc="-75" dirty="0">
                <a:solidFill>
                  <a:srgbClr val="64003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40031"/>
                </a:solidFill>
                <a:latin typeface="Times New Roman"/>
                <a:cs typeface="Times New Roman"/>
              </a:rPr>
              <a:t>of</a:t>
            </a:r>
            <a:r>
              <a:rPr sz="2400" b="1" spc="-10" dirty="0">
                <a:solidFill>
                  <a:srgbClr val="640031"/>
                </a:solidFill>
                <a:latin typeface="Times New Roman"/>
                <a:cs typeface="Times New Roman"/>
              </a:rPr>
              <a:t> questions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92818" y="421660"/>
            <a:ext cx="476313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3131FF"/>
                </a:solidFill>
                <a:latin typeface="Times New Roman"/>
                <a:cs typeface="Times New Roman"/>
              </a:rPr>
              <a:t>Requirements</a:t>
            </a:r>
            <a:r>
              <a:rPr sz="3500" b="1" spc="-155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3131FF"/>
                </a:solidFill>
                <a:latin typeface="Times New Roman"/>
                <a:cs typeface="Times New Roman"/>
              </a:rPr>
              <a:t>Elicitation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1107" y="1793748"/>
              <a:ext cx="2392679" cy="7254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115" y="25908"/>
              <a:ext cx="1676399" cy="6797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64516" y="2881327"/>
            <a:ext cx="429006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65" dirty="0">
                <a:solidFill>
                  <a:srgbClr val="313199"/>
                </a:solidFill>
                <a:latin typeface="Cambria"/>
                <a:cs typeface="Cambria"/>
              </a:rPr>
              <a:t>Possible </a:t>
            </a:r>
            <a:r>
              <a:rPr sz="2350" spc="-120" dirty="0">
                <a:solidFill>
                  <a:srgbClr val="313199"/>
                </a:solidFill>
                <a:latin typeface="Cambria"/>
                <a:cs typeface="Cambria"/>
              </a:rPr>
              <a:t>reasons</a:t>
            </a:r>
            <a:r>
              <a:rPr sz="2350" spc="-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20" dirty="0">
                <a:solidFill>
                  <a:srgbClr val="313199"/>
                </a:solidFill>
                <a:latin typeface="Cambria"/>
                <a:cs typeface="Cambria"/>
              </a:rPr>
              <a:t>for</a:t>
            </a:r>
            <a:r>
              <a:rPr sz="2350" spc="-7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60" dirty="0">
                <a:solidFill>
                  <a:srgbClr val="313199"/>
                </a:solidFill>
                <a:latin typeface="Cambria"/>
                <a:cs typeface="Cambria"/>
              </a:rPr>
              <a:t>malfunctioning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346192" y="2519172"/>
            <a:ext cx="5346700" cy="5041900"/>
            <a:chOff x="5346192" y="2519172"/>
            <a:chExt cx="5346700" cy="50419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1107" y="2519172"/>
              <a:ext cx="2392679" cy="4709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46192" y="5041392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12485" y="1651627"/>
            <a:ext cx="6541770" cy="4163060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1370"/>
              </a:spcBef>
              <a:buClr>
                <a:srgbClr val="3131FF"/>
              </a:buClr>
              <a:buChar char="•"/>
              <a:tabLst>
                <a:tab pos="364490" algn="l"/>
                <a:tab pos="3959860" algn="l"/>
              </a:tabLst>
            </a:pPr>
            <a:r>
              <a:rPr sz="2350" dirty="0">
                <a:solidFill>
                  <a:srgbClr val="313199"/>
                </a:solidFill>
                <a:latin typeface="Cambria"/>
                <a:cs typeface="Cambria"/>
              </a:rPr>
              <a:t>Any</a:t>
            </a:r>
            <a:r>
              <a:rPr sz="2350" spc="1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14" dirty="0">
                <a:solidFill>
                  <a:srgbClr val="313199"/>
                </a:solidFill>
                <a:latin typeface="Cambria"/>
                <a:cs typeface="Cambria"/>
              </a:rPr>
              <a:t>problems</a:t>
            </a:r>
            <a:r>
              <a:rPr sz="2350" spc="4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90" dirty="0">
                <a:solidFill>
                  <a:srgbClr val="313199"/>
                </a:solidFill>
                <a:latin typeface="Cambria"/>
                <a:cs typeface="Cambria"/>
              </a:rPr>
              <a:t>with</a:t>
            </a:r>
            <a:r>
              <a:rPr sz="2350" spc="3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313199"/>
                </a:solidFill>
                <a:latin typeface="Cambria"/>
                <a:cs typeface="Cambria"/>
              </a:rPr>
              <a:t>existing</a:t>
            </a:r>
            <a:r>
              <a:rPr sz="2350" dirty="0">
                <a:solidFill>
                  <a:srgbClr val="313199"/>
                </a:solidFill>
                <a:latin typeface="Cambria"/>
                <a:cs typeface="Cambria"/>
              </a:rPr>
              <a:t>	</a:t>
            </a:r>
            <a:r>
              <a:rPr sz="2350" spc="-10" dirty="0">
                <a:solidFill>
                  <a:srgbClr val="313199"/>
                </a:solidFill>
                <a:latin typeface="Cambria"/>
                <a:cs typeface="Cambria"/>
              </a:rPr>
              <a:t>system</a:t>
            </a:r>
            <a:endParaRPr sz="2350">
              <a:latin typeface="Cambria"/>
              <a:cs typeface="Cambria"/>
            </a:endParaRPr>
          </a:p>
          <a:p>
            <a:pPr marL="364490" indent="-351790">
              <a:lnSpc>
                <a:spcPct val="100000"/>
              </a:lnSpc>
              <a:spcBef>
                <a:spcPts val="1275"/>
              </a:spcBef>
              <a:buClr>
                <a:srgbClr val="3131FF"/>
              </a:buClr>
              <a:buChar char="•"/>
              <a:tabLst>
                <a:tab pos="364490" algn="l"/>
              </a:tabLst>
            </a:pPr>
            <a:r>
              <a:rPr sz="2350" dirty="0">
                <a:solidFill>
                  <a:srgbClr val="A3001F"/>
                </a:solidFill>
                <a:latin typeface="Cambria"/>
                <a:cs typeface="Cambria"/>
              </a:rPr>
              <a:t>Any</a:t>
            </a:r>
            <a:r>
              <a:rPr sz="2350" spc="40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350" spc="-40" dirty="0">
                <a:solidFill>
                  <a:srgbClr val="A3001F"/>
                </a:solidFill>
                <a:latin typeface="Cambria"/>
                <a:cs typeface="Cambria"/>
              </a:rPr>
              <a:t>Calculation</a:t>
            </a:r>
            <a:r>
              <a:rPr sz="2350" spc="1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A3001F"/>
                </a:solidFill>
                <a:latin typeface="Cambria"/>
                <a:cs typeface="Cambria"/>
              </a:rPr>
              <a:t>errors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350" spc="-50" dirty="0">
                <a:solidFill>
                  <a:srgbClr val="3131FF"/>
                </a:solidFill>
                <a:latin typeface="Cambria"/>
                <a:cs typeface="Cambria"/>
              </a:rPr>
              <a:t>•</a:t>
            </a:r>
            <a:endParaRPr sz="235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53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55" dirty="0">
                <a:solidFill>
                  <a:srgbClr val="313199"/>
                </a:solidFill>
                <a:latin typeface="Cambria"/>
                <a:cs typeface="Cambria"/>
              </a:rPr>
              <a:t>Possible</a:t>
            </a:r>
            <a:r>
              <a:rPr sz="2400" spc="-6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313199"/>
                </a:solidFill>
                <a:latin typeface="Cambria"/>
                <a:cs typeface="Cambria"/>
              </a:rPr>
              <a:t>benefits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ts val="279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35" dirty="0">
                <a:solidFill>
                  <a:srgbClr val="313199"/>
                </a:solidFill>
                <a:latin typeface="Cambria"/>
                <a:cs typeface="Cambria"/>
              </a:rPr>
              <a:t>Satisfied</a:t>
            </a:r>
            <a:r>
              <a:rPr sz="2400" spc="-2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80" dirty="0">
                <a:solidFill>
                  <a:srgbClr val="313199"/>
                </a:solidFill>
                <a:latin typeface="Cambria"/>
                <a:cs typeface="Cambria"/>
              </a:rPr>
              <a:t>with</a:t>
            </a:r>
            <a:r>
              <a:rPr sz="2400" spc="-4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125" dirty="0">
                <a:solidFill>
                  <a:srgbClr val="313199"/>
                </a:solidFill>
                <a:latin typeface="Cambria"/>
                <a:cs typeface="Cambria"/>
              </a:rPr>
              <a:t>current</a:t>
            </a:r>
            <a:r>
              <a:rPr sz="2400" spc="-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313199"/>
                </a:solidFill>
                <a:latin typeface="Cambria"/>
                <a:cs typeface="Cambria"/>
              </a:rPr>
              <a:t>policies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ts val="279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313199"/>
                </a:solidFill>
                <a:latin typeface="Cambria"/>
                <a:cs typeface="Cambria"/>
              </a:rPr>
              <a:t>How</a:t>
            </a:r>
            <a:r>
              <a:rPr sz="2400" spc="-9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114" dirty="0">
                <a:solidFill>
                  <a:srgbClr val="313199"/>
                </a:solidFill>
                <a:latin typeface="Cambria"/>
                <a:cs typeface="Cambria"/>
              </a:rPr>
              <a:t>are</a:t>
            </a:r>
            <a:r>
              <a:rPr sz="2400" spc="-1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313199"/>
                </a:solidFill>
                <a:latin typeface="Cambria"/>
                <a:cs typeface="Cambria"/>
              </a:rPr>
              <a:t>you</a:t>
            </a:r>
            <a:r>
              <a:rPr sz="2400" spc="-3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80" dirty="0">
                <a:solidFill>
                  <a:srgbClr val="313199"/>
                </a:solidFill>
                <a:latin typeface="Cambria"/>
                <a:cs typeface="Cambria"/>
              </a:rPr>
              <a:t>maintaining</a:t>
            </a:r>
            <a:r>
              <a:rPr sz="2400" spc="-5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110" dirty="0">
                <a:solidFill>
                  <a:srgbClr val="313199"/>
                </a:solidFill>
                <a:latin typeface="Cambria"/>
                <a:cs typeface="Cambria"/>
              </a:rPr>
              <a:t>the</a:t>
            </a:r>
            <a:r>
              <a:rPr sz="2400" spc="-2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313199"/>
                </a:solidFill>
                <a:latin typeface="Cambria"/>
                <a:cs typeface="Cambria"/>
              </a:rPr>
              <a:t>records?</a:t>
            </a:r>
            <a:endParaRPr sz="2400">
              <a:latin typeface="Cambria"/>
              <a:cs typeface="Cambria"/>
            </a:endParaRPr>
          </a:p>
          <a:p>
            <a:pPr marL="356870" indent="-342900">
              <a:lnSpc>
                <a:spcPts val="2790"/>
              </a:lnSpc>
              <a:spcBef>
                <a:spcPts val="575"/>
              </a:spcBef>
              <a:buFont typeface="Arial MT"/>
              <a:buChar char="•"/>
              <a:tabLst>
                <a:tab pos="356870" algn="l"/>
              </a:tabLst>
            </a:pPr>
            <a:r>
              <a:rPr sz="2400" dirty="0">
                <a:solidFill>
                  <a:srgbClr val="A3001F"/>
                </a:solidFill>
                <a:latin typeface="Cambria"/>
                <a:cs typeface="Cambria"/>
              </a:rPr>
              <a:t>Any</a:t>
            </a:r>
            <a:r>
              <a:rPr sz="2400" spc="4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130" dirty="0">
                <a:solidFill>
                  <a:srgbClr val="A3001F"/>
                </a:solidFill>
                <a:latin typeface="Cambria"/>
                <a:cs typeface="Cambria"/>
              </a:rPr>
              <a:t>requirement</a:t>
            </a:r>
            <a:r>
              <a:rPr sz="2400" spc="2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A3001F"/>
                </a:solidFill>
                <a:latin typeface="Cambria"/>
                <a:cs typeface="Cambria"/>
              </a:rPr>
              <a:t>of</a:t>
            </a:r>
            <a:r>
              <a:rPr sz="2400" spc="1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114" dirty="0">
                <a:solidFill>
                  <a:srgbClr val="A3001F"/>
                </a:solidFill>
                <a:latin typeface="Cambria"/>
                <a:cs typeface="Cambria"/>
              </a:rPr>
              <a:t>data</a:t>
            </a:r>
            <a:r>
              <a:rPr sz="2400" spc="1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50" dirty="0">
                <a:solidFill>
                  <a:srgbClr val="A3001F"/>
                </a:solidFill>
                <a:latin typeface="Cambria"/>
                <a:cs typeface="Cambria"/>
              </a:rPr>
              <a:t>from</a:t>
            </a:r>
            <a:r>
              <a:rPr sz="2400" spc="3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125" dirty="0">
                <a:solidFill>
                  <a:srgbClr val="A3001F"/>
                </a:solidFill>
                <a:latin typeface="Cambria"/>
                <a:cs typeface="Cambria"/>
              </a:rPr>
              <a:t>other</a:t>
            </a:r>
            <a:r>
              <a:rPr sz="2400" spc="3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A3001F"/>
                </a:solidFill>
                <a:latin typeface="Cambria"/>
                <a:cs typeface="Cambria"/>
              </a:rPr>
              <a:t>system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ts val="279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A3001F"/>
                </a:solidFill>
                <a:latin typeface="Cambria"/>
                <a:cs typeface="Cambria"/>
              </a:rPr>
              <a:t>Any</a:t>
            </a:r>
            <a:r>
              <a:rPr sz="2400" spc="40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80" dirty="0">
                <a:solidFill>
                  <a:srgbClr val="A3001F"/>
                </a:solidFill>
                <a:latin typeface="Cambria"/>
                <a:cs typeface="Cambria"/>
              </a:rPr>
              <a:t>additional</a:t>
            </a:r>
            <a:r>
              <a:rPr sz="2400" spc="2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A3001F"/>
                </a:solidFill>
                <a:latin typeface="Cambria"/>
                <a:cs typeface="Cambria"/>
              </a:rPr>
              <a:t>functionality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solidFill>
                  <a:srgbClr val="A3001F"/>
                </a:solidFill>
                <a:latin typeface="Cambria"/>
                <a:cs typeface="Cambria"/>
              </a:rPr>
              <a:t>Most</a:t>
            </a:r>
            <a:r>
              <a:rPr sz="2400" spc="-5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120" dirty="0">
                <a:solidFill>
                  <a:srgbClr val="A3001F"/>
                </a:solidFill>
                <a:latin typeface="Cambria"/>
                <a:cs typeface="Cambria"/>
              </a:rPr>
              <a:t>important</a:t>
            </a:r>
            <a:r>
              <a:rPr sz="2400" spc="-10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A3001F"/>
                </a:solidFill>
                <a:latin typeface="Cambria"/>
                <a:cs typeface="Cambria"/>
              </a:rPr>
              <a:t>goal</a:t>
            </a:r>
            <a:r>
              <a:rPr sz="2400" spc="-3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A3001F"/>
                </a:solidFill>
                <a:latin typeface="Cambria"/>
                <a:cs typeface="Cambria"/>
              </a:rPr>
              <a:t>of</a:t>
            </a:r>
            <a:r>
              <a:rPr sz="2400" spc="-30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90" dirty="0">
                <a:solidFill>
                  <a:srgbClr val="A3001F"/>
                </a:solidFill>
                <a:latin typeface="Cambria"/>
                <a:cs typeface="Cambria"/>
              </a:rPr>
              <a:t>the</a:t>
            </a:r>
            <a:r>
              <a:rPr sz="2400" spc="-2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125" dirty="0">
                <a:solidFill>
                  <a:srgbClr val="A3001F"/>
                </a:solidFill>
                <a:latin typeface="Cambria"/>
                <a:cs typeface="Cambria"/>
              </a:rPr>
              <a:t>proposed</a:t>
            </a:r>
            <a:r>
              <a:rPr sz="2400" spc="-10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60" dirty="0">
                <a:solidFill>
                  <a:srgbClr val="A3001F"/>
                </a:solidFill>
                <a:latin typeface="Cambria"/>
                <a:cs typeface="Cambria"/>
              </a:rPr>
              <a:t>Development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12511" y="6206662"/>
            <a:ext cx="79787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dirty="0">
                <a:solidFill>
                  <a:srgbClr val="3131FF"/>
                </a:solidFill>
                <a:latin typeface="Times New Roman"/>
                <a:cs typeface="Times New Roman"/>
              </a:rPr>
              <a:t>At</a:t>
            </a:r>
            <a:r>
              <a:rPr sz="2400" b="1" spc="-45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FF"/>
                </a:solidFill>
                <a:latin typeface="Times New Roman"/>
                <a:cs typeface="Times New Roman"/>
              </a:rPr>
              <a:t>the</a:t>
            </a:r>
            <a:r>
              <a:rPr sz="2400" b="1" spc="-20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FF"/>
                </a:solidFill>
                <a:latin typeface="Times New Roman"/>
                <a:cs typeface="Times New Roman"/>
              </a:rPr>
              <a:t>end,</a:t>
            </a:r>
            <a:r>
              <a:rPr sz="2400" b="1" spc="-35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FF"/>
                </a:solidFill>
                <a:latin typeface="Times New Roman"/>
                <a:cs typeface="Times New Roman"/>
              </a:rPr>
              <a:t>we</a:t>
            </a:r>
            <a:r>
              <a:rPr sz="2400" b="1" spc="-20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FF"/>
                </a:solidFill>
                <a:latin typeface="Times New Roman"/>
                <a:cs typeface="Times New Roman"/>
              </a:rPr>
              <a:t>may</a:t>
            </a:r>
            <a:r>
              <a:rPr sz="2400" b="1" spc="-35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FF"/>
                </a:solidFill>
                <a:latin typeface="Times New Roman"/>
                <a:cs typeface="Times New Roman"/>
              </a:rPr>
              <a:t>have</a:t>
            </a:r>
            <a:r>
              <a:rPr sz="2400" b="1" spc="-40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FF"/>
                </a:solidFill>
                <a:latin typeface="Times New Roman"/>
                <a:cs typeface="Times New Roman"/>
              </a:rPr>
              <a:t>wide variety</a:t>
            </a:r>
            <a:r>
              <a:rPr sz="2400" b="1" spc="-30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FF"/>
                </a:solidFill>
                <a:latin typeface="Times New Roman"/>
                <a:cs typeface="Times New Roman"/>
              </a:rPr>
              <a:t>of</a:t>
            </a:r>
            <a:r>
              <a:rPr sz="2400" b="1" spc="-40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FF"/>
                </a:solidFill>
                <a:latin typeface="Times New Roman"/>
                <a:cs typeface="Times New Roman"/>
              </a:rPr>
              <a:t>expectation</a:t>
            </a:r>
            <a:r>
              <a:rPr sz="2400" b="1" spc="-70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131FF"/>
                </a:solidFill>
                <a:latin typeface="Times New Roman"/>
                <a:cs typeface="Times New Roman"/>
              </a:rPr>
              <a:t>from</a:t>
            </a:r>
            <a:r>
              <a:rPr sz="2400" b="1" spc="-20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3131FF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3131FF"/>
                </a:solidFill>
                <a:latin typeface="Times New Roman"/>
                <a:cs typeface="Times New Roman"/>
              </a:rPr>
              <a:t>proposed</a:t>
            </a:r>
            <a:r>
              <a:rPr sz="2400" b="1" spc="-95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3131FF"/>
                </a:solidFill>
                <a:latin typeface="Times New Roman"/>
                <a:cs typeface="Times New Roman"/>
              </a:rPr>
              <a:t>software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91" y="932687"/>
            <a:ext cx="4229100" cy="58419"/>
          </a:xfrm>
          <a:custGeom>
            <a:avLst/>
            <a:gdLst/>
            <a:ahLst/>
            <a:cxnLst/>
            <a:rect l="l" t="t" r="r" b="b"/>
            <a:pathLst>
              <a:path w="4229100" h="58419">
                <a:moveTo>
                  <a:pt x="4229100" y="57912"/>
                </a:moveTo>
                <a:lnTo>
                  <a:pt x="0" y="57912"/>
                </a:lnTo>
                <a:lnTo>
                  <a:pt x="0" y="0"/>
                </a:lnTo>
                <a:lnTo>
                  <a:pt x="4229100" y="0"/>
                </a:lnTo>
                <a:lnTo>
                  <a:pt x="4229100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302508" y="1815083"/>
            <a:ext cx="82550" cy="295910"/>
          </a:xfrm>
          <a:custGeom>
            <a:avLst/>
            <a:gdLst/>
            <a:ahLst/>
            <a:cxnLst/>
            <a:rect l="l" t="t" r="r" b="b"/>
            <a:pathLst>
              <a:path w="82550" h="295910">
                <a:moveTo>
                  <a:pt x="82296" y="213360"/>
                </a:moveTo>
                <a:lnTo>
                  <a:pt x="54864" y="213360"/>
                </a:lnTo>
                <a:lnTo>
                  <a:pt x="54864" y="0"/>
                </a:lnTo>
                <a:lnTo>
                  <a:pt x="27432" y="0"/>
                </a:lnTo>
                <a:lnTo>
                  <a:pt x="27432" y="213360"/>
                </a:lnTo>
                <a:lnTo>
                  <a:pt x="53340" y="213360"/>
                </a:lnTo>
                <a:lnTo>
                  <a:pt x="53340" y="227076"/>
                </a:lnTo>
                <a:lnTo>
                  <a:pt x="27432" y="227076"/>
                </a:lnTo>
                <a:lnTo>
                  <a:pt x="27432" y="213360"/>
                </a:lnTo>
                <a:lnTo>
                  <a:pt x="0" y="213360"/>
                </a:lnTo>
                <a:lnTo>
                  <a:pt x="41148" y="295656"/>
                </a:lnTo>
                <a:lnTo>
                  <a:pt x="82296" y="213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84147" y="2624327"/>
            <a:ext cx="4162425" cy="902335"/>
            <a:chOff x="1184147" y="2624327"/>
            <a:chExt cx="4162425" cy="902335"/>
          </a:xfrm>
        </p:grpSpPr>
        <p:sp>
          <p:nvSpPr>
            <p:cNvPr id="5" name="object 5"/>
            <p:cNvSpPr/>
            <p:nvPr/>
          </p:nvSpPr>
          <p:spPr>
            <a:xfrm>
              <a:off x="3959351" y="3035808"/>
              <a:ext cx="1386840" cy="485140"/>
            </a:xfrm>
            <a:custGeom>
              <a:avLst/>
              <a:gdLst/>
              <a:ahLst/>
              <a:cxnLst/>
              <a:rect l="l" t="t" r="r" b="b"/>
              <a:pathLst>
                <a:path w="1386839" h="485139">
                  <a:moveTo>
                    <a:pt x="1386840" y="484632"/>
                  </a:moveTo>
                  <a:lnTo>
                    <a:pt x="0" y="484632"/>
                  </a:lnTo>
                  <a:lnTo>
                    <a:pt x="0" y="0"/>
                  </a:lnTo>
                  <a:lnTo>
                    <a:pt x="1386840" y="0"/>
                  </a:lnTo>
                  <a:lnTo>
                    <a:pt x="1386840" y="484632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53256" y="3029711"/>
              <a:ext cx="1393190" cy="497205"/>
            </a:xfrm>
            <a:custGeom>
              <a:avLst/>
              <a:gdLst/>
              <a:ahLst/>
              <a:cxnLst/>
              <a:rect l="l" t="t" r="r" b="b"/>
              <a:pathLst>
                <a:path w="1393189" h="497204">
                  <a:moveTo>
                    <a:pt x="12192" y="12192"/>
                  </a:moveTo>
                  <a:lnTo>
                    <a:pt x="6096" y="12192"/>
                  </a:lnTo>
                  <a:lnTo>
                    <a:pt x="6096" y="0"/>
                  </a:lnTo>
                  <a:lnTo>
                    <a:pt x="1392936" y="0"/>
                  </a:lnTo>
                  <a:lnTo>
                    <a:pt x="1392936" y="6096"/>
                  </a:lnTo>
                  <a:lnTo>
                    <a:pt x="12192" y="6096"/>
                  </a:lnTo>
                  <a:lnTo>
                    <a:pt x="12192" y="12192"/>
                  </a:lnTo>
                  <a:close/>
                </a:path>
                <a:path w="1393189" h="497204">
                  <a:moveTo>
                    <a:pt x="1392936" y="496824"/>
                  </a:moveTo>
                  <a:lnTo>
                    <a:pt x="3048" y="496824"/>
                  </a:lnTo>
                  <a:lnTo>
                    <a:pt x="0" y="493776"/>
                  </a:lnTo>
                  <a:lnTo>
                    <a:pt x="0" y="6096"/>
                  </a:lnTo>
                  <a:lnTo>
                    <a:pt x="6096" y="6096"/>
                  </a:lnTo>
                  <a:lnTo>
                    <a:pt x="6096" y="12192"/>
                  </a:lnTo>
                  <a:lnTo>
                    <a:pt x="12192" y="12192"/>
                  </a:lnTo>
                  <a:lnTo>
                    <a:pt x="12192" y="484632"/>
                  </a:lnTo>
                  <a:lnTo>
                    <a:pt x="6096" y="484632"/>
                  </a:lnTo>
                  <a:lnTo>
                    <a:pt x="12192" y="490728"/>
                  </a:lnTo>
                  <a:lnTo>
                    <a:pt x="1392936" y="490728"/>
                  </a:lnTo>
                  <a:lnTo>
                    <a:pt x="1392936" y="496824"/>
                  </a:lnTo>
                  <a:close/>
                </a:path>
                <a:path w="1393189" h="497204">
                  <a:moveTo>
                    <a:pt x="1392936" y="12192"/>
                  </a:moveTo>
                  <a:lnTo>
                    <a:pt x="12192" y="12192"/>
                  </a:lnTo>
                  <a:lnTo>
                    <a:pt x="12192" y="6096"/>
                  </a:lnTo>
                  <a:lnTo>
                    <a:pt x="1392936" y="6096"/>
                  </a:lnTo>
                  <a:lnTo>
                    <a:pt x="1392936" y="12192"/>
                  </a:lnTo>
                  <a:close/>
                </a:path>
                <a:path w="1393189" h="497204">
                  <a:moveTo>
                    <a:pt x="12192" y="490728"/>
                  </a:moveTo>
                  <a:lnTo>
                    <a:pt x="6096" y="484632"/>
                  </a:lnTo>
                  <a:lnTo>
                    <a:pt x="12192" y="484632"/>
                  </a:lnTo>
                  <a:lnTo>
                    <a:pt x="12192" y="490728"/>
                  </a:lnTo>
                  <a:close/>
                </a:path>
                <a:path w="1393189" h="497204">
                  <a:moveTo>
                    <a:pt x="1392936" y="490728"/>
                  </a:moveTo>
                  <a:lnTo>
                    <a:pt x="12192" y="490728"/>
                  </a:lnTo>
                  <a:lnTo>
                    <a:pt x="12192" y="484632"/>
                  </a:lnTo>
                  <a:lnTo>
                    <a:pt x="1392936" y="484632"/>
                  </a:lnTo>
                  <a:lnTo>
                    <a:pt x="1392936" y="490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1767" y="3035808"/>
              <a:ext cx="2277110" cy="485140"/>
            </a:xfrm>
            <a:custGeom>
              <a:avLst/>
              <a:gdLst/>
              <a:ahLst/>
              <a:cxnLst/>
              <a:rect l="l" t="t" r="r" b="b"/>
              <a:pathLst>
                <a:path w="2277110" h="485139">
                  <a:moveTo>
                    <a:pt x="2276856" y="484632"/>
                  </a:moveTo>
                  <a:lnTo>
                    <a:pt x="0" y="484632"/>
                  </a:lnTo>
                  <a:lnTo>
                    <a:pt x="0" y="0"/>
                  </a:lnTo>
                  <a:lnTo>
                    <a:pt x="2276856" y="0"/>
                  </a:lnTo>
                  <a:lnTo>
                    <a:pt x="2276856" y="484632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84148" y="2624327"/>
              <a:ext cx="3427729" cy="902335"/>
            </a:xfrm>
            <a:custGeom>
              <a:avLst/>
              <a:gdLst/>
              <a:ahLst/>
              <a:cxnLst/>
              <a:rect l="l" t="t" r="r" b="b"/>
              <a:pathLst>
                <a:path w="3427729" h="902335">
                  <a:moveTo>
                    <a:pt x="3427476" y="405384"/>
                  </a:moveTo>
                  <a:lnTo>
                    <a:pt x="2125967" y="0"/>
                  </a:lnTo>
                  <a:lnTo>
                    <a:pt x="2123681" y="6096"/>
                  </a:lnTo>
                  <a:lnTo>
                    <a:pt x="2121408" y="0"/>
                  </a:lnTo>
                  <a:lnTo>
                    <a:pt x="981456" y="405384"/>
                  </a:lnTo>
                  <a:lnTo>
                    <a:pt x="7620" y="405384"/>
                  </a:lnTo>
                  <a:lnTo>
                    <a:pt x="7620" y="411480"/>
                  </a:lnTo>
                  <a:lnTo>
                    <a:pt x="0" y="411480"/>
                  </a:lnTo>
                  <a:lnTo>
                    <a:pt x="0" y="899160"/>
                  </a:lnTo>
                  <a:lnTo>
                    <a:pt x="3048" y="902208"/>
                  </a:lnTo>
                  <a:lnTo>
                    <a:pt x="2287524" y="902208"/>
                  </a:lnTo>
                  <a:lnTo>
                    <a:pt x="2290572" y="899160"/>
                  </a:lnTo>
                  <a:lnTo>
                    <a:pt x="2290572" y="896112"/>
                  </a:lnTo>
                  <a:lnTo>
                    <a:pt x="2290572" y="890016"/>
                  </a:lnTo>
                  <a:lnTo>
                    <a:pt x="2290572" y="417576"/>
                  </a:lnTo>
                  <a:lnTo>
                    <a:pt x="2290572" y="411480"/>
                  </a:lnTo>
                  <a:lnTo>
                    <a:pt x="2290572" y="408432"/>
                  </a:lnTo>
                  <a:lnTo>
                    <a:pt x="2287524" y="405384"/>
                  </a:lnTo>
                  <a:lnTo>
                    <a:pt x="2278380" y="405384"/>
                  </a:lnTo>
                  <a:lnTo>
                    <a:pt x="2278380" y="417576"/>
                  </a:lnTo>
                  <a:lnTo>
                    <a:pt x="2278380" y="890016"/>
                  </a:lnTo>
                  <a:lnTo>
                    <a:pt x="13716" y="890016"/>
                  </a:lnTo>
                  <a:lnTo>
                    <a:pt x="13716" y="417576"/>
                  </a:lnTo>
                  <a:lnTo>
                    <a:pt x="986015" y="417576"/>
                  </a:lnTo>
                  <a:lnTo>
                    <a:pt x="2278380" y="417576"/>
                  </a:lnTo>
                  <a:lnTo>
                    <a:pt x="2278380" y="405384"/>
                  </a:lnTo>
                  <a:lnTo>
                    <a:pt x="1020292" y="405384"/>
                  </a:lnTo>
                  <a:lnTo>
                    <a:pt x="2123833" y="12954"/>
                  </a:lnTo>
                  <a:lnTo>
                    <a:pt x="3422891" y="417576"/>
                  </a:lnTo>
                  <a:lnTo>
                    <a:pt x="3427476" y="405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110483" y="4038600"/>
            <a:ext cx="913130" cy="631190"/>
            <a:chOff x="3110483" y="4038600"/>
            <a:chExt cx="913130" cy="631190"/>
          </a:xfrm>
        </p:grpSpPr>
        <p:sp>
          <p:nvSpPr>
            <p:cNvPr id="10" name="object 10"/>
            <p:cNvSpPr/>
            <p:nvPr/>
          </p:nvSpPr>
          <p:spPr>
            <a:xfrm>
              <a:off x="3110483" y="4038600"/>
              <a:ext cx="913130" cy="384175"/>
            </a:xfrm>
            <a:custGeom>
              <a:avLst/>
              <a:gdLst/>
              <a:ahLst/>
              <a:cxnLst/>
              <a:rect l="l" t="t" r="r" b="b"/>
              <a:pathLst>
                <a:path w="913129" h="384175">
                  <a:moveTo>
                    <a:pt x="399287" y="179831"/>
                  </a:moveTo>
                  <a:lnTo>
                    <a:pt x="47243" y="179831"/>
                  </a:lnTo>
                  <a:lnTo>
                    <a:pt x="47243" y="178308"/>
                  </a:lnTo>
                  <a:lnTo>
                    <a:pt x="33527" y="161543"/>
                  </a:lnTo>
                  <a:lnTo>
                    <a:pt x="33527" y="160020"/>
                  </a:lnTo>
                  <a:lnTo>
                    <a:pt x="22859" y="137160"/>
                  </a:lnTo>
                  <a:lnTo>
                    <a:pt x="12191" y="108204"/>
                  </a:lnTo>
                  <a:lnTo>
                    <a:pt x="6095" y="76200"/>
                  </a:lnTo>
                  <a:lnTo>
                    <a:pt x="0" y="3048"/>
                  </a:lnTo>
                  <a:lnTo>
                    <a:pt x="21335" y="0"/>
                  </a:lnTo>
                  <a:lnTo>
                    <a:pt x="27431" y="71628"/>
                  </a:lnTo>
                  <a:lnTo>
                    <a:pt x="33527" y="100584"/>
                  </a:lnTo>
                  <a:lnTo>
                    <a:pt x="42671" y="128016"/>
                  </a:lnTo>
                  <a:lnTo>
                    <a:pt x="51917" y="147828"/>
                  </a:lnTo>
                  <a:lnTo>
                    <a:pt x="52070" y="148336"/>
                  </a:lnTo>
                  <a:lnTo>
                    <a:pt x="53339" y="150876"/>
                  </a:lnTo>
                  <a:lnTo>
                    <a:pt x="53847" y="150876"/>
                  </a:lnTo>
                  <a:lnTo>
                    <a:pt x="64007" y="166116"/>
                  </a:lnTo>
                  <a:lnTo>
                    <a:pt x="66402" y="166116"/>
                  </a:lnTo>
                  <a:lnTo>
                    <a:pt x="74240" y="172212"/>
                  </a:lnTo>
                  <a:lnTo>
                    <a:pt x="73151" y="172212"/>
                  </a:lnTo>
                  <a:lnTo>
                    <a:pt x="76200" y="173736"/>
                  </a:lnTo>
                  <a:lnTo>
                    <a:pt x="78231" y="173736"/>
                  </a:lnTo>
                  <a:lnTo>
                    <a:pt x="88391" y="176784"/>
                  </a:lnTo>
                  <a:lnTo>
                    <a:pt x="384047" y="176784"/>
                  </a:lnTo>
                  <a:lnTo>
                    <a:pt x="399287" y="179831"/>
                  </a:lnTo>
                  <a:close/>
                </a:path>
                <a:path w="913129" h="384175">
                  <a:moveTo>
                    <a:pt x="868679" y="129540"/>
                  </a:moveTo>
                  <a:lnTo>
                    <a:pt x="877823" y="102108"/>
                  </a:lnTo>
                  <a:lnTo>
                    <a:pt x="883919" y="73152"/>
                  </a:lnTo>
                  <a:lnTo>
                    <a:pt x="890015" y="0"/>
                  </a:lnTo>
                  <a:lnTo>
                    <a:pt x="912875" y="3048"/>
                  </a:lnTo>
                  <a:lnTo>
                    <a:pt x="906779" y="74676"/>
                  </a:lnTo>
                  <a:lnTo>
                    <a:pt x="899159" y="106680"/>
                  </a:lnTo>
                  <a:lnTo>
                    <a:pt x="892422" y="128016"/>
                  </a:lnTo>
                  <a:lnTo>
                    <a:pt x="870203" y="128016"/>
                  </a:lnTo>
                  <a:lnTo>
                    <a:pt x="868679" y="129540"/>
                  </a:lnTo>
                  <a:close/>
                </a:path>
                <a:path w="913129" h="384175">
                  <a:moveTo>
                    <a:pt x="858011" y="149352"/>
                  </a:moveTo>
                  <a:lnTo>
                    <a:pt x="870203" y="128016"/>
                  </a:lnTo>
                  <a:lnTo>
                    <a:pt x="892422" y="128016"/>
                  </a:lnTo>
                  <a:lnTo>
                    <a:pt x="890015" y="135636"/>
                  </a:lnTo>
                  <a:lnTo>
                    <a:pt x="890015" y="137160"/>
                  </a:lnTo>
                  <a:lnTo>
                    <a:pt x="884326" y="147828"/>
                  </a:lnTo>
                  <a:lnTo>
                    <a:pt x="859535" y="147828"/>
                  </a:lnTo>
                  <a:lnTo>
                    <a:pt x="858011" y="149352"/>
                  </a:lnTo>
                  <a:close/>
                </a:path>
                <a:path w="913129" h="384175">
                  <a:moveTo>
                    <a:pt x="874498" y="166116"/>
                  </a:moveTo>
                  <a:lnTo>
                    <a:pt x="847343" y="166116"/>
                  </a:lnTo>
                  <a:lnTo>
                    <a:pt x="859535" y="147828"/>
                  </a:lnTo>
                  <a:lnTo>
                    <a:pt x="884326" y="147828"/>
                  </a:lnTo>
                  <a:lnTo>
                    <a:pt x="877823" y="160020"/>
                  </a:lnTo>
                  <a:lnTo>
                    <a:pt x="877823" y="161543"/>
                  </a:lnTo>
                  <a:lnTo>
                    <a:pt x="874498" y="166116"/>
                  </a:lnTo>
                  <a:close/>
                </a:path>
                <a:path w="913129" h="384175">
                  <a:moveTo>
                    <a:pt x="53847" y="150876"/>
                  </a:moveTo>
                  <a:lnTo>
                    <a:pt x="53339" y="150876"/>
                  </a:lnTo>
                  <a:lnTo>
                    <a:pt x="52154" y="148336"/>
                  </a:lnTo>
                  <a:lnTo>
                    <a:pt x="53847" y="150876"/>
                  </a:lnTo>
                  <a:close/>
                </a:path>
                <a:path w="913129" h="384175">
                  <a:moveTo>
                    <a:pt x="66402" y="166116"/>
                  </a:moveTo>
                  <a:lnTo>
                    <a:pt x="64007" y="166116"/>
                  </a:lnTo>
                  <a:lnTo>
                    <a:pt x="62483" y="163067"/>
                  </a:lnTo>
                  <a:lnTo>
                    <a:pt x="66402" y="166116"/>
                  </a:lnTo>
                  <a:close/>
                </a:path>
                <a:path w="913129" h="384175">
                  <a:moveTo>
                    <a:pt x="835470" y="173487"/>
                  </a:moveTo>
                  <a:lnTo>
                    <a:pt x="848867" y="163067"/>
                  </a:lnTo>
                  <a:lnTo>
                    <a:pt x="847343" y="166116"/>
                  </a:lnTo>
                  <a:lnTo>
                    <a:pt x="874498" y="166116"/>
                  </a:lnTo>
                  <a:lnTo>
                    <a:pt x="870065" y="172212"/>
                  </a:lnTo>
                  <a:lnTo>
                    <a:pt x="839723" y="172212"/>
                  </a:lnTo>
                  <a:lnTo>
                    <a:pt x="835470" y="173487"/>
                  </a:lnTo>
                  <a:close/>
                </a:path>
                <a:path w="913129" h="384175">
                  <a:moveTo>
                    <a:pt x="76200" y="173736"/>
                  </a:moveTo>
                  <a:lnTo>
                    <a:pt x="73151" y="172212"/>
                  </a:lnTo>
                  <a:lnTo>
                    <a:pt x="74924" y="172743"/>
                  </a:lnTo>
                  <a:lnTo>
                    <a:pt x="76200" y="173736"/>
                  </a:lnTo>
                  <a:close/>
                </a:path>
                <a:path w="913129" h="384175">
                  <a:moveTo>
                    <a:pt x="74924" y="172743"/>
                  </a:moveTo>
                  <a:lnTo>
                    <a:pt x="73151" y="172212"/>
                  </a:lnTo>
                  <a:lnTo>
                    <a:pt x="74240" y="172212"/>
                  </a:lnTo>
                  <a:lnTo>
                    <a:pt x="74924" y="172743"/>
                  </a:lnTo>
                  <a:close/>
                </a:path>
                <a:path w="913129" h="384175">
                  <a:moveTo>
                    <a:pt x="835151" y="173736"/>
                  </a:moveTo>
                  <a:lnTo>
                    <a:pt x="835470" y="173487"/>
                  </a:lnTo>
                  <a:lnTo>
                    <a:pt x="839723" y="172212"/>
                  </a:lnTo>
                  <a:lnTo>
                    <a:pt x="835151" y="173736"/>
                  </a:lnTo>
                  <a:close/>
                </a:path>
                <a:path w="913129" h="384175">
                  <a:moveTo>
                    <a:pt x="868957" y="173736"/>
                  </a:moveTo>
                  <a:lnTo>
                    <a:pt x="835151" y="173736"/>
                  </a:lnTo>
                  <a:lnTo>
                    <a:pt x="839723" y="172212"/>
                  </a:lnTo>
                  <a:lnTo>
                    <a:pt x="870065" y="172212"/>
                  </a:lnTo>
                  <a:lnTo>
                    <a:pt x="868957" y="173736"/>
                  </a:lnTo>
                  <a:close/>
                </a:path>
                <a:path w="913129" h="384175">
                  <a:moveTo>
                    <a:pt x="78231" y="173736"/>
                  </a:moveTo>
                  <a:lnTo>
                    <a:pt x="76200" y="173736"/>
                  </a:lnTo>
                  <a:lnTo>
                    <a:pt x="74924" y="172743"/>
                  </a:lnTo>
                  <a:lnTo>
                    <a:pt x="78231" y="173736"/>
                  </a:lnTo>
                  <a:close/>
                </a:path>
                <a:path w="913129" h="384175">
                  <a:moveTo>
                    <a:pt x="847343" y="193548"/>
                  </a:moveTo>
                  <a:lnTo>
                    <a:pt x="493775" y="193548"/>
                  </a:lnTo>
                  <a:lnTo>
                    <a:pt x="493775" y="192024"/>
                  </a:lnTo>
                  <a:lnTo>
                    <a:pt x="509015" y="181355"/>
                  </a:lnTo>
                  <a:lnTo>
                    <a:pt x="510539" y="181355"/>
                  </a:lnTo>
                  <a:lnTo>
                    <a:pt x="510539" y="179831"/>
                  </a:lnTo>
                  <a:lnTo>
                    <a:pt x="512063" y="179831"/>
                  </a:lnTo>
                  <a:lnTo>
                    <a:pt x="527303" y="176784"/>
                  </a:lnTo>
                  <a:lnTo>
                    <a:pt x="824483" y="176784"/>
                  </a:lnTo>
                  <a:lnTo>
                    <a:pt x="835470" y="173487"/>
                  </a:lnTo>
                  <a:lnTo>
                    <a:pt x="835151" y="173736"/>
                  </a:lnTo>
                  <a:lnTo>
                    <a:pt x="868957" y="173736"/>
                  </a:lnTo>
                  <a:lnTo>
                    <a:pt x="865631" y="178308"/>
                  </a:lnTo>
                  <a:lnTo>
                    <a:pt x="862583" y="181355"/>
                  </a:lnTo>
                  <a:lnTo>
                    <a:pt x="848867" y="192024"/>
                  </a:lnTo>
                  <a:lnTo>
                    <a:pt x="847343" y="192024"/>
                  </a:lnTo>
                  <a:lnTo>
                    <a:pt x="847343" y="193548"/>
                  </a:lnTo>
                  <a:close/>
                </a:path>
                <a:path w="913129" h="384175">
                  <a:moveTo>
                    <a:pt x="384047" y="176784"/>
                  </a:moveTo>
                  <a:lnTo>
                    <a:pt x="88391" y="176784"/>
                  </a:lnTo>
                  <a:lnTo>
                    <a:pt x="85343" y="175260"/>
                  </a:lnTo>
                  <a:lnTo>
                    <a:pt x="382523" y="175260"/>
                  </a:lnTo>
                  <a:lnTo>
                    <a:pt x="384047" y="176784"/>
                  </a:lnTo>
                  <a:close/>
                </a:path>
                <a:path w="913129" h="384175">
                  <a:moveTo>
                    <a:pt x="824483" y="176784"/>
                  </a:moveTo>
                  <a:lnTo>
                    <a:pt x="528827" y="176784"/>
                  </a:lnTo>
                  <a:lnTo>
                    <a:pt x="528827" y="175260"/>
                  </a:lnTo>
                  <a:lnTo>
                    <a:pt x="827531" y="175260"/>
                  </a:lnTo>
                  <a:lnTo>
                    <a:pt x="824483" y="176784"/>
                  </a:lnTo>
                  <a:close/>
                </a:path>
                <a:path w="913129" h="384175">
                  <a:moveTo>
                    <a:pt x="391199" y="200464"/>
                  </a:moveTo>
                  <a:lnTo>
                    <a:pt x="379475" y="198120"/>
                  </a:lnTo>
                  <a:lnTo>
                    <a:pt x="82295" y="198120"/>
                  </a:lnTo>
                  <a:lnTo>
                    <a:pt x="67055" y="193548"/>
                  </a:lnTo>
                  <a:lnTo>
                    <a:pt x="65531" y="193548"/>
                  </a:lnTo>
                  <a:lnTo>
                    <a:pt x="64007" y="192024"/>
                  </a:lnTo>
                  <a:lnTo>
                    <a:pt x="48767" y="181355"/>
                  </a:lnTo>
                  <a:lnTo>
                    <a:pt x="48767" y="179831"/>
                  </a:lnTo>
                  <a:lnTo>
                    <a:pt x="400811" y="179831"/>
                  </a:lnTo>
                  <a:lnTo>
                    <a:pt x="402335" y="181355"/>
                  </a:lnTo>
                  <a:lnTo>
                    <a:pt x="403859" y="181355"/>
                  </a:lnTo>
                  <a:lnTo>
                    <a:pt x="417575" y="192024"/>
                  </a:lnTo>
                  <a:lnTo>
                    <a:pt x="419099" y="193548"/>
                  </a:lnTo>
                  <a:lnTo>
                    <a:pt x="419099" y="195072"/>
                  </a:lnTo>
                  <a:lnTo>
                    <a:pt x="422840" y="199643"/>
                  </a:lnTo>
                  <a:lnTo>
                    <a:pt x="390143" y="199643"/>
                  </a:lnTo>
                  <a:lnTo>
                    <a:pt x="391199" y="200464"/>
                  </a:lnTo>
                  <a:close/>
                </a:path>
                <a:path w="913129" h="384175">
                  <a:moveTo>
                    <a:pt x="466473" y="371856"/>
                  </a:moveTo>
                  <a:lnTo>
                    <a:pt x="466343" y="371856"/>
                  </a:lnTo>
                  <a:lnTo>
                    <a:pt x="461771" y="298704"/>
                  </a:lnTo>
                  <a:lnTo>
                    <a:pt x="455723" y="273298"/>
                  </a:lnTo>
                  <a:lnTo>
                    <a:pt x="457199" y="265176"/>
                  </a:lnTo>
                  <a:lnTo>
                    <a:pt x="467867" y="236220"/>
                  </a:lnTo>
                  <a:lnTo>
                    <a:pt x="478535" y="213360"/>
                  </a:lnTo>
                  <a:lnTo>
                    <a:pt x="478535" y="211836"/>
                  </a:lnTo>
                  <a:lnTo>
                    <a:pt x="492251" y="195072"/>
                  </a:lnTo>
                  <a:lnTo>
                    <a:pt x="492251" y="193548"/>
                  </a:lnTo>
                  <a:lnTo>
                    <a:pt x="845819" y="193548"/>
                  </a:lnTo>
                  <a:lnTo>
                    <a:pt x="830579" y="198120"/>
                  </a:lnTo>
                  <a:lnTo>
                    <a:pt x="533399" y="198120"/>
                  </a:lnTo>
                  <a:lnTo>
                    <a:pt x="525780" y="199643"/>
                  </a:lnTo>
                  <a:lnTo>
                    <a:pt x="521207" y="199643"/>
                  </a:lnTo>
                  <a:lnTo>
                    <a:pt x="518159" y="201167"/>
                  </a:lnTo>
                  <a:lnTo>
                    <a:pt x="519248" y="201167"/>
                  </a:lnTo>
                  <a:lnTo>
                    <a:pt x="511410" y="207264"/>
                  </a:lnTo>
                  <a:lnTo>
                    <a:pt x="510539" y="207264"/>
                  </a:lnTo>
                  <a:lnTo>
                    <a:pt x="507491" y="210312"/>
                  </a:lnTo>
                  <a:lnTo>
                    <a:pt x="508253" y="210312"/>
                  </a:lnTo>
                  <a:lnTo>
                    <a:pt x="499109" y="222504"/>
                  </a:lnTo>
                  <a:lnTo>
                    <a:pt x="498347" y="222504"/>
                  </a:lnTo>
                  <a:lnTo>
                    <a:pt x="496823" y="225552"/>
                  </a:lnTo>
                  <a:lnTo>
                    <a:pt x="491947" y="236220"/>
                  </a:lnTo>
                  <a:lnTo>
                    <a:pt x="487679" y="245364"/>
                  </a:lnTo>
                  <a:lnTo>
                    <a:pt x="478535" y="272796"/>
                  </a:lnTo>
                  <a:lnTo>
                    <a:pt x="472439" y="301752"/>
                  </a:lnTo>
                  <a:lnTo>
                    <a:pt x="466473" y="371856"/>
                  </a:lnTo>
                  <a:close/>
                </a:path>
                <a:path w="913129" h="384175">
                  <a:moveTo>
                    <a:pt x="394715" y="201167"/>
                  </a:moveTo>
                  <a:lnTo>
                    <a:pt x="391199" y="200464"/>
                  </a:lnTo>
                  <a:lnTo>
                    <a:pt x="390143" y="199643"/>
                  </a:lnTo>
                  <a:lnTo>
                    <a:pt x="394715" y="201167"/>
                  </a:lnTo>
                  <a:close/>
                </a:path>
                <a:path w="913129" h="384175">
                  <a:moveTo>
                    <a:pt x="424087" y="201167"/>
                  </a:moveTo>
                  <a:lnTo>
                    <a:pt x="394715" y="201167"/>
                  </a:lnTo>
                  <a:lnTo>
                    <a:pt x="390143" y="199643"/>
                  </a:lnTo>
                  <a:lnTo>
                    <a:pt x="422840" y="199643"/>
                  </a:lnTo>
                  <a:lnTo>
                    <a:pt x="424087" y="201167"/>
                  </a:lnTo>
                  <a:close/>
                </a:path>
                <a:path w="913129" h="384175">
                  <a:moveTo>
                    <a:pt x="518159" y="201167"/>
                  </a:moveTo>
                  <a:lnTo>
                    <a:pt x="521207" y="199643"/>
                  </a:lnTo>
                  <a:lnTo>
                    <a:pt x="519625" y="200874"/>
                  </a:lnTo>
                  <a:lnTo>
                    <a:pt x="518159" y="201167"/>
                  </a:lnTo>
                  <a:close/>
                </a:path>
                <a:path w="913129" h="384175">
                  <a:moveTo>
                    <a:pt x="519625" y="200874"/>
                  </a:moveTo>
                  <a:lnTo>
                    <a:pt x="521207" y="199643"/>
                  </a:lnTo>
                  <a:lnTo>
                    <a:pt x="525780" y="199643"/>
                  </a:lnTo>
                  <a:lnTo>
                    <a:pt x="519625" y="200874"/>
                  </a:lnTo>
                  <a:close/>
                </a:path>
                <a:path w="913129" h="384175">
                  <a:moveTo>
                    <a:pt x="403859" y="210312"/>
                  </a:moveTo>
                  <a:lnTo>
                    <a:pt x="391199" y="200464"/>
                  </a:lnTo>
                  <a:lnTo>
                    <a:pt x="394715" y="201167"/>
                  </a:lnTo>
                  <a:lnTo>
                    <a:pt x="424087" y="201167"/>
                  </a:lnTo>
                  <a:lnTo>
                    <a:pt x="429075" y="207264"/>
                  </a:lnTo>
                  <a:lnTo>
                    <a:pt x="402335" y="207264"/>
                  </a:lnTo>
                  <a:lnTo>
                    <a:pt x="403859" y="210312"/>
                  </a:lnTo>
                  <a:close/>
                </a:path>
                <a:path w="913129" h="384175">
                  <a:moveTo>
                    <a:pt x="519248" y="201167"/>
                  </a:moveTo>
                  <a:lnTo>
                    <a:pt x="518159" y="201167"/>
                  </a:lnTo>
                  <a:lnTo>
                    <a:pt x="519625" y="200874"/>
                  </a:lnTo>
                  <a:lnTo>
                    <a:pt x="519248" y="201167"/>
                  </a:lnTo>
                  <a:close/>
                </a:path>
                <a:path w="913129" h="384175">
                  <a:moveTo>
                    <a:pt x="438911" y="225552"/>
                  </a:moveTo>
                  <a:lnTo>
                    <a:pt x="414527" y="225552"/>
                  </a:lnTo>
                  <a:lnTo>
                    <a:pt x="402335" y="207264"/>
                  </a:lnTo>
                  <a:lnTo>
                    <a:pt x="429075" y="207264"/>
                  </a:lnTo>
                  <a:lnTo>
                    <a:pt x="432815" y="211836"/>
                  </a:lnTo>
                  <a:lnTo>
                    <a:pt x="432815" y="213360"/>
                  </a:lnTo>
                  <a:lnTo>
                    <a:pt x="438911" y="225552"/>
                  </a:lnTo>
                  <a:close/>
                </a:path>
                <a:path w="913129" h="384175">
                  <a:moveTo>
                    <a:pt x="507491" y="210312"/>
                  </a:moveTo>
                  <a:lnTo>
                    <a:pt x="510539" y="207264"/>
                  </a:lnTo>
                  <a:lnTo>
                    <a:pt x="509320" y="208889"/>
                  </a:lnTo>
                  <a:lnTo>
                    <a:pt x="507491" y="210312"/>
                  </a:lnTo>
                  <a:close/>
                </a:path>
                <a:path w="913129" h="384175">
                  <a:moveTo>
                    <a:pt x="509320" y="208889"/>
                  </a:moveTo>
                  <a:lnTo>
                    <a:pt x="510539" y="207264"/>
                  </a:lnTo>
                  <a:lnTo>
                    <a:pt x="511410" y="207264"/>
                  </a:lnTo>
                  <a:lnTo>
                    <a:pt x="509320" y="208889"/>
                  </a:lnTo>
                  <a:close/>
                </a:path>
                <a:path w="913129" h="384175">
                  <a:moveTo>
                    <a:pt x="508253" y="210312"/>
                  </a:moveTo>
                  <a:lnTo>
                    <a:pt x="507491" y="210312"/>
                  </a:lnTo>
                  <a:lnTo>
                    <a:pt x="509320" y="208889"/>
                  </a:lnTo>
                  <a:lnTo>
                    <a:pt x="508253" y="210312"/>
                  </a:lnTo>
                  <a:close/>
                </a:path>
                <a:path w="913129" h="384175">
                  <a:moveTo>
                    <a:pt x="497092" y="225193"/>
                  </a:moveTo>
                  <a:lnTo>
                    <a:pt x="498347" y="222504"/>
                  </a:lnTo>
                  <a:lnTo>
                    <a:pt x="499109" y="222504"/>
                  </a:lnTo>
                  <a:lnTo>
                    <a:pt x="497092" y="225193"/>
                  </a:lnTo>
                  <a:close/>
                </a:path>
                <a:path w="913129" h="384175">
                  <a:moveTo>
                    <a:pt x="461771" y="384048"/>
                  </a:moveTo>
                  <a:lnTo>
                    <a:pt x="449579" y="384048"/>
                  </a:lnTo>
                  <a:lnTo>
                    <a:pt x="445007" y="379476"/>
                  </a:lnTo>
                  <a:lnTo>
                    <a:pt x="445007" y="373380"/>
                  </a:lnTo>
                  <a:lnTo>
                    <a:pt x="438911" y="301752"/>
                  </a:lnTo>
                  <a:lnTo>
                    <a:pt x="432815" y="271272"/>
                  </a:lnTo>
                  <a:lnTo>
                    <a:pt x="423671" y="245364"/>
                  </a:lnTo>
                  <a:lnTo>
                    <a:pt x="413003" y="224028"/>
                  </a:lnTo>
                  <a:lnTo>
                    <a:pt x="414527" y="225552"/>
                  </a:lnTo>
                  <a:lnTo>
                    <a:pt x="438911" y="225552"/>
                  </a:lnTo>
                  <a:lnTo>
                    <a:pt x="445007" y="237743"/>
                  </a:lnTo>
                  <a:lnTo>
                    <a:pt x="454151" y="266700"/>
                  </a:lnTo>
                  <a:lnTo>
                    <a:pt x="455603" y="272796"/>
                  </a:lnTo>
                  <a:lnTo>
                    <a:pt x="455723" y="273298"/>
                  </a:lnTo>
                  <a:lnTo>
                    <a:pt x="451103" y="298704"/>
                  </a:lnTo>
                  <a:lnTo>
                    <a:pt x="445007" y="371856"/>
                  </a:lnTo>
                  <a:lnTo>
                    <a:pt x="466473" y="371856"/>
                  </a:lnTo>
                  <a:lnTo>
                    <a:pt x="466343" y="373380"/>
                  </a:lnTo>
                  <a:lnTo>
                    <a:pt x="466343" y="379476"/>
                  </a:lnTo>
                  <a:lnTo>
                    <a:pt x="461771" y="384048"/>
                  </a:lnTo>
                  <a:close/>
                </a:path>
                <a:path w="913129" h="384175">
                  <a:moveTo>
                    <a:pt x="466343" y="371856"/>
                  </a:moveTo>
                  <a:lnTo>
                    <a:pt x="445007" y="371856"/>
                  </a:lnTo>
                  <a:lnTo>
                    <a:pt x="451103" y="298704"/>
                  </a:lnTo>
                  <a:lnTo>
                    <a:pt x="455723" y="273298"/>
                  </a:lnTo>
                  <a:lnTo>
                    <a:pt x="461771" y="298704"/>
                  </a:lnTo>
                  <a:lnTo>
                    <a:pt x="466343" y="371856"/>
                  </a:lnTo>
                  <a:close/>
                </a:path>
              </a:pathLst>
            </a:custGeom>
            <a:solidFill>
              <a:srgbClr val="31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2443" y="4410456"/>
              <a:ext cx="310896" cy="25907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274518" y="4308681"/>
            <a:ext cx="13208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5"/>
              </a:lnSpc>
            </a:pPr>
            <a:r>
              <a:rPr sz="2350" spc="-80" dirty="0">
                <a:solidFill>
                  <a:srgbClr val="3131FF"/>
                </a:solidFill>
                <a:latin typeface="Cambria"/>
                <a:cs typeface="Cambria"/>
              </a:rPr>
              <a:t>z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0259" y="5344239"/>
            <a:ext cx="5048250" cy="10941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754380" marR="5080" indent="-742315">
              <a:lnSpc>
                <a:spcPts val="2690"/>
              </a:lnSpc>
              <a:spcBef>
                <a:spcPts val="285"/>
              </a:spcBef>
            </a:pPr>
            <a:r>
              <a:rPr sz="2350" spc="-10" dirty="0">
                <a:solidFill>
                  <a:srgbClr val="3131FF"/>
                </a:solidFill>
                <a:latin typeface="Cambria"/>
                <a:cs typeface="Cambria"/>
              </a:rPr>
              <a:t>*Idea</a:t>
            </a:r>
            <a:r>
              <a:rPr sz="2350" spc="-120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is</a:t>
            </a:r>
            <a:r>
              <a:rPr sz="2350" spc="-3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50" dirty="0">
                <a:solidFill>
                  <a:srgbClr val="3131FF"/>
                </a:solidFill>
                <a:latin typeface="Cambria"/>
                <a:cs typeface="Cambria"/>
              </a:rPr>
              <a:t>to</a:t>
            </a:r>
            <a:r>
              <a:rPr sz="2350" spc="-3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120" dirty="0">
                <a:solidFill>
                  <a:srgbClr val="3131FF"/>
                </a:solidFill>
                <a:latin typeface="Cambria"/>
                <a:cs typeface="Cambria"/>
              </a:rPr>
              <a:t>generate</a:t>
            </a:r>
            <a:r>
              <a:rPr sz="2350" spc="-10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55" dirty="0">
                <a:solidFill>
                  <a:srgbClr val="3131FF"/>
                </a:solidFill>
                <a:latin typeface="Cambria"/>
                <a:cs typeface="Cambria"/>
              </a:rPr>
              <a:t>views</a:t>
            </a:r>
            <a:r>
              <a:rPr sz="2350" spc="-3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45" dirty="0">
                <a:solidFill>
                  <a:srgbClr val="3131FF"/>
                </a:solidFill>
                <a:latin typeface="Cambria"/>
                <a:cs typeface="Cambria"/>
              </a:rPr>
              <a:t>,not</a:t>
            </a:r>
            <a:r>
              <a:rPr sz="2350" spc="-5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75" dirty="0">
                <a:solidFill>
                  <a:srgbClr val="3131FF"/>
                </a:solidFill>
                <a:latin typeface="Cambria"/>
                <a:cs typeface="Cambria"/>
              </a:rPr>
              <a:t>to</a:t>
            </a:r>
            <a:r>
              <a:rPr sz="2350" spc="-50" dirty="0">
                <a:solidFill>
                  <a:srgbClr val="3131FF"/>
                </a:solidFill>
                <a:latin typeface="Cambria"/>
                <a:cs typeface="Cambria"/>
              </a:rPr>
              <a:t> vet</a:t>
            </a:r>
            <a:r>
              <a:rPr sz="2350" spc="-4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90" dirty="0">
                <a:solidFill>
                  <a:srgbClr val="3131FF"/>
                </a:solidFill>
                <a:latin typeface="Cambria"/>
                <a:cs typeface="Cambria"/>
              </a:rPr>
              <a:t>them </a:t>
            </a:r>
            <a:r>
              <a:rPr sz="2350" u="heavy" spc="-10" dirty="0">
                <a:solidFill>
                  <a:srgbClr val="FF6400"/>
                </a:solidFill>
                <a:uFill>
                  <a:solidFill>
                    <a:srgbClr val="FF6400"/>
                  </a:solidFill>
                </a:uFill>
                <a:latin typeface="Cambria"/>
                <a:cs typeface="Cambria"/>
              </a:rPr>
              <a:t>Groups</a:t>
            </a:r>
            <a:endParaRPr sz="2350">
              <a:latin typeface="Cambria"/>
              <a:cs typeface="Cambria"/>
            </a:endParaRPr>
          </a:p>
          <a:p>
            <a:pPr marL="96520">
              <a:lnSpc>
                <a:spcPct val="100000"/>
              </a:lnSpc>
              <a:spcBef>
                <a:spcPts val="25"/>
              </a:spcBef>
              <a:tabLst>
                <a:tab pos="426084" algn="l"/>
                <a:tab pos="1448435" algn="l"/>
                <a:tab pos="1778000" algn="l"/>
              </a:tabLst>
            </a:pPr>
            <a:r>
              <a:rPr sz="2350" spc="-50" dirty="0">
                <a:solidFill>
                  <a:srgbClr val="FF6400"/>
                </a:solidFill>
                <a:latin typeface="Cambria"/>
                <a:cs typeface="Cambria"/>
              </a:rPr>
              <a:t>1</a:t>
            </a:r>
            <a:r>
              <a:rPr sz="2350" dirty="0">
                <a:solidFill>
                  <a:srgbClr val="FF6400"/>
                </a:solidFill>
                <a:latin typeface="Cambria"/>
                <a:cs typeface="Cambria"/>
              </a:rPr>
              <a:t>	</a:t>
            </a:r>
            <a:r>
              <a:rPr sz="2350" spc="-20" dirty="0">
                <a:solidFill>
                  <a:srgbClr val="FF6400"/>
                </a:solidFill>
                <a:latin typeface="Cambria"/>
                <a:cs typeface="Cambria"/>
              </a:rPr>
              <a:t>Users</a:t>
            </a:r>
            <a:r>
              <a:rPr sz="2350" dirty="0">
                <a:solidFill>
                  <a:srgbClr val="FF6400"/>
                </a:solidFill>
                <a:latin typeface="Cambria"/>
                <a:cs typeface="Cambria"/>
              </a:rPr>
              <a:t>	</a:t>
            </a:r>
            <a:r>
              <a:rPr sz="2350" spc="-50" dirty="0">
                <a:solidFill>
                  <a:srgbClr val="FF6400"/>
                </a:solidFill>
                <a:latin typeface="Cambria"/>
                <a:cs typeface="Cambria"/>
              </a:rPr>
              <a:t>2</a:t>
            </a:r>
            <a:r>
              <a:rPr sz="2350" dirty="0">
                <a:solidFill>
                  <a:srgbClr val="FF6400"/>
                </a:solidFill>
                <a:latin typeface="Cambria"/>
                <a:cs typeface="Cambria"/>
              </a:rPr>
              <a:t>	</a:t>
            </a:r>
            <a:r>
              <a:rPr sz="2350" spc="-10" dirty="0">
                <a:solidFill>
                  <a:srgbClr val="FF6400"/>
                </a:solidFill>
                <a:latin typeface="Cambria"/>
                <a:cs typeface="Cambria"/>
              </a:rPr>
              <a:t>Middle</a:t>
            </a:r>
            <a:r>
              <a:rPr sz="2350" spc="-95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FF6400"/>
                </a:solidFill>
                <a:latin typeface="Cambria"/>
                <a:cs typeface="Cambria"/>
              </a:rPr>
              <a:t>Level</a:t>
            </a:r>
            <a:r>
              <a:rPr sz="2350" spc="-40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350" spc="-114" dirty="0">
                <a:solidFill>
                  <a:srgbClr val="FF6400"/>
                </a:solidFill>
                <a:latin typeface="Cambria"/>
                <a:cs typeface="Cambria"/>
              </a:rPr>
              <a:t>managers</a:t>
            </a:r>
            <a:r>
              <a:rPr sz="2350" spc="-10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350" spc="-50" dirty="0">
                <a:solidFill>
                  <a:srgbClr val="FF6400"/>
                </a:solidFill>
                <a:latin typeface="Cambria"/>
                <a:cs typeface="Cambria"/>
              </a:rPr>
              <a:t>3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15" name="object 15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6192" y="932687"/>
              <a:ext cx="4156075" cy="58419"/>
            </a:xfrm>
            <a:custGeom>
              <a:avLst/>
              <a:gdLst/>
              <a:ahLst/>
              <a:cxnLst/>
              <a:rect l="l" t="t" r="r" b="b"/>
              <a:pathLst>
                <a:path w="4156075" h="58419">
                  <a:moveTo>
                    <a:pt x="0" y="0"/>
                  </a:moveTo>
                  <a:lnTo>
                    <a:pt x="4155947" y="0"/>
                  </a:lnTo>
                  <a:lnTo>
                    <a:pt x="4155947" y="57912"/>
                  </a:lnTo>
                  <a:lnTo>
                    <a:pt x="0" y="57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45018" y="343816"/>
            <a:ext cx="7480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Requirements</a:t>
            </a:r>
            <a:r>
              <a:rPr spc="-70" dirty="0"/>
              <a:t> </a:t>
            </a:r>
            <a:r>
              <a:rPr spc="-50" dirty="0"/>
              <a:t>Elicitation-</a:t>
            </a:r>
            <a:r>
              <a:rPr spc="5" dirty="0"/>
              <a:t> </a:t>
            </a:r>
            <a:r>
              <a:rPr spc="-114" dirty="0"/>
              <a:t>Brainstorming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2719" y="1958340"/>
              <a:ext cx="3015996" cy="56083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9115" y="25908"/>
              <a:ext cx="1676399" cy="67970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46192" y="3035808"/>
              <a:ext cx="891540" cy="485140"/>
            </a:xfrm>
            <a:custGeom>
              <a:avLst/>
              <a:gdLst/>
              <a:ahLst/>
              <a:cxnLst/>
              <a:rect l="l" t="t" r="r" b="b"/>
              <a:pathLst>
                <a:path w="891539" h="485139">
                  <a:moveTo>
                    <a:pt x="891539" y="484632"/>
                  </a:moveTo>
                  <a:lnTo>
                    <a:pt x="0" y="484632"/>
                  </a:lnTo>
                  <a:lnTo>
                    <a:pt x="0" y="0"/>
                  </a:lnTo>
                  <a:lnTo>
                    <a:pt x="891539" y="0"/>
                  </a:lnTo>
                  <a:lnTo>
                    <a:pt x="891539" y="484632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6192" y="3029711"/>
              <a:ext cx="896619" cy="497205"/>
            </a:xfrm>
            <a:custGeom>
              <a:avLst/>
              <a:gdLst/>
              <a:ahLst/>
              <a:cxnLst/>
              <a:rect l="l" t="t" r="r" b="b"/>
              <a:pathLst>
                <a:path w="896620" h="497204">
                  <a:moveTo>
                    <a:pt x="883919" y="12192"/>
                  </a:moveTo>
                  <a:lnTo>
                    <a:pt x="0" y="12192"/>
                  </a:lnTo>
                  <a:lnTo>
                    <a:pt x="0" y="0"/>
                  </a:lnTo>
                  <a:lnTo>
                    <a:pt x="894588" y="0"/>
                  </a:lnTo>
                  <a:lnTo>
                    <a:pt x="896111" y="3048"/>
                  </a:lnTo>
                  <a:lnTo>
                    <a:pt x="896111" y="6096"/>
                  </a:lnTo>
                  <a:lnTo>
                    <a:pt x="883919" y="6096"/>
                  </a:lnTo>
                  <a:lnTo>
                    <a:pt x="883919" y="12192"/>
                  </a:lnTo>
                  <a:close/>
                </a:path>
                <a:path w="896620" h="497204">
                  <a:moveTo>
                    <a:pt x="883919" y="490728"/>
                  </a:moveTo>
                  <a:lnTo>
                    <a:pt x="883919" y="6096"/>
                  </a:lnTo>
                  <a:lnTo>
                    <a:pt x="890015" y="12192"/>
                  </a:lnTo>
                  <a:lnTo>
                    <a:pt x="896111" y="12192"/>
                  </a:lnTo>
                  <a:lnTo>
                    <a:pt x="896111" y="484632"/>
                  </a:lnTo>
                  <a:lnTo>
                    <a:pt x="890015" y="484632"/>
                  </a:lnTo>
                  <a:lnTo>
                    <a:pt x="883919" y="490728"/>
                  </a:lnTo>
                  <a:close/>
                </a:path>
                <a:path w="896620" h="497204">
                  <a:moveTo>
                    <a:pt x="896111" y="12192"/>
                  </a:moveTo>
                  <a:lnTo>
                    <a:pt x="890015" y="12192"/>
                  </a:lnTo>
                  <a:lnTo>
                    <a:pt x="883919" y="6096"/>
                  </a:lnTo>
                  <a:lnTo>
                    <a:pt x="896111" y="6096"/>
                  </a:lnTo>
                  <a:lnTo>
                    <a:pt x="896111" y="12192"/>
                  </a:lnTo>
                  <a:close/>
                </a:path>
                <a:path w="896620" h="497204">
                  <a:moveTo>
                    <a:pt x="894588" y="496824"/>
                  </a:moveTo>
                  <a:lnTo>
                    <a:pt x="0" y="496824"/>
                  </a:lnTo>
                  <a:lnTo>
                    <a:pt x="0" y="484632"/>
                  </a:lnTo>
                  <a:lnTo>
                    <a:pt x="883919" y="484632"/>
                  </a:lnTo>
                  <a:lnTo>
                    <a:pt x="883919" y="490728"/>
                  </a:lnTo>
                  <a:lnTo>
                    <a:pt x="896111" y="490728"/>
                  </a:lnTo>
                  <a:lnTo>
                    <a:pt x="896111" y="493776"/>
                  </a:lnTo>
                  <a:lnTo>
                    <a:pt x="894588" y="496824"/>
                  </a:lnTo>
                  <a:close/>
                </a:path>
                <a:path w="896620" h="497204">
                  <a:moveTo>
                    <a:pt x="896111" y="490728"/>
                  </a:moveTo>
                  <a:lnTo>
                    <a:pt x="883919" y="490728"/>
                  </a:lnTo>
                  <a:lnTo>
                    <a:pt x="890015" y="484632"/>
                  </a:lnTo>
                  <a:lnTo>
                    <a:pt x="896111" y="484632"/>
                  </a:lnTo>
                  <a:lnTo>
                    <a:pt x="896111" y="4907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92854" y="1131764"/>
            <a:ext cx="4674870" cy="41484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latin typeface="Cambria"/>
                <a:cs typeface="Cambria"/>
              </a:rPr>
              <a:t>It</a:t>
            </a:r>
            <a:r>
              <a:rPr sz="2350" spc="-9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is</a:t>
            </a:r>
            <a:r>
              <a:rPr sz="2350" spc="-4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a</a:t>
            </a:r>
            <a:r>
              <a:rPr sz="2350" spc="-30" dirty="0">
                <a:latin typeface="Cambria"/>
                <a:cs typeface="Cambria"/>
              </a:rPr>
              <a:t> </a:t>
            </a:r>
            <a:r>
              <a:rPr sz="2350" spc="-105" dirty="0">
                <a:latin typeface="Cambria"/>
                <a:cs typeface="Cambria"/>
              </a:rPr>
              <a:t>group</a:t>
            </a:r>
            <a:r>
              <a:rPr sz="2350" spc="-20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technique</a:t>
            </a:r>
            <a:endParaRPr sz="23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320"/>
              </a:spcBef>
            </a:pPr>
            <a:endParaRPr sz="2350">
              <a:latin typeface="Cambria"/>
              <a:cs typeface="Cambria"/>
            </a:endParaRPr>
          </a:p>
          <a:p>
            <a:pPr marL="977265">
              <a:lnSpc>
                <a:spcPct val="100000"/>
              </a:lnSpc>
            </a:pPr>
            <a:r>
              <a:rPr sz="2350" spc="-110" dirty="0">
                <a:latin typeface="Cambria"/>
                <a:cs typeface="Cambria"/>
              </a:rPr>
              <a:t>group</a:t>
            </a:r>
            <a:r>
              <a:rPr sz="2350" spc="-15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discussions</a:t>
            </a:r>
            <a:endParaRPr sz="23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190"/>
              </a:spcBef>
            </a:pPr>
            <a:endParaRPr sz="2350">
              <a:latin typeface="Cambria"/>
              <a:cs typeface="Cambria"/>
            </a:endParaRPr>
          </a:p>
          <a:p>
            <a:pPr marL="193675">
              <a:lnSpc>
                <a:spcPct val="100000"/>
              </a:lnSpc>
              <a:tabLst>
                <a:tab pos="3039110" algn="l"/>
              </a:tabLst>
            </a:pPr>
            <a:r>
              <a:rPr sz="1750" dirty="0">
                <a:latin typeface="Cambria"/>
                <a:cs typeface="Cambria"/>
              </a:rPr>
              <a:t>New</a:t>
            </a:r>
            <a:r>
              <a:rPr sz="1750" spc="-65" dirty="0">
                <a:latin typeface="Cambria"/>
                <a:cs typeface="Cambria"/>
              </a:rPr>
              <a:t> </a:t>
            </a:r>
            <a:r>
              <a:rPr sz="1750" spc="-60" dirty="0">
                <a:latin typeface="Cambria"/>
                <a:cs typeface="Cambria"/>
              </a:rPr>
              <a:t>ideas</a:t>
            </a:r>
            <a:r>
              <a:rPr sz="1750" spc="-25" dirty="0">
                <a:latin typeface="Cambria"/>
                <a:cs typeface="Cambria"/>
              </a:rPr>
              <a:t> </a:t>
            </a:r>
            <a:r>
              <a:rPr sz="1750" spc="-10" dirty="0">
                <a:latin typeface="Cambria"/>
                <a:cs typeface="Cambria"/>
              </a:rPr>
              <a:t>Quickly</a:t>
            </a:r>
            <a:r>
              <a:rPr sz="1750" dirty="0">
                <a:latin typeface="Cambria"/>
                <a:cs typeface="Cambria"/>
              </a:rPr>
              <a:t>	</a:t>
            </a:r>
            <a:r>
              <a:rPr sz="1750" spc="-40" dirty="0">
                <a:latin typeface="Cambria"/>
                <a:cs typeface="Cambria"/>
              </a:rPr>
              <a:t>Creative</a:t>
            </a:r>
            <a:r>
              <a:rPr sz="1750" spc="-25" dirty="0">
                <a:latin typeface="Cambria"/>
                <a:cs typeface="Cambria"/>
              </a:rPr>
              <a:t> Thinking</a:t>
            </a:r>
            <a:endParaRPr sz="17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350" spc="-130" dirty="0">
                <a:solidFill>
                  <a:srgbClr val="3131FF"/>
                </a:solidFill>
                <a:latin typeface="Cambria"/>
                <a:cs typeface="Cambria"/>
              </a:rPr>
              <a:t>Prepare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35" dirty="0">
                <a:solidFill>
                  <a:srgbClr val="3131FF"/>
                </a:solidFill>
                <a:latin typeface="Cambria"/>
                <a:cs typeface="Cambria"/>
              </a:rPr>
              <a:t>long</a:t>
            </a:r>
            <a:r>
              <a:rPr sz="2350" spc="-6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25" dirty="0">
                <a:solidFill>
                  <a:srgbClr val="3131FF"/>
                </a:solidFill>
                <a:latin typeface="Cambria"/>
                <a:cs typeface="Cambria"/>
              </a:rPr>
              <a:t>list</a:t>
            </a:r>
            <a:r>
              <a:rPr sz="2350" spc="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of</a:t>
            </a:r>
            <a:r>
              <a:rPr sz="2350" spc="-3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45" dirty="0">
                <a:solidFill>
                  <a:srgbClr val="3131FF"/>
                </a:solidFill>
                <a:latin typeface="Cambria"/>
                <a:cs typeface="Cambria"/>
              </a:rPr>
              <a:t>requirements</a:t>
            </a:r>
            <a:endParaRPr sz="2350">
              <a:latin typeface="Cambria"/>
              <a:cs typeface="Cambria"/>
            </a:endParaRPr>
          </a:p>
          <a:p>
            <a:pPr marL="3055620" marR="170180">
              <a:lnSpc>
                <a:spcPts val="2500"/>
              </a:lnSpc>
              <a:spcBef>
                <a:spcPts val="2605"/>
              </a:spcBef>
              <a:tabLst>
                <a:tab pos="4213860" algn="l"/>
              </a:tabLst>
            </a:pPr>
            <a:r>
              <a:rPr sz="2350" spc="-10" dirty="0">
                <a:solidFill>
                  <a:srgbClr val="3131FF"/>
                </a:solidFill>
                <a:latin typeface="Cambria"/>
                <a:cs typeface="Cambria"/>
              </a:rPr>
              <a:t>Categori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	</a:t>
            </a:r>
            <a:r>
              <a:rPr sz="2350" spc="-130" dirty="0">
                <a:solidFill>
                  <a:srgbClr val="3131FF"/>
                </a:solidFill>
                <a:latin typeface="Cambria"/>
                <a:cs typeface="Cambria"/>
              </a:rPr>
              <a:t>ed </a:t>
            </a:r>
            <a:r>
              <a:rPr sz="2350" spc="-10" dirty="0">
                <a:solidFill>
                  <a:srgbClr val="3131FF"/>
                </a:solidFill>
                <a:latin typeface="Cambria"/>
                <a:cs typeface="Cambria"/>
              </a:rPr>
              <a:t>Prioritized Pruned</a:t>
            </a:r>
            <a:endParaRPr sz="2350">
              <a:latin typeface="Cambria"/>
              <a:cs typeface="Cambria"/>
            </a:endParaRPr>
          </a:p>
        </p:txBody>
      </p:sp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2719" y="2519172"/>
            <a:ext cx="3015996" cy="2330195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219024" y="6055847"/>
            <a:ext cx="224218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80" dirty="0">
                <a:solidFill>
                  <a:srgbClr val="FF6400"/>
                </a:solidFill>
                <a:latin typeface="Cambria"/>
                <a:cs typeface="Cambria"/>
              </a:rPr>
              <a:t>Total</a:t>
            </a:r>
            <a:r>
              <a:rPr sz="2350" spc="-45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350" spc="-85" dirty="0">
                <a:solidFill>
                  <a:srgbClr val="FF6400"/>
                </a:solidFill>
                <a:latin typeface="Cambria"/>
                <a:cs typeface="Cambria"/>
              </a:rPr>
              <a:t>Stakeholders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92765" cy="5041900"/>
            <a:chOff x="0" y="0"/>
            <a:chExt cx="10692765" cy="5041900"/>
          </a:xfrm>
        </p:grpSpPr>
        <p:sp>
          <p:nvSpPr>
            <p:cNvPr id="3" name="object 3"/>
            <p:cNvSpPr/>
            <p:nvPr/>
          </p:nvSpPr>
          <p:spPr>
            <a:xfrm>
              <a:off x="1117091" y="934211"/>
              <a:ext cx="4229100" cy="56515"/>
            </a:xfrm>
            <a:custGeom>
              <a:avLst/>
              <a:gdLst/>
              <a:ahLst/>
              <a:cxnLst/>
              <a:rect l="l" t="t" r="r" b="b"/>
              <a:pathLst>
                <a:path w="4229100" h="56515">
                  <a:moveTo>
                    <a:pt x="4229100" y="56387"/>
                  </a:moveTo>
                  <a:lnTo>
                    <a:pt x="0" y="56387"/>
                  </a:lnTo>
                  <a:lnTo>
                    <a:pt x="0" y="0"/>
                  </a:lnTo>
                  <a:lnTo>
                    <a:pt x="4229100" y="0"/>
                  </a:lnTo>
                  <a:lnTo>
                    <a:pt x="4229100" y="563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0692765" cy="5041900"/>
            </a:xfrm>
            <a:custGeom>
              <a:avLst/>
              <a:gdLst/>
              <a:ahLst/>
              <a:cxnLst/>
              <a:rect l="l" t="t" r="r" b="b"/>
              <a:pathLst>
                <a:path w="10692765" h="5041900">
                  <a:moveTo>
                    <a:pt x="5346192" y="2519184"/>
                  </a:moveTo>
                  <a:lnTo>
                    <a:pt x="0" y="2519184"/>
                  </a:lnTo>
                  <a:lnTo>
                    <a:pt x="0" y="5041404"/>
                  </a:lnTo>
                  <a:lnTo>
                    <a:pt x="5346192" y="5041404"/>
                  </a:lnTo>
                  <a:lnTo>
                    <a:pt x="5346192" y="2519184"/>
                  </a:lnTo>
                  <a:close/>
                </a:path>
                <a:path w="10692765" h="5041900">
                  <a:moveTo>
                    <a:pt x="10692384" y="0"/>
                  </a:moveTo>
                  <a:lnTo>
                    <a:pt x="5346192" y="0"/>
                  </a:lnTo>
                  <a:lnTo>
                    <a:pt x="5346192" y="2519184"/>
                  </a:lnTo>
                  <a:lnTo>
                    <a:pt x="10692384" y="2519184"/>
                  </a:lnTo>
                  <a:lnTo>
                    <a:pt x="10692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6192" y="934211"/>
              <a:ext cx="4156075" cy="56515"/>
            </a:xfrm>
            <a:custGeom>
              <a:avLst/>
              <a:gdLst/>
              <a:ahLst/>
              <a:cxnLst/>
              <a:rect l="l" t="t" r="r" b="b"/>
              <a:pathLst>
                <a:path w="4156075" h="56515">
                  <a:moveTo>
                    <a:pt x="0" y="0"/>
                  </a:moveTo>
                  <a:lnTo>
                    <a:pt x="4155947" y="0"/>
                  </a:lnTo>
                  <a:lnTo>
                    <a:pt x="4155947" y="56387"/>
                  </a:lnTo>
                  <a:lnTo>
                    <a:pt x="0" y="56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81648" y="276788"/>
            <a:ext cx="583755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b="1" dirty="0">
                <a:solidFill>
                  <a:srgbClr val="3131FF"/>
                </a:solidFill>
                <a:latin typeface="Arial"/>
                <a:cs typeface="Arial"/>
              </a:rPr>
              <a:t>Requirements</a:t>
            </a:r>
            <a:r>
              <a:rPr sz="3900" b="1" spc="-270" dirty="0">
                <a:solidFill>
                  <a:srgbClr val="3131FF"/>
                </a:solidFill>
                <a:latin typeface="Arial"/>
                <a:cs typeface="Arial"/>
              </a:rPr>
              <a:t> </a:t>
            </a:r>
            <a:r>
              <a:rPr sz="3900" b="1" spc="-10" dirty="0">
                <a:solidFill>
                  <a:srgbClr val="3131FF"/>
                </a:solidFill>
                <a:latin typeface="Arial"/>
                <a:cs typeface="Arial"/>
              </a:rPr>
              <a:t>Elicitation</a:t>
            </a:r>
            <a:endParaRPr sz="3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97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91254" y="1066320"/>
            <a:ext cx="8157209" cy="4780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0"/>
              </a:spcBef>
              <a:tabLst>
                <a:tab pos="4628515" algn="l"/>
              </a:tabLst>
            </a:pPr>
            <a:r>
              <a:rPr sz="2350" b="1" dirty="0">
                <a:solidFill>
                  <a:srgbClr val="FF6400"/>
                </a:solidFill>
                <a:latin typeface="Arial"/>
                <a:cs typeface="Arial"/>
              </a:rPr>
              <a:t>A</a:t>
            </a:r>
            <a:r>
              <a:rPr sz="2350" b="1" spc="-9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F6400"/>
                </a:solidFill>
                <a:latin typeface="Arial"/>
                <a:cs typeface="Arial"/>
              </a:rPr>
              <a:t>Facilitator</a:t>
            </a:r>
            <a:r>
              <a:rPr sz="2350" b="1" spc="-6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F6400"/>
                </a:solidFill>
                <a:latin typeface="Arial"/>
                <a:cs typeface="Arial"/>
              </a:rPr>
              <a:t>may</a:t>
            </a:r>
            <a:r>
              <a:rPr sz="2350" b="1" spc="-12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F6400"/>
                </a:solidFill>
                <a:latin typeface="Arial"/>
                <a:cs typeface="Arial"/>
              </a:rPr>
              <a:t>handle</a:t>
            </a:r>
            <a:r>
              <a:rPr sz="2350" b="1" spc="-95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FF6400"/>
                </a:solidFill>
                <a:latin typeface="Arial"/>
                <a:cs typeface="Arial"/>
              </a:rPr>
              <a:t>group</a:t>
            </a:r>
            <a:r>
              <a:rPr sz="2350" b="1" dirty="0">
                <a:solidFill>
                  <a:srgbClr val="FF6400"/>
                </a:solidFill>
                <a:latin typeface="Arial"/>
                <a:cs typeface="Arial"/>
              </a:rPr>
              <a:t>	bias,</a:t>
            </a:r>
            <a:r>
              <a:rPr sz="2350" b="1" spc="-135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350" b="1" dirty="0">
                <a:solidFill>
                  <a:srgbClr val="FF6400"/>
                </a:solidFill>
                <a:latin typeface="Arial"/>
                <a:cs typeface="Arial"/>
              </a:rPr>
              <a:t>conflicts</a:t>
            </a:r>
            <a:r>
              <a:rPr sz="2350" b="1" spc="-110" dirty="0">
                <a:solidFill>
                  <a:srgbClr val="FF6400"/>
                </a:solidFill>
                <a:latin typeface="Arial"/>
                <a:cs typeface="Arial"/>
              </a:rPr>
              <a:t> </a:t>
            </a:r>
            <a:r>
              <a:rPr sz="2350" b="1" spc="-10" dirty="0">
                <a:solidFill>
                  <a:srgbClr val="FF6400"/>
                </a:solidFill>
                <a:latin typeface="Arial"/>
                <a:cs typeface="Arial"/>
              </a:rPr>
              <a:t>carefully</a:t>
            </a:r>
            <a:endParaRPr sz="235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  <a:spcBef>
                <a:spcPts val="2555"/>
              </a:spcBef>
            </a:pPr>
            <a:r>
              <a:rPr sz="2350" spc="-35" dirty="0">
                <a:latin typeface="Arial MT"/>
                <a:cs typeface="Arial MT"/>
              </a:rPr>
              <a:t>-</a:t>
            </a:r>
            <a:r>
              <a:rPr sz="2350" dirty="0">
                <a:latin typeface="Arial MT"/>
                <a:cs typeface="Arial MT"/>
              </a:rPr>
              <a:t>-</a:t>
            </a:r>
            <a:r>
              <a:rPr sz="2350" spc="-6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Facilitator</a:t>
            </a:r>
            <a:r>
              <a:rPr sz="2350" spc="-4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may</a:t>
            </a:r>
            <a:r>
              <a:rPr sz="2350" spc="-9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follow</a:t>
            </a:r>
            <a:r>
              <a:rPr sz="2350" spc="-5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</a:t>
            </a:r>
            <a:r>
              <a:rPr sz="2350" spc="-6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published</a:t>
            </a:r>
            <a:r>
              <a:rPr sz="2350" spc="-65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agenda</a:t>
            </a:r>
            <a:endParaRPr sz="2350">
              <a:latin typeface="Arial MT"/>
              <a:cs typeface="Arial MT"/>
            </a:endParaRPr>
          </a:p>
          <a:p>
            <a:pPr marL="392430" marR="106680" indent="-278765">
              <a:lnSpc>
                <a:spcPts val="2700"/>
              </a:lnSpc>
              <a:spcBef>
                <a:spcPts val="1870"/>
              </a:spcBef>
            </a:pPr>
            <a:r>
              <a:rPr sz="3525" spc="-52" baseline="16548" dirty="0">
                <a:latin typeface="Arial MT"/>
                <a:cs typeface="Arial MT"/>
              </a:rPr>
              <a:t>-</a:t>
            </a:r>
            <a:r>
              <a:rPr sz="3525" baseline="16548" dirty="0">
                <a:latin typeface="Arial MT"/>
                <a:cs typeface="Arial MT"/>
              </a:rPr>
              <a:t>-</a:t>
            </a:r>
            <a:r>
              <a:rPr sz="3525" spc="-67" baseline="16548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Every</a:t>
            </a:r>
            <a:r>
              <a:rPr sz="2350" spc="-8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idea</a:t>
            </a:r>
            <a:r>
              <a:rPr sz="2350" spc="-5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will</a:t>
            </a:r>
            <a:r>
              <a:rPr sz="2350" spc="-4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be</a:t>
            </a:r>
            <a:r>
              <a:rPr sz="2350" spc="-6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documented</a:t>
            </a:r>
            <a:r>
              <a:rPr sz="2350" spc="-3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in</a:t>
            </a:r>
            <a:r>
              <a:rPr sz="2350" spc="-5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a</a:t>
            </a:r>
            <a:r>
              <a:rPr sz="2350" spc="-7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way</a:t>
            </a:r>
            <a:r>
              <a:rPr sz="2350" spc="-6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that</a:t>
            </a:r>
            <a:r>
              <a:rPr sz="2350" spc="-70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everyone</a:t>
            </a:r>
            <a:r>
              <a:rPr sz="2350" spc="-55" dirty="0">
                <a:latin typeface="Arial MT"/>
                <a:cs typeface="Arial MT"/>
              </a:rPr>
              <a:t> </a:t>
            </a:r>
            <a:r>
              <a:rPr sz="2350" spc="-25" dirty="0">
                <a:latin typeface="Arial MT"/>
                <a:cs typeface="Arial MT"/>
              </a:rPr>
              <a:t>can </a:t>
            </a:r>
            <a:r>
              <a:rPr sz="2350" dirty="0">
                <a:latin typeface="Arial MT"/>
                <a:cs typeface="Arial MT"/>
              </a:rPr>
              <a:t>see</a:t>
            </a:r>
            <a:r>
              <a:rPr sz="2350" spc="-75" dirty="0">
                <a:latin typeface="Arial MT"/>
                <a:cs typeface="Arial MT"/>
              </a:rPr>
              <a:t> </a:t>
            </a:r>
            <a:r>
              <a:rPr sz="2350" spc="-25" dirty="0">
                <a:latin typeface="Arial MT"/>
                <a:cs typeface="Arial MT"/>
              </a:rPr>
              <a:t>it.</a:t>
            </a:r>
            <a:endParaRPr sz="2350">
              <a:latin typeface="Arial MT"/>
              <a:cs typeface="Arial MT"/>
            </a:endParaRPr>
          </a:p>
          <a:p>
            <a:pPr marL="114300">
              <a:lnSpc>
                <a:spcPts val="2535"/>
              </a:lnSpc>
              <a:tabLst>
                <a:tab pos="2657475" algn="l"/>
              </a:tabLst>
            </a:pPr>
            <a:r>
              <a:rPr sz="2350" spc="-35" dirty="0">
                <a:latin typeface="Arial MT"/>
                <a:cs typeface="Arial MT"/>
              </a:rPr>
              <a:t>-</a:t>
            </a:r>
            <a:r>
              <a:rPr sz="2350" spc="-10" dirty="0">
                <a:latin typeface="Arial MT"/>
                <a:cs typeface="Arial MT"/>
              </a:rPr>
              <a:t>-</a:t>
            </a:r>
            <a:r>
              <a:rPr sz="2350" spc="-20" dirty="0">
                <a:latin typeface="Arial MT"/>
                <a:cs typeface="Arial MT"/>
              </a:rPr>
              <a:t>A</a:t>
            </a:r>
            <a:r>
              <a:rPr sz="2350" spc="-155" dirty="0">
                <a:latin typeface="Arial MT"/>
                <a:cs typeface="Arial MT"/>
              </a:rPr>
              <a:t> </a:t>
            </a:r>
            <a:r>
              <a:rPr sz="2350" dirty="0">
                <a:latin typeface="Arial MT"/>
                <a:cs typeface="Arial MT"/>
              </a:rPr>
              <a:t>detailed</a:t>
            </a:r>
            <a:r>
              <a:rPr sz="2350" spc="-85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report</a:t>
            </a:r>
            <a:r>
              <a:rPr sz="2350" dirty="0">
                <a:latin typeface="Arial MT"/>
                <a:cs typeface="Arial MT"/>
              </a:rPr>
              <a:t>	is</a:t>
            </a:r>
            <a:r>
              <a:rPr sz="2350" spc="-55" dirty="0">
                <a:latin typeface="Arial MT"/>
                <a:cs typeface="Arial MT"/>
              </a:rPr>
              <a:t> </a:t>
            </a:r>
            <a:r>
              <a:rPr sz="2350" spc="-10" dirty="0">
                <a:latin typeface="Arial MT"/>
                <a:cs typeface="Arial MT"/>
              </a:rPr>
              <a:t>prepared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235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tabLst>
                <a:tab pos="447040" algn="l"/>
              </a:tabLst>
            </a:pPr>
            <a:r>
              <a:rPr sz="2350" spc="-50" dirty="0">
                <a:solidFill>
                  <a:srgbClr val="009900"/>
                </a:solidFill>
                <a:latin typeface="Arial MT"/>
                <a:cs typeface="Arial MT"/>
              </a:rPr>
              <a:t>3</a:t>
            </a:r>
            <a:r>
              <a:rPr sz="2350" dirty="0">
                <a:solidFill>
                  <a:srgbClr val="009900"/>
                </a:solidFill>
                <a:latin typeface="Arial MT"/>
                <a:cs typeface="Arial MT"/>
              </a:rPr>
              <a:t>	</a:t>
            </a:r>
            <a:r>
              <a:rPr sz="2350" spc="-20" dirty="0">
                <a:solidFill>
                  <a:srgbClr val="009900"/>
                </a:solidFill>
                <a:latin typeface="Arial MT"/>
                <a:cs typeface="Arial MT"/>
              </a:rPr>
              <a:t>Facilitated</a:t>
            </a:r>
            <a:r>
              <a:rPr sz="2350" spc="-145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9900"/>
                </a:solidFill>
                <a:latin typeface="Arial MT"/>
                <a:cs typeface="Arial MT"/>
              </a:rPr>
              <a:t>Application</a:t>
            </a:r>
            <a:r>
              <a:rPr sz="2350" spc="-85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9900"/>
                </a:solidFill>
                <a:latin typeface="Arial MT"/>
                <a:cs typeface="Arial MT"/>
              </a:rPr>
              <a:t>specification</a:t>
            </a:r>
            <a:r>
              <a:rPr sz="2350" spc="5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2350" spc="-35" dirty="0">
                <a:solidFill>
                  <a:srgbClr val="009900"/>
                </a:solidFill>
                <a:latin typeface="Arial MT"/>
                <a:cs typeface="Arial MT"/>
              </a:rPr>
              <a:t>Techniques</a:t>
            </a:r>
            <a:r>
              <a:rPr sz="2350" spc="-70" dirty="0">
                <a:solidFill>
                  <a:srgbClr val="009900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009900"/>
                </a:solidFill>
                <a:latin typeface="Arial MT"/>
                <a:cs typeface="Arial MT"/>
              </a:rPr>
              <a:t>(FAST)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235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</a:pPr>
            <a:r>
              <a:rPr sz="2350" spc="-35" dirty="0">
                <a:solidFill>
                  <a:srgbClr val="3131FF"/>
                </a:solidFill>
                <a:latin typeface="Arial MT"/>
                <a:cs typeface="Arial MT"/>
              </a:rPr>
              <a:t>-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-</a:t>
            </a:r>
            <a:r>
              <a:rPr sz="2350" spc="-3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Similar</a:t>
            </a:r>
            <a:r>
              <a:rPr sz="2350" spc="-4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to</a:t>
            </a:r>
            <a:r>
              <a:rPr sz="2350" spc="-7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3131FF"/>
                </a:solidFill>
                <a:latin typeface="Arial MT"/>
                <a:cs typeface="Arial MT"/>
              </a:rPr>
              <a:t>brainstorming</a:t>
            </a:r>
            <a:r>
              <a:rPr sz="2350" spc="-4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3131FF"/>
                </a:solidFill>
                <a:latin typeface="Arial MT"/>
                <a:cs typeface="Arial MT"/>
              </a:rPr>
              <a:t>sessions</a:t>
            </a:r>
            <a:endParaRPr sz="235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spcBef>
                <a:spcPts val="969"/>
              </a:spcBef>
            </a:pPr>
            <a:r>
              <a:rPr sz="2350" spc="-35" dirty="0">
                <a:solidFill>
                  <a:srgbClr val="3131FF"/>
                </a:solidFill>
                <a:latin typeface="Arial MT"/>
                <a:cs typeface="Arial MT"/>
              </a:rPr>
              <a:t>-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-</a:t>
            </a:r>
            <a:r>
              <a:rPr sz="2350" spc="-7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spc="-60" dirty="0">
                <a:solidFill>
                  <a:srgbClr val="3131FF"/>
                </a:solidFill>
                <a:latin typeface="Arial MT"/>
                <a:cs typeface="Arial MT"/>
              </a:rPr>
              <a:t>Team</a:t>
            </a:r>
            <a:r>
              <a:rPr sz="2350" spc="-6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oriented</a:t>
            </a:r>
            <a:r>
              <a:rPr sz="2350" spc="-7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3131FF"/>
                </a:solidFill>
                <a:latin typeface="Arial MT"/>
                <a:cs typeface="Arial MT"/>
              </a:rPr>
              <a:t>approach</a:t>
            </a:r>
            <a:endParaRPr sz="2350">
              <a:latin typeface="Arial MT"/>
              <a:cs typeface="Arial MT"/>
            </a:endParaRPr>
          </a:p>
          <a:p>
            <a:pPr marL="114300">
              <a:lnSpc>
                <a:spcPct val="100000"/>
              </a:lnSpc>
              <a:spcBef>
                <a:spcPts val="1070"/>
              </a:spcBef>
            </a:pPr>
            <a:r>
              <a:rPr sz="2350" spc="-35" dirty="0">
                <a:solidFill>
                  <a:srgbClr val="3131FF"/>
                </a:solidFill>
                <a:latin typeface="Arial MT"/>
                <a:cs typeface="Arial MT"/>
              </a:rPr>
              <a:t>-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-</a:t>
            </a:r>
            <a:r>
              <a:rPr sz="2350" spc="-4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Creation</a:t>
            </a:r>
            <a:r>
              <a:rPr sz="2350" spc="-8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of</a:t>
            </a:r>
            <a:r>
              <a:rPr sz="2350" spc="-6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joint</a:t>
            </a:r>
            <a:r>
              <a:rPr sz="2350" spc="-4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team</a:t>
            </a:r>
            <a:r>
              <a:rPr sz="2350" spc="-5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of</a:t>
            </a:r>
            <a:r>
              <a:rPr sz="2350" spc="-6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customers</a:t>
            </a:r>
            <a:r>
              <a:rPr sz="2350" spc="-6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and</a:t>
            </a:r>
            <a:r>
              <a:rPr sz="2350" spc="-6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3131FF"/>
                </a:solidFill>
                <a:latin typeface="Arial MT"/>
                <a:cs typeface="Arial MT"/>
              </a:rPr>
              <a:t>developers</a:t>
            </a:r>
            <a:endParaRPr sz="2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91" y="1007363"/>
            <a:ext cx="4229100" cy="58419"/>
          </a:xfrm>
          <a:custGeom>
            <a:avLst/>
            <a:gdLst/>
            <a:ahLst/>
            <a:cxnLst/>
            <a:rect l="l" t="t" r="r" b="b"/>
            <a:pathLst>
              <a:path w="4229100" h="58419">
                <a:moveTo>
                  <a:pt x="4229100" y="57911"/>
                </a:moveTo>
                <a:lnTo>
                  <a:pt x="0" y="57911"/>
                </a:lnTo>
                <a:lnTo>
                  <a:pt x="0" y="0"/>
                </a:lnTo>
                <a:lnTo>
                  <a:pt x="4229100" y="0"/>
                </a:lnTo>
                <a:lnTo>
                  <a:pt x="4229100" y="5791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592" y="3030428"/>
            <a:ext cx="16573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90"/>
              </a:lnSpc>
            </a:pPr>
            <a:r>
              <a:rPr sz="2350" spc="-65" dirty="0">
                <a:solidFill>
                  <a:srgbClr val="640031"/>
                </a:solidFill>
                <a:latin typeface="Arial MT"/>
                <a:cs typeface="Arial MT"/>
              </a:rPr>
              <a:t>a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2031" y="5720312"/>
            <a:ext cx="192405" cy="386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05"/>
              </a:lnSpc>
            </a:pPr>
            <a:r>
              <a:rPr sz="2700" spc="-50" dirty="0">
                <a:solidFill>
                  <a:srgbClr val="643100"/>
                </a:solidFill>
                <a:latin typeface="Arial MT"/>
                <a:cs typeface="Arial MT"/>
              </a:rPr>
              <a:t>n</a:t>
            </a:r>
            <a:endParaRPr sz="27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6" name="object 6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46192" y="1007363"/>
              <a:ext cx="4156075" cy="58419"/>
            </a:xfrm>
            <a:custGeom>
              <a:avLst/>
              <a:gdLst/>
              <a:ahLst/>
              <a:cxnLst/>
              <a:rect l="l" t="t" r="r" b="b"/>
              <a:pathLst>
                <a:path w="4156075" h="58419">
                  <a:moveTo>
                    <a:pt x="0" y="0"/>
                  </a:moveTo>
                  <a:lnTo>
                    <a:pt x="4155947" y="0"/>
                  </a:lnTo>
                  <a:lnTo>
                    <a:pt x="4155947" y="57911"/>
                  </a:lnTo>
                  <a:lnTo>
                    <a:pt x="0" y="57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18071" y="377550"/>
            <a:ext cx="522986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3131FF"/>
                </a:solidFill>
                <a:latin typeface="Arial"/>
                <a:cs typeface="Arial"/>
              </a:rPr>
              <a:t>Requirements</a:t>
            </a:r>
            <a:r>
              <a:rPr sz="3500" b="1" spc="-130" dirty="0">
                <a:solidFill>
                  <a:srgbClr val="3131FF"/>
                </a:solidFill>
                <a:latin typeface="Arial"/>
                <a:cs typeface="Arial"/>
              </a:rPr>
              <a:t> </a:t>
            </a:r>
            <a:r>
              <a:rPr sz="3500" b="1" spc="-10" dirty="0">
                <a:solidFill>
                  <a:srgbClr val="3131FF"/>
                </a:solidFill>
                <a:latin typeface="Arial"/>
                <a:cs typeface="Arial"/>
              </a:rPr>
              <a:t>Elicitation</a:t>
            </a:r>
            <a:endParaRPr sz="35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46192" y="25908"/>
            <a:ext cx="5346700" cy="7534909"/>
            <a:chOff x="5346192" y="25908"/>
            <a:chExt cx="5346700" cy="753490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970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46192" y="2519184"/>
              <a:ext cx="5346700" cy="5041900"/>
            </a:xfrm>
            <a:custGeom>
              <a:avLst/>
              <a:gdLst/>
              <a:ahLst/>
              <a:cxnLst/>
              <a:rect l="l" t="t" r="r" b="b"/>
              <a:pathLst>
                <a:path w="5346700" h="5041900">
                  <a:moveTo>
                    <a:pt x="5346192" y="0"/>
                  </a:moveTo>
                  <a:lnTo>
                    <a:pt x="0" y="0"/>
                  </a:lnTo>
                  <a:lnTo>
                    <a:pt x="0" y="2522220"/>
                  </a:lnTo>
                  <a:lnTo>
                    <a:pt x="0" y="5041379"/>
                  </a:lnTo>
                  <a:lnTo>
                    <a:pt x="5346192" y="5041379"/>
                  </a:lnTo>
                  <a:lnTo>
                    <a:pt x="5346192" y="2522220"/>
                  </a:lnTo>
                  <a:lnTo>
                    <a:pt x="5346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15304" y="1125350"/>
            <a:ext cx="7552690" cy="534162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700" spc="-10" dirty="0">
                <a:solidFill>
                  <a:srgbClr val="643100"/>
                </a:solidFill>
                <a:latin typeface="Arial MT"/>
                <a:cs typeface="Arial MT"/>
              </a:rPr>
              <a:t>Guidelines</a:t>
            </a:r>
            <a:endParaRPr sz="2700">
              <a:latin typeface="Arial MT"/>
              <a:cs typeface="Arial MT"/>
            </a:endParaRPr>
          </a:p>
          <a:p>
            <a:pPr marL="349250" indent="-336550">
              <a:lnSpc>
                <a:spcPct val="100000"/>
              </a:lnSpc>
              <a:spcBef>
                <a:spcPts val="1440"/>
              </a:spcBef>
              <a:buAutoNum type="arabicPlain"/>
              <a:tabLst>
                <a:tab pos="349250" algn="l"/>
              </a:tabLst>
            </a:pP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Arrange</a:t>
            </a:r>
            <a:r>
              <a:rPr sz="2350" spc="-65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a</a:t>
            </a:r>
            <a:r>
              <a:rPr sz="2350" spc="-85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meeting</a:t>
            </a:r>
            <a:r>
              <a:rPr sz="2350" spc="-45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at</a:t>
            </a:r>
            <a:r>
              <a:rPr sz="2350" spc="-65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a</a:t>
            </a:r>
            <a:r>
              <a:rPr sz="2350" spc="-60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neutral</a:t>
            </a:r>
            <a:r>
              <a:rPr sz="2350" spc="-35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spc="-20" dirty="0">
                <a:solidFill>
                  <a:srgbClr val="640031"/>
                </a:solidFill>
                <a:latin typeface="Arial MT"/>
                <a:cs typeface="Arial MT"/>
              </a:rPr>
              <a:t>site</a:t>
            </a:r>
            <a:endParaRPr sz="2350">
              <a:latin typeface="Arial MT"/>
              <a:cs typeface="Arial MT"/>
            </a:endParaRPr>
          </a:p>
          <a:p>
            <a:pPr marL="344170" indent="-331470">
              <a:lnSpc>
                <a:spcPct val="100000"/>
              </a:lnSpc>
              <a:spcBef>
                <a:spcPts val="1275"/>
              </a:spcBef>
              <a:buAutoNum type="arabicPlain"/>
              <a:tabLst>
                <a:tab pos="344170" algn="l"/>
              </a:tabLst>
            </a:pPr>
            <a:r>
              <a:rPr sz="2350" dirty="0">
                <a:solidFill>
                  <a:srgbClr val="313199"/>
                </a:solidFill>
                <a:latin typeface="Arial MT"/>
                <a:cs typeface="Arial MT"/>
              </a:rPr>
              <a:t>Establish</a:t>
            </a:r>
            <a:r>
              <a:rPr sz="2350" spc="-105" dirty="0">
                <a:solidFill>
                  <a:srgbClr val="313199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99"/>
                </a:solidFill>
                <a:latin typeface="Arial MT"/>
                <a:cs typeface="Arial MT"/>
              </a:rPr>
              <a:t>rules</a:t>
            </a:r>
            <a:r>
              <a:rPr sz="2350" spc="-70" dirty="0">
                <a:solidFill>
                  <a:srgbClr val="313199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99"/>
                </a:solidFill>
                <a:latin typeface="Arial MT"/>
                <a:cs typeface="Arial MT"/>
              </a:rPr>
              <a:t>for</a:t>
            </a:r>
            <a:r>
              <a:rPr sz="2350" spc="-60" dirty="0">
                <a:solidFill>
                  <a:srgbClr val="313199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313199"/>
                </a:solidFill>
                <a:latin typeface="Arial MT"/>
                <a:cs typeface="Arial MT"/>
              </a:rPr>
              <a:t>participation</a:t>
            </a:r>
            <a:endParaRPr sz="2350">
              <a:latin typeface="Arial MT"/>
              <a:cs typeface="Arial MT"/>
            </a:endParaRPr>
          </a:p>
          <a:p>
            <a:pPr marL="344170" indent="-331470">
              <a:lnSpc>
                <a:spcPct val="100000"/>
              </a:lnSpc>
              <a:spcBef>
                <a:spcPts val="1365"/>
              </a:spcBef>
              <a:buAutoNum type="arabicPlain"/>
              <a:tabLst>
                <a:tab pos="344170" algn="l"/>
                <a:tab pos="3974465" algn="l"/>
              </a:tabLst>
            </a:pP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Informal</a:t>
            </a:r>
            <a:r>
              <a:rPr sz="2350" spc="-80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agenda</a:t>
            </a:r>
            <a:r>
              <a:rPr sz="2350" spc="-70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to</a:t>
            </a:r>
            <a:r>
              <a:rPr sz="2350" spc="-65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640031"/>
                </a:solidFill>
                <a:latin typeface="Arial MT"/>
                <a:cs typeface="Arial MT"/>
              </a:rPr>
              <a:t>encour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	ge</a:t>
            </a:r>
            <a:r>
              <a:rPr sz="2350" spc="-35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free</a:t>
            </a:r>
            <a:r>
              <a:rPr sz="2350" spc="-30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flow</a:t>
            </a:r>
            <a:r>
              <a:rPr sz="2350" spc="-25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of</a:t>
            </a:r>
            <a:r>
              <a:rPr sz="2350" spc="-35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640031"/>
                </a:solidFill>
                <a:latin typeface="Arial MT"/>
                <a:cs typeface="Arial MT"/>
              </a:rPr>
              <a:t>ideas</a:t>
            </a:r>
            <a:endParaRPr sz="2350">
              <a:latin typeface="Arial MT"/>
              <a:cs typeface="Arial MT"/>
            </a:endParaRPr>
          </a:p>
          <a:p>
            <a:pPr marL="344170" indent="-331470">
              <a:lnSpc>
                <a:spcPct val="100000"/>
              </a:lnSpc>
              <a:spcBef>
                <a:spcPts val="1385"/>
              </a:spcBef>
              <a:buAutoNum type="arabicPlain"/>
              <a:tabLst>
                <a:tab pos="344170" algn="l"/>
              </a:tabLst>
            </a:pPr>
            <a:r>
              <a:rPr sz="2350" dirty="0">
                <a:solidFill>
                  <a:srgbClr val="313199"/>
                </a:solidFill>
                <a:latin typeface="Arial MT"/>
                <a:cs typeface="Arial MT"/>
              </a:rPr>
              <a:t>Appoint</a:t>
            </a:r>
            <a:r>
              <a:rPr sz="2350" spc="-65" dirty="0">
                <a:solidFill>
                  <a:srgbClr val="313199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99"/>
                </a:solidFill>
                <a:latin typeface="Arial MT"/>
                <a:cs typeface="Arial MT"/>
              </a:rPr>
              <a:t>a</a:t>
            </a:r>
            <a:r>
              <a:rPr sz="2350" spc="-55" dirty="0">
                <a:solidFill>
                  <a:srgbClr val="313199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313199"/>
                </a:solidFill>
                <a:latin typeface="Arial MT"/>
                <a:cs typeface="Arial MT"/>
              </a:rPr>
              <a:t>facilitator</a:t>
            </a:r>
            <a:endParaRPr sz="2350">
              <a:latin typeface="Arial MT"/>
              <a:cs typeface="Arial MT"/>
            </a:endParaRPr>
          </a:p>
          <a:p>
            <a:pPr marL="344170" marR="5080" indent="-332105">
              <a:lnSpc>
                <a:spcPts val="2690"/>
              </a:lnSpc>
              <a:spcBef>
                <a:spcPts val="1695"/>
              </a:spcBef>
              <a:buAutoNum type="arabicPlain"/>
              <a:tabLst>
                <a:tab pos="347345" algn="l"/>
                <a:tab pos="1565275" algn="l"/>
              </a:tabLst>
            </a:pPr>
            <a:r>
              <a:rPr sz="2350" spc="-10" dirty="0">
                <a:solidFill>
                  <a:srgbClr val="640031"/>
                </a:solidFill>
                <a:latin typeface="Arial MT"/>
                <a:cs typeface="Arial MT"/>
              </a:rPr>
              <a:t>Prepare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	definition</a:t>
            </a:r>
            <a:r>
              <a:rPr sz="2350" spc="-90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mechanism</a:t>
            </a:r>
            <a:r>
              <a:rPr sz="2350" spc="-85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640031"/>
                </a:solidFill>
                <a:latin typeface="Arial MT"/>
                <a:cs typeface="Arial MT"/>
              </a:rPr>
              <a:t>board,</a:t>
            </a:r>
            <a:r>
              <a:rPr sz="2350" spc="-85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640031"/>
                </a:solidFill>
                <a:latin typeface="Arial MT"/>
                <a:cs typeface="Arial MT"/>
              </a:rPr>
              <a:t>worksheets,</a:t>
            </a:r>
            <a:r>
              <a:rPr sz="2350" spc="-135" dirty="0">
                <a:solidFill>
                  <a:srgbClr val="640031"/>
                </a:solidFill>
                <a:latin typeface="Arial MT"/>
                <a:cs typeface="Arial MT"/>
              </a:rPr>
              <a:t> </a:t>
            </a:r>
            <a:r>
              <a:rPr sz="2350" spc="-20" dirty="0">
                <a:solidFill>
                  <a:srgbClr val="640031"/>
                </a:solidFill>
                <a:latin typeface="Arial MT"/>
                <a:cs typeface="Arial MT"/>
              </a:rPr>
              <a:t>wall 	</a:t>
            </a:r>
            <a:r>
              <a:rPr sz="2350" spc="-10" dirty="0">
                <a:solidFill>
                  <a:srgbClr val="640031"/>
                </a:solidFill>
                <a:latin typeface="Arial MT"/>
                <a:cs typeface="Arial MT"/>
              </a:rPr>
              <a:t>stickier</a:t>
            </a:r>
            <a:endParaRPr sz="2350">
              <a:latin typeface="Arial MT"/>
              <a:cs typeface="Arial MT"/>
            </a:endParaRPr>
          </a:p>
          <a:p>
            <a:pPr marL="344170" indent="-331470">
              <a:lnSpc>
                <a:spcPct val="100000"/>
              </a:lnSpc>
              <a:spcBef>
                <a:spcPts val="1420"/>
              </a:spcBef>
              <a:buAutoNum type="arabicPlain"/>
              <a:tabLst>
                <a:tab pos="344170" algn="l"/>
              </a:tabLst>
            </a:pPr>
            <a:r>
              <a:rPr sz="2350" dirty="0">
                <a:solidFill>
                  <a:srgbClr val="313199"/>
                </a:solidFill>
                <a:latin typeface="Arial MT"/>
                <a:cs typeface="Arial MT"/>
              </a:rPr>
              <a:t>Participants</a:t>
            </a:r>
            <a:r>
              <a:rPr sz="2350" spc="-85" dirty="0">
                <a:solidFill>
                  <a:srgbClr val="313199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99"/>
                </a:solidFill>
                <a:latin typeface="Arial MT"/>
                <a:cs typeface="Arial MT"/>
              </a:rPr>
              <a:t>should</a:t>
            </a:r>
            <a:r>
              <a:rPr sz="2350" spc="-70" dirty="0">
                <a:solidFill>
                  <a:srgbClr val="313199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99"/>
                </a:solidFill>
                <a:latin typeface="Arial MT"/>
                <a:cs typeface="Arial MT"/>
              </a:rPr>
              <a:t>not</a:t>
            </a:r>
            <a:r>
              <a:rPr sz="2350" spc="-80" dirty="0">
                <a:solidFill>
                  <a:srgbClr val="313199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99"/>
                </a:solidFill>
                <a:latin typeface="Arial MT"/>
                <a:cs typeface="Arial MT"/>
              </a:rPr>
              <a:t>criticize</a:t>
            </a:r>
            <a:r>
              <a:rPr sz="2350" spc="-70" dirty="0">
                <a:solidFill>
                  <a:srgbClr val="313199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99"/>
                </a:solidFill>
                <a:latin typeface="Arial MT"/>
                <a:cs typeface="Arial MT"/>
              </a:rPr>
              <a:t>or</a:t>
            </a:r>
            <a:r>
              <a:rPr sz="2350" spc="-60" dirty="0">
                <a:solidFill>
                  <a:srgbClr val="313199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313199"/>
                </a:solidFill>
                <a:latin typeface="Arial MT"/>
                <a:cs typeface="Arial MT"/>
              </a:rPr>
              <a:t>debate</a:t>
            </a:r>
            <a:endParaRPr sz="23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350">
              <a:latin typeface="Arial MT"/>
              <a:cs typeface="Arial MT"/>
            </a:endParaRPr>
          </a:p>
          <a:p>
            <a:pPr marL="12700">
              <a:lnSpc>
                <a:spcPts val="3215"/>
              </a:lnSpc>
              <a:spcBef>
                <a:spcPts val="5"/>
              </a:spcBef>
              <a:tabLst>
                <a:tab pos="4017645" algn="l"/>
              </a:tabLst>
            </a:pPr>
            <a:r>
              <a:rPr sz="2700" u="heavy" spc="-10" dirty="0">
                <a:solidFill>
                  <a:srgbClr val="643100"/>
                </a:solidFill>
                <a:uFill>
                  <a:solidFill>
                    <a:srgbClr val="643100"/>
                  </a:solidFill>
                </a:uFill>
                <a:latin typeface="Arial MT"/>
                <a:cs typeface="Arial MT"/>
              </a:rPr>
              <a:t>FAST</a:t>
            </a:r>
            <a:r>
              <a:rPr sz="2700" u="heavy" spc="-114" dirty="0">
                <a:solidFill>
                  <a:srgbClr val="643100"/>
                </a:solidFill>
                <a:uFill>
                  <a:solidFill>
                    <a:srgbClr val="643100"/>
                  </a:solidFill>
                </a:uFill>
                <a:latin typeface="Arial MT"/>
                <a:cs typeface="Arial MT"/>
              </a:rPr>
              <a:t> </a:t>
            </a:r>
            <a:r>
              <a:rPr sz="2700" u="heavy" dirty="0">
                <a:solidFill>
                  <a:srgbClr val="643100"/>
                </a:solidFill>
                <a:uFill>
                  <a:solidFill>
                    <a:srgbClr val="643100"/>
                  </a:solidFill>
                </a:uFill>
                <a:latin typeface="Arial MT"/>
                <a:cs typeface="Arial MT"/>
              </a:rPr>
              <a:t>session</a:t>
            </a:r>
            <a:r>
              <a:rPr sz="2700" u="heavy" spc="-114" dirty="0">
                <a:solidFill>
                  <a:srgbClr val="643100"/>
                </a:solidFill>
                <a:uFill>
                  <a:solidFill>
                    <a:srgbClr val="643100"/>
                  </a:solidFill>
                </a:uFill>
                <a:latin typeface="Arial MT"/>
                <a:cs typeface="Arial MT"/>
              </a:rPr>
              <a:t> </a:t>
            </a:r>
            <a:r>
              <a:rPr sz="2700" u="heavy" spc="-10" dirty="0">
                <a:solidFill>
                  <a:srgbClr val="643100"/>
                </a:solidFill>
                <a:uFill>
                  <a:solidFill>
                    <a:srgbClr val="643100"/>
                  </a:solidFill>
                </a:uFill>
                <a:latin typeface="Arial MT"/>
                <a:cs typeface="Arial MT"/>
              </a:rPr>
              <a:t>Preparatio</a:t>
            </a:r>
            <a:r>
              <a:rPr sz="2700" u="heavy" dirty="0">
                <a:solidFill>
                  <a:srgbClr val="643100"/>
                </a:solidFill>
                <a:uFill>
                  <a:solidFill>
                    <a:srgbClr val="643100"/>
                  </a:solidFill>
                </a:uFill>
                <a:latin typeface="Arial MT"/>
                <a:cs typeface="Arial MT"/>
              </a:rPr>
              <a:t>	</a:t>
            </a:r>
            <a:r>
              <a:rPr sz="2700" u="heavy" spc="-50" dirty="0">
                <a:solidFill>
                  <a:srgbClr val="643100"/>
                </a:solidFill>
                <a:uFill>
                  <a:solidFill>
                    <a:srgbClr val="643100"/>
                  </a:solidFill>
                </a:uFill>
                <a:latin typeface="Arial MT"/>
                <a:cs typeface="Arial MT"/>
              </a:rPr>
              <a:t>s</a:t>
            </a:r>
            <a:endParaRPr sz="2700">
              <a:latin typeface="Arial MT"/>
              <a:cs typeface="Arial MT"/>
            </a:endParaRPr>
          </a:p>
          <a:p>
            <a:pPr marL="12700">
              <a:lnSpc>
                <a:spcPts val="2795"/>
              </a:lnSpc>
            </a:pP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Each</a:t>
            </a:r>
            <a:r>
              <a:rPr sz="2350" spc="-7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attendee</a:t>
            </a:r>
            <a:r>
              <a:rPr sz="2350" spc="-3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is</a:t>
            </a:r>
            <a:r>
              <a:rPr sz="2350" spc="-8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asked</a:t>
            </a:r>
            <a:r>
              <a:rPr sz="2350" spc="-7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to</a:t>
            </a:r>
            <a:r>
              <a:rPr sz="2350" spc="-4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make</a:t>
            </a:r>
            <a:r>
              <a:rPr sz="2350" spc="-7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a</a:t>
            </a:r>
            <a:r>
              <a:rPr sz="2350" spc="-4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list</a:t>
            </a:r>
            <a:r>
              <a:rPr sz="2350" spc="-5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of</a:t>
            </a:r>
            <a:r>
              <a:rPr sz="2350" spc="-2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objects</a:t>
            </a:r>
            <a:r>
              <a:rPr sz="2350" spc="-5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that</a:t>
            </a:r>
            <a:r>
              <a:rPr sz="2350" spc="-5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spc="-20" dirty="0">
                <a:solidFill>
                  <a:srgbClr val="3131FF"/>
                </a:solidFill>
                <a:latin typeface="Arial MT"/>
                <a:cs typeface="Arial MT"/>
              </a:rPr>
              <a:t>are:</a:t>
            </a:r>
            <a:endParaRPr sz="23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8" y="1255775"/>
            <a:ext cx="4383405" cy="15240"/>
          </a:xfrm>
          <a:custGeom>
            <a:avLst/>
            <a:gdLst/>
            <a:ahLst/>
            <a:cxnLst/>
            <a:rect l="l" t="t" r="r" b="b"/>
            <a:pathLst>
              <a:path w="4383405" h="15240">
                <a:moveTo>
                  <a:pt x="4383024" y="15240"/>
                </a:moveTo>
                <a:lnTo>
                  <a:pt x="0" y="15240"/>
                </a:lnTo>
                <a:lnTo>
                  <a:pt x="0" y="0"/>
                </a:lnTo>
                <a:lnTo>
                  <a:pt x="4383024" y="0"/>
                </a:lnTo>
                <a:lnTo>
                  <a:pt x="4383024" y="1524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64691" y="1315211"/>
            <a:ext cx="4381500" cy="1203960"/>
            <a:chOff x="964691" y="1315211"/>
            <a:chExt cx="4381500" cy="1203960"/>
          </a:xfrm>
        </p:grpSpPr>
        <p:sp>
          <p:nvSpPr>
            <p:cNvPr id="4" name="object 4"/>
            <p:cNvSpPr/>
            <p:nvPr/>
          </p:nvSpPr>
          <p:spPr>
            <a:xfrm>
              <a:off x="1459992" y="1315211"/>
              <a:ext cx="3886200" cy="487680"/>
            </a:xfrm>
            <a:custGeom>
              <a:avLst/>
              <a:gdLst/>
              <a:ahLst/>
              <a:cxnLst/>
              <a:rect l="l" t="t" r="r" b="b"/>
              <a:pathLst>
                <a:path w="3886200" h="487680">
                  <a:moveTo>
                    <a:pt x="3886200" y="0"/>
                  </a:moveTo>
                  <a:lnTo>
                    <a:pt x="19050" y="0"/>
                  </a:lnTo>
                  <a:lnTo>
                    <a:pt x="19050" y="243840"/>
                  </a:lnTo>
                  <a:lnTo>
                    <a:pt x="19050" y="461518"/>
                  </a:lnTo>
                  <a:lnTo>
                    <a:pt x="19050" y="467868"/>
                  </a:lnTo>
                  <a:lnTo>
                    <a:pt x="12192" y="461772"/>
                  </a:lnTo>
                  <a:lnTo>
                    <a:pt x="19050" y="243840"/>
                  </a:lnTo>
                  <a:lnTo>
                    <a:pt x="19050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3886200" y="487680"/>
                  </a:lnTo>
                  <a:lnTo>
                    <a:pt x="3886200" y="474218"/>
                  </a:lnTo>
                  <a:lnTo>
                    <a:pt x="3886200" y="473964"/>
                  </a:lnTo>
                  <a:lnTo>
                    <a:pt x="3886200" y="461518"/>
                  </a:lnTo>
                  <a:lnTo>
                    <a:pt x="25908" y="461518"/>
                  </a:lnTo>
                  <a:lnTo>
                    <a:pt x="25908" y="25908"/>
                  </a:lnTo>
                  <a:lnTo>
                    <a:pt x="3886200" y="25908"/>
                  </a:lnTo>
                  <a:lnTo>
                    <a:pt x="3886200" y="12192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300" y="1821179"/>
              <a:ext cx="1699259" cy="6979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6883" y="1327403"/>
              <a:ext cx="495300" cy="462280"/>
            </a:xfrm>
            <a:custGeom>
              <a:avLst/>
              <a:gdLst/>
              <a:ahLst/>
              <a:cxnLst/>
              <a:rect l="l" t="t" r="r" b="b"/>
              <a:pathLst>
                <a:path w="495300" h="462280">
                  <a:moveTo>
                    <a:pt x="495300" y="461771"/>
                  </a:moveTo>
                  <a:lnTo>
                    <a:pt x="0" y="461771"/>
                  </a:lnTo>
                  <a:lnTo>
                    <a:pt x="0" y="0"/>
                  </a:lnTo>
                  <a:lnTo>
                    <a:pt x="495300" y="0"/>
                  </a:lnTo>
                  <a:lnTo>
                    <a:pt x="495300" y="461771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4679" y="1315211"/>
              <a:ext cx="521334" cy="487680"/>
            </a:xfrm>
            <a:custGeom>
              <a:avLst/>
              <a:gdLst/>
              <a:ahLst/>
              <a:cxnLst/>
              <a:rect l="l" t="t" r="r" b="b"/>
              <a:pathLst>
                <a:path w="521334" h="487680">
                  <a:moveTo>
                    <a:pt x="521208" y="6350"/>
                  </a:moveTo>
                  <a:lnTo>
                    <a:pt x="518287" y="6350"/>
                  </a:lnTo>
                  <a:lnTo>
                    <a:pt x="518287" y="0"/>
                  </a:lnTo>
                  <a:lnTo>
                    <a:pt x="507492" y="0"/>
                  </a:lnTo>
                  <a:lnTo>
                    <a:pt x="507492" y="25400"/>
                  </a:lnTo>
                  <a:lnTo>
                    <a:pt x="507492" y="25908"/>
                  </a:lnTo>
                  <a:lnTo>
                    <a:pt x="507034" y="25400"/>
                  </a:lnTo>
                  <a:lnTo>
                    <a:pt x="507492" y="25400"/>
                  </a:lnTo>
                  <a:lnTo>
                    <a:pt x="507492" y="0"/>
                  </a:lnTo>
                  <a:lnTo>
                    <a:pt x="504317" y="0"/>
                  </a:lnTo>
                  <a:lnTo>
                    <a:pt x="504317" y="3187"/>
                  </a:lnTo>
                  <a:lnTo>
                    <a:pt x="504317" y="6350"/>
                  </a:lnTo>
                  <a:lnTo>
                    <a:pt x="501396" y="6350"/>
                  </a:lnTo>
                  <a:lnTo>
                    <a:pt x="501396" y="12700"/>
                  </a:lnTo>
                  <a:lnTo>
                    <a:pt x="501396" y="19050"/>
                  </a:lnTo>
                  <a:lnTo>
                    <a:pt x="495312" y="12192"/>
                  </a:lnTo>
                  <a:lnTo>
                    <a:pt x="495312" y="25908"/>
                  </a:lnTo>
                  <a:lnTo>
                    <a:pt x="495312" y="473964"/>
                  </a:lnTo>
                  <a:lnTo>
                    <a:pt x="495300" y="461518"/>
                  </a:lnTo>
                  <a:lnTo>
                    <a:pt x="25920" y="461518"/>
                  </a:lnTo>
                  <a:lnTo>
                    <a:pt x="25920" y="25908"/>
                  </a:lnTo>
                  <a:lnTo>
                    <a:pt x="495312" y="25908"/>
                  </a:lnTo>
                  <a:lnTo>
                    <a:pt x="495312" y="12192"/>
                  </a:lnTo>
                  <a:lnTo>
                    <a:pt x="497967" y="9537"/>
                  </a:lnTo>
                  <a:lnTo>
                    <a:pt x="497967" y="12700"/>
                  </a:lnTo>
                  <a:lnTo>
                    <a:pt x="501396" y="12700"/>
                  </a:lnTo>
                  <a:lnTo>
                    <a:pt x="501396" y="6350"/>
                  </a:lnTo>
                  <a:lnTo>
                    <a:pt x="501154" y="6350"/>
                  </a:lnTo>
                  <a:lnTo>
                    <a:pt x="504317" y="3187"/>
                  </a:lnTo>
                  <a:lnTo>
                    <a:pt x="504317" y="0"/>
                  </a:lnTo>
                  <a:lnTo>
                    <a:pt x="19062" y="0"/>
                  </a:lnTo>
                  <a:lnTo>
                    <a:pt x="19062" y="243446"/>
                  </a:lnTo>
                  <a:lnTo>
                    <a:pt x="19062" y="461518"/>
                  </a:lnTo>
                  <a:lnTo>
                    <a:pt x="19062" y="467880"/>
                  </a:lnTo>
                  <a:lnTo>
                    <a:pt x="12192" y="461772"/>
                  </a:lnTo>
                  <a:lnTo>
                    <a:pt x="19062" y="243446"/>
                  </a:lnTo>
                  <a:lnTo>
                    <a:pt x="1906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507492" y="487680"/>
                  </a:lnTo>
                  <a:lnTo>
                    <a:pt x="518287" y="487680"/>
                  </a:lnTo>
                  <a:lnTo>
                    <a:pt x="518287" y="481330"/>
                  </a:lnTo>
                  <a:lnTo>
                    <a:pt x="521208" y="481330"/>
                  </a:lnTo>
                  <a:lnTo>
                    <a:pt x="521208" y="25400"/>
                  </a:lnTo>
                  <a:lnTo>
                    <a:pt x="521208" y="12700"/>
                  </a:lnTo>
                  <a:lnTo>
                    <a:pt x="521208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50884" y="1342078"/>
            <a:ext cx="126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Inception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1023" y="2276300"/>
            <a:ext cx="52324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3450" spc="247" baseline="-2415" dirty="0">
                <a:solidFill>
                  <a:srgbClr val="BF0000"/>
                </a:solidFill>
                <a:latin typeface="Cambria"/>
                <a:cs typeface="Cambria"/>
              </a:rPr>
              <a:t>A</a:t>
            </a:r>
            <a:endParaRPr sz="3450" baseline="-2415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3273" y="12902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2519172"/>
            <a:ext cx="5346700" cy="2522220"/>
            <a:chOff x="0" y="2519172"/>
            <a:chExt cx="5346700" cy="2522220"/>
          </a:xfrm>
        </p:grpSpPr>
        <p:sp>
          <p:nvSpPr>
            <p:cNvPr id="12" name="object 12"/>
            <p:cNvSpPr/>
            <p:nvPr/>
          </p:nvSpPr>
          <p:spPr>
            <a:xfrm>
              <a:off x="0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300" y="2519172"/>
              <a:ext cx="1699259" cy="97840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262316" y="2685192"/>
            <a:ext cx="138430" cy="222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2515"/>
              </a:lnSpc>
            </a:pPr>
            <a:r>
              <a:rPr sz="2300" spc="-105" dirty="0">
                <a:latin typeface="Cambria"/>
                <a:cs typeface="Cambria"/>
              </a:rPr>
              <a:t>a</a:t>
            </a: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2300">
              <a:latin typeface="Cambria"/>
              <a:cs typeface="Cambria"/>
            </a:endParaRPr>
          </a:p>
          <a:p>
            <a:pPr indent="2540">
              <a:lnSpc>
                <a:spcPct val="100000"/>
              </a:lnSpc>
            </a:pPr>
            <a:r>
              <a:rPr sz="2400" spc="-155" dirty="0">
                <a:latin typeface="Cambria"/>
                <a:cs typeface="Cambria"/>
              </a:rPr>
              <a:t>a </a:t>
            </a:r>
            <a:r>
              <a:rPr sz="2400" spc="-135" dirty="0"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16" name="object 16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46192" y="1315211"/>
              <a:ext cx="4394200" cy="487680"/>
            </a:xfrm>
            <a:custGeom>
              <a:avLst/>
              <a:gdLst/>
              <a:ahLst/>
              <a:cxnLst/>
              <a:rect l="l" t="t" r="r" b="b"/>
              <a:pathLst>
                <a:path w="4394200" h="487680">
                  <a:moveTo>
                    <a:pt x="4393679" y="6350"/>
                  </a:moveTo>
                  <a:lnTo>
                    <a:pt x="4390758" y="6350"/>
                  </a:lnTo>
                  <a:lnTo>
                    <a:pt x="4390758" y="0"/>
                  </a:lnTo>
                  <a:lnTo>
                    <a:pt x="4376788" y="0"/>
                  </a:lnTo>
                  <a:lnTo>
                    <a:pt x="4376788" y="6350"/>
                  </a:lnTo>
                  <a:lnTo>
                    <a:pt x="4373626" y="6350"/>
                  </a:lnTo>
                  <a:lnTo>
                    <a:pt x="437362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367784" y="25400"/>
                  </a:lnTo>
                  <a:lnTo>
                    <a:pt x="4367784" y="461772"/>
                  </a:lnTo>
                  <a:lnTo>
                    <a:pt x="0" y="461772"/>
                  </a:lnTo>
                  <a:lnTo>
                    <a:pt x="0" y="473710"/>
                  </a:lnTo>
                  <a:lnTo>
                    <a:pt x="0" y="473964"/>
                  </a:lnTo>
                  <a:lnTo>
                    <a:pt x="0" y="487680"/>
                  </a:lnTo>
                  <a:lnTo>
                    <a:pt x="4379963" y="487680"/>
                  </a:lnTo>
                  <a:lnTo>
                    <a:pt x="4390758" y="487680"/>
                  </a:lnTo>
                  <a:lnTo>
                    <a:pt x="4390758" y="481330"/>
                  </a:lnTo>
                  <a:lnTo>
                    <a:pt x="4393679" y="481330"/>
                  </a:lnTo>
                  <a:lnTo>
                    <a:pt x="4393679" y="25400"/>
                  </a:lnTo>
                  <a:lnTo>
                    <a:pt x="4393679" y="1270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Requirements</a:t>
            </a:r>
            <a:r>
              <a:rPr sz="4400" spc="-85" dirty="0"/>
              <a:t> </a:t>
            </a:r>
            <a:r>
              <a:rPr sz="4400" spc="-95" dirty="0"/>
              <a:t>Engineering</a:t>
            </a:r>
            <a:r>
              <a:rPr sz="4400" spc="110" dirty="0"/>
              <a:t> </a:t>
            </a:r>
            <a:r>
              <a:rPr sz="4400" spc="-800" dirty="0"/>
              <a:t>T</a:t>
            </a:r>
            <a:r>
              <a:rPr sz="4400" spc="-170" dirty="0"/>
              <a:t>a</a:t>
            </a:r>
            <a:r>
              <a:rPr sz="4400" spc="-145" dirty="0"/>
              <a:t>sks</a:t>
            </a:r>
            <a:endParaRPr sz="4400"/>
          </a:p>
        </p:txBody>
      </p:sp>
      <p:sp>
        <p:nvSpPr>
          <p:cNvPr id="20" name="object 20"/>
          <p:cNvSpPr txBox="1"/>
          <p:nvPr/>
        </p:nvSpPr>
        <p:spPr>
          <a:xfrm>
            <a:off x="3491023" y="1939544"/>
            <a:ext cx="284543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Roughly</a:t>
            </a:r>
            <a:r>
              <a:rPr sz="2300" spc="-3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70" dirty="0">
                <a:solidFill>
                  <a:srgbClr val="BF0000"/>
                </a:solidFill>
                <a:latin typeface="Cambria"/>
                <a:cs typeface="Cambria"/>
              </a:rPr>
              <a:t>define</a:t>
            </a:r>
            <a:r>
              <a:rPr sz="2300" spc="-60" dirty="0">
                <a:solidFill>
                  <a:srgbClr val="BF0000"/>
                </a:solidFill>
                <a:latin typeface="Cambria"/>
                <a:cs typeface="Cambria"/>
              </a:rPr>
              <a:t> scope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13399" y="2290016"/>
            <a:ext cx="52774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169" algn="l"/>
                <a:tab pos="2627630" algn="l"/>
                <a:tab pos="3008630" algn="l"/>
                <a:tab pos="3293745" algn="l"/>
                <a:tab pos="4482465" algn="l"/>
              </a:tabLst>
            </a:pP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basic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45" dirty="0">
                <a:solidFill>
                  <a:srgbClr val="BF0000"/>
                </a:solidFill>
                <a:latin typeface="Cambria"/>
                <a:cs typeface="Cambria"/>
              </a:rPr>
              <a:t>understanding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25" dirty="0">
                <a:latin typeface="Cambria"/>
                <a:cs typeface="Cambria"/>
              </a:rPr>
              <a:t>of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50" dirty="0">
                <a:latin typeface="Cambria"/>
                <a:cs typeface="Cambria"/>
              </a:rPr>
              <a:t>a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problem</a:t>
            </a:r>
            <a:r>
              <a:rPr sz="2300" spc="-10" dirty="0">
                <a:latin typeface="Cambria"/>
                <a:cs typeface="Cambria"/>
              </a:rPr>
              <a:t>,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people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77488" y="2640631"/>
            <a:ext cx="3321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3265" algn="l"/>
                <a:tab pos="1819910" algn="l"/>
                <a:tab pos="2952115" algn="l"/>
              </a:tabLst>
            </a:pPr>
            <a:r>
              <a:rPr sz="2300" spc="-25" dirty="0">
                <a:latin typeface="Cambria"/>
                <a:cs typeface="Cambria"/>
              </a:rPr>
              <a:t>who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20" dirty="0">
                <a:latin typeface="Cambria"/>
                <a:cs typeface="Cambria"/>
              </a:rPr>
              <a:t>want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latin typeface="Cambria"/>
                <a:cs typeface="Cambria"/>
              </a:rPr>
              <a:t>solution,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14" dirty="0">
                <a:latin typeface="Cambria"/>
                <a:cs typeface="Cambria"/>
              </a:rPr>
              <a:t>the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272067" y="2626915"/>
            <a:ext cx="227012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4085" algn="l"/>
                <a:tab pos="1314450" algn="l"/>
              </a:tabLst>
            </a:pP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nature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25" dirty="0">
                <a:solidFill>
                  <a:srgbClr val="BF0000"/>
                </a:solidFill>
                <a:latin typeface="Cambria"/>
                <a:cs typeface="Cambria"/>
              </a:rPr>
              <a:t>of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solution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35977" y="2991104"/>
            <a:ext cx="8505190" cy="387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364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Cambria"/>
                <a:cs typeface="Cambria"/>
              </a:rPr>
              <a:t>desired</a:t>
            </a: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23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At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project</a:t>
            </a:r>
            <a:r>
              <a:rPr sz="2400" spc="3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inception,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you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establish</a:t>
            </a:r>
            <a:r>
              <a:rPr sz="2400" spc="3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3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basic</a:t>
            </a:r>
            <a:r>
              <a:rPr sz="2400" spc="355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understanding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the </a:t>
            </a:r>
            <a:r>
              <a:rPr sz="2400" spc="-40" dirty="0">
                <a:latin typeface="Cambria"/>
                <a:cs typeface="Cambria"/>
              </a:rPr>
              <a:t>problem,</a:t>
            </a:r>
            <a:r>
              <a:rPr sz="2400" dirty="0">
                <a:latin typeface="Cambria"/>
                <a:cs typeface="Cambria"/>
              </a:rPr>
              <a:t> the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people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who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want</a:t>
            </a:r>
            <a:r>
              <a:rPr sz="2400" spc="360" dirty="0">
                <a:latin typeface="Cambria"/>
                <a:cs typeface="Cambria"/>
              </a:rPr>
              <a:t>  </a:t>
            </a:r>
            <a:r>
              <a:rPr sz="2400" spc="-25" dirty="0">
                <a:latin typeface="Cambria"/>
                <a:cs typeface="Cambria"/>
              </a:rPr>
              <a:t>solution,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nature</a:t>
            </a:r>
            <a:r>
              <a:rPr sz="2400" dirty="0">
                <a:latin typeface="Cambria"/>
                <a:cs typeface="Cambria"/>
              </a:rPr>
              <a:t> of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 </a:t>
            </a:r>
            <a:r>
              <a:rPr sz="2400" spc="-40" dirty="0">
                <a:latin typeface="Cambria"/>
                <a:cs typeface="Cambria"/>
              </a:rPr>
              <a:t>solution </a:t>
            </a:r>
            <a:r>
              <a:rPr sz="2400" spc="-20" dirty="0">
                <a:latin typeface="Cambria"/>
                <a:cs typeface="Cambria"/>
              </a:rPr>
              <a:t>that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desired,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effectiv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ness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preliminary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communication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collaboration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between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ther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stakeholders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software </a:t>
            </a:r>
            <a:r>
              <a:rPr sz="2400" spc="-10" dirty="0">
                <a:latin typeface="Cambria"/>
                <a:cs typeface="Cambria"/>
              </a:rPr>
              <a:t>team.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Cambria"/>
              <a:cs typeface="Cambria"/>
            </a:endParaRPr>
          </a:p>
          <a:p>
            <a:pPr marL="12700" marR="5715" algn="just">
              <a:lnSpc>
                <a:spcPct val="100000"/>
              </a:lnSpc>
            </a:pPr>
            <a:r>
              <a:rPr sz="2800" b="1" dirty="0">
                <a:solidFill>
                  <a:srgbClr val="BF504D"/>
                </a:solidFill>
                <a:latin typeface="Times New Roman"/>
                <a:cs typeface="Times New Roman"/>
              </a:rPr>
              <a:t>Feasibility</a:t>
            </a:r>
            <a:r>
              <a:rPr sz="2800" b="1" spc="480" dirty="0">
                <a:solidFill>
                  <a:srgbClr val="BF504D"/>
                </a:solidFill>
                <a:latin typeface="Times New Roman"/>
                <a:cs typeface="Times New Roman"/>
              </a:rPr>
              <a:t>  </a:t>
            </a:r>
            <a:r>
              <a:rPr sz="2800" b="1" dirty="0">
                <a:solidFill>
                  <a:srgbClr val="BF504D"/>
                </a:solidFill>
                <a:latin typeface="Times New Roman"/>
                <a:cs typeface="Times New Roman"/>
              </a:rPr>
              <a:t>Study</a:t>
            </a:r>
            <a:r>
              <a:rPr sz="2800" b="1" spc="490" dirty="0">
                <a:solidFill>
                  <a:srgbClr val="BF504D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4F80BC"/>
                </a:solidFill>
                <a:latin typeface="Cambria"/>
                <a:cs typeface="Cambria"/>
              </a:rPr>
              <a:t>is</a:t>
            </a:r>
            <a:r>
              <a:rPr sz="2800" spc="560" dirty="0">
                <a:solidFill>
                  <a:srgbClr val="4F80BC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2800" spc="560" dirty="0">
                <a:solidFill>
                  <a:srgbClr val="4F80BC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4F80BC"/>
                </a:solidFill>
                <a:latin typeface="Cambria"/>
                <a:cs typeface="Cambria"/>
              </a:rPr>
              <a:t>crucial</a:t>
            </a:r>
            <a:r>
              <a:rPr sz="2800" spc="570" dirty="0">
                <a:solidFill>
                  <a:srgbClr val="4F80BC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4F80BC"/>
                </a:solidFill>
                <a:latin typeface="Cambria"/>
                <a:cs typeface="Cambria"/>
              </a:rPr>
              <a:t>phase</a:t>
            </a:r>
            <a:r>
              <a:rPr sz="2800" spc="570" dirty="0">
                <a:solidFill>
                  <a:srgbClr val="4F80BC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4F80BC"/>
                </a:solidFill>
                <a:latin typeface="Cambria"/>
                <a:cs typeface="Cambria"/>
              </a:rPr>
              <a:t>in</a:t>
            </a:r>
            <a:r>
              <a:rPr sz="2800" spc="575" dirty="0">
                <a:solidFill>
                  <a:srgbClr val="4F80BC"/>
                </a:solidFill>
                <a:latin typeface="Cambria"/>
                <a:cs typeface="Cambria"/>
              </a:rPr>
              <a:t>  </a:t>
            </a:r>
            <a:r>
              <a:rPr sz="2800" spc="-85" dirty="0">
                <a:solidFill>
                  <a:srgbClr val="4F80BC"/>
                </a:solidFill>
                <a:latin typeface="Cambria"/>
                <a:cs typeface="Cambria"/>
              </a:rPr>
              <a:t>software </a:t>
            </a:r>
            <a:r>
              <a:rPr sz="2800" spc="-35" dirty="0">
                <a:solidFill>
                  <a:srgbClr val="4F80BC"/>
                </a:solidFill>
                <a:latin typeface="Cambria"/>
                <a:cs typeface="Cambria"/>
              </a:rPr>
              <a:t>development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7091" y="0"/>
            <a:ext cx="9575800" cy="2519680"/>
            <a:chOff x="1117091" y="0"/>
            <a:chExt cx="9575800" cy="2519680"/>
          </a:xfrm>
        </p:grpSpPr>
        <p:sp>
          <p:nvSpPr>
            <p:cNvPr id="3" name="object 3"/>
            <p:cNvSpPr/>
            <p:nvPr/>
          </p:nvSpPr>
          <p:spPr>
            <a:xfrm>
              <a:off x="1117091" y="1007363"/>
              <a:ext cx="4229100" cy="58419"/>
            </a:xfrm>
            <a:custGeom>
              <a:avLst/>
              <a:gdLst/>
              <a:ahLst/>
              <a:cxnLst/>
              <a:rect l="l" t="t" r="r" b="b"/>
              <a:pathLst>
                <a:path w="4229100" h="58419">
                  <a:moveTo>
                    <a:pt x="4229100" y="57911"/>
                  </a:moveTo>
                  <a:lnTo>
                    <a:pt x="0" y="57911"/>
                  </a:lnTo>
                  <a:lnTo>
                    <a:pt x="0" y="0"/>
                  </a:lnTo>
                  <a:lnTo>
                    <a:pt x="4229100" y="0"/>
                  </a:lnTo>
                  <a:lnTo>
                    <a:pt x="4229100" y="579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6192" y="1007363"/>
              <a:ext cx="4156075" cy="58419"/>
            </a:xfrm>
            <a:custGeom>
              <a:avLst/>
              <a:gdLst/>
              <a:ahLst/>
              <a:cxnLst/>
              <a:rect l="l" t="t" r="r" b="b"/>
              <a:pathLst>
                <a:path w="4156075" h="58419">
                  <a:moveTo>
                    <a:pt x="0" y="0"/>
                  </a:moveTo>
                  <a:lnTo>
                    <a:pt x="4155947" y="0"/>
                  </a:lnTo>
                  <a:lnTo>
                    <a:pt x="4155947" y="57911"/>
                  </a:lnTo>
                  <a:lnTo>
                    <a:pt x="0" y="579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18018" y="359220"/>
            <a:ext cx="4894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" dirty="0">
                <a:solidFill>
                  <a:srgbClr val="3131FF"/>
                </a:solidFill>
                <a:latin typeface="Times New Roman"/>
                <a:cs typeface="Times New Roman"/>
              </a:rPr>
              <a:t>Requirements</a:t>
            </a:r>
            <a:r>
              <a:rPr b="1" spc="-110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3131FF"/>
                </a:solidFill>
                <a:latin typeface="Times New Roman"/>
                <a:cs typeface="Times New Roman"/>
              </a:rPr>
              <a:t>Elicitation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970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2855"/>
              </a:lnSpc>
              <a:spcBef>
                <a:spcPts val="100"/>
              </a:spcBef>
            </a:pPr>
            <a:r>
              <a:rPr spc="-30" dirty="0"/>
              <a:t>Activities</a:t>
            </a:r>
            <a:r>
              <a:rPr spc="-55" dirty="0"/>
              <a:t> </a:t>
            </a:r>
            <a:r>
              <a:rPr dirty="0"/>
              <a:t>of</a:t>
            </a:r>
            <a:r>
              <a:rPr spc="60" dirty="0"/>
              <a:t> </a:t>
            </a:r>
            <a:r>
              <a:rPr spc="55" dirty="0"/>
              <a:t>FAST</a:t>
            </a:r>
            <a:r>
              <a:rPr spc="-5" dirty="0"/>
              <a:t> </a:t>
            </a:r>
            <a:r>
              <a:rPr spc="-10" dirty="0"/>
              <a:t>session</a:t>
            </a:r>
          </a:p>
          <a:p>
            <a:pPr marL="358775" indent="-333375">
              <a:lnSpc>
                <a:spcPts val="2855"/>
              </a:lnSpc>
              <a:buAutoNum type="arabicPlain"/>
              <a:tabLst>
                <a:tab pos="358775" algn="l"/>
              </a:tabLst>
            </a:pPr>
            <a:r>
              <a:rPr spc="-45" dirty="0">
                <a:solidFill>
                  <a:srgbClr val="000000"/>
                </a:solidFill>
              </a:rPr>
              <a:t>Every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105" dirty="0">
                <a:solidFill>
                  <a:srgbClr val="000000"/>
                </a:solidFill>
              </a:rPr>
              <a:t>participant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spc="-135" dirty="0">
                <a:solidFill>
                  <a:srgbClr val="000000"/>
                </a:solidFill>
              </a:rPr>
              <a:t>presents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175" dirty="0">
                <a:solidFill>
                  <a:srgbClr val="000000"/>
                </a:solidFill>
              </a:rPr>
              <a:t>his/her</a:t>
            </a:r>
            <a:r>
              <a:rPr spc="-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list</a:t>
            </a:r>
          </a:p>
          <a:p>
            <a:pPr marL="358775" indent="-333375">
              <a:lnSpc>
                <a:spcPct val="100000"/>
              </a:lnSpc>
              <a:spcBef>
                <a:spcPts val="80"/>
              </a:spcBef>
              <a:buAutoNum type="arabicPlain"/>
              <a:tabLst>
                <a:tab pos="358775" algn="l"/>
              </a:tabLst>
            </a:pPr>
            <a:r>
              <a:rPr spc="-45" dirty="0">
                <a:solidFill>
                  <a:srgbClr val="313199"/>
                </a:solidFill>
              </a:rPr>
              <a:t>Combine</a:t>
            </a:r>
            <a:r>
              <a:rPr spc="-90" dirty="0">
                <a:solidFill>
                  <a:srgbClr val="313199"/>
                </a:solidFill>
              </a:rPr>
              <a:t> </a:t>
            </a:r>
            <a:r>
              <a:rPr spc="-20" dirty="0">
                <a:solidFill>
                  <a:srgbClr val="313199"/>
                </a:solidFill>
              </a:rPr>
              <a:t>list</a:t>
            </a:r>
            <a:r>
              <a:rPr spc="-110" dirty="0">
                <a:solidFill>
                  <a:srgbClr val="313199"/>
                </a:solidFill>
              </a:rPr>
              <a:t> </a:t>
            </a:r>
            <a:r>
              <a:rPr spc="-20" dirty="0">
                <a:solidFill>
                  <a:srgbClr val="313199"/>
                </a:solidFill>
              </a:rPr>
              <a:t>for</a:t>
            </a:r>
            <a:r>
              <a:rPr spc="-65" dirty="0">
                <a:solidFill>
                  <a:srgbClr val="313199"/>
                </a:solidFill>
              </a:rPr>
              <a:t> </a:t>
            </a:r>
            <a:r>
              <a:rPr spc="-75" dirty="0">
                <a:solidFill>
                  <a:srgbClr val="313199"/>
                </a:solidFill>
              </a:rPr>
              <a:t>each</a:t>
            </a:r>
            <a:r>
              <a:rPr spc="-55" dirty="0">
                <a:solidFill>
                  <a:srgbClr val="313199"/>
                </a:solidFill>
              </a:rPr>
              <a:t> </a:t>
            </a:r>
            <a:r>
              <a:rPr spc="-10" dirty="0">
                <a:solidFill>
                  <a:srgbClr val="313199"/>
                </a:solidFill>
              </a:rPr>
              <a:t>topic</a:t>
            </a:r>
          </a:p>
          <a:p>
            <a:pPr marL="358775" indent="-333375">
              <a:lnSpc>
                <a:spcPct val="100000"/>
              </a:lnSpc>
              <a:spcBef>
                <a:spcPts val="290"/>
              </a:spcBef>
              <a:buAutoNum type="arabicPlain"/>
              <a:tabLst>
                <a:tab pos="358775" algn="l"/>
              </a:tabLst>
            </a:pPr>
            <a:r>
              <a:rPr spc="-10" dirty="0">
                <a:solidFill>
                  <a:srgbClr val="000000"/>
                </a:solidFill>
              </a:rPr>
              <a:t>Discussion</a:t>
            </a:r>
          </a:p>
          <a:p>
            <a:pPr marL="358775" indent="-333375">
              <a:lnSpc>
                <a:spcPts val="2875"/>
              </a:lnSpc>
              <a:spcBef>
                <a:spcPts val="275"/>
              </a:spcBef>
              <a:buAutoNum type="arabicPlain"/>
              <a:tabLst>
                <a:tab pos="358775" algn="l"/>
              </a:tabLst>
            </a:pPr>
            <a:r>
              <a:rPr spc="-80" dirty="0">
                <a:solidFill>
                  <a:srgbClr val="313199"/>
                </a:solidFill>
              </a:rPr>
              <a:t>Consensus</a:t>
            </a:r>
            <a:r>
              <a:rPr spc="25" dirty="0">
                <a:solidFill>
                  <a:srgbClr val="313199"/>
                </a:solidFill>
              </a:rPr>
              <a:t> </a:t>
            </a:r>
            <a:r>
              <a:rPr spc="-20" dirty="0">
                <a:solidFill>
                  <a:srgbClr val="313199"/>
                </a:solidFill>
              </a:rPr>
              <a:t>list</a:t>
            </a:r>
          </a:p>
          <a:p>
            <a:pPr marL="358775" indent="-333375">
              <a:lnSpc>
                <a:spcPts val="2795"/>
              </a:lnSpc>
              <a:buAutoNum type="arabicPlain"/>
              <a:tabLst>
                <a:tab pos="358775" algn="l"/>
              </a:tabLst>
            </a:pPr>
            <a:r>
              <a:rPr sz="2400" dirty="0">
                <a:solidFill>
                  <a:srgbClr val="000000"/>
                </a:solidFill>
              </a:rPr>
              <a:t>Sub</a:t>
            </a:r>
            <a:r>
              <a:rPr sz="2400" spc="-135" dirty="0">
                <a:solidFill>
                  <a:srgbClr val="000000"/>
                </a:solidFill>
              </a:rPr>
              <a:t> </a:t>
            </a:r>
            <a:r>
              <a:rPr sz="2400" spc="-130" dirty="0">
                <a:solidFill>
                  <a:srgbClr val="000000"/>
                </a:solidFill>
              </a:rPr>
              <a:t>teams</a:t>
            </a:r>
            <a:r>
              <a:rPr sz="2400" dirty="0">
                <a:solidFill>
                  <a:srgbClr val="000000"/>
                </a:solidFill>
              </a:rPr>
              <a:t> for</a:t>
            </a:r>
            <a:r>
              <a:rPr sz="2400" spc="-40" dirty="0">
                <a:solidFill>
                  <a:srgbClr val="000000"/>
                </a:solidFill>
              </a:rPr>
              <a:t> </a:t>
            </a:r>
            <a:r>
              <a:rPr sz="2400" spc="-55" dirty="0">
                <a:solidFill>
                  <a:srgbClr val="000000"/>
                </a:solidFill>
              </a:rPr>
              <a:t>mini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specifications</a:t>
            </a:r>
            <a:endParaRPr sz="2400"/>
          </a:p>
          <a:p>
            <a:pPr marL="329565" indent="-304165">
              <a:lnSpc>
                <a:spcPts val="2560"/>
              </a:lnSpc>
              <a:buAutoNum type="arabicPlain"/>
              <a:tabLst>
                <a:tab pos="329565" algn="l"/>
              </a:tabLst>
            </a:pPr>
            <a:r>
              <a:rPr spc="-114" dirty="0">
                <a:solidFill>
                  <a:srgbClr val="313199"/>
                </a:solidFill>
              </a:rPr>
              <a:t>Presentations</a:t>
            </a:r>
            <a:r>
              <a:rPr spc="-20" dirty="0">
                <a:solidFill>
                  <a:srgbClr val="313199"/>
                </a:solidFill>
              </a:rPr>
              <a:t> </a:t>
            </a:r>
            <a:r>
              <a:rPr dirty="0">
                <a:solidFill>
                  <a:srgbClr val="313199"/>
                </a:solidFill>
              </a:rPr>
              <a:t>of</a:t>
            </a:r>
            <a:r>
              <a:rPr spc="75" dirty="0">
                <a:solidFill>
                  <a:srgbClr val="313199"/>
                </a:solidFill>
              </a:rPr>
              <a:t> </a:t>
            </a:r>
            <a:r>
              <a:rPr spc="-65" dirty="0">
                <a:solidFill>
                  <a:srgbClr val="313199"/>
                </a:solidFill>
              </a:rPr>
              <a:t>mini-</a:t>
            </a:r>
            <a:r>
              <a:rPr spc="-10" dirty="0">
                <a:solidFill>
                  <a:srgbClr val="313199"/>
                </a:solidFill>
              </a:rPr>
              <a:t>specifications</a:t>
            </a:r>
          </a:p>
          <a:p>
            <a:pPr marL="323850" indent="-298450">
              <a:lnSpc>
                <a:spcPts val="2545"/>
              </a:lnSpc>
              <a:buAutoNum type="arabicPlain"/>
              <a:tabLst>
                <a:tab pos="323850" algn="l"/>
              </a:tabLst>
            </a:pPr>
            <a:r>
              <a:rPr spc="-70" dirty="0">
                <a:solidFill>
                  <a:srgbClr val="000000"/>
                </a:solidFill>
              </a:rPr>
              <a:t>Validation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criteria</a:t>
            </a:r>
          </a:p>
          <a:p>
            <a:pPr marL="25400">
              <a:lnSpc>
                <a:spcPts val="2785"/>
              </a:lnSpc>
            </a:pPr>
            <a:r>
              <a:rPr dirty="0">
                <a:solidFill>
                  <a:srgbClr val="313199"/>
                </a:solidFill>
              </a:rPr>
              <a:t>8.</a:t>
            </a:r>
            <a:r>
              <a:rPr spc="-135" dirty="0">
                <a:solidFill>
                  <a:srgbClr val="313199"/>
                </a:solidFill>
              </a:rPr>
              <a:t> </a:t>
            </a:r>
            <a:r>
              <a:rPr spc="225" dirty="0">
                <a:solidFill>
                  <a:srgbClr val="313199"/>
                </a:solidFill>
              </a:rPr>
              <a:t>A</a:t>
            </a:r>
            <a:r>
              <a:rPr spc="-130" dirty="0">
                <a:solidFill>
                  <a:srgbClr val="313199"/>
                </a:solidFill>
              </a:rPr>
              <a:t> </a:t>
            </a:r>
            <a:r>
              <a:rPr spc="-95" dirty="0">
                <a:solidFill>
                  <a:srgbClr val="313199"/>
                </a:solidFill>
              </a:rPr>
              <a:t>sub</a:t>
            </a:r>
            <a:r>
              <a:rPr spc="-25" dirty="0">
                <a:solidFill>
                  <a:srgbClr val="313199"/>
                </a:solidFill>
              </a:rPr>
              <a:t> </a:t>
            </a:r>
            <a:r>
              <a:rPr spc="-130" dirty="0">
                <a:solidFill>
                  <a:srgbClr val="313199"/>
                </a:solidFill>
              </a:rPr>
              <a:t>team</a:t>
            </a:r>
            <a:r>
              <a:rPr dirty="0">
                <a:solidFill>
                  <a:srgbClr val="313199"/>
                </a:solidFill>
              </a:rPr>
              <a:t> </a:t>
            </a:r>
            <a:r>
              <a:rPr spc="-50" dirty="0">
                <a:solidFill>
                  <a:srgbClr val="313199"/>
                </a:solidFill>
              </a:rPr>
              <a:t>to</a:t>
            </a:r>
            <a:r>
              <a:rPr dirty="0">
                <a:solidFill>
                  <a:srgbClr val="313199"/>
                </a:solidFill>
              </a:rPr>
              <a:t> </a:t>
            </a:r>
            <a:r>
              <a:rPr spc="-95" dirty="0">
                <a:solidFill>
                  <a:srgbClr val="313199"/>
                </a:solidFill>
              </a:rPr>
              <a:t>draft</a:t>
            </a:r>
            <a:r>
              <a:rPr spc="5" dirty="0">
                <a:solidFill>
                  <a:srgbClr val="313199"/>
                </a:solidFill>
              </a:rPr>
              <a:t> </a:t>
            </a:r>
            <a:r>
              <a:rPr spc="-10" dirty="0">
                <a:solidFill>
                  <a:srgbClr val="313199"/>
                </a:solidFill>
              </a:rPr>
              <a:t>specifications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0484" y="1860803"/>
            <a:ext cx="2235835" cy="594360"/>
            <a:chOff x="3110484" y="1860803"/>
            <a:chExt cx="2235835" cy="594360"/>
          </a:xfrm>
        </p:grpSpPr>
        <p:sp>
          <p:nvSpPr>
            <p:cNvPr id="3" name="object 3"/>
            <p:cNvSpPr/>
            <p:nvPr/>
          </p:nvSpPr>
          <p:spPr>
            <a:xfrm>
              <a:off x="3110484" y="1860803"/>
              <a:ext cx="2235835" cy="384175"/>
            </a:xfrm>
            <a:custGeom>
              <a:avLst/>
              <a:gdLst/>
              <a:ahLst/>
              <a:cxnLst/>
              <a:rect l="l" t="t" r="r" b="b"/>
              <a:pathLst>
                <a:path w="2235835" h="384175">
                  <a:moveTo>
                    <a:pt x="1074420" y="211836"/>
                  </a:moveTo>
                  <a:lnTo>
                    <a:pt x="1037184" y="201000"/>
                  </a:lnTo>
                  <a:lnTo>
                    <a:pt x="999744" y="198120"/>
                  </a:lnTo>
                  <a:lnTo>
                    <a:pt x="208787" y="198120"/>
                  </a:lnTo>
                  <a:lnTo>
                    <a:pt x="167640" y="193548"/>
                  </a:lnTo>
                  <a:lnTo>
                    <a:pt x="166116" y="193548"/>
                  </a:lnTo>
                  <a:lnTo>
                    <a:pt x="129540" y="182880"/>
                  </a:lnTo>
                  <a:lnTo>
                    <a:pt x="128016" y="182880"/>
                  </a:lnTo>
                  <a:lnTo>
                    <a:pt x="126491" y="181356"/>
                  </a:lnTo>
                  <a:lnTo>
                    <a:pt x="92964" y="164592"/>
                  </a:lnTo>
                  <a:lnTo>
                    <a:pt x="91440" y="164592"/>
                  </a:lnTo>
                  <a:lnTo>
                    <a:pt x="91440" y="163068"/>
                  </a:lnTo>
                  <a:lnTo>
                    <a:pt x="62483" y="141732"/>
                  </a:lnTo>
                  <a:lnTo>
                    <a:pt x="62483" y="140208"/>
                  </a:lnTo>
                  <a:lnTo>
                    <a:pt x="60960" y="140208"/>
                  </a:lnTo>
                  <a:lnTo>
                    <a:pt x="36576" y="111252"/>
                  </a:lnTo>
                  <a:lnTo>
                    <a:pt x="35052" y="111252"/>
                  </a:lnTo>
                  <a:lnTo>
                    <a:pt x="35052" y="109728"/>
                  </a:lnTo>
                  <a:lnTo>
                    <a:pt x="16764" y="79248"/>
                  </a:lnTo>
                  <a:lnTo>
                    <a:pt x="15240" y="77724"/>
                  </a:lnTo>
                  <a:lnTo>
                    <a:pt x="4572" y="42672"/>
                  </a:lnTo>
                  <a:lnTo>
                    <a:pt x="3048" y="41148"/>
                  </a:lnTo>
                  <a:lnTo>
                    <a:pt x="3048" y="39624"/>
                  </a:lnTo>
                  <a:lnTo>
                    <a:pt x="0" y="3048"/>
                  </a:lnTo>
                  <a:lnTo>
                    <a:pt x="21336" y="0"/>
                  </a:lnTo>
                  <a:lnTo>
                    <a:pt x="25717" y="35052"/>
                  </a:lnTo>
                  <a:lnTo>
                    <a:pt x="24383" y="35052"/>
                  </a:lnTo>
                  <a:lnTo>
                    <a:pt x="36046" y="68580"/>
                  </a:lnTo>
                  <a:lnTo>
                    <a:pt x="35052" y="68580"/>
                  </a:lnTo>
                  <a:lnTo>
                    <a:pt x="53873" y="97536"/>
                  </a:lnTo>
                  <a:lnTo>
                    <a:pt x="53340" y="97536"/>
                  </a:lnTo>
                  <a:lnTo>
                    <a:pt x="76293" y="123359"/>
                  </a:lnTo>
                  <a:lnTo>
                    <a:pt x="76284" y="123528"/>
                  </a:lnTo>
                  <a:lnTo>
                    <a:pt x="77724" y="124968"/>
                  </a:lnTo>
                  <a:lnTo>
                    <a:pt x="78130" y="124968"/>
                  </a:lnTo>
                  <a:lnTo>
                    <a:pt x="105156" y="146304"/>
                  </a:lnTo>
                  <a:lnTo>
                    <a:pt x="106680" y="146304"/>
                  </a:lnTo>
                  <a:lnTo>
                    <a:pt x="137160" y="161544"/>
                  </a:lnTo>
                  <a:lnTo>
                    <a:pt x="135636" y="161544"/>
                  </a:lnTo>
                  <a:lnTo>
                    <a:pt x="172212" y="172212"/>
                  </a:lnTo>
                  <a:lnTo>
                    <a:pt x="170687" y="172212"/>
                  </a:lnTo>
                  <a:lnTo>
                    <a:pt x="208787" y="175260"/>
                  </a:lnTo>
                  <a:lnTo>
                    <a:pt x="1001268" y="175260"/>
                  </a:lnTo>
                  <a:lnTo>
                    <a:pt x="1040892" y="179832"/>
                  </a:lnTo>
                  <a:lnTo>
                    <a:pt x="1043940" y="179832"/>
                  </a:lnTo>
                  <a:lnTo>
                    <a:pt x="1080516" y="190500"/>
                  </a:lnTo>
                  <a:lnTo>
                    <a:pt x="1082040" y="190500"/>
                  </a:lnTo>
                  <a:lnTo>
                    <a:pt x="1115568" y="208788"/>
                  </a:lnTo>
                  <a:lnTo>
                    <a:pt x="1117092" y="208788"/>
                  </a:lnTo>
                  <a:lnTo>
                    <a:pt x="1117092" y="210312"/>
                  </a:lnTo>
                  <a:lnTo>
                    <a:pt x="1072896" y="210312"/>
                  </a:lnTo>
                  <a:lnTo>
                    <a:pt x="1074420" y="211836"/>
                  </a:lnTo>
                  <a:close/>
                </a:path>
                <a:path w="2235835" h="384175">
                  <a:moveTo>
                    <a:pt x="25908" y="36576"/>
                  </a:moveTo>
                  <a:lnTo>
                    <a:pt x="24383" y="35052"/>
                  </a:lnTo>
                  <a:lnTo>
                    <a:pt x="25717" y="35052"/>
                  </a:lnTo>
                  <a:lnTo>
                    <a:pt x="25908" y="36576"/>
                  </a:lnTo>
                  <a:close/>
                </a:path>
                <a:path w="2235835" h="384175">
                  <a:moveTo>
                    <a:pt x="36576" y="70104"/>
                  </a:moveTo>
                  <a:lnTo>
                    <a:pt x="35052" y="68580"/>
                  </a:lnTo>
                  <a:lnTo>
                    <a:pt x="36046" y="68580"/>
                  </a:lnTo>
                  <a:lnTo>
                    <a:pt x="36576" y="70104"/>
                  </a:lnTo>
                  <a:close/>
                </a:path>
                <a:path w="2235835" h="384175">
                  <a:moveTo>
                    <a:pt x="55324" y="99768"/>
                  </a:moveTo>
                  <a:lnTo>
                    <a:pt x="53340" y="97536"/>
                  </a:lnTo>
                  <a:lnTo>
                    <a:pt x="53873" y="97536"/>
                  </a:lnTo>
                  <a:lnTo>
                    <a:pt x="55324" y="99768"/>
                  </a:lnTo>
                  <a:close/>
                </a:path>
                <a:path w="2235835" h="384175">
                  <a:moveTo>
                    <a:pt x="76767" y="123892"/>
                  </a:moveTo>
                  <a:lnTo>
                    <a:pt x="76284" y="123528"/>
                  </a:lnTo>
                  <a:lnTo>
                    <a:pt x="76294" y="123359"/>
                  </a:lnTo>
                  <a:lnTo>
                    <a:pt x="76767" y="123892"/>
                  </a:lnTo>
                  <a:close/>
                </a:path>
                <a:path w="2235835" h="384175">
                  <a:moveTo>
                    <a:pt x="78130" y="124968"/>
                  </a:moveTo>
                  <a:lnTo>
                    <a:pt x="77724" y="124968"/>
                  </a:lnTo>
                  <a:lnTo>
                    <a:pt x="76767" y="123892"/>
                  </a:lnTo>
                  <a:lnTo>
                    <a:pt x="78130" y="124968"/>
                  </a:lnTo>
                  <a:close/>
                </a:path>
                <a:path w="2235835" h="384175">
                  <a:moveTo>
                    <a:pt x="106680" y="146304"/>
                  </a:moveTo>
                  <a:lnTo>
                    <a:pt x="105156" y="146304"/>
                  </a:lnTo>
                  <a:lnTo>
                    <a:pt x="103632" y="144780"/>
                  </a:lnTo>
                  <a:lnTo>
                    <a:pt x="106680" y="146304"/>
                  </a:lnTo>
                  <a:close/>
                </a:path>
                <a:path w="2235835" h="384175">
                  <a:moveTo>
                    <a:pt x="1208722" y="371856"/>
                  </a:moveTo>
                  <a:lnTo>
                    <a:pt x="1187196" y="371856"/>
                  </a:lnTo>
                  <a:lnTo>
                    <a:pt x="1208532" y="370332"/>
                  </a:lnTo>
                  <a:lnTo>
                    <a:pt x="1205484" y="333756"/>
                  </a:lnTo>
                  <a:lnTo>
                    <a:pt x="1203960" y="333756"/>
                  </a:lnTo>
                  <a:lnTo>
                    <a:pt x="1203960" y="332232"/>
                  </a:lnTo>
                  <a:lnTo>
                    <a:pt x="1197864" y="312202"/>
                  </a:lnTo>
                  <a:lnTo>
                    <a:pt x="1202436" y="297180"/>
                  </a:lnTo>
                  <a:lnTo>
                    <a:pt x="1202436" y="295656"/>
                  </a:lnTo>
                  <a:lnTo>
                    <a:pt x="1203960" y="295656"/>
                  </a:lnTo>
                  <a:lnTo>
                    <a:pt x="1203960" y="294132"/>
                  </a:lnTo>
                  <a:lnTo>
                    <a:pt x="1222248" y="262128"/>
                  </a:lnTo>
                  <a:lnTo>
                    <a:pt x="1223772" y="262128"/>
                  </a:lnTo>
                  <a:lnTo>
                    <a:pt x="1223772" y="260604"/>
                  </a:lnTo>
                  <a:lnTo>
                    <a:pt x="1248156" y="233172"/>
                  </a:lnTo>
                  <a:lnTo>
                    <a:pt x="1249680" y="233172"/>
                  </a:lnTo>
                  <a:lnTo>
                    <a:pt x="1278636" y="210312"/>
                  </a:lnTo>
                  <a:lnTo>
                    <a:pt x="1278636" y="208788"/>
                  </a:lnTo>
                  <a:lnTo>
                    <a:pt x="1280160" y="208788"/>
                  </a:lnTo>
                  <a:lnTo>
                    <a:pt x="1313688" y="190500"/>
                  </a:lnTo>
                  <a:lnTo>
                    <a:pt x="1316736" y="190500"/>
                  </a:lnTo>
                  <a:lnTo>
                    <a:pt x="1353312" y="179832"/>
                  </a:lnTo>
                  <a:lnTo>
                    <a:pt x="1354836" y="179832"/>
                  </a:lnTo>
                  <a:lnTo>
                    <a:pt x="1395984" y="175260"/>
                  </a:lnTo>
                  <a:lnTo>
                    <a:pt x="2186940" y="175260"/>
                  </a:lnTo>
                  <a:lnTo>
                    <a:pt x="2226564" y="172212"/>
                  </a:lnTo>
                  <a:lnTo>
                    <a:pt x="2225040" y="172212"/>
                  </a:lnTo>
                  <a:lnTo>
                    <a:pt x="2235708" y="169100"/>
                  </a:lnTo>
                  <a:lnTo>
                    <a:pt x="2235708" y="192214"/>
                  </a:lnTo>
                  <a:lnTo>
                    <a:pt x="2231136" y="193548"/>
                  </a:lnTo>
                  <a:lnTo>
                    <a:pt x="2229612" y="193548"/>
                  </a:lnTo>
                  <a:lnTo>
                    <a:pt x="2189988" y="198120"/>
                  </a:lnTo>
                  <a:lnTo>
                    <a:pt x="1395984" y="198120"/>
                  </a:lnTo>
                  <a:lnTo>
                    <a:pt x="1359984" y="201000"/>
                  </a:lnTo>
                  <a:lnTo>
                    <a:pt x="1328057" y="210312"/>
                  </a:lnTo>
                  <a:lnTo>
                    <a:pt x="1324356" y="210312"/>
                  </a:lnTo>
                  <a:lnTo>
                    <a:pt x="1293622" y="227076"/>
                  </a:lnTo>
                  <a:lnTo>
                    <a:pt x="1292352" y="227076"/>
                  </a:lnTo>
                  <a:lnTo>
                    <a:pt x="1265326" y="248412"/>
                  </a:lnTo>
                  <a:lnTo>
                    <a:pt x="1264920" y="248412"/>
                  </a:lnTo>
                  <a:lnTo>
                    <a:pt x="1264363" y="249038"/>
                  </a:lnTo>
                  <a:lnTo>
                    <a:pt x="1263999" y="249332"/>
                  </a:lnTo>
                  <a:lnTo>
                    <a:pt x="1263480" y="249851"/>
                  </a:lnTo>
                  <a:lnTo>
                    <a:pt x="1263639" y="249851"/>
                  </a:lnTo>
                  <a:lnTo>
                    <a:pt x="1240536" y="275844"/>
                  </a:lnTo>
                  <a:lnTo>
                    <a:pt x="1241189" y="275844"/>
                  </a:lnTo>
                  <a:lnTo>
                    <a:pt x="1225513" y="303276"/>
                  </a:lnTo>
                  <a:lnTo>
                    <a:pt x="1223772" y="303276"/>
                  </a:lnTo>
                  <a:lnTo>
                    <a:pt x="1211580" y="338328"/>
                  </a:lnTo>
                  <a:lnTo>
                    <a:pt x="1212913" y="338328"/>
                  </a:lnTo>
                  <a:lnTo>
                    <a:pt x="1208722" y="371856"/>
                  </a:lnTo>
                  <a:close/>
                </a:path>
                <a:path w="2235835" h="384175">
                  <a:moveTo>
                    <a:pt x="1104900" y="228600"/>
                  </a:moveTo>
                  <a:lnTo>
                    <a:pt x="1072896" y="210312"/>
                  </a:lnTo>
                  <a:lnTo>
                    <a:pt x="1117092" y="210312"/>
                  </a:lnTo>
                  <a:lnTo>
                    <a:pt x="1138326" y="227076"/>
                  </a:lnTo>
                  <a:lnTo>
                    <a:pt x="1103376" y="227076"/>
                  </a:lnTo>
                  <a:lnTo>
                    <a:pt x="1104900" y="228600"/>
                  </a:lnTo>
                  <a:close/>
                </a:path>
                <a:path w="2235835" h="384175">
                  <a:moveTo>
                    <a:pt x="1322832" y="211836"/>
                  </a:moveTo>
                  <a:lnTo>
                    <a:pt x="1324356" y="210312"/>
                  </a:lnTo>
                  <a:lnTo>
                    <a:pt x="1328057" y="210312"/>
                  </a:lnTo>
                  <a:lnTo>
                    <a:pt x="1322832" y="211836"/>
                  </a:lnTo>
                  <a:close/>
                </a:path>
                <a:path w="2235835" h="384175">
                  <a:moveTo>
                    <a:pt x="1132853" y="249038"/>
                  </a:moveTo>
                  <a:lnTo>
                    <a:pt x="1103376" y="227076"/>
                  </a:lnTo>
                  <a:lnTo>
                    <a:pt x="1138326" y="227076"/>
                  </a:lnTo>
                  <a:lnTo>
                    <a:pt x="1146048" y="233172"/>
                  </a:lnTo>
                  <a:lnTo>
                    <a:pt x="1147572" y="233172"/>
                  </a:lnTo>
                  <a:lnTo>
                    <a:pt x="1161118" y="248412"/>
                  </a:lnTo>
                  <a:lnTo>
                    <a:pt x="1132332" y="248412"/>
                  </a:lnTo>
                  <a:lnTo>
                    <a:pt x="1132853" y="249038"/>
                  </a:lnTo>
                  <a:close/>
                </a:path>
                <a:path w="2235835" h="384175">
                  <a:moveTo>
                    <a:pt x="1290828" y="228600"/>
                  </a:moveTo>
                  <a:lnTo>
                    <a:pt x="1292352" y="227076"/>
                  </a:lnTo>
                  <a:lnTo>
                    <a:pt x="1293622" y="227076"/>
                  </a:lnTo>
                  <a:lnTo>
                    <a:pt x="1290828" y="228600"/>
                  </a:lnTo>
                  <a:close/>
                </a:path>
                <a:path w="2235835" h="384175">
                  <a:moveTo>
                    <a:pt x="1155192" y="275844"/>
                  </a:moveTo>
                  <a:lnTo>
                    <a:pt x="1142578" y="260604"/>
                  </a:lnTo>
                  <a:lnTo>
                    <a:pt x="1133771" y="249851"/>
                  </a:lnTo>
                  <a:lnTo>
                    <a:pt x="1132332" y="248412"/>
                  </a:lnTo>
                  <a:lnTo>
                    <a:pt x="1161118" y="248412"/>
                  </a:lnTo>
                  <a:lnTo>
                    <a:pt x="1171956" y="260604"/>
                  </a:lnTo>
                  <a:lnTo>
                    <a:pt x="1173480" y="262128"/>
                  </a:lnTo>
                  <a:lnTo>
                    <a:pt x="1180380" y="274204"/>
                  </a:lnTo>
                  <a:lnTo>
                    <a:pt x="1155192" y="274204"/>
                  </a:lnTo>
                  <a:lnTo>
                    <a:pt x="1155192" y="275844"/>
                  </a:lnTo>
                  <a:close/>
                </a:path>
                <a:path w="2235835" h="384175">
                  <a:moveTo>
                    <a:pt x="1264160" y="249332"/>
                  </a:moveTo>
                  <a:lnTo>
                    <a:pt x="1264377" y="249038"/>
                  </a:lnTo>
                  <a:lnTo>
                    <a:pt x="1264920" y="248412"/>
                  </a:lnTo>
                  <a:lnTo>
                    <a:pt x="1265326" y="248412"/>
                  </a:lnTo>
                  <a:lnTo>
                    <a:pt x="1264160" y="249332"/>
                  </a:lnTo>
                  <a:close/>
                </a:path>
                <a:path w="2235835" h="384175">
                  <a:moveTo>
                    <a:pt x="1263639" y="249851"/>
                  </a:moveTo>
                  <a:lnTo>
                    <a:pt x="1263480" y="249851"/>
                  </a:lnTo>
                  <a:lnTo>
                    <a:pt x="1263999" y="249332"/>
                  </a:lnTo>
                  <a:lnTo>
                    <a:pt x="1263753" y="249723"/>
                  </a:lnTo>
                  <a:lnTo>
                    <a:pt x="1263639" y="249851"/>
                  </a:lnTo>
                  <a:close/>
                </a:path>
                <a:path w="2235835" h="384175">
                  <a:moveTo>
                    <a:pt x="1241189" y="275844"/>
                  </a:moveTo>
                  <a:lnTo>
                    <a:pt x="1240536" y="275844"/>
                  </a:lnTo>
                  <a:lnTo>
                    <a:pt x="1241731" y="274648"/>
                  </a:lnTo>
                  <a:lnTo>
                    <a:pt x="1241993" y="274204"/>
                  </a:lnTo>
                  <a:lnTo>
                    <a:pt x="1242400" y="273746"/>
                  </a:lnTo>
                  <a:lnTo>
                    <a:pt x="1241189" y="275844"/>
                  </a:lnTo>
                  <a:close/>
                </a:path>
                <a:path w="2235835" h="384175">
                  <a:moveTo>
                    <a:pt x="1172204" y="304091"/>
                  </a:moveTo>
                  <a:lnTo>
                    <a:pt x="1155126" y="274204"/>
                  </a:lnTo>
                  <a:lnTo>
                    <a:pt x="1180380" y="274204"/>
                  </a:lnTo>
                  <a:lnTo>
                    <a:pt x="1191768" y="294132"/>
                  </a:lnTo>
                  <a:lnTo>
                    <a:pt x="1193292" y="295656"/>
                  </a:lnTo>
                  <a:lnTo>
                    <a:pt x="1193292" y="297180"/>
                  </a:lnTo>
                  <a:lnTo>
                    <a:pt x="1195147" y="303276"/>
                  </a:lnTo>
                  <a:lnTo>
                    <a:pt x="1171956" y="303276"/>
                  </a:lnTo>
                  <a:lnTo>
                    <a:pt x="1172204" y="304091"/>
                  </a:lnTo>
                  <a:close/>
                </a:path>
                <a:path w="2235835" h="384175">
                  <a:moveTo>
                    <a:pt x="1173480" y="306324"/>
                  </a:moveTo>
                  <a:lnTo>
                    <a:pt x="1172204" y="304091"/>
                  </a:lnTo>
                  <a:lnTo>
                    <a:pt x="1171956" y="303276"/>
                  </a:lnTo>
                  <a:lnTo>
                    <a:pt x="1173480" y="306324"/>
                  </a:lnTo>
                  <a:close/>
                </a:path>
                <a:path w="2235835" h="384175">
                  <a:moveTo>
                    <a:pt x="1196075" y="306324"/>
                  </a:moveTo>
                  <a:lnTo>
                    <a:pt x="1173480" y="306324"/>
                  </a:lnTo>
                  <a:lnTo>
                    <a:pt x="1171956" y="303276"/>
                  </a:lnTo>
                  <a:lnTo>
                    <a:pt x="1195147" y="303276"/>
                  </a:lnTo>
                  <a:lnTo>
                    <a:pt x="1196075" y="306324"/>
                  </a:lnTo>
                  <a:close/>
                </a:path>
                <a:path w="2235835" h="384175">
                  <a:moveTo>
                    <a:pt x="1223772" y="306324"/>
                  </a:moveTo>
                  <a:lnTo>
                    <a:pt x="1223772" y="303276"/>
                  </a:lnTo>
                  <a:lnTo>
                    <a:pt x="1225513" y="303276"/>
                  </a:lnTo>
                  <a:lnTo>
                    <a:pt x="1223772" y="306324"/>
                  </a:lnTo>
                  <a:close/>
                </a:path>
                <a:path w="2235835" h="384175">
                  <a:moveTo>
                    <a:pt x="1182624" y="338328"/>
                  </a:moveTo>
                  <a:lnTo>
                    <a:pt x="1172204" y="304091"/>
                  </a:lnTo>
                  <a:lnTo>
                    <a:pt x="1173480" y="306324"/>
                  </a:lnTo>
                  <a:lnTo>
                    <a:pt x="1196075" y="306324"/>
                  </a:lnTo>
                  <a:lnTo>
                    <a:pt x="1197864" y="312202"/>
                  </a:lnTo>
                  <a:lnTo>
                    <a:pt x="1191768" y="332232"/>
                  </a:lnTo>
                  <a:lnTo>
                    <a:pt x="1190244" y="332232"/>
                  </a:lnTo>
                  <a:lnTo>
                    <a:pt x="1190244" y="333756"/>
                  </a:lnTo>
                  <a:lnTo>
                    <a:pt x="1190000" y="336804"/>
                  </a:lnTo>
                  <a:lnTo>
                    <a:pt x="1182624" y="336804"/>
                  </a:lnTo>
                  <a:lnTo>
                    <a:pt x="1182624" y="338328"/>
                  </a:lnTo>
                  <a:close/>
                </a:path>
                <a:path w="2235835" h="384175">
                  <a:moveTo>
                    <a:pt x="1187196" y="371856"/>
                  </a:moveTo>
                  <a:lnTo>
                    <a:pt x="1190244" y="333756"/>
                  </a:lnTo>
                  <a:lnTo>
                    <a:pt x="1190244" y="332232"/>
                  </a:lnTo>
                  <a:lnTo>
                    <a:pt x="1191768" y="332232"/>
                  </a:lnTo>
                  <a:lnTo>
                    <a:pt x="1197864" y="312202"/>
                  </a:lnTo>
                  <a:lnTo>
                    <a:pt x="1203960" y="332232"/>
                  </a:lnTo>
                  <a:lnTo>
                    <a:pt x="1203960" y="333756"/>
                  </a:lnTo>
                  <a:lnTo>
                    <a:pt x="1205484" y="333756"/>
                  </a:lnTo>
                  <a:lnTo>
                    <a:pt x="1208532" y="370332"/>
                  </a:lnTo>
                  <a:lnTo>
                    <a:pt x="1187196" y="371856"/>
                  </a:lnTo>
                  <a:close/>
                </a:path>
                <a:path w="2235835" h="384175">
                  <a:moveTo>
                    <a:pt x="1203960" y="384048"/>
                  </a:moveTo>
                  <a:lnTo>
                    <a:pt x="1191768" y="384048"/>
                  </a:lnTo>
                  <a:lnTo>
                    <a:pt x="1187196" y="379476"/>
                  </a:lnTo>
                  <a:lnTo>
                    <a:pt x="1187196" y="373380"/>
                  </a:lnTo>
                  <a:lnTo>
                    <a:pt x="1182624" y="336804"/>
                  </a:lnTo>
                  <a:lnTo>
                    <a:pt x="1190000" y="336804"/>
                  </a:lnTo>
                  <a:lnTo>
                    <a:pt x="1187318" y="370332"/>
                  </a:lnTo>
                  <a:lnTo>
                    <a:pt x="1187196" y="371856"/>
                  </a:lnTo>
                  <a:lnTo>
                    <a:pt x="1208722" y="371856"/>
                  </a:lnTo>
                  <a:lnTo>
                    <a:pt x="1208532" y="373380"/>
                  </a:lnTo>
                  <a:lnTo>
                    <a:pt x="1208532" y="379476"/>
                  </a:lnTo>
                  <a:lnTo>
                    <a:pt x="1203960" y="384048"/>
                  </a:lnTo>
                  <a:close/>
                </a:path>
                <a:path w="2235835" h="384175">
                  <a:moveTo>
                    <a:pt x="1212913" y="338328"/>
                  </a:moveTo>
                  <a:lnTo>
                    <a:pt x="1211580" y="338328"/>
                  </a:lnTo>
                  <a:lnTo>
                    <a:pt x="1213104" y="336804"/>
                  </a:lnTo>
                  <a:lnTo>
                    <a:pt x="1212913" y="338328"/>
                  </a:lnTo>
                  <a:close/>
                </a:path>
              </a:pathLst>
            </a:custGeom>
            <a:solidFill>
              <a:srgbClr val="31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0248" y="2227579"/>
              <a:ext cx="74675" cy="22758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10486" y="977798"/>
            <a:ext cx="22860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29"/>
              </a:lnSpc>
            </a:pPr>
            <a:r>
              <a:rPr sz="3600" spc="-250" dirty="0">
                <a:latin typeface="Cambria"/>
                <a:cs typeface="Cambria"/>
              </a:rPr>
              <a:t>p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0248" y="2672588"/>
            <a:ext cx="74675" cy="30225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0"/>
            <a:ext cx="10692765" cy="7560945"/>
            <a:chOff x="0" y="0"/>
            <a:chExt cx="10692765" cy="7560945"/>
          </a:xfrm>
        </p:grpSpPr>
        <p:sp>
          <p:nvSpPr>
            <p:cNvPr id="8" name="object 8"/>
            <p:cNvSpPr/>
            <p:nvPr/>
          </p:nvSpPr>
          <p:spPr>
            <a:xfrm>
              <a:off x="4442447" y="3567683"/>
              <a:ext cx="904240" cy="338455"/>
            </a:xfrm>
            <a:custGeom>
              <a:avLst/>
              <a:gdLst/>
              <a:ahLst/>
              <a:cxnLst/>
              <a:rect l="l" t="t" r="r" b="b"/>
              <a:pathLst>
                <a:path w="904239" h="338454">
                  <a:moveTo>
                    <a:pt x="894600" y="283464"/>
                  </a:moveTo>
                  <a:lnTo>
                    <a:pt x="27432" y="283464"/>
                  </a:lnTo>
                  <a:lnTo>
                    <a:pt x="27432" y="0"/>
                  </a:lnTo>
                  <a:lnTo>
                    <a:pt x="0" y="0"/>
                  </a:lnTo>
                  <a:lnTo>
                    <a:pt x="0" y="297192"/>
                  </a:lnTo>
                  <a:lnTo>
                    <a:pt x="13716" y="297192"/>
                  </a:lnTo>
                  <a:lnTo>
                    <a:pt x="13716" y="309372"/>
                  </a:lnTo>
                  <a:lnTo>
                    <a:pt x="894600" y="309372"/>
                  </a:lnTo>
                  <a:lnTo>
                    <a:pt x="894600" y="283464"/>
                  </a:lnTo>
                  <a:close/>
                </a:path>
                <a:path w="904239" h="338454">
                  <a:moveTo>
                    <a:pt x="903744" y="309372"/>
                  </a:moveTo>
                  <a:lnTo>
                    <a:pt x="894600" y="309372"/>
                  </a:lnTo>
                  <a:lnTo>
                    <a:pt x="894600" y="338328"/>
                  </a:lnTo>
                  <a:lnTo>
                    <a:pt x="903744" y="333844"/>
                  </a:lnTo>
                  <a:lnTo>
                    <a:pt x="903744" y="309372"/>
                  </a:lnTo>
                  <a:close/>
                </a:path>
                <a:path w="904239" h="338454">
                  <a:moveTo>
                    <a:pt x="903744" y="260527"/>
                  </a:moveTo>
                  <a:lnTo>
                    <a:pt x="894600" y="256032"/>
                  </a:lnTo>
                  <a:lnTo>
                    <a:pt x="894600" y="283464"/>
                  </a:lnTo>
                  <a:lnTo>
                    <a:pt x="903744" y="283464"/>
                  </a:lnTo>
                  <a:lnTo>
                    <a:pt x="903744" y="260527"/>
                  </a:lnTo>
                  <a:close/>
                </a:path>
              </a:pathLst>
            </a:custGeom>
            <a:solidFill>
              <a:srgbClr val="31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0692765" cy="7560945"/>
            </a:xfrm>
            <a:custGeom>
              <a:avLst/>
              <a:gdLst/>
              <a:ahLst/>
              <a:cxnLst/>
              <a:rect l="l" t="t" r="r" b="b"/>
              <a:pathLst>
                <a:path w="10692765" h="7560945">
                  <a:moveTo>
                    <a:pt x="5346192" y="5041404"/>
                  </a:moveTo>
                  <a:lnTo>
                    <a:pt x="0" y="5041404"/>
                  </a:lnTo>
                  <a:lnTo>
                    <a:pt x="0" y="7560564"/>
                  </a:lnTo>
                  <a:lnTo>
                    <a:pt x="5346192" y="7560564"/>
                  </a:lnTo>
                  <a:lnTo>
                    <a:pt x="5346192" y="5041404"/>
                  </a:lnTo>
                  <a:close/>
                </a:path>
                <a:path w="10692765" h="7560945">
                  <a:moveTo>
                    <a:pt x="10692384" y="0"/>
                  </a:moveTo>
                  <a:lnTo>
                    <a:pt x="5346192" y="0"/>
                  </a:lnTo>
                  <a:lnTo>
                    <a:pt x="5346192" y="2519184"/>
                  </a:lnTo>
                  <a:lnTo>
                    <a:pt x="10692384" y="2519184"/>
                  </a:lnTo>
                  <a:lnTo>
                    <a:pt x="10692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2" y="1860803"/>
              <a:ext cx="160020" cy="19221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18018" y="359220"/>
            <a:ext cx="583755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" dirty="0">
                <a:solidFill>
                  <a:srgbClr val="3131FF"/>
                </a:solidFill>
                <a:latin typeface="Times New Roman"/>
                <a:cs typeface="Times New Roman"/>
              </a:rPr>
              <a:t>Requirements</a:t>
            </a:r>
            <a:r>
              <a:rPr b="1" spc="-110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3131FF"/>
                </a:solidFill>
                <a:latin typeface="Times New Roman"/>
                <a:cs typeface="Times New Roman"/>
              </a:rPr>
              <a:t>Elicitation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  <a:tabLst>
                <a:tab pos="4320540" algn="l"/>
              </a:tabLst>
            </a:pPr>
            <a:r>
              <a:rPr dirty="0"/>
              <a:t>4</a:t>
            </a:r>
            <a:r>
              <a:rPr spc="-180" dirty="0"/>
              <a:t> </a:t>
            </a:r>
            <a:r>
              <a:rPr spc="-20" dirty="0"/>
              <a:t>Quality</a:t>
            </a:r>
            <a:r>
              <a:rPr spc="-125" dirty="0"/>
              <a:t> </a:t>
            </a:r>
            <a:r>
              <a:rPr spc="-100" dirty="0"/>
              <a:t>Function</a:t>
            </a:r>
            <a:r>
              <a:rPr spc="-95" dirty="0"/>
              <a:t> </a:t>
            </a:r>
            <a:r>
              <a:rPr spc="-25" dirty="0"/>
              <a:t>De</a:t>
            </a:r>
            <a:r>
              <a:rPr dirty="0"/>
              <a:t>	</a:t>
            </a:r>
            <a:r>
              <a:rPr spc="-120" dirty="0"/>
              <a:t>loyment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9115" y="25908"/>
              <a:ext cx="1676399" cy="67970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6192" y="3828204"/>
              <a:ext cx="74676" cy="7331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453399" y="1413801"/>
            <a:ext cx="8079740" cy="427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005" algn="l"/>
              </a:tabLst>
            </a:pPr>
            <a:r>
              <a:rPr sz="3200" spc="-50" dirty="0">
                <a:solidFill>
                  <a:srgbClr val="640031"/>
                </a:solidFill>
                <a:latin typeface="Cambria"/>
                <a:cs typeface="Cambria"/>
              </a:rPr>
              <a:t>-</a:t>
            </a:r>
            <a:r>
              <a:rPr sz="3200" dirty="0">
                <a:solidFill>
                  <a:srgbClr val="640031"/>
                </a:solidFill>
                <a:latin typeface="Cambria"/>
                <a:cs typeface="Cambria"/>
              </a:rPr>
              <a:t>	</a:t>
            </a:r>
            <a:r>
              <a:rPr sz="2400" spc="-110" dirty="0">
                <a:solidFill>
                  <a:srgbClr val="640031"/>
                </a:solidFill>
                <a:latin typeface="Cambria"/>
                <a:cs typeface="Cambria"/>
              </a:rPr>
              <a:t>Incorporate</a:t>
            </a:r>
            <a:r>
              <a:rPr sz="2400" spc="-10" dirty="0">
                <a:solidFill>
                  <a:srgbClr val="640031"/>
                </a:solidFill>
                <a:latin typeface="Cambria"/>
                <a:cs typeface="Cambria"/>
              </a:rPr>
              <a:t> voice </a:t>
            </a:r>
            <a:r>
              <a:rPr sz="2400" dirty="0">
                <a:solidFill>
                  <a:srgbClr val="640031"/>
                </a:solidFill>
                <a:latin typeface="Cambria"/>
                <a:cs typeface="Cambria"/>
              </a:rPr>
              <a:t>of</a:t>
            </a:r>
            <a:r>
              <a:rPr sz="2400" spc="40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400" spc="-120" dirty="0">
                <a:solidFill>
                  <a:srgbClr val="640031"/>
                </a:solidFill>
                <a:latin typeface="Cambria"/>
                <a:cs typeface="Cambria"/>
              </a:rPr>
              <a:t>the</a:t>
            </a:r>
            <a:r>
              <a:rPr sz="2400" spc="-10" dirty="0">
                <a:solidFill>
                  <a:srgbClr val="640031"/>
                </a:solidFill>
                <a:latin typeface="Cambria"/>
                <a:cs typeface="Cambria"/>
              </a:rPr>
              <a:t> customer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2400">
              <a:latin typeface="Cambria"/>
              <a:cs typeface="Cambria"/>
            </a:endParaRPr>
          </a:p>
          <a:p>
            <a:pPr marL="1905000" marR="3910965" indent="-594995">
              <a:lnSpc>
                <a:spcPct val="130900"/>
              </a:lnSpc>
              <a:tabLst>
                <a:tab pos="3954779" algn="l"/>
              </a:tabLst>
            </a:pPr>
            <a:r>
              <a:rPr sz="2400" spc="-70" dirty="0">
                <a:solidFill>
                  <a:srgbClr val="313199"/>
                </a:solidFill>
                <a:latin typeface="Cambria"/>
                <a:cs typeface="Cambria"/>
              </a:rPr>
              <a:t>Technical</a:t>
            </a:r>
            <a:r>
              <a:rPr sz="2400" spc="1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313199"/>
                </a:solidFill>
                <a:latin typeface="Cambria"/>
                <a:cs typeface="Cambria"/>
              </a:rPr>
              <a:t>requireme</a:t>
            </a:r>
            <a:r>
              <a:rPr sz="2400" dirty="0">
                <a:solidFill>
                  <a:srgbClr val="313199"/>
                </a:solidFill>
                <a:latin typeface="Cambria"/>
                <a:cs typeface="Cambria"/>
              </a:rPr>
              <a:t>	</a:t>
            </a:r>
            <a:r>
              <a:rPr sz="2400" spc="-140" dirty="0">
                <a:solidFill>
                  <a:srgbClr val="313199"/>
                </a:solidFill>
                <a:latin typeface="Cambria"/>
                <a:cs typeface="Cambria"/>
              </a:rPr>
              <a:t>ts </a:t>
            </a:r>
            <a:r>
              <a:rPr sz="2400" spc="-10" dirty="0">
                <a:solidFill>
                  <a:srgbClr val="640031"/>
                </a:solidFill>
                <a:latin typeface="Cambria"/>
                <a:cs typeface="Cambria"/>
              </a:rPr>
              <a:t>Documented</a:t>
            </a:r>
            <a:endParaRPr sz="2400">
              <a:latin typeface="Cambria"/>
              <a:cs typeface="Cambria"/>
            </a:endParaRPr>
          </a:p>
          <a:p>
            <a:pPr marL="568325">
              <a:lnSpc>
                <a:spcPts val="2605"/>
              </a:lnSpc>
              <a:tabLst>
                <a:tab pos="1449070" algn="l"/>
              </a:tabLst>
            </a:pPr>
            <a:r>
              <a:rPr sz="2400" spc="-10" dirty="0">
                <a:solidFill>
                  <a:srgbClr val="313199"/>
                </a:solidFill>
                <a:latin typeface="Cambria"/>
                <a:cs typeface="Cambria"/>
              </a:rPr>
              <a:t>Prime</a:t>
            </a:r>
            <a:r>
              <a:rPr sz="2400" dirty="0">
                <a:solidFill>
                  <a:srgbClr val="313199"/>
                </a:solidFill>
                <a:latin typeface="Cambria"/>
                <a:cs typeface="Cambria"/>
              </a:rPr>
              <a:t>	</a:t>
            </a:r>
            <a:r>
              <a:rPr sz="2400" spc="-90" dirty="0">
                <a:solidFill>
                  <a:srgbClr val="313199"/>
                </a:solidFill>
                <a:latin typeface="Cambria"/>
                <a:cs typeface="Cambria"/>
              </a:rPr>
              <a:t>concern</a:t>
            </a:r>
            <a:r>
              <a:rPr sz="2400" spc="-3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313199"/>
                </a:solidFill>
                <a:latin typeface="Cambria"/>
                <a:cs typeface="Cambria"/>
              </a:rPr>
              <a:t>is</a:t>
            </a:r>
            <a:r>
              <a:rPr sz="2400" spc="-3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105" dirty="0">
                <a:solidFill>
                  <a:srgbClr val="313199"/>
                </a:solidFill>
                <a:latin typeface="Cambria"/>
                <a:cs typeface="Cambria"/>
              </a:rPr>
              <a:t>customer</a:t>
            </a:r>
            <a:r>
              <a:rPr sz="2400" spc="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313199"/>
                </a:solidFill>
                <a:latin typeface="Cambria"/>
                <a:cs typeface="Cambria"/>
              </a:rPr>
              <a:t>satisfaction</a:t>
            </a:r>
            <a:endParaRPr sz="2400">
              <a:latin typeface="Cambria"/>
              <a:cs typeface="Cambria"/>
            </a:endParaRPr>
          </a:p>
          <a:p>
            <a:pPr marL="4057015">
              <a:lnSpc>
                <a:spcPct val="100000"/>
              </a:lnSpc>
              <a:spcBef>
                <a:spcPts val="350"/>
              </a:spcBef>
            </a:pPr>
            <a:r>
              <a:rPr sz="2400" spc="-60" dirty="0">
                <a:solidFill>
                  <a:srgbClr val="CC0064"/>
                </a:solidFill>
                <a:latin typeface="Cambria"/>
                <a:cs typeface="Cambria"/>
              </a:rPr>
              <a:t>What</a:t>
            </a:r>
            <a:r>
              <a:rPr sz="2400" spc="-75" dirty="0">
                <a:solidFill>
                  <a:srgbClr val="CC0064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CC0064"/>
                </a:solidFill>
                <a:latin typeface="Cambria"/>
                <a:cs typeface="Cambria"/>
              </a:rPr>
              <a:t>is</a:t>
            </a:r>
            <a:r>
              <a:rPr sz="2400" spc="-95" dirty="0">
                <a:solidFill>
                  <a:srgbClr val="CC0064"/>
                </a:solidFill>
                <a:latin typeface="Cambria"/>
                <a:cs typeface="Cambria"/>
              </a:rPr>
              <a:t> </a:t>
            </a:r>
            <a:r>
              <a:rPr sz="2400" spc="-90" dirty="0">
                <a:solidFill>
                  <a:srgbClr val="CC0064"/>
                </a:solidFill>
                <a:latin typeface="Cambria"/>
                <a:cs typeface="Cambria"/>
              </a:rPr>
              <a:t>important</a:t>
            </a:r>
            <a:r>
              <a:rPr sz="2400" spc="210" dirty="0">
                <a:solidFill>
                  <a:srgbClr val="CC0064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CC0064"/>
                </a:solidFill>
                <a:latin typeface="Cambria"/>
                <a:cs typeface="Cambria"/>
              </a:rPr>
              <a:t>for</a:t>
            </a:r>
            <a:r>
              <a:rPr sz="2400" spc="-85" dirty="0">
                <a:solidFill>
                  <a:srgbClr val="CC0064"/>
                </a:solidFill>
                <a:latin typeface="Cambria"/>
                <a:cs typeface="Cambria"/>
              </a:rPr>
              <a:t> </a:t>
            </a:r>
            <a:r>
              <a:rPr sz="2400" spc="-75" dirty="0">
                <a:solidFill>
                  <a:srgbClr val="CC0064"/>
                </a:solidFill>
                <a:latin typeface="Cambria"/>
                <a:cs typeface="Cambria"/>
              </a:rPr>
              <a:t>customer?</a:t>
            </a:r>
            <a:endParaRPr sz="2400">
              <a:latin typeface="Cambria"/>
              <a:cs typeface="Cambria"/>
            </a:endParaRPr>
          </a:p>
          <a:p>
            <a:pPr marL="169545">
              <a:lnSpc>
                <a:spcPct val="100000"/>
              </a:lnSpc>
              <a:spcBef>
                <a:spcPts val="1795"/>
              </a:spcBef>
            </a:pPr>
            <a:r>
              <a:rPr sz="2800" spc="-10" dirty="0">
                <a:solidFill>
                  <a:srgbClr val="FF6400"/>
                </a:solidFill>
                <a:latin typeface="Cambria"/>
                <a:cs typeface="Cambria"/>
              </a:rPr>
              <a:t>-</a:t>
            </a:r>
            <a:r>
              <a:rPr sz="2800" dirty="0">
                <a:solidFill>
                  <a:srgbClr val="FF6400"/>
                </a:solidFill>
                <a:latin typeface="Cambria"/>
                <a:cs typeface="Cambria"/>
              </a:rPr>
              <a:t>-</a:t>
            </a:r>
            <a:r>
              <a:rPr sz="2800" spc="-254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800" spc="-65" dirty="0">
                <a:solidFill>
                  <a:srgbClr val="FF6400"/>
                </a:solidFill>
                <a:latin typeface="Cambria"/>
                <a:cs typeface="Cambria"/>
              </a:rPr>
              <a:t>Normal</a:t>
            </a:r>
            <a:r>
              <a:rPr sz="2800" spc="-25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800" spc="-145" dirty="0">
                <a:solidFill>
                  <a:srgbClr val="FF6400"/>
                </a:solidFill>
                <a:latin typeface="Cambria"/>
                <a:cs typeface="Cambria"/>
              </a:rPr>
              <a:t>requirements</a:t>
            </a:r>
            <a:r>
              <a:rPr sz="2800" spc="10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FF6400"/>
                </a:solidFill>
                <a:latin typeface="Cambria"/>
                <a:cs typeface="Cambria"/>
              </a:rPr>
              <a:t>(Explicit)</a:t>
            </a:r>
            <a:endParaRPr sz="2800">
              <a:latin typeface="Cambria"/>
              <a:cs typeface="Cambria"/>
            </a:endParaRPr>
          </a:p>
          <a:p>
            <a:pPr marL="163195">
              <a:lnSpc>
                <a:spcPct val="100000"/>
              </a:lnSpc>
              <a:spcBef>
                <a:spcPts val="635"/>
              </a:spcBef>
            </a:pPr>
            <a:r>
              <a:rPr sz="2800" dirty="0">
                <a:solidFill>
                  <a:srgbClr val="FF6400"/>
                </a:solidFill>
                <a:latin typeface="Cambria"/>
                <a:cs typeface="Cambria"/>
              </a:rPr>
              <a:t>--</a:t>
            </a:r>
            <a:r>
              <a:rPr sz="2800" spc="-265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800" spc="-70" dirty="0">
                <a:solidFill>
                  <a:srgbClr val="FF6400"/>
                </a:solidFill>
                <a:latin typeface="Cambria"/>
                <a:cs typeface="Cambria"/>
              </a:rPr>
              <a:t>Expected</a:t>
            </a:r>
            <a:r>
              <a:rPr sz="2800" spc="-15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800" spc="-145" dirty="0">
                <a:solidFill>
                  <a:srgbClr val="FF6400"/>
                </a:solidFill>
                <a:latin typeface="Cambria"/>
                <a:cs typeface="Cambria"/>
              </a:rPr>
              <a:t>requirements</a:t>
            </a:r>
            <a:r>
              <a:rPr sz="2800" spc="30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FF6400"/>
                </a:solidFill>
                <a:latin typeface="Cambria"/>
                <a:cs typeface="Cambria"/>
              </a:rPr>
              <a:t>(Implicit)</a:t>
            </a:r>
            <a:endParaRPr sz="2800">
              <a:latin typeface="Cambria"/>
              <a:cs typeface="Cambria"/>
            </a:endParaRPr>
          </a:p>
          <a:p>
            <a:pPr marL="163195">
              <a:lnSpc>
                <a:spcPct val="100000"/>
              </a:lnSpc>
              <a:spcBef>
                <a:spcPts val="770"/>
              </a:spcBef>
            </a:pPr>
            <a:r>
              <a:rPr sz="2800" spc="-10" dirty="0">
                <a:solidFill>
                  <a:srgbClr val="FF6400"/>
                </a:solidFill>
                <a:latin typeface="Cambria"/>
                <a:cs typeface="Cambria"/>
              </a:rPr>
              <a:t>-</a:t>
            </a:r>
            <a:r>
              <a:rPr sz="2800" dirty="0">
                <a:solidFill>
                  <a:srgbClr val="FF6400"/>
                </a:solidFill>
                <a:latin typeface="Cambria"/>
                <a:cs typeface="Cambria"/>
              </a:rPr>
              <a:t>-</a:t>
            </a:r>
            <a:r>
              <a:rPr sz="2800" spc="-254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FF6400"/>
                </a:solidFill>
                <a:latin typeface="Cambria"/>
                <a:cs typeface="Cambria"/>
              </a:rPr>
              <a:t>Exciting</a:t>
            </a:r>
            <a:r>
              <a:rPr sz="2800" spc="-140" dirty="0">
                <a:solidFill>
                  <a:srgbClr val="FF6400"/>
                </a:solidFill>
                <a:latin typeface="Cambria"/>
                <a:cs typeface="Cambria"/>
              </a:rPr>
              <a:t> </a:t>
            </a:r>
            <a:r>
              <a:rPr sz="2800" spc="-65" dirty="0">
                <a:solidFill>
                  <a:srgbClr val="FF6400"/>
                </a:solidFill>
                <a:latin typeface="Cambria"/>
                <a:cs typeface="Cambria"/>
              </a:rPr>
              <a:t>requirements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168" y="0"/>
            <a:ext cx="9729470" cy="2519680"/>
            <a:chOff x="963168" y="0"/>
            <a:chExt cx="9729470" cy="2519680"/>
          </a:xfrm>
        </p:grpSpPr>
        <p:sp>
          <p:nvSpPr>
            <p:cNvPr id="3" name="object 3"/>
            <p:cNvSpPr/>
            <p:nvPr/>
          </p:nvSpPr>
          <p:spPr>
            <a:xfrm>
              <a:off x="963168" y="1255775"/>
              <a:ext cx="4383405" cy="15240"/>
            </a:xfrm>
            <a:custGeom>
              <a:avLst/>
              <a:gdLst/>
              <a:ahLst/>
              <a:cxnLst/>
              <a:rect l="l" t="t" r="r" b="b"/>
              <a:pathLst>
                <a:path w="4383405" h="15240">
                  <a:moveTo>
                    <a:pt x="4383024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4383024" y="0"/>
                  </a:lnTo>
                  <a:lnTo>
                    <a:pt x="4383024" y="1524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142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Quality</a:t>
            </a:r>
            <a:r>
              <a:rPr spc="-90" dirty="0"/>
              <a:t> </a:t>
            </a:r>
            <a:r>
              <a:rPr spc="-105" dirty="0"/>
              <a:t>Function</a:t>
            </a:r>
            <a:r>
              <a:rPr spc="-90" dirty="0"/>
              <a:t> </a:t>
            </a:r>
            <a:r>
              <a:rPr spc="-110" dirty="0"/>
              <a:t>Deployment</a:t>
            </a:r>
            <a:r>
              <a:rPr spc="-90" dirty="0"/>
              <a:t> </a:t>
            </a:r>
            <a:r>
              <a:rPr spc="-10" dirty="0"/>
              <a:t>(QFD)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1893" y="1316182"/>
            <a:ext cx="78644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  <a:tabLst>
                <a:tab pos="3355975" algn="l"/>
                <a:tab pos="5909945" algn="l"/>
              </a:tabLst>
            </a:pPr>
            <a:r>
              <a:rPr sz="2400" dirty="0">
                <a:latin typeface="Cambria"/>
                <a:cs typeface="Cambria"/>
              </a:rPr>
              <a:t>◻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This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technique</a:t>
            </a:r>
            <a:r>
              <a:rPr sz="2400" spc="-20" dirty="0">
                <a:latin typeface="Cambria"/>
                <a:cs typeface="Cambria"/>
              </a:rPr>
              <a:t> that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20" dirty="0">
                <a:solidFill>
                  <a:srgbClr val="BF0000"/>
                </a:solidFill>
                <a:latin typeface="Cambria"/>
                <a:cs typeface="Cambria"/>
              </a:rPr>
              <a:t>translates</a:t>
            </a:r>
            <a:r>
              <a:rPr sz="2400" spc="-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the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needs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the</a:t>
            </a:r>
            <a:r>
              <a:rPr sz="2400" spc="235" dirty="0">
                <a:latin typeface="Cambria"/>
                <a:cs typeface="Cambria"/>
              </a:rPr>
              <a:t> </a:t>
            </a:r>
            <a:r>
              <a:rPr sz="2400" spc="-125" dirty="0">
                <a:solidFill>
                  <a:srgbClr val="BF0000"/>
                </a:solidFill>
                <a:latin typeface="Cambria"/>
                <a:cs typeface="Cambria"/>
              </a:rPr>
              <a:t>customer </a:t>
            </a:r>
            <a:r>
              <a:rPr sz="2400" spc="-55" dirty="0">
                <a:solidFill>
                  <a:srgbClr val="BF0000"/>
                </a:solidFill>
                <a:latin typeface="Cambria"/>
                <a:cs typeface="Cambria"/>
              </a:rPr>
              <a:t>technical</a:t>
            </a:r>
            <a:r>
              <a:rPr sz="2400" spc="8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14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for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software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5890" y="1316182"/>
            <a:ext cx="495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Cambria"/>
                <a:cs typeface="Cambria"/>
              </a:rPr>
              <a:t>into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41893" y="2050796"/>
            <a:ext cx="8564245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ts val="2735"/>
              </a:lnSpc>
              <a:spcBef>
                <a:spcPts val="100"/>
              </a:spcBef>
              <a:tabLst>
                <a:tab pos="703580" algn="l"/>
                <a:tab pos="2346325" algn="l"/>
                <a:tab pos="2841625" algn="l"/>
                <a:tab pos="4810760" algn="l"/>
                <a:tab pos="5247005" algn="l"/>
                <a:tab pos="6072505" algn="l"/>
                <a:tab pos="6453505" algn="l"/>
                <a:tab pos="7709534" algn="l"/>
                <a:tab pos="8157845" algn="l"/>
              </a:tabLst>
            </a:pPr>
            <a:r>
              <a:rPr sz="2400" dirty="0">
                <a:latin typeface="Cambria"/>
                <a:cs typeface="Cambria"/>
              </a:rPr>
              <a:t>◻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It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emphasizes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an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understanding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what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solidFill>
                  <a:srgbClr val="BF0000"/>
                </a:solidFill>
                <a:latin typeface="Cambria"/>
                <a:cs typeface="Cambria"/>
              </a:rPr>
              <a:t>is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valuable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solidFill>
                  <a:srgbClr val="BF0000"/>
                </a:solidFill>
                <a:latin typeface="Cambria"/>
                <a:cs typeface="Cambria"/>
              </a:rPr>
              <a:t>to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110" dirty="0">
                <a:solidFill>
                  <a:srgbClr val="BF0000"/>
                </a:solidFill>
                <a:latin typeface="Cambria"/>
                <a:cs typeface="Cambria"/>
              </a:rPr>
              <a:t>the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ts val="2735"/>
              </a:lnSpc>
            </a:pPr>
            <a:r>
              <a:rPr sz="2400" spc="-25" dirty="0">
                <a:latin typeface="Cambria"/>
                <a:cs typeface="Cambria"/>
              </a:rPr>
              <a:t>the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4792" y="2380003"/>
            <a:ext cx="7520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9705" algn="l"/>
                <a:tab pos="2165985" algn="l"/>
                <a:tab pos="2994660" algn="l"/>
                <a:tab pos="4201795" algn="l"/>
                <a:tab pos="5137785" algn="l"/>
                <a:tab pos="6174105" algn="l"/>
              </a:tabLst>
            </a:pP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customer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and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then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deploys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these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values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10" dirty="0">
                <a:latin typeface="Cambria"/>
                <a:cs typeface="Cambria"/>
              </a:rPr>
              <a:t>throughout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41893" y="2669711"/>
            <a:ext cx="8657590" cy="39122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54965" algn="just">
              <a:lnSpc>
                <a:spcPct val="100000"/>
              </a:lnSpc>
              <a:spcBef>
                <a:spcPts val="409"/>
              </a:spcBef>
            </a:pPr>
            <a:r>
              <a:rPr sz="2400" spc="-95" dirty="0">
                <a:latin typeface="Cambria"/>
                <a:cs typeface="Cambria"/>
              </a:rPr>
              <a:t>engineering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process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through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functions,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information,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and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tasks</a:t>
            </a:r>
            <a:endParaRPr sz="2400">
              <a:latin typeface="Cambria"/>
              <a:cs typeface="Cambria"/>
            </a:endParaRPr>
          </a:p>
          <a:p>
            <a:pPr marL="354330" indent="-341630" algn="just">
              <a:lnSpc>
                <a:spcPct val="100000"/>
              </a:lnSpc>
              <a:spcBef>
                <a:spcPts val="310"/>
              </a:spcBef>
              <a:buChar char="◻"/>
              <a:tabLst>
                <a:tab pos="354330" algn="l"/>
              </a:tabLst>
            </a:pPr>
            <a:r>
              <a:rPr sz="2400" spc="-70" dirty="0">
                <a:latin typeface="Cambria"/>
                <a:cs typeface="Cambria"/>
              </a:rPr>
              <a:t>It </a:t>
            </a:r>
            <a:r>
              <a:rPr sz="2400" spc="-50" dirty="0">
                <a:solidFill>
                  <a:srgbClr val="BF0000"/>
                </a:solidFill>
                <a:latin typeface="Cambria"/>
                <a:cs typeface="Cambria"/>
              </a:rPr>
              <a:t>identifies</a:t>
            </a:r>
            <a:r>
              <a:rPr sz="2400" spc="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three</a:t>
            </a:r>
            <a:r>
              <a:rPr sz="2400" spc="254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types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endParaRPr sz="2400">
              <a:latin typeface="Cambria"/>
              <a:cs typeface="Cambria"/>
            </a:endParaRPr>
          </a:p>
          <a:p>
            <a:pPr marL="718185" marR="83185" lvl="1" indent="-342900" algn="just">
              <a:lnSpc>
                <a:spcPct val="92600"/>
              </a:lnSpc>
              <a:spcBef>
                <a:spcPts val="400"/>
              </a:spcBef>
              <a:buFont typeface="Cambria"/>
              <a:buChar char="•"/>
              <a:tabLst>
                <a:tab pos="718185" algn="l"/>
                <a:tab pos="720725" algn="l"/>
              </a:tabLst>
            </a:pP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b="1" dirty="0">
                <a:latin typeface="Times New Roman"/>
                <a:cs typeface="Times New Roman"/>
              </a:rPr>
              <a:t>Normal</a:t>
            </a:r>
            <a:r>
              <a:rPr sz="2300" b="1" spc="-145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requirements</a:t>
            </a:r>
            <a:r>
              <a:rPr sz="2300" spc="-10" dirty="0">
                <a:latin typeface="Cambria"/>
                <a:cs typeface="Cambria"/>
              </a:rPr>
              <a:t>:</a:t>
            </a:r>
            <a:r>
              <a:rPr sz="2300" spc="-120" dirty="0">
                <a:latin typeface="Cambria"/>
                <a:cs typeface="Cambria"/>
              </a:rPr>
              <a:t> </a:t>
            </a:r>
            <a:r>
              <a:rPr sz="2300" spc="-60" dirty="0">
                <a:latin typeface="Cambria"/>
                <a:cs typeface="Cambria"/>
              </a:rPr>
              <a:t>These</a:t>
            </a:r>
            <a:r>
              <a:rPr sz="2300" spc="-65" dirty="0">
                <a:latin typeface="Cambria"/>
                <a:cs typeface="Cambria"/>
              </a:rPr>
              <a:t> </a:t>
            </a:r>
            <a:r>
              <a:rPr sz="2300" spc="-135" dirty="0">
                <a:latin typeface="Cambria"/>
                <a:cs typeface="Cambria"/>
              </a:rPr>
              <a:t>requirements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are</a:t>
            </a:r>
            <a:r>
              <a:rPr sz="2300" spc="-9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objectives</a:t>
            </a:r>
            <a:r>
              <a:rPr sz="2300" spc="15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3450" spc="-37" baseline="-2415" dirty="0">
                <a:solidFill>
                  <a:srgbClr val="BF0000"/>
                </a:solidFill>
                <a:latin typeface="Cambria"/>
                <a:cs typeface="Cambria"/>
              </a:rPr>
              <a:t>and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goals</a:t>
            </a:r>
            <a:r>
              <a:rPr sz="2300" spc="4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stated</a:t>
            </a:r>
            <a:r>
              <a:rPr sz="2300" spc="37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for</a:t>
            </a:r>
            <a:r>
              <a:rPr sz="2300" spc="6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</a:t>
            </a:r>
            <a:r>
              <a:rPr sz="2300" spc="9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product</a:t>
            </a:r>
            <a:r>
              <a:rPr sz="2300" spc="254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or</a:t>
            </a:r>
            <a:r>
              <a:rPr sz="2300" spc="9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system</a:t>
            </a:r>
            <a:r>
              <a:rPr sz="2300" spc="14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during</a:t>
            </a:r>
            <a:r>
              <a:rPr sz="2300" spc="4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meetings</a:t>
            </a:r>
            <a:r>
              <a:rPr sz="2300" spc="9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with</a:t>
            </a:r>
            <a:r>
              <a:rPr sz="2300" spc="365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the </a:t>
            </a:r>
            <a:r>
              <a:rPr sz="2300" spc="-10" dirty="0">
                <a:latin typeface="Cambria"/>
                <a:cs typeface="Cambria"/>
              </a:rPr>
              <a:t>customer</a:t>
            </a:r>
            <a:endParaRPr sz="2300">
              <a:latin typeface="Cambria"/>
              <a:cs typeface="Cambria"/>
            </a:endParaRPr>
          </a:p>
          <a:p>
            <a:pPr marL="718185" marR="99060" lvl="1" indent="-342900">
              <a:lnSpc>
                <a:spcPct val="92400"/>
              </a:lnSpc>
              <a:spcBef>
                <a:spcPts val="405"/>
              </a:spcBef>
              <a:buFont typeface="Cambria"/>
              <a:buChar char="•"/>
              <a:tabLst>
                <a:tab pos="718185" algn="l"/>
                <a:tab pos="4455160" algn="l"/>
                <a:tab pos="6788150" algn="l"/>
                <a:tab pos="6908165" algn="l"/>
                <a:tab pos="8191500" algn="l"/>
              </a:tabLst>
            </a:pPr>
            <a:r>
              <a:rPr sz="2300" b="1" dirty="0">
                <a:latin typeface="Times New Roman"/>
                <a:cs typeface="Times New Roman"/>
              </a:rPr>
              <a:t>Expected</a:t>
            </a:r>
            <a:r>
              <a:rPr sz="2300" b="1" spc="14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requirements</a:t>
            </a:r>
            <a:r>
              <a:rPr sz="2300" dirty="0">
                <a:latin typeface="Cambria"/>
                <a:cs typeface="Cambria"/>
              </a:rPr>
              <a:t>:</a:t>
            </a:r>
            <a:r>
              <a:rPr sz="2300" spc="155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These</a:t>
            </a:r>
            <a:r>
              <a:rPr sz="2300" spc="204" dirty="0">
                <a:latin typeface="Cambria"/>
                <a:cs typeface="Cambria"/>
              </a:rPr>
              <a:t> </a:t>
            </a:r>
            <a:r>
              <a:rPr sz="2300" spc="-110" dirty="0">
                <a:latin typeface="Cambria"/>
                <a:cs typeface="Cambria"/>
              </a:rPr>
              <a:t>requirements</a:t>
            </a:r>
            <a:r>
              <a:rPr sz="2300" spc="225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are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implicit</a:t>
            </a:r>
            <a:r>
              <a:rPr sz="2300" spc="18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solidFill>
                  <a:srgbClr val="BF0000"/>
                </a:solidFill>
                <a:latin typeface="Cambria"/>
                <a:cs typeface="Cambria"/>
              </a:rPr>
              <a:t>to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3450" spc="-202" baseline="-2415" dirty="0">
                <a:solidFill>
                  <a:srgbClr val="BF0000"/>
                </a:solidFill>
                <a:latin typeface="Cambria"/>
                <a:cs typeface="Cambria"/>
              </a:rPr>
              <a:t>the </a:t>
            </a:r>
            <a:r>
              <a:rPr sz="2300" spc="-75" dirty="0">
                <a:solidFill>
                  <a:srgbClr val="BF0000"/>
                </a:solidFill>
                <a:latin typeface="Cambria"/>
                <a:cs typeface="Cambria"/>
              </a:rPr>
              <a:t>product</a:t>
            </a:r>
            <a:r>
              <a:rPr sz="2300" spc="13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or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spc="-75" dirty="0">
                <a:latin typeface="Cambria"/>
                <a:cs typeface="Cambria"/>
              </a:rPr>
              <a:t>system</a:t>
            </a:r>
            <a:r>
              <a:rPr sz="2300" spc="30" dirty="0"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and</a:t>
            </a:r>
            <a:r>
              <a:rPr sz="2300" spc="60" dirty="0">
                <a:latin typeface="Cambria"/>
                <a:cs typeface="Cambria"/>
              </a:rPr>
              <a:t> </a:t>
            </a:r>
            <a:r>
              <a:rPr sz="2300" spc="-40" dirty="0">
                <a:latin typeface="Cambria"/>
                <a:cs typeface="Cambria"/>
              </a:rPr>
              <a:t>may</a:t>
            </a:r>
            <a:r>
              <a:rPr sz="2300" spc="-60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b</a:t>
            </a:r>
            <a:r>
              <a:rPr sz="2300" dirty="0">
                <a:latin typeface="Cambria"/>
                <a:cs typeface="Cambria"/>
              </a:rPr>
              <a:t>	so</a:t>
            </a:r>
            <a:r>
              <a:rPr sz="2300" spc="20" dirty="0">
                <a:latin typeface="Cambria"/>
                <a:cs typeface="Cambria"/>
              </a:rPr>
              <a:t> </a:t>
            </a:r>
            <a:r>
              <a:rPr sz="2300" spc="-95" dirty="0">
                <a:solidFill>
                  <a:srgbClr val="BF0000"/>
                </a:solidFill>
                <a:latin typeface="Cambria"/>
                <a:cs typeface="Cambria"/>
              </a:rPr>
              <a:t>fundamental</a:t>
            </a:r>
            <a:r>
              <a:rPr sz="2300" spc="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that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25" dirty="0">
                <a:latin typeface="Cambria"/>
                <a:cs typeface="Cambria"/>
              </a:rPr>
              <a:t>the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customer </a:t>
            </a:r>
            <a:r>
              <a:rPr sz="2300" spc="-50" dirty="0">
                <a:latin typeface="Cambria"/>
                <a:cs typeface="Cambria"/>
              </a:rPr>
              <a:t>does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40" dirty="0">
                <a:solidFill>
                  <a:srgbClr val="BF0000"/>
                </a:solidFill>
                <a:latin typeface="Cambria"/>
                <a:cs typeface="Cambria"/>
              </a:rPr>
              <a:t>not</a:t>
            </a:r>
            <a:r>
              <a:rPr sz="2300" spc="2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30" dirty="0">
                <a:solidFill>
                  <a:srgbClr val="BF0000"/>
                </a:solidFill>
                <a:latin typeface="Cambria"/>
                <a:cs typeface="Cambria"/>
              </a:rPr>
              <a:t>explicitly</a:t>
            </a:r>
            <a:r>
              <a:rPr sz="2300" spc="-9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state</a:t>
            </a:r>
            <a:r>
              <a:rPr sz="2300" spc="2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them</a:t>
            </a:r>
            <a:endParaRPr sz="2300">
              <a:latin typeface="Cambria"/>
              <a:cs typeface="Cambria"/>
            </a:endParaRPr>
          </a:p>
          <a:p>
            <a:pPr marL="718185" marR="5080" lvl="1" indent="-342900" algn="just">
              <a:lnSpc>
                <a:spcPct val="90700"/>
              </a:lnSpc>
              <a:spcBef>
                <a:spcPts val="590"/>
              </a:spcBef>
              <a:buFont typeface="Cambria"/>
              <a:buChar char="•"/>
              <a:tabLst>
                <a:tab pos="718185" algn="l"/>
                <a:tab pos="720725" algn="l"/>
              </a:tabLst>
            </a:pPr>
            <a:r>
              <a:rPr sz="3450" baseline="1207" dirty="0">
                <a:latin typeface="Times New Roman"/>
                <a:cs typeface="Times New Roman"/>
              </a:rPr>
              <a:t>	</a:t>
            </a:r>
            <a:r>
              <a:rPr sz="2300" b="1" dirty="0">
                <a:latin typeface="Times New Roman"/>
                <a:cs typeface="Times New Roman"/>
              </a:rPr>
              <a:t>Exciting</a:t>
            </a:r>
            <a:r>
              <a:rPr sz="2300" b="1" spc="-30" dirty="0">
                <a:latin typeface="Times New Roman"/>
                <a:cs typeface="Times New Roman"/>
              </a:rPr>
              <a:t> </a:t>
            </a:r>
            <a:r>
              <a:rPr sz="2300" b="1" dirty="0">
                <a:latin typeface="Times New Roman"/>
                <a:cs typeface="Times New Roman"/>
              </a:rPr>
              <a:t>requirements</a:t>
            </a:r>
            <a:r>
              <a:rPr sz="2300" dirty="0">
                <a:latin typeface="Cambria"/>
                <a:cs typeface="Cambria"/>
              </a:rPr>
              <a:t>:</a:t>
            </a:r>
            <a:r>
              <a:rPr sz="2300" spc="2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These</a:t>
            </a:r>
            <a:r>
              <a:rPr sz="2300" spc="35" dirty="0">
                <a:latin typeface="Cambria"/>
                <a:cs typeface="Cambria"/>
              </a:rPr>
              <a:t> </a:t>
            </a:r>
            <a:r>
              <a:rPr sz="2300" spc="-100" dirty="0">
                <a:latin typeface="Cambria"/>
                <a:cs typeface="Cambria"/>
              </a:rPr>
              <a:t>requirements</a:t>
            </a:r>
            <a:r>
              <a:rPr sz="2300" spc="4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are</a:t>
            </a:r>
            <a:r>
              <a:rPr sz="2300" spc="14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for</a:t>
            </a:r>
            <a:r>
              <a:rPr sz="2300" spc="30" dirty="0"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features</a:t>
            </a:r>
            <a:r>
              <a:rPr sz="2300" spc="56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65" dirty="0">
                <a:latin typeface="Cambria"/>
                <a:cs typeface="Cambria"/>
              </a:rPr>
              <a:t>that </a:t>
            </a:r>
            <a:r>
              <a:rPr sz="2300" dirty="0">
                <a:latin typeface="Cambria"/>
                <a:cs typeface="Cambria"/>
              </a:rPr>
              <a:t>go</a:t>
            </a:r>
            <a:r>
              <a:rPr sz="2300" spc="150" dirty="0"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beyond</a:t>
            </a:r>
            <a:r>
              <a:rPr sz="2300" spc="35" dirty="0">
                <a:solidFill>
                  <a:srgbClr val="BF0000"/>
                </a:solidFill>
                <a:latin typeface="Cambria"/>
                <a:cs typeface="Cambria"/>
              </a:rPr>
              <a:t> 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the</a:t>
            </a:r>
            <a:r>
              <a:rPr sz="2300" spc="35" dirty="0">
                <a:solidFill>
                  <a:srgbClr val="BF0000"/>
                </a:solidFill>
                <a:latin typeface="Cambria"/>
                <a:cs typeface="Cambria"/>
              </a:rPr>
              <a:t> 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customer's</a:t>
            </a:r>
            <a:r>
              <a:rPr sz="2300" spc="65" dirty="0">
                <a:solidFill>
                  <a:srgbClr val="BF0000"/>
                </a:solidFill>
                <a:latin typeface="Cambria"/>
                <a:cs typeface="Cambria"/>
              </a:rPr>
              <a:t>  </a:t>
            </a:r>
            <a:r>
              <a:rPr sz="2300" spc="-60" dirty="0">
                <a:solidFill>
                  <a:srgbClr val="BF0000"/>
                </a:solidFill>
                <a:latin typeface="Cambria"/>
                <a:cs typeface="Cambria"/>
              </a:rPr>
              <a:t>expectations</a:t>
            </a:r>
            <a:r>
              <a:rPr sz="2300" spc="15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and</a:t>
            </a:r>
            <a:r>
              <a:rPr sz="2300" spc="55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prove</a:t>
            </a:r>
            <a:r>
              <a:rPr sz="2300" spc="55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to</a:t>
            </a:r>
            <a:r>
              <a:rPr sz="2300" spc="56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be</a:t>
            </a:r>
            <a:r>
              <a:rPr sz="2300" spc="565" dirty="0">
                <a:latin typeface="Cambria"/>
                <a:cs typeface="Cambria"/>
              </a:rPr>
              <a:t> </a:t>
            </a:r>
            <a:r>
              <a:rPr sz="2300" spc="-60" dirty="0">
                <a:latin typeface="Cambria"/>
                <a:cs typeface="Cambria"/>
              </a:rPr>
              <a:t>very </a:t>
            </a:r>
            <a:r>
              <a:rPr sz="2300" spc="-50" dirty="0">
                <a:latin typeface="Cambria"/>
                <a:cs typeface="Cambria"/>
              </a:rPr>
              <a:t>satisfying</a:t>
            </a:r>
            <a:r>
              <a:rPr sz="2300" spc="-80" dirty="0">
                <a:latin typeface="Cambria"/>
                <a:cs typeface="Cambria"/>
              </a:rPr>
              <a:t> </a:t>
            </a:r>
            <a:r>
              <a:rPr sz="2300" spc="-65" dirty="0">
                <a:latin typeface="Cambria"/>
                <a:cs typeface="Cambria"/>
              </a:rPr>
              <a:t>when</a:t>
            </a:r>
            <a:r>
              <a:rPr sz="2300" spc="5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present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168" y="0"/>
            <a:ext cx="9729470" cy="2519680"/>
            <a:chOff x="963168" y="0"/>
            <a:chExt cx="9729470" cy="2519680"/>
          </a:xfrm>
        </p:grpSpPr>
        <p:sp>
          <p:nvSpPr>
            <p:cNvPr id="3" name="object 3"/>
            <p:cNvSpPr/>
            <p:nvPr/>
          </p:nvSpPr>
          <p:spPr>
            <a:xfrm>
              <a:off x="963168" y="1255775"/>
              <a:ext cx="4383405" cy="15240"/>
            </a:xfrm>
            <a:custGeom>
              <a:avLst/>
              <a:gdLst/>
              <a:ahLst/>
              <a:cxnLst/>
              <a:rect l="l" t="t" r="r" b="b"/>
              <a:pathLst>
                <a:path w="4383405" h="15240">
                  <a:moveTo>
                    <a:pt x="4383024" y="15240"/>
                  </a:moveTo>
                  <a:lnTo>
                    <a:pt x="0" y="15240"/>
                  </a:lnTo>
                  <a:lnTo>
                    <a:pt x="0" y="0"/>
                  </a:lnTo>
                  <a:lnTo>
                    <a:pt x="4383024" y="0"/>
                  </a:lnTo>
                  <a:lnTo>
                    <a:pt x="4383024" y="1524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068" y="2252472"/>
              <a:ext cx="3081527" cy="2667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727691" y="5001306"/>
            <a:ext cx="325882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BF0000"/>
                </a:solidFill>
                <a:latin typeface="Cambria"/>
                <a:cs typeface="Cambria"/>
              </a:rPr>
              <a:t>interact</a:t>
            </a:r>
            <a:r>
              <a:rPr sz="2400" spc="-8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with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the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system</a:t>
            </a:r>
            <a:endParaRPr sz="2400">
              <a:latin typeface="Cambria"/>
              <a:cs typeface="Cambria"/>
            </a:endParaRPr>
          </a:p>
          <a:p>
            <a:pPr marL="354965" marR="255904" indent="-342900">
              <a:lnSpc>
                <a:spcPct val="100000"/>
              </a:lnSpc>
              <a:buChar char="•"/>
              <a:tabLst>
                <a:tab pos="354965" algn="l"/>
                <a:tab pos="356870" algn="l"/>
                <a:tab pos="1332230" algn="l"/>
                <a:tab pos="2508885" algn="l"/>
              </a:tabLst>
            </a:pP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Use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cases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tie </a:t>
            </a:r>
            <a:r>
              <a:rPr sz="2400" spc="-145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r>
              <a:rPr sz="2400" spc="6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together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56699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75" dirty="0"/>
              <a:t>Elicitation</a:t>
            </a:r>
            <a:r>
              <a:rPr sz="4400" spc="-110" dirty="0"/>
              <a:t> </a:t>
            </a:r>
            <a:r>
              <a:rPr sz="4400" spc="-240" dirty="0"/>
              <a:t>work</a:t>
            </a:r>
            <a:r>
              <a:rPr sz="4400" spc="-90" dirty="0"/>
              <a:t> </a:t>
            </a:r>
            <a:r>
              <a:rPr sz="4400" spc="-180" dirty="0"/>
              <a:t>products</a:t>
            </a:r>
            <a:endParaRPr sz="4400"/>
          </a:p>
        </p:txBody>
      </p:sp>
      <p:grpSp>
        <p:nvGrpSpPr>
          <p:cNvPr id="9" name="object 9"/>
          <p:cNvGrpSpPr/>
          <p:nvPr/>
        </p:nvGrpSpPr>
        <p:grpSpPr>
          <a:xfrm>
            <a:off x="5346192" y="25908"/>
            <a:ext cx="5346700" cy="5445760"/>
            <a:chOff x="5346192" y="25908"/>
            <a:chExt cx="5346700" cy="544576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40067" y="2519172"/>
              <a:ext cx="3081527" cy="2951987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041893" y="1316182"/>
            <a:ext cx="8029575" cy="224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00"/>
              </a:spcBef>
              <a:buChar char="◻"/>
              <a:tabLst>
                <a:tab pos="354330" algn="l"/>
                <a:tab pos="6257925" algn="l"/>
              </a:tabLst>
            </a:pPr>
            <a:r>
              <a:rPr sz="2400" spc="-65" dirty="0">
                <a:latin typeface="Cambria"/>
                <a:cs typeface="Cambria"/>
              </a:rPr>
              <a:t>Collaborative</a:t>
            </a:r>
            <a:r>
              <a:rPr sz="2400" spc="-70" dirty="0">
                <a:latin typeface="Cambria"/>
                <a:cs typeface="Cambria"/>
              </a:rPr>
              <a:t> elicitation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should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result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several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75" dirty="0">
                <a:solidFill>
                  <a:srgbClr val="BF0000"/>
                </a:solidFill>
                <a:latin typeface="Cambria"/>
                <a:cs typeface="Cambria"/>
              </a:rPr>
              <a:t>work</a:t>
            </a:r>
            <a:r>
              <a:rPr sz="2400" spc="-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114" dirty="0">
                <a:solidFill>
                  <a:srgbClr val="BF0000"/>
                </a:solidFill>
                <a:latin typeface="Cambria"/>
                <a:cs typeface="Cambria"/>
              </a:rPr>
              <a:t>products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80"/>
              </a:spcBef>
              <a:buFont typeface="Cambria"/>
              <a:buChar char="◻"/>
            </a:pPr>
            <a:endParaRPr sz="2400">
              <a:latin typeface="Cambria"/>
              <a:cs typeface="Cambria"/>
            </a:endParaRPr>
          </a:p>
          <a:p>
            <a:pPr marL="583565" lvl="1" indent="-342900">
              <a:lnSpc>
                <a:spcPts val="2820"/>
              </a:lnSpc>
              <a:buChar char="•"/>
              <a:tabLst>
                <a:tab pos="583565" algn="l"/>
                <a:tab pos="2005964" algn="l"/>
              </a:tabLst>
            </a:pPr>
            <a:r>
              <a:rPr sz="2400" spc="-10" dirty="0">
                <a:latin typeface="Cambria"/>
                <a:cs typeface="Cambria"/>
              </a:rPr>
              <a:t>A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bounded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145" dirty="0">
                <a:solidFill>
                  <a:srgbClr val="BF0000"/>
                </a:solidFill>
                <a:latin typeface="Cambria"/>
                <a:cs typeface="Cambria"/>
              </a:rPr>
              <a:t>statement</a:t>
            </a:r>
            <a:r>
              <a:rPr sz="2400" spc="-8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scope</a:t>
            </a:r>
            <a:endParaRPr sz="2400">
              <a:latin typeface="Cambria"/>
              <a:cs typeface="Cambria"/>
            </a:endParaRPr>
          </a:p>
          <a:p>
            <a:pPr marL="583565" lvl="1" indent="-342900">
              <a:lnSpc>
                <a:spcPts val="2820"/>
              </a:lnSpc>
              <a:buChar char="•"/>
              <a:tabLst>
                <a:tab pos="583565" algn="l"/>
              </a:tabLst>
            </a:pPr>
            <a:r>
              <a:rPr sz="3600" baseline="-2314" dirty="0">
                <a:latin typeface="Cambria"/>
                <a:cs typeface="Cambria"/>
              </a:rPr>
              <a:t>A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list</a:t>
            </a:r>
            <a:r>
              <a:rPr sz="2400" spc="6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BF0000"/>
                </a:solidFill>
                <a:latin typeface="Cambria"/>
                <a:cs typeface="Cambria"/>
              </a:rPr>
              <a:t>stakeholders</a:t>
            </a:r>
            <a:endParaRPr sz="2400">
              <a:latin typeface="Cambria"/>
              <a:cs typeface="Cambria"/>
            </a:endParaRPr>
          </a:p>
          <a:p>
            <a:pPr marL="583565" marR="2760345" lvl="1" indent="-342900">
              <a:lnSpc>
                <a:spcPct val="100000"/>
              </a:lnSpc>
              <a:spcBef>
                <a:spcPts val="120"/>
              </a:spcBef>
              <a:buChar char="•"/>
              <a:tabLst>
                <a:tab pos="583565" algn="l"/>
                <a:tab pos="1097280" algn="l"/>
                <a:tab pos="2821305" algn="l"/>
                <a:tab pos="3412490" algn="l"/>
                <a:tab pos="4163695" algn="l"/>
              </a:tabLst>
            </a:pPr>
            <a:r>
              <a:rPr sz="2400" spc="175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description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80" dirty="0">
                <a:solidFill>
                  <a:srgbClr val="BF0000"/>
                </a:solidFill>
                <a:latin typeface="Cambria"/>
                <a:cs typeface="Cambria"/>
              </a:rPr>
              <a:t>technical </a:t>
            </a:r>
            <a:r>
              <a:rPr sz="2400" spc="-40" dirty="0">
                <a:solidFill>
                  <a:srgbClr val="BF0000"/>
                </a:solidFill>
                <a:latin typeface="Cambria"/>
                <a:cs typeface="Cambria"/>
              </a:rPr>
              <a:t>environment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13391" y="3523000"/>
            <a:ext cx="4562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BF0000"/>
                </a:solidFill>
                <a:latin typeface="Cambria"/>
                <a:cs typeface="Cambria"/>
              </a:rPr>
              <a:t>list</a:t>
            </a:r>
            <a:r>
              <a:rPr sz="2400" spc="-3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45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r>
              <a:rPr sz="2400" spc="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and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90" dirty="0">
                <a:solidFill>
                  <a:srgbClr val="BF0000"/>
                </a:solidFill>
                <a:latin typeface="Cambria"/>
                <a:cs typeface="Cambria"/>
              </a:rPr>
              <a:t>constraints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0492" y="3538181"/>
            <a:ext cx="424370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"/>
                <a:cs typeface="Cambria"/>
              </a:rPr>
              <a:t>•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ts val="2820"/>
              </a:lnSpc>
              <a:buChar char="•"/>
              <a:tabLst>
                <a:tab pos="354965" algn="l"/>
                <a:tab pos="2366645" algn="l"/>
              </a:tabLst>
            </a:pPr>
            <a:r>
              <a:rPr sz="2400" dirty="0">
                <a:latin typeface="Cambria"/>
                <a:cs typeface="Cambria"/>
              </a:rPr>
              <a:t>Any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prototypes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developed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ts val="2820"/>
              </a:lnSpc>
              <a:buChar char="•"/>
              <a:tabLst>
                <a:tab pos="354965" algn="l"/>
              </a:tabLst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-13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set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10" dirty="0">
                <a:latin typeface="Cambria"/>
                <a:cs typeface="Cambria"/>
              </a:rPr>
              <a:t> </a:t>
            </a:r>
            <a:r>
              <a:rPr sz="2400" spc="-35" dirty="0">
                <a:solidFill>
                  <a:srgbClr val="BF0000"/>
                </a:solidFill>
                <a:latin typeface="Cambria"/>
                <a:cs typeface="Cambria"/>
              </a:rPr>
              <a:t>use</a:t>
            </a:r>
            <a:r>
              <a:rPr sz="2400" spc="4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cases</a:t>
            </a:r>
            <a:endParaRPr sz="2400">
              <a:latin typeface="Cambria"/>
              <a:cs typeface="Cambria"/>
            </a:endParaRPr>
          </a:p>
          <a:p>
            <a:pPr marL="814069" lvl="1" indent="-344805">
              <a:lnSpc>
                <a:spcPct val="100000"/>
              </a:lnSpc>
              <a:spcBef>
                <a:spcPts val="120"/>
              </a:spcBef>
              <a:buChar char="•"/>
              <a:tabLst>
                <a:tab pos="814069" algn="l"/>
                <a:tab pos="2709545" algn="l"/>
                <a:tab pos="3607435" algn="l"/>
              </a:tabLst>
            </a:pPr>
            <a:r>
              <a:rPr sz="2400" spc="-10" dirty="0">
                <a:latin typeface="Cambria"/>
                <a:cs typeface="Cambria"/>
              </a:rPr>
              <a:t>Characterize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how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30" dirty="0">
                <a:solidFill>
                  <a:srgbClr val="BF0000"/>
                </a:solidFill>
                <a:latin typeface="Cambria"/>
                <a:cs typeface="Cambria"/>
              </a:rPr>
              <a:t>users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79116" y="4635487"/>
            <a:ext cx="50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will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56075" y="5366976"/>
            <a:ext cx="1264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BF0000"/>
                </a:solidFill>
                <a:latin typeface="Cambria"/>
                <a:cs typeface="Cambria"/>
              </a:rPr>
              <a:t>functional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1768" y="1082039"/>
            <a:ext cx="4154804" cy="58419"/>
          </a:xfrm>
          <a:custGeom>
            <a:avLst/>
            <a:gdLst/>
            <a:ahLst/>
            <a:cxnLst/>
            <a:rect l="l" t="t" r="r" b="b"/>
            <a:pathLst>
              <a:path w="4154804" h="58419">
                <a:moveTo>
                  <a:pt x="4154424" y="57912"/>
                </a:moveTo>
                <a:lnTo>
                  <a:pt x="0" y="57912"/>
                </a:lnTo>
                <a:lnTo>
                  <a:pt x="0" y="0"/>
                </a:lnTo>
                <a:lnTo>
                  <a:pt x="4154424" y="0"/>
                </a:lnTo>
                <a:lnTo>
                  <a:pt x="4154424" y="579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0911" y="525287"/>
            <a:ext cx="15240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29"/>
              </a:lnSpc>
            </a:pPr>
            <a:r>
              <a:rPr sz="3600" b="1" spc="-50" dirty="0">
                <a:solidFill>
                  <a:srgbClr val="3131FF"/>
                </a:solidFill>
                <a:latin typeface="Times New Roman"/>
                <a:cs typeface="Times New Roman"/>
              </a:rPr>
              <a:t>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013" y="1299809"/>
            <a:ext cx="3843020" cy="1701800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2700" spc="-10" dirty="0">
                <a:solidFill>
                  <a:srgbClr val="643100"/>
                </a:solidFill>
                <a:latin typeface="Cambria"/>
                <a:cs typeface="Cambria"/>
              </a:rPr>
              <a:t>Steps</a:t>
            </a:r>
            <a:endParaRPr sz="2700">
              <a:latin typeface="Cambria"/>
              <a:cs typeface="Cambria"/>
            </a:endParaRPr>
          </a:p>
          <a:p>
            <a:pPr marL="1238250" indent="-335915">
              <a:lnSpc>
                <a:spcPct val="100000"/>
              </a:lnSpc>
              <a:spcBef>
                <a:spcPts val="1395"/>
              </a:spcBef>
              <a:buAutoNum type="arabicPlain"/>
              <a:tabLst>
                <a:tab pos="1238250" algn="l"/>
              </a:tabLst>
            </a:pPr>
            <a:r>
              <a:rPr sz="2350" spc="-35" dirty="0">
                <a:solidFill>
                  <a:srgbClr val="3131FF"/>
                </a:solidFill>
                <a:latin typeface="Cambria"/>
                <a:cs typeface="Cambria"/>
              </a:rPr>
              <a:t>Identify</a:t>
            </a:r>
            <a:r>
              <a:rPr sz="2350" spc="3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65" dirty="0">
                <a:solidFill>
                  <a:srgbClr val="3131FF"/>
                </a:solidFill>
                <a:latin typeface="Cambria"/>
                <a:cs typeface="Cambria"/>
              </a:rPr>
              <a:t>stakeholders</a:t>
            </a:r>
            <a:endParaRPr sz="2350">
              <a:latin typeface="Cambria"/>
              <a:cs typeface="Cambria"/>
            </a:endParaRPr>
          </a:p>
          <a:p>
            <a:pPr marL="1238885" indent="-336550">
              <a:lnSpc>
                <a:spcPct val="100000"/>
              </a:lnSpc>
              <a:spcBef>
                <a:spcPts val="1275"/>
              </a:spcBef>
              <a:buAutoNum type="arabicPlain"/>
              <a:tabLst>
                <a:tab pos="1238885" algn="l"/>
              </a:tabLst>
            </a:pP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List</a:t>
            </a:r>
            <a:r>
              <a:rPr sz="2350" spc="-114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3131FF"/>
                </a:solidFill>
                <a:latin typeface="Cambria"/>
                <a:cs typeface="Cambria"/>
              </a:rPr>
              <a:t>out</a:t>
            </a:r>
            <a:r>
              <a:rPr sz="2350" spc="170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125" dirty="0">
                <a:solidFill>
                  <a:srgbClr val="3131FF"/>
                </a:solidFill>
                <a:latin typeface="Cambria"/>
                <a:cs typeface="Cambria"/>
              </a:rPr>
              <a:t>requirements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9980" y="3164867"/>
            <a:ext cx="308356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9250" algn="l"/>
                <a:tab pos="1403985" algn="l"/>
              </a:tabLst>
            </a:pPr>
            <a:r>
              <a:rPr sz="3525" spc="-75" baseline="2364" dirty="0">
                <a:solidFill>
                  <a:srgbClr val="3131FF"/>
                </a:solidFill>
                <a:latin typeface="Cambria"/>
                <a:cs typeface="Cambria"/>
              </a:rPr>
              <a:t>3</a:t>
            </a:r>
            <a:r>
              <a:rPr sz="3525" baseline="2364" dirty="0">
                <a:solidFill>
                  <a:srgbClr val="3131FF"/>
                </a:solidFill>
                <a:latin typeface="Cambria"/>
                <a:cs typeface="Cambria"/>
              </a:rPr>
              <a:t>	</a:t>
            </a:r>
            <a:r>
              <a:rPr sz="3525" spc="-15" baseline="2364" dirty="0">
                <a:solidFill>
                  <a:srgbClr val="3131FF"/>
                </a:solidFill>
                <a:latin typeface="Cambria"/>
                <a:cs typeface="Cambria"/>
              </a:rPr>
              <a:t>Degree</a:t>
            </a:r>
            <a:r>
              <a:rPr sz="3525" baseline="2364" dirty="0">
                <a:solidFill>
                  <a:srgbClr val="3131FF"/>
                </a:solidFill>
                <a:latin typeface="Cambria"/>
                <a:cs typeface="Cambria"/>
              </a:rPr>
              <a:t>	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of</a:t>
            </a:r>
            <a:r>
              <a:rPr sz="2350" spc="10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105" dirty="0">
                <a:solidFill>
                  <a:srgbClr val="3131FF"/>
                </a:solidFill>
                <a:latin typeface="Cambria"/>
                <a:cs typeface="Cambria"/>
              </a:rPr>
              <a:t>importance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7" name="object 7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6192" y="1082039"/>
              <a:ext cx="4231005" cy="58419"/>
            </a:xfrm>
            <a:custGeom>
              <a:avLst/>
              <a:gdLst/>
              <a:ahLst/>
              <a:cxnLst/>
              <a:rect l="l" t="t" r="r" b="b"/>
              <a:pathLst>
                <a:path w="4231005" h="58419">
                  <a:moveTo>
                    <a:pt x="0" y="0"/>
                  </a:moveTo>
                  <a:lnTo>
                    <a:pt x="4230623" y="0"/>
                  </a:lnTo>
                  <a:lnTo>
                    <a:pt x="4230623" y="57912"/>
                  </a:lnTo>
                  <a:lnTo>
                    <a:pt x="0" y="57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18018" y="462804"/>
            <a:ext cx="6346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3131FF"/>
                </a:solidFill>
                <a:latin typeface="Times New Roman"/>
                <a:cs typeface="Times New Roman"/>
              </a:rPr>
              <a:t>Requirements</a:t>
            </a:r>
            <a:r>
              <a:rPr b="1" spc="-125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3131FF"/>
                </a:solidFill>
                <a:latin typeface="Times New Roman"/>
                <a:cs typeface="Times New Roman"/>
              </a:rPr>
              <a:t>Elicita</a:t>
            </a:r>
            <a:r>
              <a:rPr b="1" spc="315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3131FF"/>
                </a:solidFill>
                <a:latin typeface="Times New Roman"/>
                <a:cs typeface="Times New Roman"/>
              </a:rPr>
              <a:t>ion</a:t>
            </a:r>
            <a:r>
              <a:rPr b="1" spc="-45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3131FF"/>
                </a:solidFill>
                <a:latin typeface="Times New Roman"/>
                <a:cs typeface="Times New Roman"/>
              </a:rPr>
              <a:t>-</a:t>
            </a:r>
            <a:r>
              <a:rPr b="1" spc="5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3131FF"/>
                </a:solidFill>
                <a:latin typeface="Times New Roman"/>
                <a:cs typeface="Times New Roman"/>
              </a:rPr>
              <a:t>Steps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970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53608" y="3164867"/>
            <a:ext cx="252158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69975" algn="l"/>
              </a:tabLst>
            </a:pP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to</a:t>
            </a:r>
            <a:r>
              <a:rPr sz="2350" spc="1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20" dirty="0">
                <a:solidFill>
                  <a:srgbClr val="3131FF"/>
                </a:solidFill>
                <a:latin typeface="Cambria"/>
                <a:cs typeface="Cambria"/>
              </a:rPr>
              <a:t>each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	</a:t>
            </a:r>
            <a:r>
              <a:rPr sz="2350" spc="-130" dirty="0">
                <a:solidFill>
                  <a:srgbClr val="3131FF"/>
                </a:solidFill>
                <a:latin typeface="Cambria"/>
                <a:cs typeface="Cambria"/>
              </a:rPr>
              <a:t>requirement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8" y="1255775"/>
            <a:ext cx="4383405" cy="15240"/>
          </a:xfrm>
          <a:custGeom>
            <a:avLst/>
            <a:gdLst/>
            <a:ahLst/>
            <a:cxnLst/>
            <a:rect l="l" t="t" r="r" b="b"/>
            <a:pathLst>
              <a:path w="4383405" h="15240">
                <a:moveTo>
                  <a:pt x="4383024" y="15240"/>
                </a:moveTo>
                <a:lnTo>
                  <a:pt x="0" y="15240"/>
                </a:lnTo>
                <a:lnTo>
                  <a:pt x="0" y="0"/>
                </a:lnTo>
                <a:lnTo>
                  <a:pt x="4383024" y="0"/>
                </a:lnTo>
                <a:lnTo>
                  <a:pt x="4383024" y="1524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4" dirty="0"/>
              <a:t>Project</a:t>
            </a:r>
            <a:r>
              <a:rPr sz="4400" spc="-75" dirty="0"/>
              <a:t> </a:t>
            </a:r>
            <a:r>
              <a:rPr sz="4400" spc="-135" dirty="0"/>
              <a:t>Inception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250500" y="2479375"/>
            <a:ext cx="142875" cy="70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5"/>
              </a:lnSpc>
            </a:pPr>
            <a:r>
              <a:rPr sz="2200" spc="-150" dirty="0">
                <a:latin typeface="Cambria"/>
                <a:cs typeface="Cambria"/>
              </a:rPr>
              <a:t>d</a:t>
            </a:r>
            <a:endParaRPr sz="2200">
              <a:latin typeface="Cambria"/>
              <a:cs typeface="Cambria"/>
            </a:endParaRPr>
          </a:p>
          <a:p>
            <a:pPr marL="28575">
              <a:lnSpc>
                <a:spcPct val="100000"/>
              </a:lnSpc>
              <a:spcBef>
                <a:spcPts val="390"/>
              </a:spcBef>
            </a:pPr>
            <a:r>
              <a:rPr sz="2300" spc="-145" dirty="0">
                <a:solidFill>
                  <a:srgbClr val="BF0000"/>
                </a:solidFill>
                <a:latin typeface="Cambria"/>
                <a:cs typeface="Cambria"/>
              </a:rPr>
              <a:t>s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09664" y="5490485"/>
            <a:ext cx="28994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mbria"/>
                <a:cs typeface="Cambria"/>
              </a:rPr>
              <a:t>Am</a:t>
            </a:r>
            <a:r>
              <a:rPr sz="2200" spc="4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doing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110" dirty="0">
                <a:latin typeface="Cambria"/>
                <a:cs typeface="Cambria"/>
              </a:rPr>
              <a:t>my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job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45" dirty="0">
                <a:latin typeface="Cambria"/>
                <a:cs typeface="Cambria"/>
              </a:rPr>
              <a:t>right?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46192" y="0"/>
            <a:ext cx="5346700" cy="5041900"/>
            <a:chOff x="5346192" y="0"/>
            <a:chExt cx="5346700" cy="5041900"/>
          </a:xfrm>
        </p:grpSpPr>
        <p:sp>
          <p:nvSpPr>
            <p:cNvPr id="8" name="object 8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41893" y="1316182"/>
            <a:ext cx="8579485" cy="34201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3695" marR="5080" indent="-341630">
              <a:lnSpc>
                <a:spcPts val="2590"/>
              </a:lnSpc>
              <a:spcBef>
                <a:spcPts val="425"/>
              </a:spcBef>
              <a:buChar char="◻"/>
              <a:tabLst>
                <a:tab pos="354965" algn="l"/>
                <a:tab pos="1821180" algn="l"/>
                <a:tab pos="3610610" algn="l"/>
                <a:tab pos="4939665" algn="l"/>
                <a:tab pos="5442585" algn="l"/>
              </a:tabLst>
            </a:pPr>
            <a:r>
              <a:rPr sz="2400" spc="-10" dirty="0">
                <a:latin typeface="Cambria"/>
                <a:cs typeface="Cambria"/>
              </a:rPr>
              <a:t>During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initial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project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meetings,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following </a:t>
            </a:r>
            <a:r>
              <a:rPr sz="2400" spc="-70" dirty="0">
                <a:solidFill>
                  <a:srgbClr val="BF0000"/>
                </a:solidFill>
                <a:latin typeface="Cambria"/>
                <a:cs typeface="Cambria"/>
              </a:rPr>
              <a:t>tasks</a:t>
            </a:r>
            <a:r>
              <a:rPr sz="2400" spc="1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105" dirty="0">
                <a:solidFill>
                  <a:srgbClr val="BF0000"/>
                </a:solidFill>
                <a:latin typeface="Cambria"/>
                <a:cs typeface="Cambria"/>
              </a:rPr>
              <a:t>should</a:t>
            </a:r>
            <a:r>
              <a:rPr sz="2400" spc="-18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be 	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accomplished</a:t>
            </a:r>
            <a:endParaRPr sz="2400">
              <a:latin typeface="Cambria"/>
              <a:cs typeface="Cambria"/>
            </a:endParaRPr>
          </a:p>
          <a:p>
            <a:pPr marL="718185" lvl="1" indent="-34290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Char char="•"/>
              <a:tabLst>
                <a:tab pos="718185" algn="l"/>
              </a:tabLst>
            </a:pPr>
            <a:r>
              <a:rPr sz="2300" spc="-55" dirty="0">
                <a:solidFill>
                  <a:srgbClr val="BF0000"/>
                </a:solidFill>
                <a:latin typeface="Cambria"/>
                <a:cs typeface="Cambria"/>
              </a:rPr>
              <a:t>Identify</a:t>
            </a:r>
            <a:r>
              <a:rPr sz="2300" spc="-7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the</a:t>
            </a:r>
            <a:r>
              <a:rPr sz="2300" spc="40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project</a:t>
            </a:r>
            <a:r>
              <a:rPr sz="2300" spc="170" dirty="0">
                <a:latin typeface="Cambria"/>
                <a:cs typeface="Cambria"/>
              </a:rPr>
              <a:t> </a:t>
            </a:r>
            <a:r>
              <a:rPr sz="2300" spc="-25" dirty="0">
                <a:solidFill>
                  <a:srgbClr val="BF0000"/>
                </a:solidFill>
                <a:latin typeface="Cambria"/>
                <a:cs typeface="Cambria"/>
              </a:rPr>
              <a:t>stakeholders</a:t>
            </a:r>
            <a:endParaRPr sz="2300">
              <a:latin typeface="Cambria"/>
              <a:cs typeface="Cambria"/>
            </a:endParaRPr>
          </a:p>
          <a:p>
            <a:pPr marL="979805" lvl="2" indent="-342265">
              <a:lnSpc>
                <a:spcPct val="100000"/>
              </a:lnSpc>
              <a:spcBef>
                <a:spcPts val="270"/>
              </a:spcBef>
              <a:buChar char="•"/>
              <a:tabLst>
                <a:tab pos="979805" algn="l"/>
                <a:tab pos="4408805" algn="l"/>
              </a:tabLst>
            </a:pPr>
            <a:r>
              <a:rPr sz="2200" spc="-75" dirty="0">
                <a:latin typeface="Cambria"/>
                <a:cs typeface="Cambria"/>
              </a:rPr>
              <a:t>These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are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40" dirty="0">
                <a:latin typeface="Cambria"/>
                <a:cs typeface="Cambria"/>
              </a:rPr>
              <a:t>the</a:t>
            </a:r>
            <a:r>
              <a:rPr sz="2200" spc="4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folks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we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shoul</a:t>
            </a:r>
            <a:r>
              <a:rPr sz="2200" dirty="0">
                <a:latin typeface="Cambria"/>
                <a:cs typeface="Cambria"/>
              </a:rPr>
              <a:t>	be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55" dirty="0">
                <a:latin typeface="Cambria"/>
                <a:cs typeface="Cambria"/>
              </a:rPr>
              <a:t>talking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</a:t>
            </a:r>
            <a:endParaRPr sz="2200">
              <a:latin typeface="Cambria"/>
              <a:cs typeface="Cambria"/>
            </a:endParaRPr>
          </a:p>
          <a:p>
            <a:pPr marL="718185" lvl="1" indent="-342900">
              <a:lnSpc>
                <a:spcPct val="100000"/>
              </a:lnSpc>
              <a:spcBef>
                <a:spcPts val="390"/>
              </a:spcBef>
              <a:buClr>
                <a:srgbClr val="000000"/>
              </a:buClr>
              <a:buChar char="•"/>
              <a:tabLst>
                <a:tab pos="718185" algn="l"/>
              </a:tabLst>
            </a:pPr>
            <a:r>
              <a:rPr sz="2300" spc="-60" dirty="0">
                <a:solidFill>
                  <a:srgbClr val="BF0000"/>
                </a:solidFill>
                <a:latin typeface="Cambria"/>
                <a:cs typeface="Cambria"/>
              </a:rPr>
              <a:t>Recognize</a:t>
            </a:r>
            <a:r>
              <a:rPr sz="2300" spc="-114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multiple</a:t>
            </a:r>
            <a:r>
              <a:rPr sz="2300" spc="155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viewpoint</a:t>
            </a:r>
            <a:endParaRPr sz="2300">
              <a:latin typeface="Cambria"/>
              <a:cs typeface="Cambria"/>
            </a:endParaRPr>
          </a:p>
          <a:p>
            <a:pPr marL="980440" lvl="2" indent="-342900">
              <a:lnSpc>
                <a:spcPct val="100000"/>
              </a:lnSpc>
              <a:spcBef>
                <a:spcPts val="270"/>
              </a:spcBef>
              <a:buChar char="•"/>
              <a:tabLst>
                <a:tab pos="980440" algn="l"/>
              </a:tabLst>
            </a:pPr>
            <a:r>
              <a:rPr sz="2200" spc="-100" dirty="0">
                <a:latin typeface="Cambria"/>
                <a:cs typeface="Cambria"/>
              </a:rPr>
              <a:t>Stakeholders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95" dirty="0">
                <a:latin typeface="Cambria"/>
                <a:cs typeface="Cambria"/>
              </a:rPr>
              <a:t>may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55" dirty="0">
                <a:latin typeface="Cambria"/>
                <a:cs typeface="Cambria"/>
              </a:rPr>
              <a:t>have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95" dirty="0">
                <a:latin typeface="Cambria"/>
                <a:cs typeface="Cambria"/>
              </a:rPr>
              <a:t>different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95" dirty="0">
                <a:latin typeface="Cambria"/>
                <a:cs typeface="Cambria"/>
              </a:rPr>
              <a:t>(and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40" dirty="0">
                <a:latin typeface="Cambria"/>
                <a:cs typeface="Cambria"/>
              </a:rPr>
              <a:t>conflicting)</a:t>
            </a:r>
            <a:r>
              <a:rPr sz="2200" spc="10" dirty="0">
                <a:latin typeface="Cambria"/>
                <a:cs typeface="Cambria"/>
              </a:rPr>
              <a:t> </a:t>
            </a:r>
            <a:r>
              <a:rPr sz="2200" spc="-30" dirty="0">
                <a:latin typeface="Cambria"/>
                <a:cs typeface="Cambria"/>
              </a:rPr>
              <a:t>requirements</a:t>
            </a:r>
            <a:endParaRPr sz="2200">
              <a:latin typeface="Cambria"/>
              <a:cs typeface="Cambria"/>
            </a:endParaRPr>
          </a:p>
          <a:p>
            <a:pPr marL="718185" lvl="1" indent="-342900">
              <a:lnSpc>
                <a:spcPct val="100000"/>
              </a:lnSpc>
              <a:spcBef>
                <a:spcPts val="390"/>
              </a:spcBef>
              <a:buClr>
                <a:srgbClr val="000000"/>
              </a:buClr>
              <a:buChar char="•"/>
              <a:tabLst>
                <a:tab pos="718185" algn="l"/>
                <a:tab pos="2343785" algn="l"/>
              </a:tabLst>
            </a:pPr>
            <a:r>
              <a:rPr sz="2300" spc="-145" dirty="0">
                <a:solidFill>
                  <a:srgbClr val="BF0000"/>
                </a:solidFill>
                <a:latin typeface="Cambria"/>
                <a:cs typeface="Cambria"/>
              </a:rPr>
              <a:t>Work</a:t>
            </a:r>
            <a:r>
              <a:rPr sz="2300" spc="-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toward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collaboration</a:t>
            </a:r>
            <a:endParaRPr sz="2300">
              <a:latin typeface="Cambria"/>
              <a:cs typeface="Cambria"/>
            </a:endParaRPr>
          </a:p>
          <a:p>
            <a:pPr marL="980440" lvl="2" indent="-342900">
              <a:lnSpc>
                <a:spcPct val="100000"/>
              </a:lnSpc>
              <a:spcBef>
                <a:spcPts val="270"/>
              </a:spcBef>
              <a:buChar char="•"/>
              <a:tabLst>
                <a:tab pos="980440" algn="l"/>
              </a:tabLst>
            </a:pPr>
            <a:r>
              <a:rPr sz="2200" spc="-10" dirty="0">
                <a:latin typeface="Cambria"/>
                <a:cs typeface="Cambria"/>
              </a:rPr>
              <a:t>It’s</a:t>
            </a:r>
            <a:r>
              <a:rPr sz="2200" spc="-1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all</a:t>
            </a:r>
            <a:r>
              <a:rPr sz="2200" spc="-105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about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spc="-50" dirty="0">
                <a:latin typeface="Cambria"/>
                <a:cs typeface="Cambria"/>
              </a:rPr>
              <a:t>reconciling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conflict</a:t>
            </a:r>
            <a:endParaRPr sz="2200">
              <a:latin typeface="Cambria"/>
              <a:cs typeface="Cambria"/>
            </a:endParaRPr>
          </a:p>
          <a:p>
            <a:pPr marL="717550" lvl="1" indent="-342265">
              <a:lnSpc>
                <a:spcPct val="100000"/>
              </a:lnSpc>
              <a:spcBef>
                <a:spcPts val="390"/>
              </a:spcBef>
              <a:buChar char="•"/>
              <a:tabLst>
                <a:tab pos="717550" algn="l"/>
              </a:tabLst>
            </a:pPr>
            <a:r>
              <a:rPr sz="2300" dirty="0">
                <a:latin typeface="Cambria"/>
                <a:cs typeface="Cambria"/>
              </a:rPr>
              <a:t>Ask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the</a:t>
            </a:r>
            <a:r>
              <a:rPr sz="2300" spc="254" dirty="0">
                <a:latin typeface="Cambria"/>
                <a:cs typeface="Cambria"/>
              </a:rPr>
              <a:t> </a:t>
            </a:r>
            <a:r>
              <a:rPr sz="2300" spc="-60" dirty="0">
                <a:solidFill>
                  <a:srgbClr val="BF0000"/>
                </a:solidFill>
                <a:latin typeface="Cambria"/>
                <a:cs typeface="Cambria"/>
              </a:rPr>
              <a:t>first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questions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66771" y="4715583"/>
            <a:ext cx="7482840" cy="11214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30"/>
              </a:spcBef>
              <a:buChar char="•"/>
              <a:tabLst>
                <a:tab pos="354965" algn="l"/>
              </a:tabLst>
            </a:pPr>
            <a:r>
              <a:rPr sz="2200" spc="-10" dirty="0">
                <a:latin typeface="Cambria"/>
                <a:cs typeface="Cambria"/>
              </a:rPr>
              <a:t>Who?</a:t>
            </a:r>
            <a:r>
              <a:rPr sz="2200" spc="-114" dirty="0">
                <a:latin typeface="Cambria"/>
                <a:cs typeface="Cambria"/>
              </a:rPr>
              <a:t> </a:t>
            </a:r>
            <a:r>
              <a:rPr sz="2200" spc="-40" dirty="0">
                <a:latin typeface="Cambria"/>
                <a:cs typeface="Cambria"/>
              </a:rPr>
              <a:t>What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spc="-65" dirty="0">
                <a:latin typeface="Cambria"/>
                <a:cs typeface="Cambria"/>
              </a:rPr>
              <a:t>are</a:t>
            </a:r>
            <a:r>
              <a:rPr sz="2200" spc="30" dirty="0">
                <a:latin typeface="Cambria"/>
                <a:cs typeface="Cambria"/>
              </a:rPr>
              <a:t> </a:t>
            </a:r>
            <a:r>
              <a:rPr sz="2200" spc="-40" dirty="0">
                <a:latin typeface="Cambria"/>
                <a:cs typeface="Cambria"/>
              </a:rPr>
              <a:t>the</a:t>
            </a:r>
            <a:r>
              <a:rPr sz="2200" spc="110" dirty="0">
                <a:latin typeface="Cambria"/>
                <a:cs typeface="Cambria"/>
              </a:rPr>
              <a:t> </a:t>
            </a:r>
            <a:r>
              <a:rPr sz="2200" spc="-70" dirty="0">
                <a:latin typeface="Cambria"/>
                <a:cs typeface="Cambria"/>
              </a:rPr>
              <a:t>benefits?</a:t>
            </a:r>
            <a:r>
              <a:rPr sz="2200" spc="-95" dirty="0">
                <a:latin typeface="Cambria"/>
                <a:cs typeface="Cambria"/>
              </a:rPr>
              <a:t> </a:t>
            </a:r>
            <a:r>
              <a:rPr sz="2200" spc="-75" dirty="0">
                <a:latin typeface="Cambria"/>
                <a:cs typeface="Cambria"/>
              </a:rPr>
              <a:t>Another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source?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Char char="•"/>
              <a:tabLst>
                <a:tab pos="354965" algn="l"/>
              </a:tabLst>
            </a:pPr>
            <a:r>
              <a:rPr sz="2200" spc="-40" dirty="0">
                <a:latin typeface="Cambria"/>
                <a:cs typeface="Cambria"/>
              </a:rPr>
              <a:t>What</a:t>
            </a:r>
            <a:r>
              <a:rPr sz="2200" spc="-8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12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the</a:t>
            </a:r>
            <a:r>
              <a:rPr sz="2200" spc="85" dirty="0">
                <a:latin typeface="Cambria"/>
                <a:cs typeface="Cambria"/>
              </a:rPr>
              <a:t> </a:t>
            </a:r>
            <a:r>
              <a:rPr sz="2200" spc="-90" dirty="0">
                <a:latin typeface="Cambria"/>
                <a:cs typeface="Cambria"/>
              </a:rPr>
              <a:t>problem?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45" dirty="0">
                <a:latin typeface="Cambria"/>
                <a:cs typeface="Cambria"/>
              </a:rPr>
              <a:t>What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75" dirty="0">
                <a:latin typeface="Cambria"/>
                <a:cs typeface="Cambria"/>
              </a:rPr>
              <a:t>defines</a:t>
            </a:r>
            <a:r>
              <a:rPr sz="2200" spc="-50" dirty="0">
                <a:latin typeface="Cambria"/>
                <a:cs typeface="Cambria"/>
              </a:rPr>
              <a:t> </a:t>
            </a:r>
            <a:r>
              <a:rPr sz="2200" spc="-45" dirty="0">
                <a:latin typeface="Cambria"/>
                <a:cs typeface="Cambria"/>
              </a:rPr>
              <a:t>success?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spc="-45" dirty="0">
                <a:latin typeface="Cambria"/>
                <a:cs typeface="Cambria"/>
              </a:rPr>
              <a:t>Other</a:t>
            </a:r>
            <a:r>
              <a:rPr sz="2200" spc="25" dirty="0">
                <a:latin typeface="Cambria"/>
                <a:cs typeface="Cambria"/>
              </a:rPr>
              <a:t> </a:t>
            </a:r>
            <a:r>
              <a:rPr sz="2200" spc="-70" dirty="0">
                <a:latin typeface="Cambria"/>
                <a:cs typeface="Cambria"/>
              </a:rPr>
              <a:t>constraints?</a:t>
            </a:r>
            <a:endParaRPr sz="2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200" spc="-50" dirty="0">
                <a:latin typeface="Cambria"/>
                <a:cs typeface="Cambria"/>
              </a:rPr>
              <a:t>•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92" y="1156715"/>
            <a:ext cx="8385175" cy="56515"/>
          </a:xfrm>
          <a:custGeom>
            <a:avLst/>
            <a:gdLst/>
            <a:ahLst/>
            <a:cxnLst/>
            <a:rect l="l" t="t" r="r" b="b"/>
            <a:pathLst>
              <a:path w="8385175" h="56515">
                <a:moveTo>
                  <a:pt x="8385048" y="0"/>
                </a:moveTo>
                <a:lnTo>
                  <a:pt x="4229100" y="0"/>
                </a:lnTo>
                <a:lnTo>
                  <a:pt x="0" y="0"/>
                </a:lnTo>
                <a:lnTo>
                  <a:pt x="0" y="56388"/>
                </a:lnTo>
                <a:lnTo>
                  <a:pt x="4229100" y="56388"/>
                </a:lnTo>
                <a:lnTo>
                  <a:pt x="8385048" y="56388"/>
                </a:lnTo>
                <a:lnTo>
                  <a:pt x="8385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468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3131FF"/>
                </a:solidFill>
                <a:latin typeface="Times New Roman"/>
                <a:cs typeface="Times New Roman"/>
              </a:rPr>
              <a:t>Feasibility</a:t>
            </a:r>
            <a:r>
              <a:rPr sz="3500" b="1" spc="-165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3131FF"/>
                </a:solidFill>
                <a:latin typeface="Times New Roman"/>
                <a:cs typeface="Times New Roman"/>
              </a:rPr>
              <a:t>Study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56003" y="4963667"/>
            <a:ext cx="681355" cy="382905"/>
            <a:chOff x="1556003" y="4963667"/>
            <a:chExt cx="681355" cy="3829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5875" y="4963667"/>
              <a:ext cx="80747" cy="777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62100" y="5041392"/>
              <a:ext cx="668020" cy="297180"/>
            </a:xfrm>
            <a:custGeom>
              <a:avLst/>
              <a:gdLst/>
              <a:ahLst/>
              <a:cxnLst/>
              <a:rect l="l" t="t" r="r" b="b"/>
              <a:pathLst>
                <a:path w="668019" h="297179">
                  <a:moveTo>
                    <a:pt x="499872" y="297180"/>
                  </a:moveTo>
                  <a:lnTo>
                    <a:pt x="499872" y="202692"/>
                  </a:lnTo>
                  <a:lnTo>
                    <a:pt x="0" y="202692"/>
                  </a:lnTo>
                  <a:lnTo>
                    <a:pt x="0" y="18288"/>
                  </a:lnTo>
                  <a:lnTo>
                    <a:pt x="499872" y="18288"/>
                  </a:lnTo>
                  <a:lnTo>
                    <a:pt x="499872" y="0"/>
                  </a:lnTo>
                  <a:lnTo>
                    <a:pt x="566373" y="0"/>
                  </a:lnTo>
                  <a:lnTo>
                    <a:pt x="667512" y="111252"/>
                  </a:lnTo>
                  <a:lnTo>
                    <a:pt x="499872" y="297180"/>
                  </a:lnTo>
                  <a:close/>
                </a:path>
              </a:pathLst>
            </a:custGeom>
            <a:solidFill>
              <a:srgbClr val="7E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6003" y="5041391"/>
              <a:ext cx="681355" cy="304800"/>
            </a:xfrm>
            <a:custGeom>
              <a:avLst/>
              <a:gdLst/>
              <a:ahLst/>
              <a:cxnLst/>
              <a:rect l="l" t="t" r="r" b="b"/>
              <a:pathLst>
                <a:path w="681355" h="304800">
                  <a:moveTo>
                    <a:pt x="499872" y="18288"/>
                  </a:moveTo>
                  <a:lnTo>
                    <a:pt x="499872" y="0"/>
                  </a:lnTo>
                  <a:lnTo>
                    <a:pt x="512064" y="0"/>
                  </a:lnTo>
                  <a:lnTo>
                    <a:pt x="512064" y="12192"/>
                  </a:lnTo>
                  <a:lnTo>
                    <a:pt x="505968" y="12192"/>
                  </a:lnTo>
                  <a:lnTo>
                    <a:pt x="499872" y="18288"/>
                  </a:lnTo>
                  <a:close/>
                </a:path>
                <a:path w="681355" h="304800">
                  <a:moveTo>
                    <a:pt x="665586" y="111998"/>
                  </a:moveTo>
                  <a:lnTo>
                    <a:pt x="564604" y="0"/>
                  </a:lnTo>
                  <a:lnTo>
                    <a:pt x="580619" y="0"/>
                  </a:lnTo>
                  <a:lnTo>
                    <a:pt x="678180" y="108204"/>
                  </a:lnTo>
                  <a:lnTo>
                    <a:pt x="669036" y="108204"/>
                  </a:lnTo>
                  <a:lnTo>
                    <a:pt x="665586" y="111998"/>
                  </a:lnTo>
                  <a:close/>
                </a:path>
                <a:path w="681355" h="304800">
                  <a:moveTo>
                    <a:pt x="499872" y="210312"/>
                  </a:moveTo>
                  <a:lnTo>
                    <a:pt x="3047" y="210312"/>
                  </a:lnTo>
                  <a:lnTo>
                    <a:pt x="0" y="207264"/>
                  </a:lnTo>
                  <a:lnTo>
                    <a:pt x="0" y="13716"/>
                  </a:lnTo>
                  <a:lnTo>
                    <a:pt x="3047" y="12192"/>
                  </a:lnTo>
                  <a:lnTo>
                    <a:pt x="499872" y="12192"/>
                  </a:lnTo>
                  <a:lnTo>
                    <a:pt x="499872" y="18288"/>
                  </a:lnTo>
                  <a:lnTo>
                    <a:pt x="12191" y="18288"/>
                  </a:lnTo>
                  <a:lnTo>
                    <a:pt x="6095" y="24384"/>
                  </a:lnTo>
                  <a:lnTo>
                    <a:pt x="12191" y="24384"/>
                  </a:lnTo>
                  <a:lnTo>
                    <a:pt x="12191" y="196596"/>
                  </a:lnTo>
                  <a:lnTo>
                    <a:pt x="6095" y="196596"/>
                  </a:lnTo>
                  <a:lnTo>
                    <a:pt x="12191" y="202692"/>
                  </a:lnTo>
                  <a:lnTo>
                    <a:pt x="499872" y="202692"/>
                  </a:lnTo>
                  <a:lnTo>
                    <a:pt x="499872" y="210312"/>
                  </a:lnTo>
                  <a:close/>
                </a:path>
                <a:path w="681355" h="304800">
                  <a:moveTo>
                    <a:pt x="509016" y="24384"/>
                  </a:moveTo>
                  <a:lnTo>
                    <a:pt x="12191" y="24384"/>
                  </a:lnTo>
                  <a:lnTo>
                    <a:pt x="12191" y="18288"/>
                  </a:lnTo>
                  <a:lnTo>
                    <a:pt x="499872" y="18288"/>
                  </a:lnTo>
                  <a:lnTo>
                    <a:pt x="505968" y="12192"/>
                  </a:lnTo>
                  <a:lnTo>
                    <a:pt x="512064" y="12192"/>
                  </a:lnTo>
                  <a:lnTo>
                    <a:pt x="512064" y="21336"/>
                  </a:lnTo>
                  <a:lnTo>
                    <a:pt x="509016" y="24384"/>
                  </a:lnTo>
                  <a:close/>
                </a:path>
                <a:path w="681355" h="304800">
                  <a:moveTo>
                    <a:pt x="12191" y="24384"/>
                  </a:moveTo>
                  <a:lnTo>
                    <a:pt x="6095" y="24384"/>
                  </a:lnTo>
                  <a:lnTo>
                    <a:pt x="12191" y="18288"/>
                  </a:lnTo>
                  <a:lnTo>
                    <a:pt x="12191" y="24384"/>
                  </a:lnTo>
                  <a:close/>
                </a:path>
                <a:path w="681355" h="304800">
                  <a:moveTo>
                    <a:pt x="669036" y="115824"/>
                  </a:moveTo>
                  <a:lnTo>
                    <a:pt x="665586" y="111998"/>
                  </a:lnTo>
                  <a:lnTo>
                    <a:pt x="669036" y="108204"/>
                  </a:lnTo>
                  <a:lnTo>
                    <a:pt x="669036" y="115824"/>
                  </a:lnTo>
                  <a:close/>
                </a:path>
                <a:path w="681355" h="304800">
                  <a:moveTo>
                    <a:pt x="678180" y="115824"/>
                  </a:moveTo>
                  <a:lnTo>
                    <a:pt x="669036" y="115824"/>
                  </a:lnTo>
                  <a:lnTo>
                    <a:pt x="669036" y="108204"/>
                  </a:lnTo>
                  <a:lnTo>
                    <a:pt x="678180" y="108204"/>
                  </a:lnTo>
                  <a:lnTo>
                    <a:pt x="681228" y="109728"/>
                  </a:lnTo>
                  <a:lnTo>
                    <a:pt x="681228" y="114300"/>
                  </a:lnTo>
                  <a:lnTo>
                    <a:pt x="678180" y="115824"/>
                  </a:lnTo>
                  <a:close/>
                </a:path>
                <a:path w="681355" h="304800">
                  <a:moveTo>
                    <a:pt x="514662" y="297180"/>
                  </a:moveTo>
                  <a:lnTo>
                    <a:pt x="512064" y="297180"/>
                  </a:lnTo>
                  <a:lnTo>
                    <a:pt x="512064" y="280873"/>
                  </a:lnTo>
                  <a:lnTo>
                    <a:pt x="665586" y="111998"/>
                  </a:lnTo>
                  <a:lnTo>
                    <a:pt x="669036" y="115824"/>
                  </a:lnTo>
                  <a:lnTo>
                    <a:pt x="678180" y="115824"/>
                  </a:lnTo>
                  <a:lnTo>
                    <a:pt x="514662" y="297180"/>
                  </a:lnTo>
                  <a:close/>
                </a:path>
                <a:path w="681355" h="304800">
                  <a:moveTo>
                    <a:pt x="12191" y="202692"/>
                  </a:moveTo>
                  <a:lnTo>
                    <a:pt x="6095" y="196596"/>
                  </a:lnTo>
                  <a:lnTo>
                    <a:pt x="12191" y="196596"/>
                  </a:lnTo>
                  <a:lnTo>
                    <a:pt x="12191" y="202692"/>
                  </a:lnTo>
                  <a:close/>
                </a:path>
                <a:path w="681355" h="304800">
                  <a:moveTo>
                    <a:pt x="512064" y="210312"/>
                  </a:moveTo>
                  <a:lnTo>
                    <a:pt x="505968" y="210312"/>
                  </a:lnTo>
                  <a:lnTo>
                    <a:pt x="499872" y="202692"/>
                  </a:lnTo>
                  <a:lnTo>
                    <a:pt x="12191" y="202692"/>
                  </a:lnTo>
                  <a:lnTo>
                    <a:pt x="12191" y="196596"/>
                  </a:lnTo>
                  <a:lnTo>
                    <a:pt x="509016" y="196596"/>
                  </a:lnTo>
                  <a:lnTo>
                    <a:pt x="512064" y="199644"/>
                  </a:lnTo>
                  <a:lnTo>
                    <a:pt x="512064" y="210312"/>
                  </a:lnTo>
                  <a:close/>
                </a:path>
                <a:path w="681355" h="304800">
                  <a:moveTo>
                    <a:pt x="505968" y="304800"/>
                  </a:moveTo>
                  <a:lnTo>
                    <a:pt x="502920" y="303276"/>
                  </a:lnTo>
                  <a:lnTo>
                    <a:pt x="499872" y="300228"/>
                  </a:lnTo>
                  <a:lnTo>
                    <a:pt x="499872" y="202692"/>
                  </a:lnTo>
                  <a:lnTo>
                    <a:pt x="505968" y="210312"/>
                  </a:lnTo>
                  <a:lnTo>
                    <a:pt x="512064" y="210312"/>
                  </a:lnTo>
                  <a:lnTo>
                    <a:pt x="512064" y="280873"/>
                  </a:lnTo>
                  <a:lnTo>
                    <a:pt x="501396" y="292608"/>
                  </a:lnTo>
                  <a:lnTo>
                    <a:pt x="512064" y="297180"/>
                  </a:lnTo>
                  <a:lnTo>
                    <a:pt x="514662" y="297180"/>
                  </a:lnTo>
                  <a:lnTo>
                    <a:pt x="510540" y="301752"/>
                  </a:lnTo>
                  <a:lnTo>
                    <a:pt x="509016" y="303276"/>
                  </a:lnTo>
                  <a:lnTo>
                    <a:pt x="505968" y="304800"/>
                  </a:lnTo>
                  <a:close/>
                </a:path>
                <a:path w="681355" h="304800">
                  <a:moveTo>
                    <a:pt x="512064" y="297180"/>
                  </a:moveTo>
                  <a:lnTo>
                    <a:pt x="501396" y="292608"/>
                  </a:lnTo>
                  <a:lnTo>
                    <a:pt x="512064" y="280873"/>
                  </a:lnTo>
                  <a:lnTo>
                    <a:pt x="512064" y="297180"/>
                  </a:lnTo>
                  <a:close/>
                </a:path>
              </a:pathLst>
            </a:custGeom>
            <a:solidFill>
              <a:srgbClr val="973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346192" y="2519184"/>
            <a:ext cx="5346700" cy="5041900"/>
          </a:xfrm>
          <a:custGeom>
            <a:avLst/>
            <a:gdLst/>
            <a:ahLst/>
            <a:cxnLst/>
            <a:rect l="l" t="t" r="r" b="b"/>
            <a:pathLst>
              <a:path w="5346700" h="5041900">
                <a:moveTo>
                  <a:pt x="5346192" y="0"/>
                </a:moveTo>
                <a:lnTo>
                  <a:pt x="0" y="0"/>
                </a:lnTo>
                <a:lnTo>
                  <a:pt x="0" y="2522220"/>
                </a:lnTo>
                <a:lnTo>
                  <a:pt x="0" y="5041379"/>
                </a:lnTo>
                <a:lnTo>
                  <a:pt x="5346192" y="5041379"/>
                </a:lnTo>
                <a:lnTo>
                  <a:pt x="5346192" y="2522220"/>
                </a:lnTo>
                <a:lnTo>
                  <a:pt x="5346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0013" y="1244306"/>
            <a:ext cx="7998459" cy="4115435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2700" b="1" dirty="0">
                <a:solidFill>
                  <a:srgbClr val="009900"/>
                </a:solidFill>
                <a:latin typeface="Arial"/>
                <a:cs typeface="Arial"/>
              </a:rPr>
              <a:t>Is</a:t>
            </a:r>
            <a:r>
              <a:rPr sz="2700" b="1" spc="-3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9900"/>
                </a:solidFill>
                <a:latin typeface="Arial"/>
                <a:cs typeface="Arial"/>
              </a:rPr>
              <a:t>cancellation</a:t>
            </a:r>
            <a:r>
              <a:rPr sz="2700" b="1" spc="-3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9900"/>
                </a:solidFill>
                <a:latin typeface="Arial"/>
                <a:cs typeface="Arial"/>
              </a:rPr>
              <a:t>of</a:t>
            </a:r>
            <a:r>
              <a:rPr sz="2700" b="1" spc="-1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2700" b="1" spc="1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9900"/>
                </a:solidFill>
                <a:latin typeface="Arial"/>
                <a:cs typeface="Arial"/>
              </a:rPr>
              <a:t>project</a:t>
            </a:r>
            <a:r>
              <a:rPr sz="2700" b="1" spc="-40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sz="2700" b="1" spc="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009900"/>
                </a:solidFill>
                <a:latin typeface="Arial"/>
                <a:cs typeface="Arial"/>
              </a:rPr>
              <a:t>bad</a:t>
            </a:r>
            <a:r>
              <a:rPr sz="2700" b="1" spc="-55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700" b="1" spc="-10" dirty="0">
                <a:solidFill>
                  <a:srgbClr val="009900"/>
                </a:solidFill>
                <a:latin typeface="Arial"/>
                <a:cs typeface="Arial"/>
              </a:rPr>
              <a:t>news?</a:t>
            </a:r>
            <a:endParaRPr sz="2700">
              <a:latin typeface="Arial"/>
              <a:cs typeface="Arial"/>
            </a:endParaRPr>
          </a:p>
          <a:p>
            <a:pPr marL="346075" marR="5080" indent="-5080">
              <a:lnSpc>
                <a:spcPct val="99700"/>
              </a:lnSpc>
              <a:spcBef>
                <a:spcPts val="1295"/>
              </a:spcBef>
            </a:pP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As</a:t>
            </a:r>
            <a:r>
              <a:rPr sz="2350" spc="-140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per</a:t>
            </a:r>
            <a:r>
              <a:rPr sz="2350" spc="-4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IBM</a:t>
            </a:r>
            <a:r>
              <a:rPr sz="2350" spc="-60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spc="-135" dirty="0">
                <a:solidFill>
                  <a:srgbClr val="FF6400"/>
                </a:solidFill>
                <a:latin typeface="Cambria"/>
                <a:cs typeface="Cambria"/>
              </a:rPr>
              <a:t>report</a:t>
            </a:r>
            <a:r>
              <a:rPr sz="2350" spc="-135" dirty="0">
                <a:solidFill>
                  <a:srgbClr val="FF6400"/>
                </a:solidFill>
                <a:latin typeface="Arial MT"/>
                <a:cs typeface="Arial MT"/>
              </a:rPr>
              <a:t>,</a:t>
            </a:r>
            <a:r>
              <a:rPr sz="2350" spc="-40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“31%</a:t>
            </a:r>
            <a:r>
              <a:rPr sz="2350" spc="-60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projects</a:t>
            </a:r>
            <a:r>
              <a:rPr sz="2350" spc="-60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get</a:t>
            </a:r>
            <a:r>
              <a:rPr sz="2350" spc="-5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cancelled</a:t>
            </a:r>
            <a:r>
              <a:rPr sz="2350" spc="-4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before</a:t>
            </a:r>
            <a:r>
              <a:rPr sz="2350" spc="-50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spc="-20" dirty="0">
                <a:solidFill>
                  <a:srgbClr val="FF6400"/>
                </a:solidFill>
                <a:latin typeface="Arial MT"/>
                <a:cs typeface="Arial MT"/>
              </a:rPr>
              <a:t>they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are</a:t>
            </a:r>
            <a:r>
              <a:rPr sz="2350" spc="-110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completed,</a:t>
            </a:r>
            <a:r>
              <a:rPr sz="2350" spc="-2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53%</a:t>
            </a:r>
            <a:r>
              <a:rPr sz="2350" spc="-7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spc="-25" dirty="0">
                <a:solidFill>
                  <a:srgbClr val="FF6400"/>
                </a:solidFill>
                <a:latin typeface="Arial MT"/>
                <a:cs typeface="Arial MT"/>
              </a:rPr>
              <a:t>over-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run</a:t>
            </a:r>
            <a:r>
              <a:rPr sz="2350" spc="-50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their</a:t>
            </a:r>
            <a:r>
              <a:rPr sz="2350" spc="-5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cost</a:t>
            </a:r>
            <a:r>
              <a:rPr sz="2350" spc="-100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estimates</a:t>
            </a:r>
            <a:r>
              <a:rPr sz="2350" spc="-4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by</a:t>
            </a:r>
            <a:r>
              <a:rPr sz="2350" spc="-6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spc="-25" dirty="0">
                <a:solidFill>
                  <a:srgbClr val="FF6400"/>
                </a:solidFill>
                <a:latin typeface="Arial MT"/>
                <a:cs typeface="Arial MT"/>
              </a:rPr>
              <a:t>an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average</a:t>
            </a:r>
            <a:r>
              <a:rPr sz="2350" spc="-80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of</a:t>
            </a:r>
            <a:r>
              <a:rPr sz="2350" spc="-80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189%</a:t>
            </a:r>
            <a:r>
              <a:rPr sz="2350" spc="-60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&amp;</a:t>
            </a:r>
            <a:r>
              <a:rPr sz="2350" spc="-7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for</a:t>
            </a:r>
            <a:r>
              <a:rPr sz="2350" spc="-3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every</a:t>
            </a:r>
            <a:r>
              <a:rPr sz="2350" spc="-6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100</a:t>
            </a:r>
            <a:r>
              <a:rPr sz="2350" spc="-80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projects,</a:t>
            </a:r>
            <a:r>
              <a:rPr sz="2350" spc="-5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there</a:t>
            </a:r>
            <a:r>
              <a:rPr sz="2350" spc="-7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FF6400"/>
                </a:solidFill>
                <a:latin typeface="Arial MT"/>
                <a:cs typeface="Arial MT"/>
              </a:rPr>
              <a:t>are</a:t>
            </a:r>
            <a:r>
              <a:rPr sz="2350" spc="-5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2350" spc="-25" dirty="0">
                <a:solidFill>
                  <a:srgbClr val="FF6400"/>
                </a:solidFill>
                <a:latin typeface="Arial MT"/>
                <a:cs typeface="Arial MT"/>
              </a:rPr>
              <a:t>94 </a:t>
            </a:r>
            <a:r>
              <a:rPr sz="2350" spc="-10" dirty="0">
                <a:solidFill>
                  <a:srgbClr val="FF6400"/>
                </a:solidFill>
                <a:latin typeface="Arial MT"/>
                <a:cs typeface="Arial MT"/>
              </a:rPr>
              <a:t>restarts</a:t>
            </a:r>
            <a:endParaRPr sz="2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  <a:tabLst>
                <a:tab pos="838835" algn="l"/>
                <a:tab pos="6925945" algn="l"/>
              </a:tabLst>
            </a:pPr>
            <a:r>
              <a:rPr sz="2700" b="1" spc="-25" dirty="0">
                <a:solidFill>
                  <a:srgbClr val="009900"/>
                </a:solidFill>
                <a:latin typeface="Times New Roman"/>
                <a:cs typeface="Times New Roman"/>
              </a:rPr>
              <a:t>How</a:t>
            </a:r>
            <a:r>
              <a:rPr sz="2700" b="1" dirty="0">
                <a:solidFill>
                  <a:srgbClr val="009900"/>
                </a:solidFill>
                <a:latin typeface="Times New Roman"/>
                <a:cs typeface="Times New Roman"/>
              </a:rPr>
              <a:t>	do</a:t>
            </a:r>
            <a:r>
              <a:rPr sz="2700" b="1" spc="-1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9900"/>
                </a:solidFill>
                <a:latin typeface="Times New Roman"/>
                <a:cs typeface="Times New Roman"/>
              </a:rPr>
              <a:t>we</a:t>
            </a:r>
            <a:r>
              <a:rPr sz="2700" b="1" spc="1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9900"/>
                </a:solidFill>
                <a:latin typeface="Times New Roman"/>
                <a:cs typeface="Times New Roman"/>
              </a:rPr>
              <a:t>cancel</a:t>
            </a:r>
            <a:r>
              <a:rPr sz="2700" b="1" spc="-5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9900"/>
                </a:solidFill>
                <a:latin typeface="Times New Roman"/>
                <a:cs typeface="Times New Roman"/>
              </a:rPr>
              <a:t>a project</a:t>
            </a:r>
            <a:r>
              <a:rPr sz="2700" b="1" spc="-40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9900"/>
                </a:solidFill>
                <a:latin typeface="Times New Roman"/>
                <a:cs typeface="Times New Roman"/>
              </a:rPr>
              <a:t>with</a:t>
            </a:r>
            <a:r>
              <a:rPr sz="2700" b="1" spc="35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2700" b="1" dirty="0">
                <a:solidFill>
                  <a:srgbClr val="009900"/>
                </a:solidFill>
                <a:latin typeface="Times New Roman"/>
                <a:cs typeface="Times New Roman"/>
              </a:rPr>
              <a:t>the</a:t>
            </a:r>
            <a:r>
              <a:rPr sz="2700" b="1" spc="-10" dirty="0">
                <a:solidFill>
                  <a:srgbClr val="009900"/>
                </a:solidFill>
                <a:latin typeface="Times New Roman"/>
                <a:cs typeface="Times New Roman"/>
              </a:rPr>
              <a:t> least</a:t>
            </a:r>
            <a:r>
              <a:rPr sz="2700" b="1" dirty="0">
                <a:solidFill>
                  <a:srgbClr val="009900"/>
                </a:solidFill>
                <a:latin typeface="Times New Roman"/>
                <a:cs typeface="Times New Roman"/>
              </a:rPr>
              <a:t>	</a:t>
            </a:r>
            <a:r>
              <a:rPr sz="2700" b="1" spc="-10" dirty="0">
                <a:solidFill>
                  <a:srgbClr val="009900"/>
                </a:solidFill>
                <a:latin typeface="Times New Roman"/>
                <a:cs typeface="Times New Roman"/>
              </a:rPr>
              <a:t>work?</a:t>
            </a: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2700">
              <a:latin typeface="Times New Roman"/>
              <a:cs typeface="Times New Roman"/>
            </a:endParaRPr>
          </a:p>
          <a:p>
            <a:pPr marL="977265">
              <a:lnSpc>
                <a:spcPct val="100000"/>
              </a:lnSpc>
            </a:pPr>
            <a:r>
              <a:rPr sz="2700" spc="190" dirty="0">
                <a:solidFill>
                  <a:srgbClr val="640031"/>
                </a:solidFill>
                <a:latin typeface="Cambria"/>
                <a:cs typeface="Cambria"/>
              </a:rPr>
              <a:t>CONDUCT</a:t>
            </a:r>
            <a:r>
              <a:rPr sz="2700" spc="-180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700" spc="270" dirty="0">
                <a:solidFill>
                  <a:srgbClr val="640031"/>
                </a:solidFill>
                <a:latin typeface="Cambria"/>
                <a:cs typeface="Cambria"/>
              </a:rPr>
              <a:t>A</a:t>
            </a:r>
            <a:r>
              <a:rPr sz="2700" spc="-25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700" spc="120" dirty="0">
                <a:solidFill>
                  <a:srgbClr val="640031"/>
                </a:solidFill>
                <a:latin typeface="Cambria"/>
                <a:cs typeface="Cambria"/>
              </a:rPr>
              <a:t>FEASIBILTY</a:t>
            </a:r>
            <a:r>
              <a:rPr sz="2700" spc="-45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700" spc="195" dirty="0">
                <a:solidFill>
                  <a:srgbClr val="640031"/>
                </a:solidFill>
                <a:latin typeface="Cambria"/>
                <a:cs typeface="Cambria"/>
              </a:rPr>
              <a:t>STUDY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92" y="1156715"/>
            <a:ext cx="8385175" cy="56515"/>
          </a:xfrm>
          <a:custGeom>
            <a:avLst/>
            <a:gdLst/>
            <a:ahLst/>
            <a:cxnLst/>
            <a:rect l="l" t="t" r="r" b="b"/>
            <a:pathLst>
              <a:path w="8385175" h="56515">
                <a:moveTo>
                  <a:pt x="8385048" y="0"/>
                </a:moveTo>
                <a:lnTo>
                  <a:pt x="4229100" y="0"/>
                </a:lnTo>
                <a:lnTo>
                  <a:pt x="0" y="0"/>
                </a:lnTo>
                <a:lnTo>
                  <a:pt x="0" y="56388"/>
                </a:lnTo>
                <a:lnTo>
                  <a:pt x="4229100" y="56388"/>
                </a:lnTo>
                <a:lnTo>
                  <a:pt x="8385048" y="56388"/>
                </a:lnTo>
                <a:lnTo>
                  <a:pt x="8385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468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3131FF"/>
                </a:solidFill>
                <a:latin typeface="Times New Roman"/>
                <a:cs typeface="Times New Roman"/>
              </a:rPr>
              <a:t>Feasibility</a:t>
            </a:r>
            <a:r>
              <a:rPr sz="3500" b="1" spc="-165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3131FF"/>
                </a:solidFill>
                <a:latin typeface="Times New Roman"/>
                <a:cs typeface="Times New Roman"/>
              </a:rPr>
              <a:t>Study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013" y="1432074"/>
            <a:ext cx="7596505" cy="2294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55" dirty="0">
                <a:solidFill>
                  <a:srgbClr val="009900"/>
                </a:solidFill>
                <a:latin typeface="Cambria"/>
                <a:cs typeface="Cambria"/>
              </a:rPr>
              <a:t>Technical</a:t>
            </a:r>
            <a:r>
              <a:rPr sz="2700" spc="-7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700" spc="-10" dirty="0">
                <a:solidFill>
                  <a:srgbClr val="009900"/>
                </a:solidFill>
                <a:latin typeface="Cambria"/>
                <a:cs typeface="Cambria"/>
              </a:rPr>
              <a:t>feasibility</a:t>
            </a:r>
            <a:endParaRPr sz="2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Cambria"/>
              <a:cs typeface="Cambria"/>
            </a:endParaRPr>
          </a:p>
          <a:p>
            <a:pPr marL="346075" marR="5080" indent="-334010">
              <a:lnSpc>
                <a:spcPct val="97200"/>
              </a:lnSpc>
              <a:buChar char="•"/>
              <a:tabLst>
                <a:tab pos="346075" algn="l"/>
                <a:tab pos="347980" algn="l"/>
                <a:tab pos="4004945" algn="l"/>
              </a:tabLst>
            </a:pPr>
            <a:r>
              <a:rPr sz="2350" dirty="0">
                <a:latin typeface="Cambria"/>
                <a:cs typeface="Cambria"/>
              </a:rPr>
              <a:t>	Is</a:t>
            </a:r>
            <a:r>
              <a:rPr sz="2350" spc="6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it</a:t>
            </a:r>
            <a:r>
              <a:rPr sz="2350" spc="60" dirty="0">
                <a:latin typeface="Cambria"/>
                <a:cs typeface="Cambria"/>
              </a:rPr>
              <a:t> </a:t>
            </a:r>
            <a:r>
              <a:rPr sz="2350" spc="-45" dirty="0">
                <a:latin typeface="Cambria"/>
                <a:cs typeface="Cambria"/>
              </a:rPr>
              <a:t>technically</a:t>
            </a:r>
            <a:r>
              <a:rPr sz="2350" spc="55" dirty="0">
                <a:latin typeface="Cambria"/>
                <a:cs typeface="Cambria"/>
              </a:rPr>
              <a:t> </a:t>
            </a:r>
            <a:r>
              <a:rPr sz="2350" spc="-40" dirty="0">
                <a:latin typeface="Cambria"/>
                <a:cs typeface="Cambria"/>
              </a:rPr>
              <a:t>feasible</a:t>
            </a:r>
            <a:r>
              <a:rPr sz="2350" spc="8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to</a:t>
            </a:r>
            <a:r>
              <a:rPr sz="2350" spc="85" dirty="0">
                <a:latin typeface="Cambria"/>
                <a:cs typeface="Cambria"/>
              </a:rPr>
              <a:t> </a:t>
            </a:r>
            <a:r>
              <a:rPr sz="2350" spc="-60" dirty="0">
                <a:latin typeface="Cambria"/>
                <a:cs typeface="Cambria"/>
              </a:rPr>
              <a:t>provide</a:t>
            </a:r>
            <a:r>
              <a:rPr sz="2350" spc="65" dirty="0">
                <a:latin typeface="Cambria"/>
                <a:cs typeface="Cambria"/>
              </a:rPr>
              <a:t> </a:t>
            </a:r>
            <a:r>
              <a:rPr sz="2350" spc="-60" dirty="0">
                <a:latin typeface="Cambria"/>
                <a:cs typeface="Cambria"/>
              </a:rPr>
              <a:t>direct</a:t>
            </a:r>
            <a:r>
              <a:rPr sz="2350" spc="90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communication </a:t>
            </a:r>
            <a:r>
              <a:rPr sz="2350" spc="-55" dirty="0">
                <a:latin typeface="Cambria"/>
                <a:cs typeface="Cambria"/>
              </a:rPr>
              <a:t>connectivity</a:t>
            </a:r>
            <a:r>
              <a:rPr sz="2350" spc="-5" dirty="0">
                <a:latin typeface="Cambria"/>
                <a:cs typeface="Cambria"/>
              </a:rPr>
              <a:t> </a:t>
            </a:r>
            <a:r>
              <a:rPr sz="2350" spc="-90" dirty="0">
                <a:latin typeface="Cambria"/>
                <a:cs typeface="Cambria"/>
              </a:rPr>
              <a:t>through</a:t>
            </a:r>
            <a:r>
              <a:rPr sz="2350" spc="-25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space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40" dirty="0">
                <a:latin typeface="Cambria"/>
                <a:cs typeface="Cambria"/>
              </a:rPr>
              <a:t>from</a:t>
            </a:r>
            <a:r>
              <a:rPr sz="2350" spc="55" dirty="0">
                <a:latin typeface="Cambria"/>
                <a:cs typeface="Cambria"/>
              </a:rPr>
              <a:t> </a:t>
            </a:r>
            <a:r>
              <a:rPr sz="2350" spc="-40" dirty="0">
                <a:latin typeface="Cambria"/>
                <a:cs typeface="Cambria"/>
              </a:rPr>
              <a:t>one</a:t>
            </a:r>
            <a:r>
              <a:rPr sz="2350" spc="45" dirty="0">
                <a:latin typeface="Cambria"/>
                <a:cs typeface="Cambria"/>
              </a:rPr>
              <a:t> </a:t>
            </a:r>
            <a:r>
              <a:rPr sz="2350" spc="-45" dirty="0">
                <a:latin typeface="Cambria"/>
                <a:cs typeface="Cambria"/>
              </a:rPr>
              <a:t>location</a:t>
            </a:r>
            <a:r>
              <a:rPr sz="2350" spc="3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of</a:t>
            </a:r>
            <a:r>
              <a:rPr sz="2350" spc="45" dirty="0">
                <a:latin typeface="Cambria"/>
                <a:cs typeface="Cambria"/>
              </a:rPr>
              <a:t> </a:t>
            </a:r>
            <a:r>
              <a:rPr sz="2350" spc="-20" dirty="0">
                <a:latin typeface="Cambria"/>
                <a:cs typeface="Cambria"/>
              </a:rPr>
              <a:t>globe</a:t>
            </a:r>
            <a:r>
              <a:rPr sz="2350" spc="25" dirty="0">
                <a:latin typeface="Cambria"/>
                <a:cs typeface="Cambria"/>
              </a:rPr>
              <a:t> </a:t>
            </a:r>
            <a:r>
              <a:rPr sz="2350" spc="-45" dirty="0">
                <a:latin typeface="Cambria"/>
                <a:cs typeface="Cambria"/>
              </a:rPr>
              <a:t>to </a:t>
            </a:r>
            <a:r>
              <a:rPr sz="2350" spc="-135" dirty="0">
                <a:latin typeface="Cambria"/>
                <a:cs typeface="Cambria"/>
              </a:rPr>
              <a:t>another</a:t>
            </a:r>
            <a:r>
              <a:rPr sz="2350" spc="35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location?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0034" y="4422080"/>
            <a:ext cx="99695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5440" indent="-332740">
              <a:lnSpc>
                <a:spcPct val="100000"/>
              </a:lnSpc>
              <a:spcBef>
                <a:spcPts val="90"/>
              </a:spcBef>
              <a:buChar char="•"/>
              <a:tabLst>
                <a:tab pos="345440" algn="l"/>
                <a:tab pos="820419" algn="l"/>
              </a:tabLst>
            </a:pPr>
            <a:r>
              <a:rPr sz="2350" spc="-25" dirty="0">
                <a:solidFill>
                  <a:srgbClr val="993100"/>
                </a:solidFill>
                <a:latin typeface="Cambria"/>
                <a:cs typeface="Cambria"/>
              </a:rPr>
              <a:t>Is</a:t>
            </a:r>
            <a:r>
              <a:rPr sz="2350" dirty="0">
                <a:solidFill>
                  <a:srgbClr val="993100"/>
                </a:solidFill>
                <a:latin typeface="Cambria"/>
                <a:cs typeface="Cambria"/>
              </a:rPr>
              <a:t>	</a:t>
            </a:r>
            <a:r>
              <a:rPr sz="2350" spc="-55" dirty="0">
                <a:solidFill>
                  <a:srgbClr val="993100"/>
                </a:solidFill>
                <a:latin typeface="Cambria"/>
                <a:cs typeface="Cambria"/>
              </a:rPr>
              <a:t>it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3782" y="4777303"/>
            <a:ext cx="326199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75" dirty="0">
                <a:solidFill>
                  <a:srgbClr val="993100"/>
                </a:solidFill>
                <a:latin typeface="Cambria"/>
                <a:cs typeface="Cambria"/>
              </a:rPr>
              <a:t>language</a:t>
            </a:r>
            <a:r>
              <a:rPr sz="2350" spc="-25" dirty="0">
                <a:solidFill>
                  <a:srgbClr val="993100"/>
                </a:solidFill>
                <a:latin typeface="Cambria"/>
                <a:cs typeface="Cambria"/>
              </a:rPr>
              <a:t> </a:t>
            </a:r>
            <a:r>
              <a:rPr sz="2350" spc="-55" dirty="0">
                <a:solidFill>
                  <a:srgbClr val="993100"/>
                </a:solidFill>
                <a:latin typeface="Cambria"/>
                <a:cs typeface="Cambria"/>
              </a:rPr>
              <a:t>using</a:t>
            </a:r>
            <a:r>
              <a:rPr sz="2350" spc="-15" dirty="0">
                <a:solidFill>
                  <a:srgbClr val="993100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993100"/>
                </a:solidFill>
                <a:latin typeface="Cambria"/>
                <a:cs typeface="Cambria"/>
              </a:rPr>
              <a:t>“Sanskrit”?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81728" y="4422080"/>
            <a:ext cx="653351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35125" algn="l"/>
                <a:tab pos="2900045" algn="l"/>
                <a:tab pos="3387725" algn="l"/>
                <a:tab pos="4498975" algn="l"/>
                <a:tab pos="4903470" algn="l"/>
              </a:tabLst>
            </a:pPr>
            <a:r>
              <a:rPr sz="2350" spc="-10" dirty="0">
                <a:solidFill>
                  <a:srgbClr val="993100"/>
                </a:solidFill>
                <a:latin typeface="Cambria"/>
                <a:cs typeface="Cambria"/>
              </a:rPr>
              <a:t>technically</a:t>
            </a:r>
            <a:r>
              <a:rPr sz="2350" dirty="0">
                <a:solidFill>
                  <a:srgbClr val="993100"/>
                </a:solidFill>
                <a:latin typeface="Cambria"/>
                <a:cs typeface="Cambria"/>
              </a:rPr>
              <a:t>	</a:t>
            </a:r>
            <a:r>
              <a:rPr sz="2350" spc="-10" dirty="0">
                <a:solidFill>
                  <a:srgbClr val="993100"/>
                </a:solidFill>
                <a:latin typeface="Cambria"/>
                <a:cs typeface="Cambria"/>
              </a:rPr>
              <a:t>feasible</a:t>
            </a:r>
            <a:r>
              <a:rPr sz="2350" dirty="0">
                <a:solidFill>
                  <a:srgbClr val="993100"/>
                </a:solidFill>
                <a:latin typeface="Cambria"/>
                <a:cs typeface="Cambria"/>
              </a:rPr>
              <a:t>	</a:t>
            </a:r>
            <a:r>
              <a:rPr sz="2350" spc="-25" dirty="0">
                <a:solidFill>
                  <a:srgbClr val="993100"/>
                </a:solidFill>
                <a:latin typeface="Cambria"/>
                <a:cs typeface="Cambria"/>
              </a:rPr>
              <a:t>to</a:t>
            </a:r>
            <a:r>
              <a:rPr sz="2350" dirty="0">
                <a:solidFill>
                  <a:srgbClr val="993100"/>
                </a:solidFill>
                <a:latin typeface="Cambria"/>
                <a:cs typeface="Cambria"/>
              </a:rPr>
              <a:t>	</a:t>
            </a:r>
            <a:r>
              <a:rPr sz="2350" spc="-10" dirty="0">
                <a:solidFill>
                  <a:srgbClr val="993100"/>
                </a:solidFill>
                <a:latin typeface="Cambria"/>
                <a:cs typeface="Cambria"/>
              </a:rPr>
              <a:t>design</a:t>
            </a:r>
            <a:r>
              <a:rPr sz="2350" dirty="0">
                <a:solidFill>
                  <a:srgbClr val="993100"/>
                </a:solidFill>
                <a:latin typeface="Cambria"/>
                <a:cs typeface="Cambria"/>
              </a:rPr>
              <a:t>	</a:t>
            </a:r>
            <a:r>
              <a:rPr sz="2350" spc="-50" dirty="0">
                <a:solidFill>
                  <a:srgbClr val="993100"/>
                </a:solidFill>
                <a:latin typeface="Cambria"/>
                <a:cs typeface="Cambria"/>
              </a:rPr>
              <a:t>a</a:t>
            </a:r>
            <a:r>
              <a:rPr sz="2350" dirty="0">
                <a:solidFill>
                  <a:srgbClr val="993100"/>
                </a:solidFill>
                <a:latin typeface="Cambria"/>
                <a:cs typeface="Cambria"/>
              </a:rPr>
              <a:t>	</a:t>
            </a:r>
            <a:r>
              <a:rPr sz="2350" spc="-105" dirty="0">
                <a:solidFill>
                  <a:srgbClr val="993100"/>
                </a:solidFill>
                <a:latin typeface="Cambria"/>
                <a:cs typeface="Cambria"/>
              </a:rPr>
              <a:t>programming</a:t>
            </a:r>
            <a:endParaRPr sz="235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7091" y="0"/>
            <a:ext cx="9575800" cy="2519680"/>
            <a:chOff x="1117091" y="0"/>
            <a:chExt cx="9575800" cy="2519680"/>
          </a:xfrm>
        </p:grpSpPr>
        <p:sp>
          <p:nvSpPr>
            <p:cNvPr id="3" name="object 3"/>
            <p:cNvSpPr/>
            <p:nvPr/>
          </p:nvSpPr>
          <p:spPr>
            <a:xfrm>
              <a:off x="1117091" y="1156715"/>
              <a:ext cx="4229100" cy="56515"/>
            </a:xfrm>
            <a:custGeom>
              <a:avLst/>
              <a:gdLst/>
              <a:ahLst/>
              <a:cxnLst/>
              <a:rect l="l" t="t" r="r" b="b"/>
              <a:pathLst>
                <a:path w="4229100" h="56515">
                  <a:moveTo>
                    <a:pt x="4229100" y="56387"/>
                  </a:moveTo>
                  <a:lnTo>
                    <a:pt x="0" y="56387"/>
                  </a:lnTo>
                  <a:lnTo>
                    <a:pt x="0" y="0"/>
                  </a:lnTo>
                  <a:lnTo>
                    <a:pt x="4229100" y="0"/>
                  </a:lnTo>
                  <a:lnTo>
                    <a:pt x="4229100" y="5638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6192" y="1156715"/>
              <a:ext cx="4156075" cy="56515"/>
            </a:xfrm>
            <a:custGeom>
              <a:avLst/>
              <a:gdLst/>
              <a:ahLst/>
              <a:cxnLst/>
              <a:rect l="l" t="t" r="r" b="b"/>
              <a:pathLst>
                <a:path w="4156075" h="56515">
                  <a:moveTo>
                    <a:pt x="0" y="0"/>
                  </a:moveTo>
                  <a:lnTo>
                    <a:pt x="4155947" y="0"/>
                  </a:lnTo>
                  <a:lnTo>
                    <a:pt x="4155947" y="56387"/>
                  </a:lnTo>
                  <a:lnTo>
                    <a:pt x="0" y="563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468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3131FF"/>
                </a:solidFill>
                <a:latin typeface="Times New Roman"/>
                <a:cs typeface="Times New Roman"/>
              </a:rPr>
              <a:t>Feasibility</a:t>
            </a:r>
            <a:r>
              <a:rPr sz="3500" b="1" spc="-165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3131FF"/>
                </a:solidFill>
                <a:latin typeface="Times New Roman"/>
                <a:cs typeface="Times New Roman"/>
              </a:rPr>
              <a:t>Study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013" y="1432074"/>
            <a:ext cx="7037705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40" dirty="0">
                <a:solidFill>
                  <a:srgbClr val="009900"/>
                </a:solidFill>
                <a:latin typeface="Cambria"/>
                <a:cs typeface="Cambria"/>
              </a:rPr>
              <a:t>Feasibility</a:t>
            </a:r>
            <a:r>
              <a:rPr sz="2700" spc="-5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700" spc="-130" dirty="0">
                <a:solidFill>
                  <a:srgbClr val="009900"/>
                </a:solidFill>
                <a:latin typeface="Cambria"/>
                <a:cs typeface="Cambria"/>
              </a:rPr>
              <a:t>depends</a:t>
            </a:r>
            <a:r>
              <a:rPr sz="2700" spc="-20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700" spc="-110" dirty="0">
                <a:solidFill>
                  <a:srgbClr val="009900"/>
                </a:solidFill>
                <a:latin typeface="Cambria"/>
                <a:cs typeface="Cambria"/>
              </a:rPr>
              <a:t>upon</a:t>
            </a:r>
            <a:r>
              <a:rPr sz="2700" spc="-2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700" spc="-95" dirty="0">
                <a:solidFill>
                  <a:srgbClr val="009900"/>
                </a:solidFill>
                <a:latin typeface="Cambria"/>
                <a:cs typeface="Cambria"/>
              </a:rPr>
              <a:t>non</a:t>
            </a:r>
            <a:r>
              <a:rPr sz="2700" spc="-1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700" spc="-60" dirty="0">
                <a:solidFill>
                  <a:srgbClr val="009900"/>
                </a:solidFill>
                <a:latin typeface="Cambria"/>
                <a:cs typeface="Cambria"/>
              </a:rPr>
              <a:t>technical</a:t>
            </a:r>
            <a:r>
              <a:rPr sz="2700" spc="-50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700" spc="-70" dirty="0">
                <a:solidFill>
                  <a:srgbClr val="009900"/>
                </a:solidFill>
                <a:latin typeface="Cambria"/>
                <a:cs typeface="Cambria"/>
              </a:rPr>
              <a:t>Issues</a:t>
            </a:r>
            <a:r>
              <a:rPr sz="2700" spc="-40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700" spc="-10" dirty="0">
                <a:solidFill>
                  <a:srgbClr val="009900"/>
                </a:solidFill>
                <a:latin typeface="Cambria"/>
                <a:cs typeface="Cambria"/>
              </a:rPr>
              <a:t>like:</a:t>
            </a:r>
            <a:endParaRPr sz="27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90034" y="2415096"/>
            <a:ext cx="597916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spcBef>
                <a:spcPts val="90"/>
              </a:spcBef>
              <a:buChar char="•"/>
              <a:tabLst>
                <a:tab pos="346075" algn="l"/>
              </a:tabLst>
            </a:pPr>
            <a:r>
              <a:rPr sz="2350" dirty="0">
                <a:solidFill>
                  <a:srgbClr val="993100"/>
                </a:solidFill>
                <a:latin typeface="Cambria"/>
                <a:cs typeface="Cambria"/>
              </a:rPr>
              <a:t>Are</a:t>
            </a:r>
            <a:r>
              <a:rPr sz="2350" spc="-50" dirty="0">
                <a:solidFill>
                  <a:srgbClr val="993100"/>
                </a:solidFill>
                <a:latin typeface="Cambria"/>
                <a:cs typeface="Cambria"/>
              </a:rPr>
              <a:t> </a:t>
            </a:r>
            <a:r>
              <a:rPr sz="2350" spc="-114" dirty="0">
                <a:solidFill>
                  <a:srgbClr val="993100"/>
                </a:solidFill>
                <a:latin typeface="Cambria"/>
                <a:cs typeface="Cambria"/>
              </a:rPr>
              <a:t>the</a:t>
            </a:r>
            <a:r>
              <a:rPr sz="2350" spc="-10" dirty="0">
                <a:solidFill>
                  <a:srgbClr val="993100"/>
                </a:solidFill>
                <a:latin typeface="Cambria"/>
                <a:cs typeface="Cambria"/>
              </a:rPr>
              <a:t> </a:t>
            </a:r>
            <a:r>
              <a:rPr sz="2350" spc="-60" dirty="0">
                <a:solidFill>
                  <a:srgbClr val="993100"/>
                </a:solidFill>
                <a:latin typeface="Cambria"/>
                <a:cs typeface="Cambria"/>
              </a:rPr>
              <a:t>project‟s</a:t>
            </a:r>
            <a:r>
              <a:rPr sz="2350" spc="-15" dirty="0">
                <a:solidFill>
                  <a:srgbClr val="993100"/>
                </a:solidFill>
                <a:latin typeface="Cambria"/>
                <a:cs typeface="Cambria"/>
              </a:rPr>
              <a:t> </a:t>
            </a:r>
            <a:r>
              <a:rPr sz="2350" spc="-65" dirty="0">
                <a:solidFill>
                  <a:srgbClr val="993100"/>
                </a:solidFill>
                <a:latin typeface="Cambria"/>
                <a:cs typeface="Cambria"/>
              </a:rPr>
              <a:t>cost</a:t>
            </a:r>
            <a:r>
              <a:rPr sz="2350" spc="-20" dirty="0">
                <a:solidFill>
                  <a:srgbClr val="993100"/>
                </a:solidFill>
                <a:latin typeface="Cambria"/>
                <a:cs typeface="Cambria"/>
              </a:rPr>
              <a:t> </a:t>
            </a:r>
            <a:r>
              <a:rPr sz="2350" spc="-110" dirty="0">
                <a:solidFill>
                  <a:srgbClr val="993100"/>
                </a:solidFill>
                <a:latin typeface="Cambria"/>
                <a:cs typeface="Cambria"/>
              </a:rPr>
              <a:t>and</a:t>
            </a:r>
            <a:r>
              <a:rPr sz="2350" spc="-20" dirty="0">
                <a:solidFill>
                  <a:srgbClr val="993100"/>
                </a:solidFill>
                <a:latin typeface="Cambria"/>
                <a:cs typeface="Cambria"/>
              </a:rPr>
              <a:t> </a:t>
            </a:r>
            <a:r>
              <a:rPr sz="2350" spc="-90" dirty="0">
                <a:solidFill>
                  <a:srgbClr val="993100"/>
                </a:solidFill>
                <a:latin typeface="Cambria"/>
                <a:cs typeface="Cambria"/>
              </a:rPr>
              <a:t>schedule</a:t>
            </a:r>
            <a:r>
              <a:rPr sz="2350" spc="-35" dirty="0">
                <a:solidFill>
                  <a:srgbClr val="993100"/>
                </a:solidFill>
                <a:latin typeface="Cambria"/>
                <a:cs typeface="Cambria"/>
              </a:rPr>
              <a:t> </a:t>
            </a:r>
            <a:r>
              <a:rPr sz="2350" spc="-90" dirty="0">
                <a:solidFill>
                  <a:srgbClr val="993100"/>
                </a:solidFill>
                <a:latin typeface="Cambria"/>
                <a:cs typeface="Cambria"/>
              </a:rPr>
              <a:t>assumption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30016" y="2415096"/>
            <a:ext cx="110236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60" dirty="0">
                <a:solidFill>
                  <a:srgbClr val="993100"/>
                </a:solidFill>
                <a:latin typeface="Cambria"/>
                <a:cs typeface="Cambria"/>
              </a:rPr>
              <a:t>realistic?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0034" y="3268474"/>
            <a:ext cx="4949825" cy="1235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5440" indent="-332740">
              <a:lnSpc>
                <a:spcPct val="100000"/>
              </a:lnSpc>
              <a:spcBef>
                <a:spcPts val="90"/>
              </a:spcBef>
              <a:buChar char="•"/>
              <a:tabLst>
                <a:tab pos="345440" algn="l"/>
              </a:tabLst>
            </a:pPr>
            <a:r>
              <a:rPr sz="2350" dirty="0">
                <a:solidFill>
                  <a:srgbClr val="313199"/>
                </a:solidFill>
                <a:latin typeface="Cambria"/>
                <a:cs typeface="Cambria"/>
              </a:rPr>
              <a:t>Does</a:t>
            </a:r>
            <a:r>
              <a:rPr sz="2350" spc="-7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10" dirty="0">
                <a:solidFill>
                  <a:srgbClr val="313199"/>
                </a:solidFill>
                <a:latin typeface="Cambria"/>
                <a:cs typeface="Cambria"/>
              </a:rPr>
              <a:t>the</a:t>
            </a:r>
            <a:r>
              <a:rPr sz="2350" spc="-1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00" dirty="0">
                <a:solidFill>
                  <a:srgbClr val="313199"/>
                </a:solidFill>
                <a:latin typeface="Cambria"/>
                <a:cs typeface="Cambria"/>
              </a:rPr>
              <a:t>business</a:t>
            </a:r>
            <a:r>
              <a:rPr sz="2350" spc="-3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80" dirty="0">
                <a:solidFill>
                  <a:srgbClr val="313199"/>
                </a:solidFill>
                <a:latin typeface="Cambria"/>
                <a:cs typeface="Cambria"/>
              </a:rPr>
              <a:t>model</a:t>
            </a:r>
            <a:r>
              <a:rPr sz="2350" spc="-4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313199"/>
                </a:solidFill>
                <a:latin typeface="Cambria"/>
                <a:cs typeface="Cambria"/>
              </a:rPr>
              <a:t>realistic?</a:t>
            </a:r>
            <a:endParaRPr sz="23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40"/>
              </a:spcBef>
              <a:buFont typeface="Cambria"/>
              <a:buChar char="•"/>
            </a:pPr>
            <a:endParaRPr sz="2350">
              <a:latin typeface="Cambria"/>
              <a:cs typeface="Cambria"/>
            </a:endParaRPr>
          </a:p>
          <a:p>
            <a:pPr marL="345440" indent="-332740">
              <a:lnSpc>
                <a:spcPct val="100000"/>
              </a:lnSpc>
              <a:spcBef>
                <a:spcPts val="5"/>
              </a:spcBef>
              <a:buChar char="•"/>
              <a:tabLst>
                <a:tab pos="345440" algn="l"/>
                <a:tab pos="1417955" algn="l"/>
                <a:tab pos="1979930" algn="l"/>
                <a:tab pos="2969260" algn="l"/>
                <a:tab pos="3895090" algn="l"/>
              </a:tabLst>
            </a:pPr>
            <a:r>
              <a:rPr sz="2350" dirty="0">
                <a:latin typeface="Cambria"/>
                <a:cs typeface="Cambria"/>
              </a:rPr>
              <a:t>Is</a:t>
            </a:r>
            <a:r>
              <a:rPr sz="2350" spc="165" dirty="0">
                <a:latin typeface="Cambria"/>
                <a:cs typeface="Cambria"/>
              </a:rPr>
              <a:t> </a:t>
            </a:r>
            <a:r>
              <a:rPr sz="2350" spc="-20" dirty="0">
                <a:latin typeface="Cambria"/>
                <a:cs typeface="Cambria"/>
              </a:rPr>
              <a:t>there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25" dirty="0">
                <a:latin typeface="Cambria"/>
                <a:cs typeface="Cambria"/>
              </a:rPr>
              <a:t>any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10" dirty="0">
                <a:latin typeface="Cambria"/>
                <a:cs typeface="Cambria"/>
              </a:rPr>
              <a:t>market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10" dirty="0">
                <a:latin typeface="Cambria"/>
                <a:cs typeface="Cambria"/>
              </a:rPr>
              <a:t>for</a:t>
            </a:r>
            <a:r>
              <a:rPr sz="2350" spc="-60" dirty="0">
                <a:latin typeface="Cambria"/>
                <a:cs typeface="Cambria"/>
              </a:rPr>
              <a:t> </a:t>
            </a:r>
            <a:r>
              <a:rPr sz="2350" spc="-25" dirty="0">
                <a:latin typeface="Cambria"/>
                <a:cs typeface="Cambria"/>
              </a:rPr>
              <a:t>the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95" dirty="0">
                <a:latin typeface="Cambria"/>
                <a:cs typeface="Cambria"/>
              </a:rPr>
              <a:t>product?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468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solidFill>
                  <a:srgbClr val="3131FF"/>
                </a:solidFill>
                <a:latin typeface="Times New Roman"/>
                <a:cs typeface="Times New Roman"/>
              </a:rPr>
              <a:t>Feasibility</a:t>
            </a:r>
            <a:r>
              <a:rPr sz="3500" b="1" spc="-165" dirty="0">
                <a:solidFill>
                  <a:srgbClr val="3131FF"/>
                </a:solidFill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3131FF"/>
                </a:solidFill>
                <a:latin typeface="Times New Roman"/>
                <a:cs typeface="Times New Roman"/>
              </a:rPr>
              <a:t>Study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0013" y="1432074"/>
            <a:ext cx="381381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114" dirty="0">
                <a:solidFill>
                  <a:srgbClr val="009900"/>
                </a:solidFill>
                <a:latin typeface="Cambria"/>
                <a:cs typeface="Cambria"/>
              </a:rPr>
              <a:t>Purpose</a:t>
            </a:r>
            <a:r>
              <a:rPr sz="2700" spc="-2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700" dirty="0">
                <a:solidFill>
                  <a:srgbClr val="009900"/>
                </a:solidFill>
                <a:latin typeface="Cambria"/>
                <a:cs typeface="Cambria"/>
              </a:rPr>
              <a:t>of</a:t>
            </a:r>
            <a:r>
              <a:rPr sz="2700" spc="2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700" spc="-35" dirty="0">
                <a:solidFill>
                  <a:srgbClr val="009900"/>
                </a:solidFill>
                <a:latin typeface="Cambria"/>
                <a:cs typeface="Cambria"/>
              </a:rPr>
              <a:t>feasibility</a:t>
            </a:r>
            <a:r>
              <a:rPr sz="2700" spc="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700" spc="-70" dirty="0">
                <a:solidFill>
                  <a:srgbClr val="009900"/>
                </a:solidFill>
                <a:latin typeface="Cambria"/>
                <a:cs typeface="Cambria"/>
              </a:rPr>
              <a:t>study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0013" y="3556582"/>
            <a:ext cx="3737610" cy="440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20" dirty="0">
                <a:solidFill>
                  <a:srgbClr val="009900"/>
                </a:solidFill>
                <a:latin typeface="Cambria"/>
                <a:cs typeface="Cambria"/>
              </a:rPr>
              <a:t>Focus</a:t>
            </a:r>
            <a:r>
              <a:rPr sz="2700" spc="-3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700" dirty="0">
                <a:solidFill>
                  <a:srgbClr val="009900"/>
                </a:solidFill>
                <a:latin typeface="Cambria"/>
                <a:cs typeface="Cambria"/>
              </a:rPr>
              <a:t>of</a:t>
            </a:r>
            <a:r>
              <a:rPr sz="2700" spc="-20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700" spc="-35" dirty="0">
                <a:solidFill>
                  <a:srgbClr val="009900"/>
                </a:solidFill>
                <a:latin typeface="Cambria"/>
                <a:cs typeface="Cambria"/>
              </a:rPr>
              <a:t>feasibility</a:t>
            </a:r>
            <a:r>
              <a:rPr sz="2700" spc="-60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700" spc="-80" dirty="0">
                <a:solidFill>
                  <a:srgbClr val="009900"/>
                </a:solidFill>
                <a:latin typeface="Cambria"/>
                <a:cs typeface="Cambria"/>
              </a:rPr>
              <a:t>studies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5641" y="4191289"/>
            <a:ext cx="153035" cy="862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955">
              <a:lnSpc>
                <a:spcPts val="2555"/>
              </a:lnSpc>
            </a:pPr>
            <a:r>
              <a:rPr sz="2350" spc="-50" dirty="0">
                <a:solidFill>
                  <a:srgbClr val="313199"/>
                </a:solidFill>
                <a:latin typeface="Cambria"/>
                <a:cs typeface="Cambria"/>
              </a:rPr>
              <a:t>?</a:t>
            </a:r>
            <a:endParaRPr sz="23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r>
              <a:rPr sz="2350" spc="-165" dirty="0">
                <a:solidFill>
                  <a:srgbClr val="640031"/>
                </a:solidFill>
                <a:latin typeface="Cambria"/>
                <a:cs typeface="Cambria"/>
              </a:rPr>
              <a:t>p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23782" y="5036320"/>
            <a:ext cx="323913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70" dirty="0">
                <a:solidFill>
                  <a:srgbClr val="640031"/>
                </a:solidFill>
                <a:latin typeface="Cambria"/>
                <a:cs typeface="Cambria"/>
              </a:rPr>
              <a:t>project‟s</a:t>
            </a:r>
            <a:r>
              <a:rPr sz="2350" spc="-60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spc="-40" dirty="0">
                <a:solidFill>
                  <a:srgbClr val="640031"/>
                </a:solidFill>
                <a:latin typeface="Cambria"/>
                <a:cs typeface="Cambria"/>
              </a:rPr>
              <a:t>vision</a:t>
            </a:r>
            <a:r>
              <a:rPr sz="2350" spc="-5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spc="-105" dirty="0">
                <a:solidFill>
                  <a:srgbClr val="640031"/>
                </a:solidFill>
                <a:latin typeface="Cambria"/>
                <a:cs typeface="Cambria"/>
              </a:rPr>
              <a:t>statement?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3782" y="5926266"/>
            <a:ext cx="98361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75" dirty="0">
                <a:solidFill>
                  <a:srgbClr val="313199"/>
                </a:solidFill>
                <a:latin typeface="Cambria"/>
                <a:cs typeface="Cambria"/>
              </a:rPr>
              <a:t>project?</a:t>
            </a:r>
            <a:endParaRPr sz="235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346192" y="2519172"/>
            <a:ext cx="5346700" cy="2522220"/>
          </a:xfrm>
          <a:custGeom>
            <a:avLst/>
            <a:gdLst/>
            <a:ahLst/>
            <a:cxnLst/>
            <a:rect l="l" t="t" r="r" b="b"/>
            <a:pathLst>
              <a:path w="5346700" h="2522220">
                <a:moveTo>
                  <a:pt x="5346192" y="2522220"/>
                </a:moveTo>
                <a:lnTo>
                  <a:pt x="0" y="2522220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22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560594" y="2415096"/>
            <a:ext cx="376174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61670" algn="l"/>
                <a:tab pos="2019300" algn="l"/>
                <a:tab pos="3130550" algn="l"/>
                <a:tab pos="3616325" algn="l"/>
              </a:tabLst>
            </a:pPr>
            <a:r>
              <a:rPr sz="2350" spc="-25" dirty="0">
                <a:solidFill>
                  <a:srgbClr val="3131FF"/>
                </a:solidFill>
                <a:latin typeface="Cambria"/>
                <a:cs typeface="Cambria"/>
              </a:rPr>
              <a:t>the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	</a:t>
            </a:r>
            <a:r>
              <a:rPr sz="2350" spc="-10" dirty="0">
                <a:solidFill>
                  <a:srgbClr val="3131FF"/>
                </a:solidFill>
                <a:latin typeface="Cambria"/>
                <a:cs typeface="Cambria"/>
              </a:rPr>
              <a:t>potential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	</a:t>
            </a:r>
            <a:r>
              <a:rPr sz="2350" spc="-10" dirty="0">
                <a:solidFill>
                  <a:srgbClr val="3131FF"/>
                </a:solidFill>
                <a:latin typeface="Cambria"/>
                <a:cs typeface="Cambria"/>
              </a:rPr>
              <a:t>impact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	</a:t>
            </a:r>
            <a:r>
              <a:rPr sz="2350" spc="-25" dirty="0">
                <a:solidFill>
                  <a:srgbClr val="3131FF"/>
                </a:solidFill>
                <a:latin typeface="Cambria"/>
                <a:cs typeface="Cambria"/>
              </a:rPr>
              <a:t>of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	</a:t>
            </a:r>
            <a:r>
              <a:rPr sz="2350" spc="-55" dirty="0">
                <a:solidFill>
                  <a:srgbClr val="3131FF"/>
                </a:solidFill>
                <a:latin typeface="Cambria"/>
                <a:cs typeface="Cambria"/>
              </a:rPr>
              <a:t>a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3762" y="2415096"/>
            <a:ext cx="3863975" cy="7391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62255" marR="5080" indent="-250190">
              <a:lnSpc>
                <a:spcPts val="2810"/>
              </a:lnSpc>
              <a:spcBef>
                <a:spcPts val="190"/>
              </a:spcBef>
              <a:tabLst>
                <a:tab pos="1602105" algn="l"/>
                <a:tab pos="2205355" algn="l"/>
                <a:tab pos="3512820" algn="l"/>
              </a:tabLst>
            </a:pPr>
            <a:r>
              <a:rPr sz="2350" spc="-10" dirty="0">
                <a:solidFill>
                  <a:srgbClr val="3131FF"/>
                </a:solidFill>
                <a:latin typeface="Cambria"/>
                <a:cs typeface="Cambria"/>
              </a:rPr>
              <a:t>“evaluation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	</a:t>
            </a:r>
            <a:r>
              <a:rPr sz="2350" spc="-25" dirty="0">
                <a:solidFill>
                  <a:srgbClr val="3131FF"/>
                </a:solidFill>
                <a:latin typeface="Cambria"/>
                <a:cs typeface="Cambria"/>
              </a:rPr>
              <a:t>or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	</a:t>
            </a:r>
            <a:r>
              <a:rPr sz="2350" spc="-10" dirty="0">
                <a:solidFill>
                  <a:srgbClr val="3131FF"/>
                </a:solidFill>
                <a:latin typeface="Cambria"/>
                <a:cs typeface="Cambria"/>
              </a:rPr>
              <a:t>analysis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	</a:t>
            </a:r>
            <a:r>
              <a:rPr sz="2350" spc="-25" dirty="0">
                <a:solidFill>
                  <a:srgbClr val="3131FF"/>
                </a:solidFill>
                <a:latin typeface="Cambria"/>
                <a:cs typeface="Cambria"/>
              </a:rPr>
              <a:t>of </a:t>
            </a:r>
            <a:r>
              <a:rPr sz="2350" spc="-130" dirty="0">
                <a:solidFill>
                  <a:srgbClr val="3131FF"/>
                </a:solidFill>
                <a:latin typeface="Cambria"/>
                <a:cs typeface="Cambria"/>
              </a:rPr>
              <a:t>proposed</a:t>
            </a:r>
            <a:r>
              <a:rPr sz="2350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85" dirty="0">
                <a:solidFill>
                  <a:srgbClr val="3131FF"/>
                </a:solidFill>
                <a:latin typeface="Cambria"/>
                <a:cs typeface="Cambria"/>
              </a:rPr>
              <a:t>project</a:t>
            </a:r>
            <a:r>
              <a:rPr sz="2350" spc="-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90" dirty="0">
                <a:solidFill>
                  <a:srgbClr val="3131FF"/>
                </a:solidFill>
                <a:latin typeface="Cambria"/>
                <a:cs typeface="Cambria"/>
              </a:rPr>
              <a:t>or</a:t>
            </a:r>
            <a:r>
              <a:rPr sz="2350" spc="30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-135" dirty="0">
                <a:solidFill>
                  <a:srgbClr val="3131FF"/>
                </a:solidFill>
                <a:latin typeface="Cambria"/>
                <a:cs typeface="Cambria"/>
              </a:rPr>
              <a:t>program</a:t>
            </a:r>
            <a:r>
              <a:rPr sz="2350" spc="5" dirty="0">
                <a:solidFill>
                  <a:srgbClr val="3131FF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3131FF"/>
                </a:solidFill>
                <a:latin typeface="Cambria"/>
                <a:cs typeface="Cambria"/>
              </a:rPr>
              <a:t>”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90034" y="3969431"/>
            <a:ext cx="4131945" cy="109283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spcBef>
                <a:spcPts val="1480"/>
              </a:spcBef>
              <a:buChar char="•"/>
              <a:tabLst>
                <a:tab pos="346075" algn="l"/>
              </a:tabLst>
            </a:pPr>
            <a:r>
              <a:rPr sz="2350" dirty="0">
                <a:solidFill>
                  <a:srgbClr val="313199"/>
                </a:solidFill>
                <a:latin typeface="Cambria"/>
                <a:cs typeface="Cambria"/>
              </a:rPr>
              <a:t>Is</a:t>
            </a:r>
            <a:r>
              <a:rPr sz="2350" spc="-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10" dirty="0">
                <a:solidFill>
                  <a:srgbClr val="313199"/>
                </a:solidFill>
                <a:latin typeface="Cambria"/>
                <a:cs typeface="Cambria"/>
              </a:rPr>
              <a:t>the</a:t>
            </a:r>
            <a:r>
              <a:rPr sz="2350" spc="-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20" dirty="0">
                <a:solidFill>
                  <a:srgbClr val="313199"/>
                </a:solidFill>
                <a:latin typeface="Cambria"/>
                <a:cs typeface="Cambria"/>
              </a:rPr>
              <a:t>product</a:t>
            </a:r>
            <a:r>
              <a:rPr sz="2350" spc="-1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85" dirty="0">
                <a:solidFill>
                  <a:srgbClr val="313199"/>
                </a:solidFill>
                <a:latin typeface="Cambria"/>
                <a:cs typeface="Cambria"/>
              </a:rPr>
              <a:t>concept</a:t>
            </a:r>
            <a:r>
              <a:rPr sz="2350" spc="-1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313199"/>
                </a:solidFill>
                <a:latin typeface="Cambria"/>
                <a:cs typeface="Cambria"/>
              </a:rPr>
              <a:t>viable</a:t>
            </a:r>
            <a:endParaRPr sz="2350">
              <a:latin typeface="Cambria"/>
              <a:cs typeface="Cambria"/>
            </a:endParaRPr>
          </a:p>
          <a:p>
            <a:pPr marL="346075" indent="-333375">
              <a:lnSpc>
                <a:spcPct val="100000"/>
              </a:lnSpc>
              <a:spcBef>
                <a:spcPts val="1380"/>
              </a:spcBef>
              <a:buChar char="•"/>
              <a:tabLst>
                <a:tab pos="346075" algn="l"/>
                <a:tab pos="3986529" algn="l"/>
              </a:tabLst>
            </a:pPr>
            <a:r>
              <a:rPr sz="2350" dirty="0">
                <a:solidFill>
                  <a:srgbClr val="640031"/>
                </a:solidFill>
                <a:latin typeface="Cambria"/>
                <a:cs typeface="Cambria"/>
              </a:rPr>
              <a:t>Will</a:t>
            </a:r>
            <a:r>
              <a:rPr sz="2350" spc="-15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640031"/>
                </a:solidFill>
                <a:latin typeface="Cambria"/>
                <a:cs typeface="Cambria"/>
              </a:rPr>
              <a:t>it</a:t>
            </a:r>
            <a:r>
              <a:rPr sz="2350" spc="20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640031"/>
                </a:solidFill>
                <a:latin typeface="Cambria"/>
                <a:cs typeface="Cambria"/>
              </a:rPr>
              <a:t>be</a:t>
            </a:r>
            <a:r>
              <a:rPr sz="2350" spc="25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spc="-65" dirty="0">
                <a:solidFill>
                  <a:srgbClr val="640031"/>
                </a:solidFill>
                <a:latin typeface="Cambria"/>
                <a:cs typeface="Cambria"/>
              </a:rPr>
              <a:t>possible</a:t>
            </a:r>
            <a:r>
              <a:rPr sz="2350" spc="-15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640031"/>
                </a:solidFill>
                <a:latin typeface="Cambria"/>
                <a:cs typeface="Cambria"/>
              </a:rPr>
              <a:t>to</a:t>
            </a:r>
            <a:r>
              <a:rPr sz="2350" spc="15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640031"/>
                </a:solidFill>
                <a:latin typeface="Cambria"/>
                <a:cs typeface="Cambria"/>
              </a:rPr>
              <a:t>develo</a:t>
            </a:r>
            <a:r>
              <a:rPr sz="2350" dirty="0">
                <a:solidFill>
                  <a:srgbClr val="640031"/>
                </a:solidFill>
                <a:latin typeface="Cambria"/>
                <a:cs typeface="Cambria"/>
              </a:rPr>
              <a:t>	</a:t>
            </a:r>
            <a:r>
              <a:rPr sz="2350" spc="-55" dirty="0">
                <a:solidFill>
                  <a:srgbClr val="640031"/>
                </a:solidFill>
                <a:latin typeface="Cambria"/>
                <a:cs typeface="Cambria"/>
              </a:rPr>
              <a:t>a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1734" y="4678195"/>
            <a:ext cx="298069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05" dirty="0">
                <a:solidFill>
                  <a:srgbClr val="640031"/>
                </a:solidFill>
                <a:latin typeface="Cambria"/>
                <a:cs typeface="Cambria"/>
              </a:rPr>
              <a:t>product</a:t>
            </a:r>
            <a:r>
              <a:rPr sz="2350" spc="-35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spc="-85" dirty="0">
                <a:solidFill>
                  <a:srgbClr val="640031"/>
                </a:solidFill>
                <a:latin typeface="Cambria"/>
                <a:cs typeface="Cambria"/>
              </a:rPr>
              <a:t>that</a:t>
            </a:r>
            <a:r>
              <a:rPr sz="2350" spc="10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spc="-80" dirty="0">
                <a:solidFill>
                  <a:srgbClr val="640031"/>
                </a:solidFill>
                <a:latin typeface="Cambria"/>
                <a:cs typeface="Cambria"/>
              </a:rPr>
              <a:t>matches</a:t>
            </a:r>
            <a:r>
              <a:rPr sz="2350" dirty="0">
                <a:solidFill>
                  <a:srgbClr val="640031"/>
                </a:solidFill>
                <a:latin typeface="Cambria"/>
                <a:cs typeface="Cambria"/>
              </a:rPr>
              <a:t> </a:t>
            </a:r>
            <a:r>
              <a:rPr sz="2350" spc="-80" dirty="0">
                <a:solidFill>
                  <a:srgbClr val="640031"/>
                </a:solidFill>
                <a:latin typeface="Cambria"/>
                <a:cs typeface="Cambria"/>
              </a:rPr>
              <a:t>the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90034" y="5569736"/>
            <a:ext cx="401002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6075" indent="-333375">
              <a:lnSpc>
                <a:spcPct val="100000"/>
              </a:lnSpc>
              <a:spcBef>
                <a:spcPts val="90"/>
              </a:spcBef>
              <a:buChar char="•"/>
              <a:tabLst>
                <a:tab pos="346075" algn="l"/>
              </a:tabLst>
            </a:pPr>
            <a:r>
              <a:rPr sz="2350" spc="-55" dirty="0">
                <a:solidFill>
                  <a:srgbClr val="313199"/>
                </a:solidFill>
                <a:latin typeface="Cambria"/>
                <a:cs typeface="Cambria"/>
              </a:rPr>
              <a:t>What</a:t>
            </a:r>
            <a:r>
              <a:rPr sz="2350" spc="-5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25" dirty="0">
                <a:solidFill>
                  <a:srgbClr val="313199"/>
                </a:solidFill>
                <a:latin typeface="Cambria"/>
                <a:cs typeface="Cambria"/>
              </a:rPr>
              <a:t>are</a:t>
            </a:r>
            <a:r>
              <a:rPr sz="235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00" dirty="0">
                <a:solidFill>
                  <a:srgbClr val="313199"/>
                </a:solidFill>
                <a:latin typeface="Cambria"/>
                <a:cs typeface="Cambria"/>
              </a:rPr>
              <a:t>the</a:t>
            </a:r>
            <a:r>
              <a:rPr sz="235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35" dirty="0">
                <a:solidFill>
                  <a:srgbClr val="313199"/>
                </a:solidFill>
                <a:latin typeface="Cambria"/>
                <a:cs typeface="Cambria"/>
              </a:rPr>
              <a:t>current</a:t>
            </a:r>
            <a:r>
              <a:rPr sz="2350" spc="1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00" dirty="0">
                <a:solidFill>
                  <a:srgbClr val="313199"/>
                </a:solidFill>
                <a:latin typeface="Cambria"/>
                <a:cs typeface="Cambria"/>
              </a:rPr>
              <a:t>estimated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4902" y="5565093"/>
            <a:ext cx="298958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55" dirty="0">
                <a:solidFill>
                  <a:srgbClr val="313199"/>
                </a:solidFill>
                <a:latin typeface="Cambria"/>
                <a:cs typeface="Cambria"/>
              </a:rPr>
              <a:t>cost</a:t>
            </a:r>
            <a:r>
              <a:rPr sz="2350" spc="-7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10" dirty="0">
                <a:solidFill>
                  <a:srgbClr val="313199"/>
                </a:solidFill>
                <a:latin typeface="Cambria"/>
                <a:cs typeface="Cambria"/>
              </a:rPr>
              <a:t>and</a:t>
            </a:r>
            <a:r>
              <a:rPr sz="2350" spc="-1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80" dirty="0">
                <a:solidFill>
                  <a:srgbClr val="313199"/>
                </a:solidFill>
                <a:latin typeface="Cambria"/>
                <a:cs typeface="Cambria"/>
              </a:rPr>
              <a:t>schedule</a:t>
            </a:r>
            <a:r>
              <a:rPr sz="2350" spc="-5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313199"/>
                </a:solidFill>
                <a:latin typeface="Cambria"/>
                <a:cs typeface="Cambria"/>
              </a:rPr>
              <a:t>for</a:t>
            </a:r>
            <a:r>
              <a:rPr sz="2350" spc="-3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350" spc="-75" dirty="0">
                <a:solidFill>
                  <a:srgbClr val="313199"/>
                </a:solidFill>
                <a:latin typeface="Cambria"/>
                <a:cs typeface="Cambria"/>
              </a:rPr>
              <a:t>the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92" y="1156715"/>
            <a:ext cx="8385175" cy="56515"/>
          </a:xfrm>
          <a:custGeom>
            <a:avLst/>
            <a:gdLst/>
            <a:ahLst/>
            <a:cxnLst/>
            <a:rect l="l" t="t" r="r" b="b"/>
            <a:pathLst>
              <a:path w="8385175" h="56515">
                <a:moveTo>
                  <a:pt x="8385048" y="0"/>
                </a:moveTo>
                <a:lnTo>
                  <a:pt x="4229100" y="0"/>
                </a:lnTo>
                <a:lnTo>
                  <a:pt x="0" y="0"/>
                </a:lnTo>
                <a:lnTo>
                  <a:pt x="0" y="56388"/>
                </a:lnTo>
                <a:lnTo>
                  <a:pt x="4229100" y="56388"/>
                </a:lnTo>
                <a:lnTo>
                  <a:pt x="8385048" y="56388"/>
                </a:lnTo>
                <a:lnTo>
                  <a:pt x="8385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468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00"/>
              </a:spcBef>
            </a:pPr>
            <a:r>
              <a:rPr sz="3500" b="1" spc="-10" dirty="0">
                <a:latin typeface="Times New Roman"/>
                <a:cs typeface="Times New Roman"/>
              </a:rPr>
              <a:t>Feasibility</a:t>
            </a:r>
            <a:r>
              <a:rPr sz="3500" b="1" spc="-165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Study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8678" y="3728106"/>
            <a:ext cx="231775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5"/>
              </a:lnSpc>
            </a:pPr>
            <a:r>
              <a:rPr sz="2350" spc="-175" dirty="0">
                <a:latin typeface="Cambria"/>
                <a:cs typeface="Cambria"/>
              </a:rPr>
              <a:t>m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31100" y="3326372"/>
            <a:ext cx="129539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175" dirty="0">
                <a:latin typeface="Cambria"/>
                <a:cs typeface="Cambria"/>
              </a:rPr>
              <a:t>•</a:t>
            </a:r>
            <a:endParaRPr sz="235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346192" y="2519172"/>
            <a:ext cx="5346700" cy="2522220"/>
          </a:xfrm>
          <a:custGeom>
            <a:avLst/>
            <a:gdLst/>
            <a:ahLst/>
            <a:cxnLst/>
            <a:rect l="l" t="t" r="r" b="b"/>
            <a:pathLst>
              <a:path w="5346700" h="2522220">
                <a:moveTo>
                  <a:pt x="5346192" y="2522220"/>
                </a:moveTo>
                <a:lnTo>
                  <a:pt x="0" y="2522220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22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90013" y="1432074"/>
            <a:ext cx="7070725" cy="1731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spc="-20" dirty="0">
                <a:latin typeface="Cambria"/>
                <a:cs typeface="Cambria"/>
              </a:rPr>
              <a:t>Focus</a:t>
            </a:r>
            <a:r>
              <a:rPr sz="2700" spc="-35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of</a:t>
            </a:r>
            <a:r>
              <a:rPr sz="2700" spc="-20" dirty="0">
                <a:latin typeface="Cambria"/>
                <a:cs typeface="Cambria"/>
              </a:rPr>
              <a:t> </a:t>
            </a:r>
            <a:r>
              <a:rPr sz="2700" spc="-35" dirty="0">
                <a:latin typeface="Cambria"/>
                <a:cs typeface="Cambria"/>
              </a:rPr>
              <a:t>feasibility</a:t>
            </a:r>
            <a:r>
              <a:rPr sz="2700" spc="-60" dirty="0">
                <a:latin typeface="Cambria"/>
                <a:cs typeface="Cambria"/>
              </a:rPr>
              <a:t> </a:t>
            </a:r>
            <a:r>
              <a:rPr sz="2700" spc="-10" dirty="0">
                <a:latin typeface="Cambria"/>
                <a:cs typeface="Cambria"/>
              </a:rPr>
              <a:t>studies</a:t>
            </a:r>
            <a:endParaRPr sz="2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85"/>
              </a:spcBef>
            </a:pPr>
            <a:endParaRPr sz="2700">
              <a:latin typeface="Cambria"/>
              <a:cs typeface="Cambria"/>
            </a:endParaRPr>
          </a:p>
          <a:p>
            <a:pPr marL="346075" marR="5080" indent="-334010">
              <a:lnSpc>
                <a:spcPts val="2690"/>
              </a:lnSpc>
              <a:spcBef>
                <a:spcPts val="5"/>
              </a:spcBef>
              <a:buChar char="•"/>
              <a:tabLst>
                <a:tab pos="346075" algn="l"/>
              </a:tabLst>
            </a:pPr>
            <a:r>
              <a:rPr sz="2350" spc="-10" dirty="0">
                <a:latin typeface="Cambria"/>
                <a:cs typeface="Cambria"/>
              </a:rPr>
              <a:t>How</a:t>
            </a:r>
            <a:r>
              <a:rPr sz="2350" spc="-10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big</a:t>
            </a:r>
            <a:r>
              <a:rPr sz="2350" spc="-30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is</a:t>
            </a:r>
            <a:r>
              <a:rPr sz="2350" spc="-20" dirty="0">
                <a:latin typeface="Cambria"/>
                <a:cs typeface="Cambria"/>
              </a:rPr>
              <a:t> </a:t>
            </a:r>
            <a:r>
              <a:rPr sz="2350" spc="-114" dirty="0">
                <a:latin typeface="Cambria"/>
                <a:cs typeface="Cambria"/>
              </a:rPr>
              <a:t>the</a:t>
            </a:r>
            <a:r>
              <a:rPr sz="2350" spc="-10" dirty="0">
                <a:latin typeface="Cambria"/>
                <a:cs typeface="Cambria"/>
              </a:rPr>
              <a:t> </a:t>
            </a:r>
            <a:r>
              <a:rPr sz="2350" spc="-45" dirty="0">
                <a:latin typeface="Cambria"/>
                <a:cs typeface="Cambria"/>
              </a:rPr>
              <a:t>gap</a:t>
            </a:r>
            <a:r>
              <a:rPr sz="2350" spc="-40" dirty="0">
                <a:latin typeface="Cambria"/>
                <a:cs typeface="Cambria"/>
              </a:rPr>
              <a:t> </a:t>
            </a:r>
            <a:r>
              <a:rPr sz="2350" spc="-130" dirty="0">
                <a:latin typeface="Cambria"/>
                <a:cs typeface="Cambria"/>
              </a:rPr>
              <a:t>between</a:t>
            </a:r>
            <a:r>
              <a:rPr sz="2350" spc="5" dirty="0">
                <a:latin typeface="Cambria"/>
                <a:cs typeface="Cambria"/>
              </a:rPr>
              <a:t> </a:t>
            </a:r>
            <a:r>
              <a:rPr sz="2350" spc="-110" dirty="0">
                <a:latin typeface="Cambria"/>
                <a:cs typeface="Cambria"/>
              </a:rPr>
              <a:t>the</a:t>
            </a:r>
            <a:r>
              <a:rPr sz="2350" spc="-20" dirty="0">
                <a:latin typeface="Cambria"/>
                <a:cs typeface="Cambria"/>
              </a:rPr>
              <a:t> </a:t>
            </a:r>
            <a:r>
              <a:rPr sz="2350" spc="-55" dirty="0">
                <a:latin typeface="Cambria"/>
                <a:cs typeface="Cambria"/>
              </a:rPr>
              <a:t>original</a:t>
            </a:r>
            <a:r>
              <a:rPr sz="2350" spc="-50" dirty="0">
                <a:latin typeface="Cambria"/>
                <a:cs typeface="Cambria"/>
              </a:rPr>
              <a:t> </a:t>
            </a:r>
            <a:r>
              <a:rPr sz="2350" spc="-60" dirty="0">
                <a:latin typeface="Cambria"/>
                <a:cs typeface="Cambria"/>
              </a:rPr>
              <a:t>cost</a:t>
            </a:r>
            <a:r>
              <a:rPr sz="2350" spc="-35" dirty="0">
                <a:latin typeface="Cambria"/>
                <a:cs typeface="Cambria"/>
              </a:rPr>
              <a:t> </a:t>
            </a:r>
            <a:r>
              <a:rPr sz="2350" spc="190" dirty="0">
                <a:latin typeface="Cambria"/>
                <a:cs typeface="Cambria"/>
              </a:rPr>
              <a:t>&amp;</a:t>
            </a:r>
            <a:r>
              <a:rPr sz="2350" spc="-15" dirty="0">
                <a:latin typeface="Cambria"/>
                <a:cs typeface="Cambria"/>
              </a:rPr>
              <a:t> </a:t>
            </a:r>
            <a:r>
              <a:rPr sz="2350" spc="-55" dirty="0">
                <a:latin typeface="Cambria"/>
                <a:cs typeface="Cambria"/>
              </a:rPr>
              <a:t>schedule </a:t>
            </a:r>
            <a:r>
              <a:rPr sz="2350" spc="-125" dirty="0">
                <a:latin typeface="Cambria"/>
                <a:cs typeface="Cambria"/>
              </a:rPr>
              <a:t>targets</a:t>
            </a:r>
            <a:r>
              <a:rPr sz="2350" spc="5" dirty="0">
                <a:latin typeface="Cambria"/>
                <a:cs typeface="Cambria"/>
              </a:rPr>
              <a:t> </a:t>
            </a:r>
            <a:r>
              <a:rPr sz="2350" spc="190" dirty="0">
                <a:latin typeface="Cambria"/>
                <a:cs typeface="Cambria"/>
              </a:rPr>
              <a:t>&amp;</a:t>
            </a:r>
            <a:r>
              <a:rPr sz="2350" spc="70" dirty="0">
                <a:latin typeface="Cambria"/>
                <a:cs typeface="Cambria"/>
              </a:rPr>
              <a:t> </a:t>
            </a:r>
            <a:r>
              <a:rPr sz="2350" spc="-135" dirty="0">
                <a:latin typeface="Cambria"/>
                <a:cs typeface="Cambria"/>
              </a:rPr>
              <a:t>current</a:t>
            </a:r>
            <a:r>
              <a:rPr sz="2350" spc="30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estimates?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4847" y="3327968"/>
            <a:ext cx="6286500" cy="73723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6034" marR="5080" indent="-13970">
              <a:lnSpc>
                <a:spcPts val="2800"/>
              </a:lnSpc>
              <a:spcBef>
                <a:spcPts val="200"/>
              </a:spcBef>
              <a:tabLst>
                <a:tab pos="3552190" algn="l"/>
              </a:tabLst>
            </a:pPr>
            <a:r>
              <a:rPr sz="2350" dirty="0">
                <a:latin typeface="Cambria"/>
                <a:cs typeface="Cambria"/>
              </a:rPr>
              <a:t>Is</a:t>
            </a:r>
            <a:r>
              <a:rPr sz="2350" spc="-60" dirty="0">
                <a:latin typeface="Cambria"/>
                <a:cs typeface="Cambria"/>
              </a:rPr>
              <a:t> </a:t>
            </a:r>
            <a:r>
              <a:rPr sz="2350" spc="-110" dirty="0">
                <a:latin typeface="Cambria"/>
                <a:cs typeface="Cambria"/>
              </a:rPr>
              <a:t>the</a:t>
            </a:r>
            <a:r>
              <a:rPr sz="2350" spc="-15" dirty="0">
                <a:latin typeface="Cambria"/>
                <a:cs typeface="Cambria"/>
              </a:rPr>
              <a:t> </a:t>
            </a:r>
            <a:r>
              <a:rPr sz="2350" spc="-105" dirty="0">
                <a:latin typeface="Cambria"/>
                <a:cs typeface="Cambria"/>
              </a:rPr>
              <a:t>business</a:t>
            </a:r>
            <a:r>
              <a:rPr sz="2350" spc="-25" dirty="0">
                <a:latin typeface="Cambria"/>
                <a:cs typeface="Cambria"/>
              </a:rPr>
              <a:t> </a:t>
            </a:r>
            <a:r>
              <a:rPr sz="2350" spc="-80" dirty="0">
                <a:latin typeface="Cambria"/>
                <a:cs typeface="Cambria"/>
              </a:rPr>
              <a:t>model</a:t>
            </a:r>
            <a:r>
              <a:rPr sz="2350" spc="-30" dirty="0">
                <a:latin typeface="Cambria"/>
                <a:cs typeface="Cambria"/>
              </a:rPr>
              <a:t> </a:t>
            </a:r>
            <a:r>
              <a:rPr sz="2350" spc="-20" dirty="0">
                <a:latin typeface="Cambria"/>
                <a:cs typeface="Cambria"/>
              </a:rPr>
              <a:t>for</a:t>
            </a:r>
            <a:r>
              <a:rPr sz="2350" dirty="0">
                <a:latin typeface="Cambria"/>
                <a:cs typeface="Cambria"/>
              </a:rPr>
              <a:t> </a:t>
            </a:r>
            <a:r>
              <a:rPr sz="2350" spc="-105" dirty="0">
                <a:latin typeface="Cambria"/>
                <a:cs typeface="Cambria"/>
              </a:rPr>
              <a:t>software</a:t>
            </a:r>
            <a:r>
              <a:rPr sz="2350" spc="-20" dirty="0">
                <a:latin typeface="Cambria"/>
                <a:cs typeface="Cambria"/>
              </a:rPr>
              <a:t> </a:t>
            </a:r>
            <a:r>
              <a:rPr sz="2350" spc="-50" dirty="0">
                <a:latin typeface="Cambria"/>
                <a:cs typeface="Cambria"/>
              </a:rPr>
              <a:t>justified</a:t>
            </a:r>
            <a:r>
              <a:rPr sz="2350" spc="-35" dirty="0">
                <a:latin typeface="Cambria"/>
                <a:cs typeface="Cambria"/>
              </a:rPr>
              <a:t> </a:t>
            </a:r>
            <a:r>
              <a:rPr sz="2350" spc="-130" dirty="0">
                <a:latin typeface="Cambria"/>
                <a:cs typeface="Cambria"/>
              </a:rPr>
              <a:t>when</a:t>
            </a:r>
            <a:r>
              <a:rPr sz="2350" dirty="0">
                <a:latin typeface="Cambria"/>
                <a:cs typeface="Cambria"/>
              </a:rPr>
              <a:t> </a:t>
            </a:r>
            <a:r>
              <a:rPr sz="2350" spc="-45" dirty="0">
                <a:latin typeface="Cambria"/>
                <a:cs typeface="Cambria"/>
              </a:rPr>
              <a:t>the </a:t>
            </a:r>
            <a:r>
              <a:rPr sz="2350" spc="-135" dirty="0">
                <a:latin typeface="Cambria"/>
                <a:cs typeface="Cambria"/>
              </a:rPr>
              <a:t>current</a:t>
            </a:r>
            <a:r>
              <a:rPr sz="2350" spc="5" dirty="0">
                <a:latin typeface="Cambria"/>
                <a:cs typeface="Cambria"/>
              </a:rPr>
              <a:t> </a:t>
            </a:r>
            <a:r>
              <a:rPr sz="2350" spc="-60" dirty="0">
                <a:latin typeface="Cambria"/>
                <a:cs typeface="Cambria"/>
              </a:rPr>
              <a:t>cost</a:t>
            </a:r>
            <a:r>
              <a:rPr sz="2350" spc="25" dirty="0">
                <a:latin typeface="Cambria"/>
                <a:cs typeface="Cambria"/>
              </a:rPr>
              <a:t> </a:t>
            </a:r>
            <a:r>
              <a:rPr sz="2350" spc="190" dirty="0">
                <a:latin typeface="Cambria"/>
                <a:cs typeface="Cambria"/>
              </a:rPr>
              <a:t>&amp;</a:t>
            </a:r>
            <a:r>
              <a:rPr sz="2350" spc="50" dirty="0">
                <a:latin typeface="Cambria"/>
                <a:cs typeface="Cambria"/>
              </a:rPr>
              <a:t> </a:t>
            </a:r>
            <a:r>
              <a:rPr sz="2350" spc="-90" dirty="0">
                <a:latin typeface="Cambria"/>
                <a:cs typeface="Cambria"/>
              </a:rPr>
              <a:t>schedule</a:t>
            </a:r>
            <a:r>
              <a:rPr sz="2350" spc="-10" dirty="0">
                <a:latin typeface="Cambria"/>
                <a:cs typeface="Cambria"/>
              </a:rPr>
              <a:t> </a:t>
            </a:r>
            <a:r>
              <a:rPr sz="2350" spc="-20" dirty="0">
                <a:latin typeface="Cambria"/>
                <a:cs typeface="Cambria"/>
              </a:rPr>
              <a:t>esti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95" dirty="0">
                <a:latin typeface="Cambria"/>
                <a:cs typeface="Cambria"/>
              </a:rPr>
              <a:t>ate</a:t>
            </a:r>
            <a:r>
              <a:rPr sz="2350" spc="-30" dirty="0">
                <a:latin typeface="Cambria"/>
                <a:cs typeface="Cambria"/>
              </a:rPr>
              <a:t> </a:t>
            </a:r>
            <a:r>
              <a:rPr sz="2350" spc="-135" dirty="0">
                <a:latin typeface="Cambria"/>
                <a:cs typeface="Cambria"/>
              </a:rPr>
              <a:t>are</a:t>
            </a:r>
            <a:r>
              <a:rPr sz="2350" spc="10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considered?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0034" y="4214866"/>
            <a:ext cx="631253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5440" indent="-332740">
              <a:lnSpc>
                <a:spcPct val="100000"/>
              </a:lnSpc>
              <a:spcBef>
                <a:spcPts val="90"/>
              </a:spcBef>
              <a:buChar char="•"/>
              <a:tabLst>
                <a:tab pos="345440" algn="l"/>
              </a:tabLst>
            </a:pPr>
            <a:r>
              <a:rPr sz="2350" spc="-10" dirty="0">
                <a:latin typeface="Cambria"/>
                <a:cs typeface="Cambria"/>
              </a:rPr>
              <a:t>Have</a:t>
            </a:r>
            <a:r>
              <a:rPr sz="2350" spc="-85" dirty="0">
                <a:latin typeface="Cambria"/>
                <a:cs typeface="Cambria"/>
              </a:rPr>
              <a:t> </a:t>
            </a:r>
            <a:r>
              <a:rPr sz="2350" spc="-110" dirty="0">
                <a:latin typeface="Cambria"/>
                <a:cs typeface="Cambria"/>
              </a:rPr>
              <a:t>the</a:t>
            </a:r>
            <a:r>
              <a:rPr sz="2350" spc="-15" dirty="0">
                <a:latin typeface="Cambria"/>
                <a:cs typeface="Cambria"/>
              </a:rPr>
              <a:t> </a:t>
            </a:r>
            <a:r>
              <a:rPr sz="2350" spc="-90" dirty="0">
                <a:latin typeface="Cambria"/>
                <a:cs typeface="Cambria"/>
              </a:rPr>
              <a:t>major</a:t>
            </a:r>
            <a:r>
              <a:rPr sz="2350" spc="-25" dirty="0">
                <a:latin typeface="Cambria"/>
                <a:cs typeface="Cambria"/>
              </a:rPr>
              <a:t> </a:t>
            </a:r>
            <a:r>
              <a:rPr sz="2350" spc="-80" dirty="0">
                <a:latin typeface="Cambria"/>
                <a:cs typeface="Cambria"/>
              </a:rPr>
              <a:t>risks</a:t>
            </a:r>
            <a:r>
              <a:rPr sz="2350" spc="-15" dirty="0">
                <a:latin typeface="Cambria"/>
                <a:cs typeface="Cambria"/>
              </a:rPr>
              <a:t> </a:t>
            </a:r>
            <a:r>
              <a:rPr sz="2350" spc="-65" dirty="0">
                <a:latin typeface="Cambria"/>
                <a:cs typeface="Cambria"/>
              </a:rPr>
              <a:t>to</a:t>
            </a:r>
            <a:r>
              <a:rPr sz="2350" spc="-10" dirty="0">
                <a:latin typeface="Cambria"/>
                <a:cs typeface="Cambria"/>
              </a:rPr>
              <a:t> </a:t>
            </a:r>
            <a:r>
              <a:rPr sz="2350" spc="-110" dirty="0">
                <a:latin typeface="Cambria"/>
                <a:cs typeface="Cambria"/>
              </a:rPr>
              <a:t>the</a:t>
            </a:r>
            <a:r>
              <a:rPr sz="2350" spc="-20" dirty="0">
                <a:latin typeface="Cambria"/>
                <a:cs typeface="Cambria"/>
              </a:rPr>
              <a:t> </a:t>
            </a:r>
            <a:r>
              <a:rPr sz="2350" spc="-90" dirty="0">
                <a:latin typeface="Cambria"/>
                <a:cs typeface="Cambria"/>
              </a:rPr>
              <a:t>project</a:t>
            </a:r>
            <a:r>
              <a:rPr sz="2350" spc="-30" dirty="0">
                <a:latin typeface="Cambria"/>
                <a:cs typeface="Cambria"/>
              </a:rPr>
              <a:t> </a:t>
            </a:r>
            <a:r>
              <a:rPr sz="2350" spc="-120" dirty="0">
                <a:latin typeface="Cambria"/>
                <a:cs typeface="Cambria"/>
              </a:rPr>
              <a:t>been</a:t>
            </a:r>
            <a:r>
              <a:rPr sz="2350" spc="-10" dirty="0">
                <a:latin typeface="Cambria"/>
                <a:cs typeface="Cambria"/>
              </a:rPr>
              <a:t> </a:t>
            </a:r>
            <a:r>
              <a:rPr sz="2350" spc="-45" dirty="0">
                <a:latin typeface="Cambria"/>
                <a:cs typeface="Cambria"/>
              </a:rPr>
              <a:t>identified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27603" y="4214866"/>
            <a:ext cx="72136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190" dirty="0">
                <a:latin typeface="Cambria"/>
                <a:cs typeface="Cambria"/>
              </a:rPr>
              <a:t>&amp;</a:t>
            </a:r>
            <a:r>
              <a:rPr sz="2350" spc="-114" dirty="0">
                <a:latin typeface="Cambria"/>
                <a:cs typeface="Cambria"/>
              </a:rPr>
              <a:t> </a:t>
            </a:r>
            <a:r>
              <a:rPr sz="2350" spc="-65" dirty="0">
                <a:latin typeface="Cambria"/>
                <a:cs typeface="Cambria"/>
              </a:rPr>
              <a:t>can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90034" y="4365866"/>
            <a:ext cx="6201410" cy="1475105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346075">
              <a:lnSpc>
                <a:spcPct val="100000"/>
              </a:lnSpc>
              <a:spcBef>
                <a:spcPts val="1590"/>
              </a:spcBef>
            </a:pPr>
            <a:r>
              <a:rPr sz="2350" spc="-95" dirty="0">
                <a:latin typeface="Cambria"/>
                <a:cs typeface="Cambria"/>
              </a:rPr>
              <a:t>they</a:t>
            </a:r>
            <a:r>
              <a:rPr sz="2350" spc="-35" dirty="0">
                <a:latin typeface="Cambria"/>
                <a:cs typeface="Cambria"/>
              </a:rPr>
              <a:t> </a:t>
            </a:r>
            <a:r>
              <a:rPr sz="2350" spc="-65" dirty="0">
                <a:latin typeface="Cambria"/>
                <a:cs typeface="Cambria"/>
              </a:rPr>
              <a:t>be</a:t>
            </a:r>
            <a:r>
              <a:rPr sz="2350" spc="-30" dirty="0">
                <a:latin typeface="Cambria"/>
                <a:cs typeface="Cambria"/>
              </a:rPr>
              <a:t> surmounted?</a:t>
            </a:r>
            <a:endParaRPr sz="2350">
              <a:latin typeface="Cambria"/>
              <a:cs typeface="Cambria"/>
            </a:endParaRPr>
          </a:p>
          <a:p>
            <a:pPr marL="346075" marR="5080" indent="-334010">
              <a:lnSpc>
                <a:spcPts val="2800"/>
              </a:lnSpc>
              <a:spcBef>
                <a:spcPts val="1595"/>
              </a:spcBef>
              <a:buChar char="•"/>
              <a:tabLst>
                <a:tab pos="346075" algn="l"/>
              </a:tabLst>
            </a:pPr>
            <a:r>
              <a:rPr sz="2350" dirty="0">
                <a:latin typeface="Cambria"/>
                <a:cs typeface="Cambria"/>
              </a:rPr>
              <a:t>Is</a:t>
            </a:r>
            <a:r>
              <a:rPr sz="2350" spc="20" dirty="0">
                <a:latin typeface="Cambria"/>
                <a:cs typeface="Cambria"/>
              </a:rPr>
              <a:t> </a:t>
            </a:r>
            <a:r>
              <a:rPr sz="2350" spc="-110" dirty="0">
                <a:latin typeface="Cambria"/>
                <a:cs typeface="Cambria"/>
              </a:rPr>
              <a:t>the</a:t>
            </a:r>
            <a:r>
              <a:rPr sz="2350" spc="15" dirty="0">
                <a:latin typeface="Cambria"/>
                <a:cs typeface="Cambria"/>
              </a:rPr>
              <a:t> </a:t>
            </a:r>
            <a:r>
              <a:rPr sz="2350" spc="-65" dirty="0">
                <a:latin typeface="Cambria"/>
                <a:cs typeface="Cambria"/>
              </a:rPr>
              <a:t>specifications</a:t>
            </a:r>
            <a:r>
              <a:rPr sz="2350" spc="-25" dirty="0">
                <a:latin typeface="Cambria"/>
                <a:cs typeface="Cambria"/>
              </a:rPr>
              <a:t> </a:t>
            </a:r>
            <a:r>
              <a:rPr sz="2350" spc="-90" dirty="0">
                <a:latin typeface="Cambria"/>
                <a:cs typeface="Cambria"/>
              </a:rPr>
              <a:t>complete</a:t>
            </a:r>
            <a:r>
              <a:rPr sz="2350" spc="10" dirty="0">
                <a:latin typeface="Cambria"/>
                <a:cs typeface="Cambria"/>
              </a:rPr>
              <a:t> </a:t>
            </a:r>
            <a:r>
              <a:rPr sz="2350" spc="190" dirty="0">
                <a:latin typeface="Cambria"/>
                <a:cs typeface="Cambria"/>
              </a:rPr>
              <a:t>&amp;</a:t>
            </a:r>
            <a:r>
              <a:rPr sz="2350" spc="25" dirty="0">
                <a:latin typeface="Cambria"/>
                <a:cs typeface="Cambria"/>
              </a:rPr>
              <a:t> </a:t>
            </a:r>
            <a:r>
              <a:rPr sz="2350" spc="-95" dirty="0">
                <a:latin typeface="Cambria"/>
                <a:cs typeface="Cambria"/>
              </a:rPr>
              <a:t>stable</a:t>
            </a:r>
            <a:r>
              <a:rPr sz="2350" dirty="0">
                <a:latin typeface="Cambria"/>
                <a:cs typeface="Cambria"/>
              </a:rPr>
              <a:t> </a:t>
            </a:r>
            <a:r>
              <a:rPr sz="2350" spc="-90" dirty="0">
                <a:latin typeface="Cambria"/>
                <a:cs typeface="Cambria"/>
              </a:rPr>
              <a:t>enough</a:t>
            </a:r>
            <a:r>
              <a:rPr sz="2350" spc="-25" dirty="0">
                <a:latin typeface="Cambria"/>
                <a:cs typeface="Cambria"/>
              </a:rPr>
              <a:t> to </a:t>
            </a:r>
            <a:r>
              <a:rPr sz="2350" spc="-140" dirty="0">
                <a:latin typeface="Cambria"/>
                <a:cs typeface="Cambria"/>
              </a:rPr>
              <a:t>support</a:t>
            </a:r>
            <a:r>
              <a:rPr sz="2350" spc="5" dirty="0">
                <a:latin typeface="Cambria"/>
                <a:cs typeface="Cambria"/>
              </a:rPr>
              <a:t> </a:t>
            </a:r>
            <a:r>
              <a:rPr sz="2350" spc="-95" dirty="0">
                <a:latin typeface="Cambria"/>
                <a:cs typeface="Cambria"/>
              </a:rPr>
              <a:t>remaining</a:t>
            </a:r>
            <a:r>
              <a:rPr sz="2350" spc="10" dirty="0">
                <a:latin typeface="Cambria"/>
                <a:cs typeface="Cambria"/>
              </a:rPr>
              <a:t> </a:t>
            </a:r>
            <a:r>
              <a:rPr sz="2350" spc="-100" dirty="0">
                <a:latin typeface="Cambria"/>
                <a:cs typeface="Cambria"/>
              </a:rPr>
              <a:t>development</a:t>
            </a:r>
            <a:r>
              <a:rPr sz="2350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work?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5067" y="1267713"/>
            <a:ext cx="4421505" cy="1251585"/>
            <a:chOff x="925067" y="1267713"/>
            <a:chExt cx="4421505" cy="1251585"/>
          </a:xfrm>
        </p:grpSpPr>
        <p:sp>
          <p:nvSpPr>
            <p:cNvPr id="3" name="object 3"/>
            <p:cNvSpPr/>
            <p:nvPr/>
          </p:nvSpPr>
          <p:spPr>
            <a:xfrm>
              <a:off x="938771" y="1267967"/>
              <a:ext cx="4407535" cy="178435"/>
            </a:xfrm>
            <a:custGeom>
              <a:avLst/>
              <a:gdLst/>
              <a:ahLst/>
              <a:cxnLst/>
              <a:rect l="l" t="t" r="r" b="b"/>
              <a:pathLst>
                <a:path w="4407535" h="178434">
                  <a:moveTo>
                    <a:pt x="507492" y="25908"/>
                  </a:moveTo>
                  <a:lnTo>
                    <a:pt x="504456" y="178308"/>
                  </a:lnTo>
                  <a:lnTo>
                    <a:pt x="507492" y="178308"/>
                  </a:lnTo>
                  <a:lnTo>
                    <a:pt x="507492" y="25908"/>
                  </a:lnTo>
                  <a:close/>
                </a:path>
                <a:path w="4407535" h="178434">
                  <a:moveTo>
                    <a:pt x="4407408" y="0"/>
                  </a:moveTo>
                  <a:lnTo>
                    <a:pt x="487680" y="0"/>
                  </a:lnTo>
                  <a:lnTo>
                    <a:pt x="481584" y="6096"/>
                  </a:lnTo>
                  <a:lnTo>
                    <a:pt x="481584" y="13716"/>
                  </a:lnTo>
                  <a:lnTo>
                    <a:pt x="0" y="13716"/>
                  </a:lnTo>
                  <a:lnTo>
                    <a:pt x="0" y="178308"/>
                  </a:lnTo>
                  <a:lnTo>
                    <a:pt x="481584" y="178308"/>
                  </a:lnTo>
                  <a:lnTo>
                    <a:pt x="495300" y="178308"/>
                  </a:lnTo>
                  <a:lnTo>
                    <a:pt x="504444" y="178308"/>
                  </a:lnTo>
                  <a:lnTo>
                    <a:pt x="507492" y="25908"/>
                  </a:lnTo>
                  <a:lnTo>
                    <a:pt x="4407408" y="25908"/>
                  </a:lnTo>
                  <a:lnTo>
                    <a:pt x="4407408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5055" y="1267713"/>
              <a:ext cx="521334" cy="179070"/>
            </a:xfrm>
            <a:custGeom>
              <a:avLst/>
              <a:gdLst/>
              <a:ahLst/>
              <a:cxnLst/>
              <a:rect l="l" t="t" r="r" b="b"/>
              <a:pathLst>
                <a:path w="521334" h="179069">
                  <a:moveTo>
                    <a:pt x="521208" y="6350"/>
                  </a:moveTo>
                  <a:lnTo>
                    <a:pt x="518033" y="6350"/>
                  </a:lnTo>
                  <a:lnTo>
                    <a:pt x="518033" y="0"/>
                  </a:lnTo>
                  <a:lnTo>
                    <a:pt x="506095" y="0"/>
                  </a:lnTo>
                  <a:lnTo>
                    <a:pt x="506095" y="254"/>
                  </a:lnTo>
                  <a:lnTo>
                    <a:pt x="506095" y="3175"/>
                  </a:lnTo>
                  <a:lnTo>
                    <a:pt x="506095" y="6350"/>
                  </a:lnTo>
                  <a:lnTo>
                    <a:pt x="502920" y="6350"/>
                  </a:lnTo>
                  <a:lnTo>
                    <a:pt x="506095" y="3175"/>
                  </a:lnTo>
                  <a:lnTo>
                    <a:pt x="506095" y="254"/>
                  </a:lnTo>
                  <a:lnTo>
                    <a:pt x="502450" y="254"/>
                  </a:lnTo>
                  <a:lnTo>
                    <a:pt x="502450" y="13970"/>
                  </a:lnTo>
                  <a:lnTo>
                    <a:pt x="502450" y="20332"/>
                  </a:lnTo>
                  <a:lnTo>
                    <a:pt x="495300" y="13970"/>
                  </a:lnTo>
                  <a:lnTo>
                    <a:pt x="499110" y="10160"/>
                  </a:lnTo>
                  <a:lnTo>
                    <a:pt x="499110" y="13970"/>
                  </a:lnTo>
                  <a:lnTo>
                    <a:pt x="502450" y="13970"/>
                  </a:lnTo>
                  <a:lnTo>
                    <a:pt x="502450" y="254"/>
                  </a:lnTo>
                  <a:lnTo>
                    <a:pt x="6096" y="254"/>
                  </a:lnTo>
                  <a:lnTo>
                    <a:pt x="0" y="6350"/>
                  </a:lnTo>
                  <a:lnTo>
                    <a:pt x="0" y="178562"/>
                  </a:lnTo>
                  <a:lnTo>
                    <a:pt x="22860" y="178562"/>
                  </a:lnTo>
                  <a:lnTo>
                    <a:pt x="25908" y="178562"/>
                  </a:lnTo>
                  <a:lnTo>
                    <a:pt x="25908" y="26162"/>
                  </a:lnTo>
                  <a:lnTo>
                    <a:pt x="495300" y="26162"/>
                  </a:lnTo>
                  <a:lnTo>
                    <a:pt x="495300" y="178562"/>
                  </a:lnTo>
                  <a:lnTo>
                    <a:pt x="509016" y="178562"/>
                  </a:lnTo>
                  <a:lnTo>
                    <a:pt x="509016" y="179070"/>
                  </a:lnTo>
                  <a:lnTo>
                    <a:pt x="521208" y="179070"/>
                  </a:lnTo>
                  <a:lnTo>
                    <a:pt x="521208" y="26670"/>
                  </a:lnTo>
                  <a:lnTo>
                    <a:pt x="521208" y="13970"/>
                  </a:lnTo>
                  <a:lnTo>
                    <a:pt x="521208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0355" y="1446275"/>
              <a:ext cx="3926204" cy="309880"/>
            </a:xfrm>
            <a:custGeom>
              <a:avLst/>
              <a:gdLst/>
              <a:ahLst/>
              <a:cxnLst/>
              <a:rect l="l" t="t" r="r" b="b"/>
              <a:pathLst>
                <a:path w="3926204" h="309880">
                  <a:moveTo>
                    <a:pt x="3925836" y="283464"/>
                  </a:moveTo>
                  <a:lnTo>
                    <a:pt x="25908" y="283464"/>
                  </a:lnTo>
                  <a:lnTo>
                    <a:pt x="25908" y="254"/>
                  </a:lnTo>
                  <a:lnTo>
                    <a:pt x="22860" y="254"/>
                  </a:lnTo>
                  <a:lnTo>
                    <a:pt x="22872" y="0"/>
                  </a:lnTo>
                  <a:lnTo>
                    <a:pt x="19926" y="0"/>
                  </a:lnTo>
                  <a:lnTo>
                    <a:pt x="19926" y="283464"/>
                  </a:lnTo>
                  <a:lnTo>
                    <a:pt x="19926" y="290461"/>
                  </a:lnTo>
                  <a:lnTo>
                    <a:pt x="13716" y="283464"/>
                  </a:lnTo>
                  <a:lnTo>
                    <a:pt x="18288" y="141935"/>
                  </a:lnTo>
                  <a:lnTo>
                    <a:pt x="18288" y="283464"/>
                  </a:lnTo>
                  <a:lnTo>
                    <a:pt x="19926" y="283464"/>
                  </a:lnTo>
                  <a:lnTo>
                    <a:pt x="19926" y="0"/>
                  </a:lnTo>
                  <a:lnTo>
                    <a:pt x="0" y="0"/>
                  </a:lnTo>
                  <a:lnTo>
                    <a:pt x="0" y="303276"/>
                  </a:lnTo>
                  <a:lnTo>
                    <a:pt x="6108" y="309372"/>
                  </a:lnTo>
                  <a:lnTo>
                    <a:pt x="3925836" y="309372"/>
                  </a:lnTo>
                  <a:lnTo>
                    <a:pt x="3925836" y="297434"/>
                  </a:lnTo>
                  <a:lnTo>
                    <a:pt x="3925836" y="297180"/>
                  </a:lnTo>
                  <a:lnTo>
                    <a:pt x="3925836" y="28346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7487" y="1790700"/>
              <a:ext cx="2906267" cy="7284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38783" y="1446276"/>
              <a:ext cx="495300" cy="297180"/>
            </a:xfrm>
            <a:custGeom>
              <a:avLst/>
              <a:gdLst/>
              <a:ahLst/>
              <a:cxnLst/>
              <a:rect l="l" t="t" r="r" b="b"/>
              <a:pathLst>
                <a:path w="495300" h="297180">
                  <a:moveTo>
                    <a:pt x="495300" y="297179"/>
                  </a:moveTo>
                  <a:lnTo>
                    <a:pt x="0" y="297179"/>
                  </a:lnTo>
                  <a:lnTo>
                    <a:pt x="0" y="0"/>
                  </a:lnTo>
                  <a:lnTo>
                    <a:pt x="495300" y="0"/>
                  </a:lnTo>
                  <a:lnTo>
                    <a:pt x="495300" y="29717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5055" y="1446275"/>
              <a:ext cx="521334" cy="309880"/>
            </a:xfrm>
            <a:custGeom>
              <a:avLst/>
              <a:gdLst/>
              <a:ahLst/>
              <a:cxnLst/>
              <a:rect l="l" t="t" r="r" b="b"/>
              <a:pathLst>
                <a:path w="521334" h="309880">
                  <a:moveTo>
                    <a:pt x="521208" y="254"/>
                  </a:moveTo>
                  <a:lnTo>
                    <a:pt x="509016" y="254"/>
                  </a:lnTo>
                  <a:lnTo>
                    <a:pt x="509016" y="0"/>
                  </a:lnTo>
                  <a:lnTo>
                    <a:pt x="495300" y="0"/>
                  </a:lnTo>
                  <a:lnTo>
                    <a:pt x="495300" y="283464"/>
                  </a:lnTo>
                  <a:lnTo>
                    <a:pt x="25908" y="283464"/>
                  </a:lnTo>
                  <a:lnTo>
                    <a:pt x="25908" y="254"/>
                  </a:lnTo>
                  <a:lnTo>
                    <a:pt x="22847" y="254"/>
                  </a:lnTo>
                  <a:lnTo>
                    <a:pt x="22860" y="0"/>
                  </a:lnTo>
                  <a:lnTo>
                    <a:pt x="19926" y="0"/>
                  </a:lnTo>
                  <a:lnTo>
                    <a:pt x="19926" y="283464"/>
                  </a:lnTo>
                  <a:lnTo>
                    <a:pt x="19926" y="290461"/>
                  </a:lnTo>
                  <a:lnTo>
                    <a:pt x="13716" y="283464"/>
                  </a:lnTo>
                  <a:lnTo>
                    <a:pt x="18288" y="141732"/>
                  </a:lnTo>
                  <a:lnTo>
                    <a:pt x="18288" y="283464"/>
                  </a:lnTo>
                  <a:lnTo>
                    <a:pt x="19926" y="283464"/>
                  </a:lnTo>
                  <a:lnTo>
                    <a:pt x="19926" y="0"/>
                  </a:lnTo>
                  <a:lnTo>
                    <a:pt x="0" y="0"/>
                  </a:lnTo>
                  <a:lnTo>
                    <a:pt x="0" y="303276"/>
                  </a:lnTo>
                  <a:lnTo>
                    <a:pt x="6096" y="309372"/>
                  </a:lnTo>
                  <a:lnTo>
                    <a:pt x="509016" y="309372"/>
                  </a:lnTo>
                  <a:lnTo>
                    <a:pt x="509016" y="308864"/>
                  </a:lnTo>
                  <a:lnTo>
                    <a:pt x="518160" y="308864"/>
                  </a:lnTo>
                  <a:lnTo>
                    <a:pt x="518160" y="303784"/>
                  </a:lnTo>
                  <a:lnTo>
                    <a:pt x="521208" y="303784"/>
                  </a:lnTo>
                  <a:lnTo>
                    <a:pt x="521208" y="25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480" y="132560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519172"/>
            <a:ext cx="5346700" cy="2522220"/>
          </a:xfrm>
          <a:custGeom>
            <a:avLst/>
            <a:gdLst/>
            <a:ahLst/>
            <a:cxnLst/>
            <a:rect l="l" t="t" r="r" b="b"/>
            <a:pathLst>
              <a:path w="5346700" h="2522220">
                <a:moveTo>
                  <a:pt x="5346192" y="2522220"/>
                </a:moveTo>
                <a:lnTo>
                  <a:pt x="0" y="2522220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22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1478" y="4661582"/>
            <a:ext cx="1358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spc="-5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7487" y="2519172"/>
            <a:ext cx="2906267" cy="186232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25830" y="5027252"/>
            <a:ext cx="16954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spc="-60" dirty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46191" y="0"/>
            <a:ext cx="5346700" cy="2519680"/>
            <a:chOff x="5346191" y="0"/>
            <a:chExt cx="5346700" cy="2519680"/>
          </a:xfrm>
        </p:grpSpPr>
        <p:sp>
          <p:nvSpPr>
            <p:cNvPr id="15" name="object 15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6192" y="1267713"/>
              <a:ext cx="4394200" cy="488950"/>
            </a:xfrm>
            <a:custGeom>
              <a:avLst/>
              <a:gdLst/>
              <a:ahLst/>
              <a:cxnLst/>
              <a:rect l="l" t="t" r="r" b="b"/>
              <a:pathLst>
                <a:path w="4394200" h="488950">
                  <a:moveTo>
                    <a:pt x="4393679" y="6350"/>
                  </a:moveTo>
                  <a:lnTo>
                    <a:pt x="4390504" y="6350"/>
                  </a:lnTo>
                  <a:lnTo>
                    <a:pt x="4390504" y="0"/>
                  </a:lnTo>
                  <a:lnTo>
                    <a:pt x="4377372" y="0"/>
                  </a:lnTo>
                  <a:lnTo>
                    <a:pt x="4377372" y="6350"/>
                  </a:lnTo>
                  <a:lnTo>
                    <a:pt x="4374121" y="6350"/>
                  </a:lnTo>
                  <a:lnTo>
                    <a:pt x="4374121" y="13970"/>
                  </a:lnTo>
                  <a:lnTo>
                    <a:pt x="4374121" y="26162"/>
                  </a:lnTo>
                  <a:lnTo>
                    <a:pt x="4373626" y="26162"/>
                  </a:lnTo>
                  <a:lnTo>
                    <a:pt x="4373626" y="13970"/>
                  </a:lnTo>
                  <a:lnTo>
                    <a:pt x="4374121" y="13970"/>
                  </a:lnTo>
                  <a:lnTo>
                    <a:pt x="4374121" y="6350"/>
                  </a:lnTo>
                  <a:lnTo>
                    <a:pt x="4373880" y="6350"/>
                  </a:lnTo>
                  <a:lnTo>
                    <a:pt x="4373880" y="762"/>
                  </a:lnTo>
                  <a:lnTo>
                    <a:pt x="0" y="762"/>
                  </a:lnTo>
                  <a:lnTo>
                    <a:pt x="0" y="13462"/>
                  </a:lnTo>
                  <a:lnTo>
                    <a:pt x="0" y="26162"/>
                  </a:lnTo>
                  <a:lnTo>
                    <a:pt x="4367784" y="26162"/>
                  </a:lnTo>
                  <a:lnTo>
                    <a:pt x="4367784" y="178562"/>
                  </a:lnTo>
                  <a:lnTo>
                    <a:pt x="4367784" y="462026"/>
                  </a:lnTo>
                  <a:lnTo>
                    <a:pt x="0" y="462026"/>
                  </a:lnTo>
                  <a:lnTo>
                    <a:pt x="0" y="475742"/>
                  </a:lnTo>
                  <a:lnTo>
                    <a:pt x="0" y="488442"/>
                  </a:lnTo>
                  <a:lnTo>
                    <a:pt x="4379976" y="488442"/>
                  </a:lnTo>
                  <a:lnTo>
                    <a:pt x="4379976" y="487426"/>
                  </a:lnTo>
                  <a:lnTo>
                    <a:pt x="4390631" y="487426"/>
                  </a:lnTo>
                  <a:lnTo>
                    <a:pt x="4390631" y="482346"/>
                  </a:lnTo>
                  <a:lnTo>
                    <a:pt x="4393679" y="482346"/>
                  </a:lnTo>
                  <a:lnTo>
                    <a:pt x="4393679" y="179070"/>
                  </a:lnTo>
                  <a:lnTo>
                    <a:pt x="4393679" y="178816"/>
                  </a:lnTo>
                  <a:lnTo>
                    <a:pt x="4393679" y="26670"/>
                  </a:lnTo>
                  <a:lnTo>
                    <a:pt x="4393679" y="1397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10" dirty="0"/>
              <a:t>Requirements</a:t>
            </a:r>
            <a:r>
              <a:rPr sz="4400" spc="-85" dirty="0"/>
              <a:t> </a:t>
            </a:r>
            <a:r>
              <a:rPr sz="4400" spc="-95" dirty="0"/>
              <a:t>Engineering</a:t>
            </a:r>
            <a:r>
              <a:rPr sz="4400" spc="110" dirty="0"/>
              <a:t> </a:t>
            </a:r>
            <a:r>
              <a:rPr sz="4400" spc="-800" dirty="0"/>
              <a:t>T</a:t>
            </a:r>
            <a:r>
              <a:rPr sz="4400" spc="-170" dirty="0"/>
              <a:t>a</a:t>
            </a:r>
            <a:r>
              <a:rPr sz="4400" spc="-145" dirty="0"/>
              <a:t>sks</a:t>
            </a:r>
            <a:endParaRPr sz="4400"/>
          </a:p>
        </p:txBody>
      </p:sp>
      <p:grpSp>
        <p:nvGrpSpPr>
          <p:cNvPr id="18" name="object 18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95173" y="1279719"/>
            <a:ext cx="8317865" cy="24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625" algn="l"/>
                <a:tab pos="1967864" algn="l"/>
                <a:tab pos="3907790" algn="l"/>
                <a:tab pos="4293235" algn="l"/>
              </a:tabLst>
            </a:pPr>
            <a:r>
              <a:rPr sz="2400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600" b="1" spc="-15" baseline="-2314" dirty="0">
                <a:latin typeface="Times New Roman"/>
                <a:cs typeface="Times New Roman"/>
              </a:rPr>
              <a:t>Elicitation</a:t>
            </a:r>
            <a:r>
              <a:rPr sz="3600" b="1" baseline="-2314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mbria"/>
                <a:cs typeface="Cambria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Requirement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0" dirty="0">
                <a:latin typeface="Times New Roman"/>
                <a:cs typeface="Times New Roman"/>
              </a:rPr>
              <a:t>G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thering</a:t>
            </a:r>
            <a:r>
              <a:rPr sz="2400" spc="-10" dirty="0">
                <a:latin typeface="Cambria"/>
                <a:cs typeface="Cambria"/>
              </a:rPr>
              <a:t>)</a:t>
            </a:r>
            <a:endParaRPr sz="2400">
              <a:latin typeface="Cambria"/>
              <a:cs typeface="Cambria"/>
            </a:endParaRPr>
          </a:p>
          <a:p>
            <a:pPr marL="4362450" indent="-288290" algn="just">
              <a:lnSpc>
                <a:spcPct val="100000"/>
              </a:lnSpc>
              <a:spcBef>
                <a:spcPts val="2140"/>
              </a:spcBef>
              <a:buClr>
                <a:srgbClr val="000000"/>
              </a:buClr>
              <a:buChar char="•"/>
              <a:tabLst>
                <a:tab pos="4362450" algn="l"/>
              </a:tabLst>
            </a:pP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Define</a:t>
            </a:r>
            <a:r>
              <a:rPr sz="2300" spc="-7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endParaRPr sz="2300">
              <a:latin typeface="Cambria"/>
              <a:cs typeface="Cambria"/>
            </a:endParaRPr>
          </a:p>
          <a:p>
            <a:pPr marL="4360545" marR="5080" indent="-287020" algn="just">
              <a:lnSpc>
                <a:spcPct val="100000"/>
              </a:lnSpc>
              <a:buChar char="•"/>
              <a:tabLst>
                <a:tab pos="4360545" algn="l"/>
                <a:tab pos="4361815" algn="l"/>
              </a:tabLst>
            </a:pPr>
            <a:r>
              <a:rPr sz="3450" baseline="2415" dirty="0">
                <a:latin typeface="Cambria"/>
                <a:cs typeface="Cambria"/>
              </a:rPr>
              <a:t>	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80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practice</a:t>
            </a:r>
            <a:r>
              <a:rPr sz="2300" spc="120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120" dirty="0">
                <a:latin typeface="Cambria"/>
                <a:cs typeface="Cambria"/>
              </a:rPr>
              <a:t> 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collecting</a:t>
            </a:r>
            <a:r>
              <a:rPr sz="2300" spc="185" dirty="0">
                <a:solidFill>
                  <a:srgbClr val="BF0000"/>
                </a:solidFill>
                <a:latin typeface="Cambria"/>
                <a:cs typeface="Cambria"/>
              </a:rPr>
              <a:t>  </a:t>
            </a:r>
            <a:r>
              <a:rPr sz="2300" spc="-125" dirty="0">
                <a:solidFill>
                  <a:srgbClr val="BF0000"/>
                </a:solidFill>
                <a:latin typeface="Cambria"/>
                <a:cs typeface="Cambria"/>
              </a:rPr>
              <a:t>the 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r>
              <a:rPr sz="2300" spc="3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30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</a:t>
            </a:r>
            <a:r>
              <a:rPr sz="2300" spc="409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system</a:t>
            </a:r>
            <a:r>
              <a:rPr sz="2300" spc="425" dirty="0"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from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users</a:t>
            </a:r>
            <a:r>
              <a:rPr sz="2300" dirty="0">
                <a:latin typeface="Cambria"/>
                <a:cs typeface="Cambria"/>
              </a:rPr>
              <a:t>,</a:t>
            </a:r>
            <a:r>
              <a:rPr sz="2300" spc="535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customers</a:t>
            </a:r>
            <a:r>
              <a:rPr sz="2300" spc="240" dirty="0">
                <a:latin typeface="Cambria"/>
                <a:cs typeface="Cambria"/>
              </a:rPr>
              <a:t>   </a:t>
            </a:r>
            <a:r>
              <a:rPr sz="2300" dirty="0">
                <a:latin typeface="Cambria"/>
                <a:cs typeface="Cambria"/>
              </a:rPr>
              <a:t>and</a:t>
            </a:r>
            <a:r>
              <a:rPr sz="2300" spc="530" dirty="0">
                <a:latin typeface="Cambria"/>
                <a:cs typeface="Cambria"/>
              </a:rPr>
              <a:t>  </a:t>
            </a:r>
            <a:r>
              <a:rPr sz="2300" spc="-110" dirty="0">
                <a:latin typeface="Cambria"/>
                <a:cs typeface="Cambria"/>
              </a:rPr>
              <a:t>other </a:t>
            </a:r>
            <a:r>
              <a:rPr sz="2300" spc="-40" dirty="0">
                <a:latin typeface="Cambria"/>
                <a:cs typeface="Cambria"/>
              </a:rPr>
              <a:t>stakeholders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0013" y="4615694"/>
            <a:ext cx="91694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requirements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mbria"/>
                <a:cs typeface="Cambria"/>
              </a:rPr>
              <a:t>engineering,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</a:t>
            </a:r>
            <a:r>
              <a:rPr sz="2400" b="1" spc="1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ements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elicitation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practice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of </a:t>
            </a:r>
            <a:r>
              <a:rPr sz="2400" spc="-50" dirty="0">
                <a:latin typeface="Cambria"/>
                <a:cs typeface="Cambria"/>
              </a:rPr>
              <a:t>researching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discovering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</a:t>
            </a:r>
            <a:r>
              <a:rPr sz="2400" b="1" spc="3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uirements</a:t>
            </a:r>
            <a:r>
              <a:rPr sz="2400" b="1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229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system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from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users, </a:t>
            </a:r>
            <a:r>
              <a:rPr sz="2400" spc="-75" dirty="0">
                <a:latin typeface="Cambria"/>
                <a:cs typeface="Cambria"/>
              </a:rPr>
              <a:t>customers,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and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other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stakeholders.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practice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also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sometimes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referred </a:t>
            </a:r>
            <a:r>
              <a:rPr sz="2400" spc="-50" dirty="0">
                <a:latin typeface="Cambria"/>
                <a:cs typeface="Cambria"/>
              </a:rPr>
              <a:t>to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as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"</a:t>
            </a:r>
            <a:r>
              <a:rPr sz="2400" b="1" dirty="0">
                <a:latin typeface="Times New Roman"/>
                <a:cs typeface="Times New Roman"/>
              </a:rPr>
              <a:t>requirement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gathering</a:t>
            </a:r>
            <a:r>
              <a:rPr sz="2400" spc="-10" dirty="0">
                <a:latin typeface="Cambria"/>
                <a:cs typeface="Cambria"/>
              </a:rPr>
              <a:t>".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666</Words>
  <Application>Microsoft Office PowerPoint</Application>
  <PresentationFormat>Custom</PresentationFormat>
  <Paragraphs>244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MT</vt:lpstr>
      <vt:lpstr>Calibri</vt:lpstr>
      <vt:lpstr>Cambria</vt:lpstr>
      <vt:lpstr>Tahoma</vt:lpstr>
      <vt:lpstr>Times New Roman</vt:lpstr>
      <vt:lpstr>Office Theme</vt:lpstr>
      <vt:lpstr>Requirement Engineering</vt:lpstr>
      <vt:lpstr>Requirements Engineering Tasks</vt:lpstr>
      <vt:lpstr>Project Inception</vt:lpstr>
      <vt:lpstr>Feasibility Study</vt:lpstr>
      <vt:lpstr>Feasibility Study</vt:lpstr>
      <vt:lpstr>Feasibility Study</vt:lpstr>
      <vt:lpstr>Feasibility Study</vt:lpstr>
      <vt:lpstr>Feasibility Study</vt:lpstr>
      <vt:lpstr>Requirements Engineering Tasks</vt:lpstr>
      <vt:lpstr>Component of Require ents elicitation</vt:lpstr>
      <vt:lpstr>PowerPoint Presentation</vt:lpstr>
      <vt:lpstr>Elicitation is the Hardest Part!</vt:lpstr>
      <vt:lpstr>Requirements Elici ation</vt:lpstr>
      <vt:lpstr>Collaborative Elicitation</vt:lpstr>
      <vt:lpstr>Requirements Elicitation</vt:lpstr>
      <vt:lpstr>Requirements Elicitation</vt:lpstr>
      <vt:lpstr>Requirements Elicitation- Brainstorming</vt:lpstr>
      <vt:lpstr>Requirements Elicitation</vt:lpstr>
      <vt:lpstr>Requirements Elicitation</vt:lpstr>
      <vt:lpstr>Requirements Elicitation</vt:lpstr>
      <vt:lpstr>Requirements Elicitation 4 Quality Function De loyment</vt:lpstr>
      <vt:lpstr>Quality Function Deployment (QFD)</vt:lpstr>
      <vt:lpstr>Elicitation work products</vt:lpstr>
      <vt:lpstr>Requirements Elicita ion -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2.2 Inception &amp; Elicitation</dc:title>
  <dc:creator>ASHWANI</dc:creator>
  <cp:lastModifiedBy>snowb</cp:lastModifiedBy>
  <cp:revision>1</cp:revision>
  <dcterms:created xsi:type="dcterms:W3CDTF">2025-09-23T17:36:31Z</dcterms:created>
  <dcterms:modified xsi:type="dcterms:W3CDTF">2025-09-23T17:37:04Z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2020-09-13T00:00:00Z</vt:filetime>
  </property>
  <property fmtid="{D5CDD505-2E9C-101B-9397-08002B2CF9AE}" pid="3" name="LastSaved">
    <vt:filetime>2025-09-23T00:00:00Z</vt:filetime>
  </property>
  <property fmtid="{D5CDD505-2E9C-101B-9397-08002B2CF9AE}" pid="4" name="Producer">
    <vt:lpwstr>Microsoft: Print To PDF</vt:lpwstr>
  </property>
</Properties>
</file>