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8199AA-0DBD-412F-BC3C-76938C8636FE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F7B87F-DC7B-42CD-AD2F-FE2F49909A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695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LPU</a:t>
            </a:r>
            <a:r>
              <a:rPr spc="-35" dirty="0"/>
              <a:t> </a:t>
            </a:r>
            <a:r>
              <a:rPr dirty="0"/>
              <a:t>::</a:t>
            </a:r>
            <a:r>
              <a:rPr spc="-20" dirty="0"/>
              <a:t> </a:t>
            </a:r>
            <a:r>
              <a:rPr dirty="0"/>
              <a:t>CAP437: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dirty="0"/>
              <a:t>:</a:t>
            </a:r>
            <a:r>
              <a:rPr spc="375" dirty="0"/>
              <a:t> </a:t>
            </a:r>
            <a:r>
              <a:rPr dirty="0"/>
              <a:t>Ashwani</a:t>
            </a:r>
            <a:r>
              <a:rPr spc="-40" dirty="0"/>
              <a:t> </a:t>
            </a:r>
            <a:r>
              <a:rPr dirty="0"/>
              <a:t>Kumar</a:t>
            </a:r>
            <a:r>
              <a:rPr spc="-50" dirty="0"/>
              <a:t> </a:t>
            </a:r>
            <a:r>
              <a:rPr spc="-10" dirty="0"/>
              <a:t>Tewari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0DBE2-AB0B-4F8A-8641-7426136A8188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LPU</a:t>
            </a:r>
            <a:r>
              <a:rPr spc="-35" dirty="0"/>
              <a:t> </a:t>
            </a:r>
            <a:r>
              <a:rPr dirty="0"/>
              <a:t>::</a:t>
            </a:r>
            <a:r>
              <a:rPr spc="-20" dirty="0"/>
              <a:t> </a:t>
            </a:r>
            <a:r>
              <a:rPr dirty="0"/>
              <a:t>CAP437: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dirty="0"/>
              <a:t>:</a:t>
            </a:r>
            <a:r>
              <a:rPr spc="375" dirty="0"/>
              <a:t> </a:t>
            </a:r>
            <a:r>
              <a:rPr dirty="0"/>
              <a:t>Ashwani</a:t>
            </a:r>
            <a:r>
              <a:rPr spc="-40" dirty="0"/>
              <a:t> </a:t>
            </a:r>
            <a:r>
              <a:rPr dirty="0"/>
              <a:t>Kumar</a:t>
            </a:r>
            <a:r>
              <a:rPr spc="-50" dirty="0"/>
              <a:t> </a:t>
            </a:r>
            <a:r>
              <a:rPr spc="-10" dirty="0"/>
              <a:t>Tewari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56DB0A-6FA7-4FEA-BF6B-21931E9EC00F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LPU</a:t>
            </a:r>
            <a:r>
              <a:rPr spc="-35" dirty="0"/>
              <a:t> </a:t>
            </a:r>
            <a:r>
              <a:rPr dirty="0"/>
              <a:t>::</a:t>
            </a:r>
            <a:r>
              <a:rPr spc="-20" dirty="0"/>
              <a:t> </a:t>
            </a:r>
            <a:r>
              <a:rPr dirty="0"/>
              <a:t>CAP437: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dirty="0"/>
              <a:t>:</a:t>
            </a:r>
            <a:r>
              <a:rPr spc="375" dirty="0"/>
              <a:t> </a:t>
            </a:r>
            <a:r>
              <a:rPr dirty="0"/>
              <a:t>Ashwani</a:t>
            </a:r>
            <a:r>
              <a:rPr spc="-40" dirty="0"/>
              <a:t> </a:t>
            </a:r>
            <a:r>
              <a:rPr dirty="0"/>
              <a:t>Kumar</a:t>
            </a:r>
            <a:r>
              <a:rPr spc="-50" dirty="0"/>
              <a:t> </a:t>
            </a:r>
            <a:r>
              <a:rPr spc="-10" dirty="0"/>
              <a:t>Tewari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9F48B-6F0F-4570-A53D-F55BE641FF5F}" type="datetime1">
              <a:rPr lang="en-US" smtClean="0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LPU</a:t>
            </a:r>
            <a:r>
              <a:rPr spc="-35" dirty="0"/>
              <a:t> </a:t>
            </a:r>
            <a:r>
              <a:rPr dirty="0"/>
              <a:t>::</a:t>
            </a:r>
            <a:r>
              <a:rPr spc="-20" dirty="0"/>
              <a:t> </a:t>
            </a:r>
            <a:r>
              <a:rPr dirty="0"/>
              <a:t>CAP437: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dirty="0"/>
              <a:t>:</a:t>
            </a:r>
            <a:r>
              <a:rPr spc="375" dirty="0"/>
              <a:t> </a:t>
            </a:r>
            <a:r>
              <a:rPr dirty="0"/>
              <a:t>Ashwani</a:t>
            </a:r>
            <a:r>
              <a:rPr spc="-40" dirty="0"/>
              <a:t> </a:t>
            </a:r>
            <a:r>
              <a:rPr dirty="0"/>
              <a:t>Kumar</a:t>
            </a:r>
            <a:r>
              <a:rPr spc="-50" dirty="0"/>
              <a:t> </a:t>
            </a:r>
            <a:r>
              <a:rPr spc="-10" dirty="0"/>
              <a:t>Tewari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D77DE-7C7B-4E90-AC60-8BB13B6A424D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LPU</a:t>
            </a:r>
            <a:r>
              <a:rPr spc="-35" dirty="0"/>
              <a:t> </a:t>
            </a:r>
            <a:r>
              <a:rPr dirty="0"/>
              <a:t>::</a:t>
            </a:r>
            <a:r>
              <a:rPr spc="-20" dirty="0"/>
              <a:t> </a:t>
            </a:r>
            <a:r>
              <a:rPr dirty="0"/>
              <a:t>CAP437: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dirty="0"/>
              <a:t>:</a:t>
            </a:r>
            <a:r>
              <a:rPr spc="375" dirty="0"/>
              <a:t> </a:t>
            </a:r>
            <a:r>
              <a:rPr dirty="0"/>
              <a:t>Ashwani</a:t>
            </a:r>
            <a:r>
              <a:rPr spc="-40" dirty="0"/>
              <a:t> </a:t>
            </a:r>
            <a:r>
              <a:rPr dirty="0"/>
              <a:t>Kumar</a:t>
            </a:r>
            <a:r>
              <a:rPr spc="-50" dirty="0"/>
              <a:t> </a:t>
            </a:r>
            <a:r>
              <a:rPr spc="-10" dirty="0"/>
              <a:t>Tewari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F6931-A2C8-4A72-B4A7-FAC49F98EC89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63168" y="1255775"/>
            <a:ext cx="4383405" cy="15240"/>
          </a:xfrm>
          <a:custGeom>
            <a:avLst/>
            <a:gdLst/>
            <a:ahLst/>
            <a:cxnLst/>
            <a:rect l="l" t="t" r="r" b="b"/>
            <a:pathLst>
              <a:path w="4383405" h="15240">
                <a:moveTo>
                  <a:pt x="4383024" y="15240"/>
                </a:moveTo>
                <a:lnTo>
                  <a:pt x="0" y="15240"/>
                </a:lnTo>
                <a:lnTo>
                  <a:pt x="0" y="0"/>
                </a:lnTo>
                <a:lnTo>
                  <a:pt x="4383024" y="0"/>
                </a:lnTo>
                <a:lnTo>
                  <a:pt x="4383024" y="1524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835" y="462765"/>
            <a:ext cx="865372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1093" y="1290734"/>
            <a:ext cx="6280150" cy="4738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14972" y="7194267"/>
            <a:ext cx="6552565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©</a:t>
            </a:r>
            <a:r>
              <a:rPr spc="-50" dirty="0"/>
              <a:t> </a:t>
            </a:r>
            <a:r>
              <a:rPr dirty="0"/>
              <a:t>LPU</a:t>
            </a:r>
            <a:r>
              <a:rPr spc="-35" dirty="0"/>
              <a:t> </a:t>
            </a:r>
            <a:r>
              <a:rPr dirty="0"/>
              <a:t>::</a:t>
            </a:r>
            <a:r>
              <a:rPr spc="-20" dirty="0"/>
              <a:t> </a:t>
            </a:r>
            <a:r>
              <a:rPr dirty="0"/>
              <a:t>CAP437:</a:t>
            </a:r>
            <a:r>
              <a:rPr spc="-45" dirty="0"/>
              <a:t> </a:t>
            </a:r>
            <a:r>
              <a:rPr dirty="0"/>
              <a:t>SOFTWARE</a:t>
            </a:r>
            <a:r>
              <a:rPr spc="-65" dirty="0"/>
              <a:t> </a:t>
            </a:r>
            <a:r>
              <a:rPr dirty="0"/>
              <a:t>ENGINEERING</a:t>
            </a:r>
            <a:r>
              <a:rPr spc="-45" dirty="0"/>
              <a:t> </a:t>
            </a:r>
            <a:r>
              <a:rPr dirty="0"/>
              <a:t>PRACTICES</a:t>
            </a:r>
            <a:r>
              <a:rPr spc="-50" dirty="0"/>
              <a:t> </a:t>
            </a:r>
            <a:r>
              <a:rPr dirty="0"/>
              <a:t>:</a:t>
            </a:r>
            <a:r>
              <a:rPr spc="375" dirty="0"/>
              <a:t> </a:t>
            </a:r>
            <a:r>
              <a:rPr dirty="0"/>
              <a:t>Ashwani</a:t>
            </a:r>
            <a:r>
              <a:rPr spc="-40" dirty="0"/>
              <a:t> </a:t>
            </a:r>
            <a:r>
              <a:rPr dirty="0"/>
              <a:t>Kumar</a:t>
            </a:r>
            <a:r>
              <a:rPr spc="-50" dirty="0"/>
              <a:t> </a:t>
            </a:r>
            <a:r>
              <a:rPr spc="-10" dirty="0"/>
              <a:t>Tewari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6FD9C6-DEF6-40E3-A453-704DEF1060BC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6571" y="347472"/>
            <a:ext cx="4579620" cy="2171700"/>
            <a:chOff x="766571" y="347472"/>
            <a:chExt cx="4579620" cy="2171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668" y="347472"/>
              <a:ext cx="4573524" cy="21717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2668" y="1865375"/>
              <a:ext cx="4573905" cy="654050"/>
            </a:xfrm>
            <a:custGeom>
              <a:avLst/>
              <a:gdLst/>
              <a:ahLst/>
              <a:cxnLst/>
              <a:rect l="l" t="t" r="r" b="b"/>
              <a:pathLst>
                <a:path w="4573905" h="654050">
                  <a:moveTo>
                    <a:pt x="4573524" y="366128"/>
                  </a:moveTo>
                  <a:lnTo>
                    <a:pt x="4210812" y="3048"/>
                  </a:lnTo>
                  <a:lnTo>
                    <a:pt x="4204716" y="0"/>
                  </a:lnTo>
                  <a:lnTo>
                    <a:pt x="13716" y="12192"/>
                  </a:lnTo>
                  <a:lnTo>
                    <a:pt x="420166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653796"/>
                  </a:lnTo>
                  <a:lnTo>
                    <a:pt x="13716" y="653796"/>
                  </a:lnTo>
                  <a:lnTo>
                    <a:pt x="4573524" y="653796"/>
                  </a:lnTo>
                  <a:lnTo>
                    <a:pt x="4573524" y="401967"/>
                  </a:lnTo>
                  <a:lnTo>
                    <a:pt x="4573524" y="397357"/>
                  </a:lnTo>
                  <a:lnTo>
                    <a:pt x="4573524" y="384048"/>
                  </a:lnTo>
                  <a:lnTo>
                    <a:pt x="4573524" y="366128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2668" y="1335024"/>
              <a:ext cx="4000500" cy="1076325"/>
            </a:xfrm>
            <a:custGeom>
              <a:avLst/>
              <a:gdLst/>
              <a:ahLst/>
              <a:cxnLst/>
              <a:rect l="l" t="t" r="r" b="b"/>
              <a:pathLst>
                <a:path w="4000500" h="1076325">
                  <a:moveTo>
                    <a:pt x="3462528" y="1075943"/>
                  </a:moveTo>
                  <a:lnTo>
                    <a:pt x="0" y="1075943"/>
                  </a:lnTo>
                  <a:lnTo>
                    <a:pt x="0" y="0"/>
                  </a:lnTo>
                  <a:lnTo>
                    <a:pt x="3462528" y="0"/>
                  </a:lnTo>
                  <a:lnTo>
                    <a:pt x="4000499" y="537971"/>
                  </a:lnTo>
                  <a:lnTo>
                    <a:pt x="3462528" y="107594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6571" y="1328928"/>
              <a:ext cx="4014470" cy="1089660"/>
            </a:xfrm>
            <a:custGeom>
              <a:avLst/>
              <a:gdLst/>
              <a:ahLst/>
              <a:cxnLst/>
              <a:rect l="l" t="t" r="r" b="b"/>
              <a:pathLst>
                <a:path w="4014470" h="1089660">
                  <a:moveTo>
                    <a:pt x="3471672" y="1089660"/>
                  </a:moveTo>
                  <a:lnTo>
                    <a:pt x="3048" y="1089660"/>
                  </a:lnTo>
                  <a:lnTo>
                    <a:pt x="0" y="1086612"/>
                  </a:lnTo>
                  <a:lnTo>
                    <a:pt x="0" y="3047"/>
                  </a:lnTo>
                  <a:lnTo>
                    <a:pt x="3048" y="0"/>
                  </a:lnTo>
                  <a:lnTo>
                    <a:pt x="3471672" y="0"/>
                  </a:lnTo>
                  <a:lnTo>
                    <a:pt x="3473196" y="1524"/>
                  </a:lnTo>
                  <a:lnTo>
                    <a:pt x="3473196" y="3047"/>
                  </a:lnTo>
                  <a:lnTo>
                    <a:pt x="3476244" y="6095"/>
                  </a:lnTo>
                  <a:lnTo>
                    <a:pt x="13716" y="6095"/>
                  </a:lnTo>
                  <a:lnTo>
                    <a:pt x="6096" y="13715"/>
                  </a:lnTo>
                  <a:lnTo>
                    <a:pt x="13716" y="13715"/>
                  </a:lnTo>
                  <a:lnTo>
                    <a:pt x="13716" y="1075944"/>
                  </a:lnTo>
                  <a:lnTo>
                    <a:pt x="6096" y="1075944"/>
                  </a:lnTo>
                  <a:lnTo>
                    <a:pt x="13716" y="1082040"/>
                  </a:lnTo>
                  <a:lnTo>
                    <a:pt x="3477768" y="1082040"/>
                  </a:lnTo>
                  <a:lnTo>
                    <a:pt x="3473196" y="1086612"/>
                  </a:lnTo>
                  <a:lnTo>
                    <a:pt x="3473196" y="1088136"/>
                  </a:lnTo>
                  <a:lnTo>
                    <a:pt x="3471672" y="1089660"/>
                  </a:lnTo>
                  <a:close/>
                </a:path>
                <a:path w="4014470" h="1089660">
                  <a:moveTo>
                    <a:pt x="13716" y="13715"/>
                  </a:moveTo>
                  <a:lnTo>
                    <a:pt x="6096" y="13715"/>
                  </a:lnTo>
                  <a:lnTo>
                    <a:pt x="13716" y="6095"/>
                  </a:lnTo>
                  <a:lnTo>
                    <a:pt x="13716" y="13715"/>
                  </a:lnTo>
                  <a:close/>
                </a:path>
                <a:path w="4014470" h="1089660">
                  <a:moveTo>
                    <a:pt x="3468624" y="13715"/>
                  </a:moveTo>
                  <a:lnTo>
                    <a:pt x="13716" y="13715"/>
                  </a:lnTo>
                  <a:lnTo>
                    <a:pt x="13716" y="6095"/>
                  </a:lnTo>
                  <a:lnTo>
                    <a:pt x="3476244" y="6095"/>
                  </a:lnTo>
                  <a:lnTo>
                    <a:pt x="3480816" y="10667"/>
                  </a:lnTo>
                  <a:lnTo>
                    <a:pt x="3465576" y="10667"/>
                  </a:lnTo>
                  <a:lnTo>
                    <a:pt x="3468624" y="13715"/>
                  </a:lnTo>
                  <a:close/>
                </a:path>
                <a:path w="4014470" h="1089660">
                  <a:moveTo>
                    <a:pt x="3999738" y="544830"/>
                  </a:moveTo>
                  <a:lnTo>
                    <a:pt x="3465576" y="10667"/>
                  </a:lnTo>
                  <a:lnTo>
                    <a:pt x="3480816" y="10667"/>
                  </a:lnTo>
                  <a:lnTo>
                    <a:pt x="4011168" y="541020"/>
                  </a:lnTo>
                  <a:lnTo>
                    <a:pt x="4003548" y="541020"/>
                  </a:lnTo>
                  <a:lnTo>
                    <a:pt x="3999738" y="544830"/>
                  </a:lnTo>
                  <a:close/>
                </a:path>
                <a:path w="4014470" h="1089660">
                  <a:moveTo>
                    <a:pt x="4003548" y="548640"/>
                  </a:moveTo>
                  <a:lnTo>
                    <a:pt x="3999738" y="544830"/>
                  </a:lnTo>
                  <a:lnTo>
                    <a:pt x="4003548" y="541020"/>
                  </a:lnTo>
                  <a:lnTo>
                    <a:pt x="4003548" y="548640"/>
                  </a:lnTo>
                  <a:close/>
                </a:path>
                <a:path w="4014470" h="1089660">
                  <a:moveTo>
                    <a:pt x="4011168" y="548640"/>
                  </a:moveTo>
                  <a:lnTo>
                    <a:pt x="4003548" y="548640"/>
                  </a:lnTo>
                  <a:lnTo>
                    <a:pt x="4003548" y="541020"/>
                  </a:lnTo>
                  <a:lnTo>
                    <a:pt x="4011168" y="541020"/>
                  </a:lnTo>
                  <a:lnTo>
                    <a:pt x="4014216" y="542544"/>
                  </a:lnTo>
                  <a:lnTo>
                    <a:pt x="4014216" y="547116"/>
                  </a:lnTo>
                  <a:lnTo>
                    <a:pt x="4011168" y="548640"/>
                  </a:lnTo>
                  <a:close/>
                </a:path>
                <a:path w="4014470" h="1089660">
                  <a:moveTo>
                    <a:pt x="3480816" y="1078992"/>
                  </a:moveTo>
                  <a:lnTo>
                    <a:pt x="3465576" y="1078992"/>
                  </a:lnTo>
                  <a:lnTo>
                    <a:pt x="3999738" y="544830"/>
                  </a:lnTo>
                  <a:lnTo>
                    <a:pt x="4003548" y="548640"/>
                  </a:lnTo>
                  <a:lnTo>
                    <a:pt x="4011168" y="548640"/>
                  </a:lnTo>
                  <a:lnTo>
                    <a:pt x="3480816" y="1078992"/>
                  </a:lnTo>
                  <a:close/>
                </a:path>
                <a:path w="4014470" h="1089660">
                  <a:moveTo>
                    <a:pt x="13716" y="1082040"/>
                  </a:moveTo>
                  <a:lnTo>
                    <a:pt x="6096" y="1075944"/>
                  </a:lnTo>
                  <a:lnTo>
                    <a:pt x="13716" y="1075944"/>
                  </a:lnTo>
                  <a:lnTo>
                    <a:pt x="13716" y="1082040"/>
                  </a:lnTo>
                  <a:close/>
                </a:path>
                <a:path w="4014470" h="1089660">
                  <a:moveTo>
                    <a:pt x="3477768" y="1082040"/>
                  </a:moveTo>
                  <a:lnTo>
                    <a:pt x="13716" y="1082040"/>
                  </a:lnTo>
                  <a:lnTo>
                    <a:pt x="13716" y="1075944"/>
                  </a:lnTo>
                  <a:lnTo>
                    <a:pt x="3468624" y="1075944"/>
                  </a:lnTo>
                  <a:lnTo>
                    <a:pt x="3465576" y="1078992"/>
                  </a:lnTo>
                  <a:lnTo>
                    <a:pt x="3480816" y="1078992"/>
                  </a:lnTo>
                  <a:lnTo>
                    <a:pt x="3477768" y="108204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1435" y="413004"/>
              <a:ext cx="714756" cy="16413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80019" y="1572259"/>
            <a:ext cx="23412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" dirty="0">
                <a:solidFill>
                  <a:srgbClr val="FFFFFF"/>
                </a:solidFill>
              </a:rPr>
              <a:t>Software</a:t>
            </a:r>
            <a:r>
              <a:rPr sz="2000" spc="-50" dirty="0">
                <a:solidFill>
                  <a:srgbClr val="FFFFFF"/>
                </a:solidFill>
              </a:rPr>
              <a:t> </a:t>
            </a:r>
            <a:r>
              <a:rPr sz="2000" spc="-65" dirty="0">
                <a:solidFill>
                  <a:srgbClr val="FFFFFF"/>
                </a:solidFill>
              </a:rPr>
              <a:t>Requirement</a:t>
            </a:r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1080019" y="2043124"/>
            <a:ext cx="138239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Cambria"/>
                <a:cs typeface="Cambria"/>
              </a:rPr>
              <a:t>Specification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7789" y="1371063"/>
            <a:ext cx="761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Unit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2.4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2668" y="2519171"/>
            <a:ext cx="4573905" cy="2522220"/>
            <a:chOff x="772668" y="2519171"/>
            <a:chExt cx="4573905" cy="25222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2519172"/>
              <a:ext cx="4573524" cy="12649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2668" y="2519171"/>
              <a:ext cx="4573905" cy="1257300"/>
            </a:xfrm>
            <a:custGeom>
              <a:avLst/>
              <a:gdLst/>
              <a:ahLst/>
              <a:cxnLst/>
              <a:rect l="l" t="t" r="r" b="b"/>
              <a:pathLst>
                <a:path w="4573905" h="1257300">
                  <a:moveTo>
                    <a:pt x="4573524" y="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257300"/>
                  </a:lnTo>
                  <a:lnTo>
                    <a:pt x="13716" y="1257300"/>
                  </a:lnTo>
                  <a:lnTo>
                    <a:pt x="4573524" y="1257300"/>
                  </a:lnTo>
                  <a:lnTo>
                    <a:pt x="4573524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384" y="4392167"/>
              <a:ext cx="4559808" cy="6492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2668" y="3776471"/>
              <a:ext cx="4573905" cy="1199515"/>
            </a:xfrm>
            <a:custGeom>
              <a:avLst/>
              <a:gdLst/>
              <a:ahLst/>
              <a:cxnLst/>
              <a:rect l="l" t="t" r="r" b="b"/>
              <a:pathLst>
                <a:path w="4573905" h="1199514">
                  <a:moveTo>
                    <a:pt x="4573524" y="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175004"/>
                  </a:lnTo>
                  <a:lnTo>
                    <a:pt x="0" y="1187196"/>
                  </a:lnTo>
                  <a:lnTo>
                    <a:pt x="0" y="1199400"/>
                  </a:lnTo>
                  <a:lnTo>
                    <a:pt x="4201655" y="1199400"/>
                  </a:lnTo>
                  <a:lnTo>
                    <a:pt x="4201591" y="1199222"/>
                  </a:lnTo>
                  <a:lnTo>
                    <a:pt x="4201668" y="1199388"/>
                  </a:lnTo>
                  <a:lnTo>
                    <a:pt x="4204716" y="1199388"/>
                  </a:lnTo>
                  <a:lnTo>
                    <a:pt x="4210812" y="1196340"/>
                  </a:lnTo>
                  <a:lnTo>
                    <a:pt x="4573524" y="833628"/>
                  </a:lnTo>
                  <a:lnTo>
                    <a:pt x="4573524" y="815340"/>
                  </a:lnTo>
                  <a:lnTo>
                    <a:pt x="4573524" y="813816"/>
                  </a:lnTo>
                  <a:lnTo>
                    <a:pt x="4573524" y="802182"/>
                  </a:lnTo>
                  <a:lnTo>
                    <a:pt x="4573524" y="797547"/>
                  </a:lnTo>
                  <a:lnTo>
                    <a:pt x="4573524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48081" y="3277530"/>
            <a:ext cx="3740150" cy="98171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59"/>
              </a:spcBef>
              <a:tabLst>
                <a:tab pos="2294890" algn="l"/>
              </a:tabLst>
            </a:pP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Requirement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Analysis </a:t>
            </a:r>
            <a:r>
              <a:rPr sz="3200" spc="285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Specification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6383" y="25908"/>
            <a:ext cx="9819640" cy="7118984"/>
            <a:chOff x="786383" y="25908"/>
            <a:chExt cx="9819640" cy="7118984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383" y="5041392"/>
              <a:ext cx="4559808" cy="21031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6192" y="347472"/>
              <a:ext cx="4570475" cy="21717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75960" y="2109215"/>
              <a:ext cx="4140835" cy="410209"/>
            </a:xfrm>
            <a:custGeom>
              <a:avLst/>
              <a:gdLst/>
              <a:ahLst/>
              <a:cxnLst/>
              <a:rect l="l" t="t" r="r" b="b"/>
              <a:pathLst>
                <a:path w="4140834" h="410210">
                  <a:moveTo>
                    <a:pt x="4140707" y="409956"/>
                  </a:moveTo>
                  <a:lnTo>
                    <a:pt x="410432" y="409956"/>
                  </a:lnTo>
                  <a:lnTo>
                    <a:pt x="0" y="0"/>
                  </a:lnTo>
                  <a:lnTo>
                    <a:pt x="4140707" y="0"/>
                  </a:lnTo>
                  <a:lnTo>
                    <a:pt x="4140707" y="409956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6192" y="2231504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4" h="288289">
                  <a:moveTo>
                    <a:pt x="287388" y="287667"/>
                  </a:moveTo>
                  <a:lnTo>
                    <a:pt x="0" y="0"/>
                  </a:lnTo>
                  <a:lnTo>
                    <a:pt x="0" y="17919"/>
                  </a:lnTo>
                  <a:lnTo>
                    <a:pt x="0" y="31229"/>
                  </a:lnTo>
                  <a:lnTo>
                    <a:pt x="0" y="35839"/>
                  </a:lnTo>
                  <a:lnTo>
                    <a:pt x="0" y="287667"/>
                  </a:lnTo>
                  <a:lnTo>
                    <a:pt x="252082" y="287667"/>
                  </a:lnTo>
                  <a:lnTo>
                    <a:pt x="255676" y="287667"/>
                  </a:lnTo>
                  <a:lnTo>
                    <a:pt x="269748" y="287667"/>
                  </a:lnTo>
                  <a:lnTo>
                    <a:pt x="287388" y="287667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25439" y="1877567"/>
              <a:ext cx="771525" cy="641985"/>
            </a:xfrm>
            <a:custGeom>
              <a:avLst/>
              <a:gdLst/>
              <a:ahLst/>
              <a:cxnLst/>
              <a:rect l="l" t="t" r="r" b="b"/>
              <a:pathLst>
                <a:path w="771525" h="641985">
                  <a:moveTo>
                    <a:pt x="771144" y="641604"/>
                  </a:moveTo>
                  <a:lnTo>
                    <a:pt x="642238" y="641604"/>
                  </a:lnTo>
                  <a:lnTo>
                    <a:pt x="0" y="0"/>
                  </a:lnTo>
                  <a:lnTo>
                    <a:pt x="129540" y="0"/>
                  </a:lnTo>
                  <a:lnTo>
                    <a:pt x="771144" y="641604"/>
                  </a:lnTo>
                  <a:close/>
                </a:path>
              </a:pathLst>
            </a:custGeom>
            <a:solidFill>
              <a:srgbClr val="A1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6192" y="413004"/>
              <a:ext cx="1982723" cy="16413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2863" y="1760219"/>
              <a:ext cx="3080003" cy="7589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360920" y="897635"/>
              <a:ext cx="1234440" cy="628015"/>
            </a:xfrm>
            <a:custGeom>
              <a:avLst/>
              <a:gdLst/>
              <a:ahLst/>
              <a:cxnLst/>
              <a:rect l="l" t="t" r="r" b="b"/>
              <a:pathLst>
                <a:path w="1234440" h="628015">
                  <a:moveTo>
                    <a:pt x="1234440" y="417576"/>
                  </a:moveTo>
                  <a:lnTo>
                    <a:pt x="1231392" y="413004"/>
                  </a:lnTo>
                  <a:lnTo>
                    <a:pt x="1229868" y="408432"/>
                  </a:lnTo>
                  <a:lnTo>
                    <a:pt x="1225296" y="405384"/>
                  </a:lnTo>
                  <a:lnTo>
                    <a:pt x="1220724" y="405384"/>
                  </a:lnTo>
                  <a:lnTo>
                    <a:pt x="1210056" y="411480"/>
                  </a:lnTo>
                  <a:lnTo>
                    <a:pt x="1196340" y="413702"/>
                  </a:lnTo>
                  <a:lnTo>
                    <a:pt x="1196340" y="431292"/>
                  </a:lnTo>
                  <a:lnTo>
                    <a:pt x="1074420" y="594360"/>
                  </a:lnTo>
                  <a:lnTo>
                    <a:pt x="954024" y="431292"/>
                  </a:lnTo>
                  <a:lnTo>
                    <a:pt x="999744" y="431292"/>
                  </a:lnTo>
                  <a:lnTo>
                    <a:pt x="1005840" y="431292"/>
                  </a:lnTo>
                  <a:lnTo>
                    <a:pt x="1011936" y="425196"/>
                  </a:lnTo>
                  <a:lnTo>
                    <a:pt x="1011936" y="263652"/>
                  </a:lnTo>
                  <a:lnTo>
                    <a:pt x="990600" y="207264"/>
                  </a:lnTo>
                  <a:lnTo>
                    <a:pt x="957072" y="172212"/>
                  </a:lnTo>
                  <a:lnTo>
                    <a:pt x="939292" y="163068"/>
                  </a:lnTo>
                  <a:lnTo>
                    <a:pt x="935736" y="161544"/>
                  </a:lnTo>
                  <a:lnTo>
                    <a:pt x="923544" y="156972"/>
                  </a:lnTo>
                  <a:lnTo>
                    <a:pt x="899160" y="150876"/>
                  </a:lnTo>
                  <a:lnTo>
                    <a:pt x="886968" y="150876"/>
                  </a:lnTo>
                  <a:lnTo>
                    <a:pt x="446684" y="157111"/>
                  </a:lnTo>
                  <a:lnTo>
                    <a:pt x="446684" y="151384"/>
                  </a:lnTo>
                  <a:lnTo>
                    <a:pt x="42354" y="151384"/>
                  </a:lnTo>
                  <a:lnTo>
                    <a:pt x="42354" y="162814"/>
                  </a:lnTo>
                  <a:lnTo>
                    <a:pt x="24384" y="163068"/>
                  </a:lnTo>
                  <a:lnTo>
                    <a:pt x="24130" y="162814"/>
                  </a:lnTo>
                  <a:lnTo>
                    <a:pt x="42354" y="162814"/>
                  </a:lnTo>
                  <a:lnTo>
                    <a:pt x="42354" y="151384"/>
                  </a:lnTo>
                  <a:lnTo>
                    <a:pt x="24371" y="151384"/>
                  </a:lnTo>
                  <a:lnTo>
                    <a:pt x="24371" y="26047"/>
                  </a:lnTo>
                  <a:lnTo>
                    <a:pt x="24384" y="25908"/>
                  </a:lnTo>
                  <a:lnTo>
                    <a:pt x="899160" y="25908"/>
                  </a:lnTo>
                  <a:lnTo>
                    <a:pt x="912876" y="27432"/>
                  </a:lnTo>
                  <a:lnTo>
                    <a:pt x="937260" y="30480"/>
                  </a:lnTo>
                  <a:lnTo>
                    <a:pt x="961644" y="36576"/>
                  </a:lnTo>
                  <a:lnTo>
                    <a:pt x="972312" y="41148"/>
                  </a:lnTo>
                  <a:lnTo>
                    <a:pt x="984504" y="45720"/>
                  </a:lnTo>
                  <a:lnTo>
                    <a:pt x="1027176" y="68580"/>
                  </a:lnTo>
                  <a:lnTo>
                    <a:pt x="1063752" y="99060"/>
                  </a:lnTo>
                  <a:lnTo>
                    <a:pt x="1094232" y="137160"/>
                  </a:lnTo>
                  <a:lnTo>
                    <a:pt x="1117092" y="179832"/>
                  </a:lnTo>
                  <a:lnTo>
                    <a:pt x="1129284" y="214884"/>
                  </a:lnTo>
                  <a:lnTo>
                    <a:pt x="1132332" y="225552"/>
                  </a:lnTo>
                  <a:lnTo>
                    <a:pt x="1133856" y="239268"/>
                  </a:lnTo>
                  <a:lnTo>
                    <a:pt x="1136904" y="263652"/>
                  </a:lnTo>
                  <a:lnTo>
                    <a:pt x="1136904" y="425196"/>
                  </a:lnTo>
                  <a:lnTo>
                    <a:pt x="1143000" y="431292"/>
                  </a:lnTo>
                  <a:lnTo>
                    <a:pt x="1196340" y="431292"/>
                  </a:lnTo>
                  <a:lnTo>
                    <a:pt x="1196340" y="413702"/>
                  </a:lnTo>
                  <a:lnTo>
                    <a:pt x="1162812" y="419100"/>
                  </a:lnTo>
                  <a:lnTo>
                    <a:pt x="1149096" y="405384"/>
                  </a:lnTo>
                  <a:lnTo>
                    <a:pt x="1150620" y="193548"/>
                  </a:lnTo>
                  <a:lnTo>
                    <a:pt x="1129284" y="144780"/>
                  </a:lnTo>
                  <a:lnTo>
                    <a:pt x="1098804" y="100584"/>
                  </a:lnTo>
                  <a:lnTo>
                    <a:pt x="1060704" y="62484"/>
                  </a:lnTo>
                  <a:lnTo>
                    <a:pt x="1018032" y="33528"/>
                  </a:lnTo>
                  <a:lnTo>
                    <a:pt x="1001395" y="25908"/>
                  </a:lnTo>
                  <a:lnTo>
                    <a:pt x="981456" y="16764"/>
                  </a:lnTo>
                  <a:lnTo>
                    <a:pt x="955548" y="9144"/>
                  </a:lnTo>
                  <a:lnTo>
                    <a:pt x="928116" y="3048"/>
                  </a:lnTo>
                  <a:lnTo>
                    <a:pt x="900684" y="0"/>
                  </a:lnTo>
                  <a:lnTo>
                    <a:pt x="24384" y="0"/>
                  </a:lnTo>
                  <a:lnTo>
                    <a:pt x="24384" y="12192"/>
                  </a:lnTo>
                  <a:lnTo>
                    <a:pt x="18402" y="18923"/>
                  </a:lnTo>
                  <a:lnTo>
                    <a:pt x="18402" y="151384"/>
                  </a:lnTo>
                  <a:lnTo>
                    <a:pt x="18402" y="157086"/>
                  </a:lnTo>
                  <a:lnTo>
                    <a:pt x="12192" y="150876"/>
                  </a:lnTo>
                  <a:lnTo>
                    <a:pt x="18275" y="88531"/>
                  </a:lnTo>
                  <a:lnTo>
                    <a:pt x="18275" y="151384"/>
                  </a:lnTo>
                  <a:lnTo>
                    <a:pt x="18402" y="151384"/>
                  </a:lnTo>
                  <a:lnTo>
                    <a:pt x="18402" y="18923"/>
                  </a:lnTo>
                  <a:lnTo>
                    <a:pt x="18389" y="11938"/>
                  </a:lnTo>
                  <a:lnTo>
                    <a:pt x="20955" y="11938"/>
                  </a:lnTo>
                  <a:lnTo>
                    <a:pt x="20955" y="8763"/>
                  </a:lnTo>
                  <a:lnTo>
                    <a:pt x="24384" y="12192"/>
                  </a:lnTo>
                  <a:lnTo>
                    <a:pt x="24384" y="0"/>
                  </a:lnTo>
                  <a:lnTo>
                    <a:pt x="17780" y="0"/>
                  </a:lnTo>
                  <a:lnTo>
                    <a:pt x="17780" y="5588"/>
                  </a:lnTo>
                  <a:lnTo>
                    <a:pt x="15240" y="5588"/>
                  </a:lnTo>
                  <a:lnTo>
                    <a:pt x="15240" y="3048"/>
                  </a:lnTo>
                  <a:lnTo>
                    <a:pt x="17780" y="5588"/>
                  </a:lnTo>
                  <a:lnTo>
                    <a:pt x="17780" y="0"/>
                  </a:lnTo>
                  <a:lnTo>
                    <a:pt x="12192" y="0"/>
                  </a:lnTo>
                  <a:lnTo>
                    <a:pt x="12700" y="508"/>
                  </a:lnTo>
                  <a:lnTo>
                    <a:pt x="2286" y="508"/>
                  </a:lnTo>
                  <a:lnTo>
                    <a:pt x="2286" y="5588"/>
                  </a:lnTo>
                  <a:lnTo>
                    <a:pt x="0" y="5588"/>
                  </a:lnTo>
                  <a:lnTo>
                    <a:pt x="0" y="11938"/>
                  </a:lnTo>
                  <a:lnTo>
                    <a:pt x="0" y="25908"/>
                  </a:lnTo>
                  <a:lnTo>
                    <a:pt x="0" y="170688"/>
                  </a:lnTo>
                  <a:lnTo>
                    <a:pt x="2374" y="170688"/>
                  </a:lnTo>
                  <a:lnTo>
                    <a:pt x="2374" y="177038"/>
                  </a:lnTo>
                  <a:lnTo>
                    <a:pt x="12192" y="177038"/>
                  </a:lnTo>
                  <a:lnTo>
                    <a:pt x="12192" y="176784"/>
                  </a:lnTo>
                  <a:lnTo>
                    <a:pt x="896112" y="176784"/>
                  </a:lnTo>
                  <a:lnTo>
                    <a:pt x="905256" y="178308"/>
                  </a:lnTo>
                  <a:lnTo>
                    <a:pt x="915924" y="179832"/>
                  </a:lnTo>
                  <a:lnTo>
                    <a:pt x="925068" y="184404"/>
                  </a:lnTo>
                  <a:lnTo>
                    <a:pt x="932688" y="187452"/>
                  </a:lnTo>
                  <a:lnTo>
                    <a:pt x="941832" y="193548"/>
                  </a:lnTo>
                  <a:lnTo>
                    <a:pt x="949452" y="198120"/>
                  </a:lnTo>
                  <a:lnTo>
                    <a:pt x="963168" y="211836"/>
                  </a:lnTo>
                  <a:lnTo>
                    <a:pt x="969264" y="219456"/>
                  </a:lnTo>
                  <a:lnTo>
                    <a:pt x="973836" y="228600"/>
                  </a:lnTo>
                  <a:lnTo>
                    <a:pt x="978408" y="236220"/>
                  </a:lnTo>
                  <a:lnTo>
                    <a:pt x="981456" y="245364"/>
                  </a:lnTo>
                  <a:lnTo>
                    <a:pt x="984504" y="256032"/>
                  </a:lnTo>
                  <a:lnTo>
                    <a:pt x="986028" y="265176"/>
                  </a:lnTo>
                  <a:lnTo>
                    <a:pt x="986028" y="405384"/>
                  </a:lnTo>
                  <a:lnTo>
                    <a:pt x="928116" y="405384"/>
                  </a:lnTo>
                  <a:lnTo>
                    <a:pt x="923544" y="405384"/>
                  </a:lnTo>
                  <a:lnTo>
                    <a:pt x="918972" y="408432"/>
                  </a:lnTo>
                  <a:lnTo>
                    <a:pt x="917448" y="413004"/>
                  </a:lnTo>
                  <a:lnTo>
                    <a:pt x="914400" y="417576"/>
                  </a:lnTo>
                  <a:lnTo>
                    <a:pt x="917448" y="426720"/>
                  </a:lnTo>
                  <a:lnTo>
                    <a:pt x="1063739" y="623303"/>
                  </a:lnTo>
                  <a:lnTo>
                    <a:pt x="1066787" y="626364"/>
                  </a:lnTo>
                  <a:lnTo>
                    <a:pt x="1069835" y="627888"/>
                  </a:lnTo>
                  <a:lnTo>
                    <a:pt x="1078979" y="627888"/>
                  </a:lnTo>
                  <a:lnTo>
                    <a:pt x="1082027" y="626364"/>
                  </a:lnTo>
                  <a:lnTo>
                    <a:pt x="1085075" y="623316"/>
                  </a:lnTo>
                  <a:lnTo>
                    <a:pt x="1085075" y="608076"/>
                  </a:lnTo>
                  <a:lnTo>
                    <a:pt x="1085088" y="623316"/>
                  </a:lnTo>
                  <a:lnTo>
                    <a:pt x="1231392" y="426720"/>
                  </a:lnTo>
                  <a:lnTo>
                    <a:pt x="1234440" y="417576"/>
                  </a:lnTo>
                  <a:close/>
                </a:path>
              </a:pathLst>
            </a:custGeom>
            <a:solidFill>
              <a:srgbClr val="EF52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0016" y="1091184"/>
              <a:ext cx="71627" cy="2255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46192" y="2519172"/>
              <a:ext cx="4570475" cy="126491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86393" y="2519171"/>
              <a:ext cx="3730625" cy="1257300"/>
            </a:xfrm>
            <a:custGeom>
              <a:avLst/>
              <a:gdLst/>
              <a:ahLst/>
              <a:cxnLst/>
              <a:rect l="l" t="t" r="r" b="b"/>
              <a:pathLst>
                <a:path w="3730625" h="1257300">
                  <a:moveTo>
                    <a:pt x="3730275" y="1257300"/>
                  </a:moveTo>
                  <a:lnTo>
                    <a:pt x="545114" y="1257300"/>
                  </a:lnTo>
                  <a:lnTo>
                    <a:pt x="901730" y="900684"/>
                  </a:lnTo>
                  <a:lnTo>
                    <a:pt x="0" y="0"/>
                  </a:lnTo>
                  <a:lnTo>
                    <a:pt x="3730275" y="0"/>
                  </a:lnTo>
                  <a:lnTo>
                    <a:pt x="3730275" y="125730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46192" y="2519171"/>
              <a:ext cx="1186180" cy="1257935"/>
            </a:xfrm>
            <a:custGeom>
              <a:avLst/>
              <a:gdLst/>
              <a:ahLst/>
              <a:cxnLst/>
              <a:rect l="l" t="t" r="r" b="b"/>
              <a:pathLst>
                <a:path w="1186179" h="1257935">
                  <a:moveTo>
                    <a:pt x="1185672" y="897636"/>
                  </a:moveTo>
                  <a:lnTo>
                    <a:pt x="1179576" y="893064"/>
                  </a:lnTo>
                  <a:lnTo>
                    <a:pt x="287388" y="0"/>
                  </a:lnTo>
                  <a:lnTo>
                    <a:pt x="269748" y="0"/>
                  </a:lnTo>
                  <a:lnTo>
                    <a:pt x="255676" y="0"/>
                  </a:lnTo>
                  <a:lnTo>
                    <a:pt x="252082" y="0"/>
                  </a:lnTo>
                  <a:lnTo>
                    <a:pt x="0" y="0"/>
                  </a:lnTo>
                  <a:lnTo>
                    <a:pt x="0" y="1257300"/>
                  </a:lnTo>
                  <a:lnTo>
                    <a:pt x="798576" y="1257300"/>
                  </a:lnTo>
                  <a:lnTo>
                    <a:pt x="800100" y="1257312"/>
                  </a:lnTo>
                  <a:lnTo>
                    <a:pt x="833615" y="1257312"/>
                  </a:lnTo>
                  <a:lnTo>
                    <a:pt x="835126" y="1255788"/>
                  </a:lnTo>
                  <a:lnTo>
                    <a:pt x="1179576" y="909840"/>
                  </a:lnTo>
                  <a:lnTo>
                    <a:pt x="1185672" y="905256"/>
                  </a:lnTo>
                  <a:lnTo>
                    <a:pt x="1185672" y="897636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67678" y="2519171"/>
              <a:ext cx="1029969" cy="1257300"/>
            </a:xfrm>
            <a:custGeom>
              <a:avLst/>
              <a:gdLst/>
              <a:ahLst/>
              <a:cxnLst/>
              <a:rect l="l" t="t" r="r" b="b"/>
              <a:pathLst>
                <a:path w="1029970" h="1257300">
                  <a:moveTo>
                    <a:pt x="674498" y="1257300"/>
                  </a:moveTo>
                  <a:lnTo>
                    <a:pt x="544957" y="1257300"/>
                  </a:lnTo>
                  <a:lnTo>
                    <a:pt x="901574" y="900684"/>
                  </a:lnTo>
                  <a:lnTo>
                    <a:pt x="0" y="0"/>
                  </a:lnTo>
                  <a:lnTo>
                    <a:pt x="128906" y="0"/>
                  </a:lnTo>
                  <a:lnTo>
                    <a:pt x="1029590" y="900684"/>
                  </a:lnTo>
                  <a:lnTo>
                    <a:pt x="674498" y="1257300"/>
                  </a:lnTo>
                  <a:close/>
                </a:path>
              </a:pathLst>
            </a:custGeom>
            <a:solidFill>
              <a:srgbClr val="A1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6192" y="4392167"/>
              <a:ext cx="4584191" cy="64922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775960" y="3776472"/>
              <a:ext cx="4140835" cy="955675"/>
            </a:xfrm>
            <a:custGeom>
              <a:avLst/>
              <a:gdLst/>
              <a:ahLst/>
              <a:cxnLst/>
              <a:rect l="l" t="t" r="r" b="b"/>
              <a:pathLst>
                <a:path w="4140834" h="955675">
                  <a:moveTo>
                    <a:pt x="4140707" y="955547"/>
                  </a:moveTo>
                  <a:lnTo>
                    <a:pt x="0" y="955547"/>
                  </a:lnTo>
                  <a:lnTo>
                    <a:pt x="955547" y="0"/>
                  </a:lnTo>
                  <a:lnTo>
                    <a:pt x="4140707" y="0"/>
                  </a:lnTo>
                  <a:lnTo>
                    <a:pt x="4140707" y="955547"/>
                  </a:lnTo>
                  <a:close/>
                </a:path>
              </a:pathLst>
            </a:custGeom>
            <a:solidFill>
              <a:srgbClr val="8EB3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46192" y="3776472"/>
              <a:ext cx="833755" cy="833755"/>
            </a:xfrm>
            <a:custGeom>
              <a:avLst/>
              <a:gdLst/>
              <a:ahLst/>
              <a:cxnLst/>
              <a:rect l="l" t="t" r="r" b="b"/>
              <a:pathLst>
                <a:path w="833754" h="833754">
                  <a:moveTo>
                    <a:pt x="833628" y="0"/>
                  </a:moveTo>
                  <a:lnTo>
                    <a:pt x="833628" y="0"/>
                  </a:lnTo>
                  <a:lnTo>
                    <a:pt x="0" y="0"/>
                  </a:lnTo>
                  <a:lnTo>
                    <a:pt x="0" y="797547"/>
                  </a:lnTo>
                  <a:lnTo>
                    <a:pt x="0" y="802182"/>
                  </a:lnTo>
                  <a:lnTo>
                    <a:pt x="0" y="813816"/>
                  </a:lnTo>
                  <a:lnTo>
                    <a:pt x="0" y="815340"/>
                  </a:lnTo>
                  <a:lnTo>
                    <a:pt x="0" y="833628"/>
                  </a:lnTo>
                  <a:lnTo>
                    <a:pt x="833628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5439" y="3776472"/>
              <a:ext cx="1316990" cy="1187450"/>
            </a:xfrm>
            <a:custGeom>
              <a:avLst/>
              <a:gdLst/>
              <a:ahLst/>
              <a:cxnLst/>
              <a:rect l="l" t="t" r="r" b="b"/>
              <a:pathLst>
                <a:path w="1316990" h="1187450">
                  <a:moveTo>
                    <a:pt x="129540" y="1187195"/>
                  </a:moveTo>
                  <a:lnTo>
                    <a:pt x="0" y="1187195"/>
                  </a:lnTo>
                  <a:lnTo>
                    <a:pt x="1187196" y="0"/>
                  </a:lnTo>
                  <a:lnTo>
                    <a:pt x="1316736" y="0"/>
                  </a:lnTo>
                  <a:lnTo>
                    <a:pt x="129540" y="1187195"/>
                  </a:lnTo>
                  <a:close/>
                </a:path>
              </a:pathLst>
            </a:custGeom>
            <a:solidFill>
              <a:srgbClr val="A1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2863" y="2519172"/>
              <a:ext cx="3080003" cy="245973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6192" y="5041392"/>
              <a:ext cx="4584191" cy="210311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7459" y="598510"/>
            <a:ext cx="33020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29"/>
              </a:lnSpc>
            </a:pPr>
            <a:r>
              <a:rPr sz="3600" spc="-245" dirty="0">
                <a:latin typeface="Cambria"/>
                <a:cs typeface="Cambria"/>
              </a:rPr>
              <a:t>w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4" name="object 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1893" y="536028"/>
            <a:ext cx="805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9125" algn="l"/>
              </a:tabLst>
            </a:pPr>
            <a:r>
              <a:rPr sz="3600" spc="-180" dirty="0"/>
              <a:t>Standard</a:t>
            </a:r>
            <a:r>
              <a:rPr sz="3600" spc="-35" dirty="0"/>
              <a:t> </a:t>
            </a:r>
            <a:r>
              <a:rPr sz="3600" spc="-740" dirty="0"/>
              <a:t>T</a:t>
            </a:r>
            <a:r>
              <a:rPr sz="3600" spc="-114" dirty="0"/>
              <a:t>e</a:t>
            </a:r>
            <a:r>
              <a:rPr sz="3600" spc="-130" dirty="0"/>
              <a:t>m</a:t>
            </a:r>
            <a:r>
              <a:rPr sz="3600" spc="-135" dirty="0"/>
              <a:t>p</a:t>
            </a:r>
            <a:r>
              <a:rPr sz="3600" spc="-130" dirty="0"/>
              <a:t>l</a:t>
            </a:r>
            <a:r>
              <a:rPr sz="3600" spc="-155" dirty="0"/>
              <a:t>a</a:t>
            </a:r>
            <a:r>
              <a:rPr sz="3600" spc="-215" dirty="0"/>
              <a:t>t</a:t>
            </a:r>
            <a:r>
              <a:rPr sz="3600" spc="-135" dirty="0"/>
              <a:t>e</a:t>
            </a:r>
            <a:r>
              <a:rPr sz="3600" spc="70" dirty="0"/>
              <a:t> </a:t>
            </a:r>
            <a:r>
              <a:rPr sz="3600" spc="-25" dirty="0"/>
              <a:t>for</a:t>
            </a:r>
            <a:r>
              <a:rPr sz="3600" dirty="0"/>
              <a:t>	</a:t>
            </a:r>
            <a:r>
              <a:rPr sz="3600" spc="-65" dirty="0"/>
              <a:t>riting</a:t>
            </a:r>
            <a:r>
              <a:rPr sz="3600" spc="-70" dirty="0"/>
              <a:t> </a:t>
            </a:r>
            <a:r>
              <a:rPr sz="5400" spc="135" baseline="-3086" dirty="0"/>
              <a:t>SRS</a:t>
            </a:r>
            <a:r>
              <a:rPr sz="3600" spc="90" dirty="0"/>
              <a:t>(Cont…)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1003793" y="1290734"/>
            <a:ext cx="4738370" cy="3935729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48615" indent="-297815">
              <a:lnSpc>
                <a:spcPct val="100000"/>
              </a:lnSpc>
              <a:spcBef>
                <a:spcPts val="300"/>
              </a:spcBef>
              <a:buAutoNum type="arabicPeriod" startAt="5"/>
              <a:tabLst>
                <a:tab pos="348615" algn="l"/>
              </a:tabLst>
            </a:pPr>
            <a:r>
              <a:rPr sz="2400" spc="-35" dirty="0">
                <a:latin typeface="Cambria"/>
                <a:cs typeface="Cambria"/>
              </a:rPr>
              <a:t>Other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Nonfunctional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Requirements</a:t>
            </a:r>
            <a:endParaRPr sz="2400">
              <a:latin typeface="Cambria"/>
              <a:cs typeface="Cambria"/>
            </a:endParaRPr>
          </a:p>
          <a:p>
            <a:pPr marL="937260" lvl="1" indent="-429895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937260" algn="l"/>
              </a:tabLst>
            </a:pPr>
            <a:r>
              <a:rPr sz="2300" spc="-85" dirty="0">
                <a:latin typeface="Cambria"/>
                <a:cs typeface="Cambria"/>
              </a:rPr>
              <a:t>Performance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Requirements</a:t>
            </a:r>
            <a:endParaRPr sz="2300">
              <a:latin typeface="Cambria"/>
              <a:cs typeface="Cambria"/>
            </a:endParaRPr>
          </a:p>
          <a:p>
            <a:pPr marL="937260" lvl="1" indent="-42989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937260" algn="l"/>
              </a:tabLst>
            </a:pPr>
            <a:r>
              <a:rPr sz="2300" spc="-25" dirty="0">
                <a:latin typeface="Cambria"/>
                <a:cs typeface="Cambria"/>
              </a:rPr>
              <a:t>Safety</a:t>
            </a:r>
            <a:r>
              <a:rPr sz="2300" spc="-80" dirty="0">
                <a:latin typeface="Cambria"/>
                <a:cs typeface="Cambria"/>
              </a:rPr>
              <a:t> </a:t>
            </a:r>
            <a:r>
              <a:rPr sz="2300" spc="-30" dirty="0">
                <a:latin typeface="Cambria"/>
                <a:cs typeface="Cambria"/>
              </a:rPr>
              <a:t>Requirements</a:t>
            </a:r>
            <a:endParaRPr sz="2300">
              <a:latin typeface="Cambria"/>
              <a:cs typeface="Cambria"/>
            </a:endParaRPr>
          </a:p>
          <a:p>
            <a:pPr marL="937260" lvl="1" indent="-42989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937260" algn="l"/>
              </a:tabLst>
            </a:pPr>
            <a:r>
              <a:rPr sz="2300" spc="-35" dirty="0">
                <a:latin typeface="Cambria"/>
                <a:cs typeface="Cambria"/>
              </a:rPr>
              <a:t>Security</a:t>
            </a:r>
            <a:r>
              <a:rPr sz="2300" spc="-80" dirty="0">
                <a:latin typeface="Cambria"/>
                <a:cs typeface="Cambria"/>
              </a:rPr>
              <a:t> </a:t>
            </a:r>
            <a:r>
              <a:rPr sz="2300" spc="-30" dirty="0">
                <a:latin typeface="Cambria"/>
                <a:cs typeface="Cambria"/>
              </a:rPr>
              <a:t>Requirements</a:t>
            </a:r>
            <a:endParaRPr sz="2300">
              <a:latin typeface="Cambria"/>
              <a:cs typeface="Cambria"/>
            </a:endParaRPr>
          </a:p>
          <a:p>
            <a:pPr marL="937260" lvl="1" indent="-42989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937260" algn="l"/>
              </a:tabLst>
            </a:pPr>
            <a:r>
              <a:rPr sz="2300" spc="-70" dirty="0">
                <a:latin typeface="Cambria"/>
                <a:cs typeface="Cambria"/>
              </a:rPr>
              <a:t>Software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Quality</a:t>
            </a:r>
            <a:r>
              <a:rPr sz="2300" spc="-9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Attributes</a:t>
            </a:r>
            <a:endParaRPr sz="2300">
              <a:latin typeface="Cambria"/>
              <a:cs typeface="Cambria"/>
            </a:endParaRPr>
          </a:p>
          <a:p>
            <a:pPr marL="348615" indent="-297815" algn="just">
              <a:lnSpc>
                <a:spcPct val="100000"/>
              </a:lnSpc>
              <a:spcBef>
                <a:spcPts val="285"/>
              </a:spcBef>
              <a:buAutoNum type="arabicPeriod" startAt="5"/>
              <a:tabLst>
                <a:tab pos="348615" algn="l"/>
              </a:tabLst>
            </a:pPr>
            <a:r>
              <a:rPr sz="2400" spc="-35" dirty="0">
                <a:latin typeface="Cambria"/>
                <a:cs typeface="Cambria"/>
              </a:rPr>
              <a:t>Other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Requirements</a:t>
            </a:r>
            <a:endParaRPr sz="2400">
              <a:latin typeface="Cambria"/>
              <a:cs typeface="Cambria"/>
            </a:endParaRPr>
          </a:p>
          <a:p>
            <a:pPr marL="50800" marR="1937385" algn="just">
              <a:lnSpc>
                <a:spcPct val="108100"/>
              </a:lnSpc>
              <a:spcBef>
                <a:spcPts val="340"/>
              </a:spcBef>
            </a:pPr>
            <a:r>
              <a:rPr sz="2400" spc="-45" dirty="0">
                <a:latin typeface="Cambria"/>
                <a:cs typeface="Cambria"/>
              </a:rPr>
              <a:t>Appendix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120" dirty="0">
                <a:latin typeface="Cambria"/>
                <a:cs typeface="Cambria"/>
              </a:rPr>
              <a:t>A: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Glossary </a:t>
            </a:r>
            <a:r>
              <a:rPr sz="2400" spc="-50" dirty="0">
                <a:latin typeface="Cambria"/>
                <a:cs typeface="Cambria"/>
              </a:rPr>
              <a:t>Appendix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55" dirty="0">
                <a:latin typeface="Cambria"/>
                <a:cs typeface="Cambria"/>
              </a:rPr>
              <a:t>B:</a:t>
            </a:r>
            <a:r>
              <a:rPr sz="2400" spc="-1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Analysis </a:t>
            </a:r>
            <a:r>
              <a:rPr sz="2400" spc="-50" dirty="0">
                <a:latin typeface="Cambria"/>
                <a:cs typeface="Cambria"/>
              </a:rPr>
              <a:t>Appendix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3600" spc="-15" baseline="9259" dirty="0">
                <a:latin typeface="Cambria"/>
                <a:cs typeface="Cambria"/>
              </a:rPr>
              <a:t>Models</a:t>
            </a:r>
            <a:endParaRPr sz="3600" baseline="9259">
              <a:latin typeface="Cambria"/>
              <a:cs typeface="Cambria"/>
            </a:endParaRPr>
          </a:p>
          <a:p>
            <a:pPr marL="1321435" algn="just">
              <a:lnSpc>
                <a:spcPts val="2760"/>
              </a:lnSpc>
            </a:pPr>
            <a:r>
              <a:rPr sz="2400" spc="140" dirty="0">
                <a:latin typeface="Cambria"/>
                <a:cs typeface="Cambria"/>
              </a:rPr>
              <a:t>C: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Issues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Li</a:t>
            </a:r>
            <a:r>
              <a:rPr sz="2400" spc="350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t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5582" y="1362071"/>
            <a:ext cx="170815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50" dirty="0">
                <a:latin typeface="Cambria"/>
                <a:cs typeface="Cambria"/>
              </a:rPr>
              <a:t>o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400">
              <a:latin typeface="Cambria"/>
              <a:cs typeface="Cambria"/>
            </a:endParaRPr>
          </a:p>
          <a:p>
            <a:pPr marL="17780">
              <a:lnSpc>
                <a:spcPct val="100000"/>
              </a:lnSpc>
            </a:pPr>
            <a:r>
              <a:rPr sz="2400" spc="-130" dirty="0">
                <a:latin typeface="Cambria"/>
                <a:cs typeface="Cambria"/>
              </a:rPr>
              <a:t>o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4" name="object 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pc="-195" dirty="0"/>
              <a:t>Problems</a:t>
            </a:r>
            <a:r>
              <a:rPr spc="-125" dirty="0"/>
              <a:t> </a:t>
            </a:r>
            <a:r>
              <a:rPr spc="-170" dirty="0"/>
              <a:t>Without</a:t>
            </a:r>
            <a:r>
              <a:rPr dirty="0"/>
              <a:t> </a:t>
            </a:r>
            <a:r>
              <a:rPr spc="185" dirty="0"/>
              <a:t>SRS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1893" y="1316182"/>
            <a:ext cx="8628380" cy="29241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3695" marR="9525" indent="-341630">
              <a:lnSpc>
                <a:spcPts val="2590"/>
              </a:lnSpc>
              <a:spcBef>
                <a:spcPts val="425"/>
              </a:spcBef>
              <a:buChar char="◻"/>
              <a:tabLst>
                <a:tab pos="354965" algn="l"/>
                <a:tab pos="3397250" algn="l"/>
                <a:tab pos="4355465" algn="l"/>
                <a:tab pos="5480685" algn="l"/>
                <a:tab pos="5993765" algn="l"/>
                <a:tab pos="8319770" algn="l"/>
              </a:tabLst>
            </a:pPr>
            <a:r>
              <a:rPr sz="2400" spc="-70" dirty="0">
                <a:latin typeface="Cambria"/>
                <a:cs typeface="Cambria"/>
              </a:rPr>
              <a:t>Without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developing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114" dirty="0">
                <a:latin typeface="Cambria"/>
                <a:cs typeface="Cambria"/>
              </a:rPr>
              <a:t>SRS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cument,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75" dirty="0">
                <a:solidFill>
                  <a:srgbClr val="BF504D"/>
                </a:solidFill>
                <a:latin typeface="Cambria"/>
                <a:cs typeface="Cambria"/>
              </a:rPr>
              <a:t>system</a:t>
            </a:r>
            <a:r>
              <a:rPr sz="2400" spc="114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60" dirty="0">
                <a:solidFill>
                  <a:srgbClr val="BF504D"/>
                </a:solidFill>
                <a:latin typeface="Cambria"/>
                <a:cs typeface="Cambria"/>
              </a:rPr>
              <a:t>would</a:t>
            </a:r>
            <a:r>
              <a:rPr sz="2400" spc="3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BF504D"/>
                </a:solidFill>
                <a:latin typeface="Cambria"/>
                <a:cs typeface="Cambria"/>
              </a:rPr>
              <a:t>not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125" dirty="0">
                <a:solidFill>
                  <a:srgbClr val="BF504D"/>
                </a:solidFill>
                <a:latin typeface="Cambria"/>
                <a:cs typeface="Cambria"/>
              </a:rPr>
              <a:t>be 	</a:t>
            </a:r>
            <a:r>
              <a:rPr sz="2400" spc="-120" dirty="0">
                <a:solidFill>
                  <a:srgbClr val="BF504D"/>
                </a:solidFill>
                <a:latin typeface="Cambria"/>
                <a:cs typeface="Cambria"/>
              </a:rPr>
              <a:t>properly</a:t>
            </a:r>
            <a:r>
              <a:rPr sz="2400" spc="-2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120" dirty="0">
                <a:solidFill>
                  <a:srgbClr val="BF504D"/>
                </a:solidFill>
                <a:latin typeface="Cambria"/>
                <a:cs typeface="Cambria"/>
              </a:rPr>
              <a:t>implemented</a:t>
            </a:r>
            <a:r>
              <a:rPr sz="2400" spc="-1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according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to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customer</a:t>
            </a:r>
            <a:r>
              <a:rPr sz="2400" spc="28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needs.</a:t>
            </a:r>
            <a:endParaRPr sz="2400">
              <a:latin typeface="Cambria"/>
              <a:cs typeface="Cambria"/>
            </a:endParaRPr>
          </a:p>
          <a:p>
            <a:pPr marL="353695" marR="59690" indent="-341630">
              <a:lnSpc>
                <a:spcPts val="2590"/>
              </a:lnSpc>
              <a:spcBef>
                <a:spcPts val="605"/>
              </a:spcBef>
              <a:buChar char="◻"/>
              <a:tabLst>
                <a:tab pos="354965" algn="l"/>
                <a:tab pos="1626235" algn="l"/>
                <a:tab pos="3147060" algn="l"/>
                <a:tab pos="4070985" algn="l"/>
                <a:tab pos="4352925" algn="l"/>
                <a:tab pos="4373880" algn="l"/>
                <a:tab pos="4654550" algn="l"/>
                <a:tab pos="5483225" algn="l"/>
                <a:tab pos="6699884" algn="l"/>
                <a:tab pos="7479665" algn="l"/>
                <a:tab pos="8190230" algn="l"/>
              </a:tabLst>
            </a:pPr>
            <a:r>
              <a:rPr sz="2400" spc="-10" dirty="0">
                <a:latin typeface="Cambria"/>
                <a:cs typeface="Cambria"/>
              </a:rPr>
              <a:t>Software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developers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would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50" dirty="0">
                <a:latin typeface="Cambria"/>
                <a:cs typeface="Cambria"/>
              </a:rPr>
              <a:t>n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-5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know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whether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what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they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60" dirty="0">
                <a:latin typeface="Cambria"/>
                <a:cs typeface="Cambria"/>
              </a:rPr>
              <a:t>are 	</a:t>
            </a:r>
            <a:r>
              <a:rPr sz="2400" spc="-85" dirty="0">
                <a:latin typeface="Cambria"/>
                <a:cs typeface="Cambria"/>
              </a:rPr>
              <a:t>developing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130" dirty="0"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BF504D"/>
                </a:solidFill>
                <a:latin typeface="Cambria"/>
                <a:cs typeface="Cambria"/>
              </a:rPr>
              <a:t>what</a:t>
            </a:r>
            <a:r>
              <a:rPr sz="2400" spc="9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BF504D"/>
                </a:solidFill>
                <a:latin typeface="Cambria"/>
                <a:cs typeface="Cambria"/>
              </a:rPr>
              <a:t>exactly</a:t>
            </a:r>
            <a:r>
              <a:rPr sz="2400" spc="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is</a:t>
            </a:r>
            <a:r>
              <a:rPr sz="2400" spc="-10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BF504D"/>
                </a:solidFill>
                <a:latin typeface="Cambria"/>
                <a:cs typeface="Cambria"/>
              </a:rPr>
              <a:t>re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125" dirty="0">
                <a:solidFill>
                  <a:srgbClr val="BF504D"/>
                </a:solidFill>
                <a:latin typeface="Cambria"/>
                <a:cs typeface="Cambria"/>
              </a:rPr>
              <a:t>uired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BF504D"/>
                </a:solidFill>
                <a:latin typeface="Cambria"/>
                <a:cs typeface="Cambria"/>
              </a:rPr>
              <a:t>by</a:t>
            </a:r>
            <a:r>
              <a:rPr sz="2400" spc="-5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40" dirty="0">
                <a:solidFill>
                  <a:srgbClr val="BF504D"/>
                </a:solidFill>
                <a:latin typeface="Cambria"/>
                <a:cs typeface="Cambria"/>
              </a:rPr>
              <a:t>the</a:t>
            </a:r>
            <a:r>
              <a:rPr sz="2400" spc="5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BF504D"/>
                </a:solidFill>
                <a:latin typeface="Cambria"/>
                <a:cs typeface="Cambria"/>
              </a:rPr>
              <a:t>customer</a:t>
            </a:r>
            <a:r>
              <a:rPr sz="2400" spc="-3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353695" marR="5080" indent="-341630">
              <a:lnSpc>
                <a:spcPts val="2600"/>
              </a:lnSpc>
              <a:spcBef>
                <a:spcPts val="595"/>
              </a:spcBef>
              <a:buChar char="◻"/>
              <a:tabLst>
                <a:tab pos="354965" algn="l"/>
                <a:tab pos="2159635" algn="l"/>
              </a:tabLst>
            </a:pPr>
            <a:r>
              <a:rPr sz="2400" spc="-100" dirty="0">
                <a:latin typeface="Cambria"/>
                <a:cs typeface="Cambria"/>
              </a:rPr>
              <a:t>Without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110" dirty="0">
                <a:latin typeface="Cambria"/>
                <a:cs typeface="Cambria"/>
              </a:rPr>
              <a:t>SRS,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will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be</a:t>
            </a:r>
            <a:r>
              <a:rPr sz="2400" spc="9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very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difficult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for</a:t>
            </a:r>
            <a:r>
              <a:rPr sz="2400" spc="-35" dirty="0">
                <a:latin typeface="Cambria"/>
                <a:cs typeface="Cambria"/>
              </a:rPr>
              <a:t> the</a:t>
            </a:r>
            <a:r>
              <a:rPr sz="2400" spc="204" dirty="0">
                <a:latin typeface="Cambria"/>
                <a:cs typeface="Cambria"/>
              </a:rPr>
              <a:t> </a:t>
            </a:r>
            <a:r>
              <a:rPr sz="2400" spc="-120" dirty="0">
                <a:solidFill>
                  <a:srgbClr val="BF504D"/>
                </a:solidFill>
                <a:latin typeface="Cambria"/>
                <a:cs typeface="Cambria"/>
              </a:rPr>
              <a:t>maintenance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70" dirty="0">
                <a:solidFill>
                  <a:srgbClr val="BF504D"/>
                </a:solidFill>
                <a:latin typeface="Cambria"/>
                <a:cs typeface="Cambria"/>
              </a:rPr>
              <a:t>engineers 	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to</a:t>
            </a:r>
            <a:r>
              <a:rPr sz="2400" spc="-6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BF504D"/>
                </a:solidFill>
                <a:latin typeface="Cambria"/>
                <a:cs typeface="Cambria"/>
              </a:rPr>
              <a:t>understand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45" dirty="0">
                <a:solidFill>
                  <a:srgbClr val="BF504D"/>
                </a:solidFill>
                <a:latin typeface="Cambria"/>
                <a:cs typeface="Cambria"/>
              </a:rPr>
              <a:t>the</a:t>
            </a:r>
            <a:r>
              <a:rPr sz="2400" spc="8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65" dirty="0">
                <a:solidFill>
                  <a:srgbClr val="BF504D"/>
                </a:solidFill>
                <a:latin typeface="Cambria"/>
                <a:cs typeface="Cambria"/>
              </a:rPr>
              <a:t>functionality</a:t>
            </a:r>
            <a:r>
              <a:rPr sz="2400" spc="-7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system.</a:t>
            </a:r>
            <a:endParaRPr sz="2400">
              <a:latin typeface="Cambria"/>
              <a:cs typeface="Cambria"/>
            </a:endParaRPr>
          </a:p>
          <a:p>
            <a:pPr marL="353695" marR="24765" indent="-341630">
              <a:lnSpc>
                <a:spcPts val="2700"/>
              </a:lnSpc>
              <a:spcBef>
                <a:spcPts val="400"/>
              </a:spcBef>
              <a:buChar char="◻"/>
              <a:tabLst>
                <a:tab pos="354965" algn="l"/>
                <a:tab pos="678180" algn="l"/>
                <a:tab pos="1306195" algn="l"/>
                <a:tab pos="1757045" algn="l"/>
                <a:tab pos="2425065" algn="l"/>
                <a:tab pos="3537585" algn="l"/>
                <a:tab pos="4025265" algn="l"/>
                <a:tab pos="4698365" algn="l"/>
                <a:tab pos="6094730" algn="l"/>
                <a:tab pos="7066915" algn="l"/>
                <a:tab pos="7459980" algn="l"/>
                <a:tab pos="8221980" algn="l"/>
              </a:tabLst>
            </a:pPr>
            <a:r>
              <a:rPr sz="2400" spc="-25" dirty="0">
                <a:latin typeface="Cambria"/>
                <a:cs typeface="Cambria"/>
              </a:rPr>
              <a:t>It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will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be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very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difficult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for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solidFill>
                  <a:srgbClr val="BF504D"/>
                </a:solidFill>
                <a:latin typeface="Cambria"/>
                <a:cs typeface="Cambria"/>
              </a:rPr>
              <a:t>user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document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writers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solidFill>
                  <a:srgbClr val="BF504D"/>
                </a:solidFill>
                <a:latin typeface="Cambria"/>
                <a:cs typeface="Cambria"/>
              </a:rPr>
              <a:t>to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write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145" dirty="0">
                <a:solidFill>
                  <a:srgbClr val="BF504D"/>
                </a:solidFill>
                <a:latin typeface="Cambria"/>
                <a:cs typeface="Cambria"/>
              </a:rPr>
              <a:t>the 	</a:t>
            </a:r>
            <a:r>
              <a:rPr sz="2400" spc="-80" dirty="0">
                <a:solidFill>
                  <a:srgbClr val="BF504D"/>
                </a:solidFill>
                <a:latin typeface="Cambria"/>
                <a:cs typeface="Cambria"/>
              </a:rPr>
              <a:t>users’</a:t>
            </a:r>
            <a:r>
              <a:rPr sz="2400" spc="-18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110" dirty="0">
                <a:solidFill>
                  <a:srgbClr val="BF504D"/>
                </a:solidFill>
                <a:latin typeface="Cambria"/>
                <a:cs typeface="Cambria"/>
              </a:rPr>
              <a:t>manuals</a:t>
            </a:r>
            <a:r>
              <a:rPr sz="2400" spc="-2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120" dirty="0">
                <a:solidFill>
                  <a:srgbClr val="BF504D"/>
                </a:solidFill>
                <a:latin typeface="Cambria"/>
                <a:cs typeface="Cambria"/>
              </a:rPr>
              <a:t>properly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without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25" dirty="0">
                <a:latin typeface="Cambria"/>
                <a:cs typeface="Cambria"/>
              </a:rPr>
              <a:t>understanding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250" dirty="0">
                <a:latin typeface="Cambria"/>
                <a:cs typeface="Cambria"/>
              </a:rPr>
              <a:t> </a:t>
            </a:r>
            <a:r>
              <a:rPr sz="2400" spc="90" dirty="0">
                <a:latin typeface="Cambria"/>
                <a:cs typeface="Cambria"/>
              </a:rPr>
              <a:t>SRS.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468" y="310376"/>
            <a:ext cx="87763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763000" algn="l"/>
              </a:tabLst>
            </a:pPr>
            <a:r>
              <a:rPr u="heavy" spc="-29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Summary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1893" y="1124195"/>
            <a:ext cx="8416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3565" algn="l"/>
              </a:tabLst>
            </a:pPr>
            <a:r>
              <a:rPr sz="2400" dirty="0">
                <a:latin typeface="Cambria"/>
                <a:cs typeface="Cambria"/>
              </a:rPr>
              <a:t>◻</a:t>
            </a:r>
            <a:r>
              <a:rPr sz="2400" spc="270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Requirements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Engineering</a:t>
            </a:r>
            <a:r>
              <a:rPr sz="2400" dirty="0">
                <a:latin typeface="Cambria"/>
                <a:cs typeface="Cambria"/>
              </a:rPr>
              <a:t>	◻</a:t>
            </a:r>
            <a:r>
              <a:rPr sz="2400" spc="21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Requirements</a:t>
            </a:r>
            <a:r>
              <a:rPr sz="2400" spc="-17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Analysis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Model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99137" y="1559409"/>
            <a:ext cx="3652520" cy="3394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79730" indent="-287020">
              <a:lnSpc>
                <a:spcPct val="110900"/>
              </a:lnSpc>
              <a:spcBef>
                <a:spcPts val="100"/>
              </a:spcBef>
              <a:buChar char="•"/>
              <a:tabLst>
                <a:tab pos="299085" algn="l"/>
              </a:tabLst>
            </a:pPr>
            <a:r>
              <a:rPr sz="2200" spc="-110" dirty="0">
                <a:solidFill>
                  <a:srgbClr val="001F60"/>
                </a:solidFill>
                <a:latin typeface="Cambria"/>
                <a:cs typeface="Cambria"/>
              </a:rPr>
              <a:t>Requirements</a:t>
            </a:r>
            <a:r>
              <a:rPr sz="2200" spc="85" dirty="0">
                <a:solidFill>
                  <a:srgbClr val="001F60"/>
                </a:solidFill>
                <a:latin typeface="Cambria"/>
                <a:cs typeface="Cambria"/>
              </a:rPr>
              <a:t> </a:t>
            </a:r>
            <a:r>
              <a:rPr sz="2200" spc="-65" dirty="0">
                <a:solidFill>
                  <a:srgbClr val="001F60"/>
                </a:solidFill>
                <a:latin typeface="Cambria"/>
                <a:cs typeface="Cambria"/>
              </a:rPr>
              <a:t>Engineering </a:t>
            </a:r>
            <a:r>
              <a:rPr sz="2200" spc="-10" dirty="0">
                <a:solidFill>
                  <a:srgbClr val="001F60"/>
                </a:solidFill>
                <a:latin typeface="Cambria"/>
                <a:cs typeface="Cambria"/>
              </a:rPr>
              <a:t>Tasks</a:t>
            </a:r>
            <a:endParaRPr sz="22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969"/>
              </a:spcBef>
              <a:buChar char="•"/>
              <a:tabLst>
                <a:tab pos="299085" algn="l"/>
              </a:tabLst>
            </a:pPr>
            <a:r>
              <a:rPr sz="3300" spc="-30" baseline="1262" dirty="0">
                <a:solidFill>
                  <a:srgbClr val="001F60"/>
                </a:solidFill>
                <a:latin typeface="Cambria"/>
                <a:cs typeface="Cambria"/>
              </a:rPr>
              <a:t>Eliciting</a:t>
            </a:r>
            <a:r>
              <a:rPr sz="3300" spc="-89" baseline="1262" dirty="0">
                <a:solidFill>
                  <a:srgbClr val="001F60"/>
                </a:solidFill>
                <a:latin typeface="Cambria"/>
                <a:cs typeface="Cambria"/>
              </a:rPr>
              <a:t> </a:t>
            </a:r>
            <a:r>
              <a:rPr sz="3300" spc="-37" baseline="1262" dirty="0">
                <a:solidFill>
                  <a:srgbClr val="001F60"/>
                </a:solidFill>
                <a:latin typeface="Cambria"/>
                <a:cs typeface="Cambria"/>
              </a:rPr>
              <a:t>Requirements</a:t>
            </a:r>
            <a:endParaRPr sz="3300" baseline="1262">
              <a:latin typeface="Cambria"/>
              <a:cs typeface="Cambria"/>
            </a:endParaRPr>
          </a:p>
          <a:p>
            <a:pPr marL="299085" marR="241300" indent="-287020">
              <a:lnSpc>
                <a:spcPct val="114999"/>
              </a:lnSpc>
              <a:spcBef>
                <a:spcPts val="420"/>
              </a:spcBef>
              <a:buChar char="•"/>
              <a:tabLst>
                <a:tab pos="299085" algn="l"/>
              </a:tabLst>
            </a:pPr>
            <a:r>
              <a:rPr sz="2200" spc="-60" dirty="0">
                <a:solidFill>
                  <a:srgbClr val="001F60"/>
                </a:solidFill>
                <a:latin typeface="Cambria"/>
                <a:cs typeface="Cambria"/>
              </a:rPr>
              <a:t>Collaborative</a:t>
            </a:r>
            <a:r>
              <a:rPr sz="2200" spc="-15" dirty="0">
                <a:solidFill>
                  <a:srgbClr val="001F60"/>
                </a:solidFill>
                <a:latin typeface="Cambria"/>
                <a:cs typeface="Cambria"/>
              </a:rPr>
              <a:t> </a:t>
            </a:r>
            <a:r>
              <a:rPr sz="2200" spc="-100" dirty="0">
                <a:solidFill>
                  <a:srgbClr val="001F60"/>
                </a:solidFill>
                <a:latin typeface="Cambria"/>
                <a:cs typeface="Cambria"/>
              </a:rPr>
              <a:t>Requirements </a:t>
            </a:r>
            <a:r>
              <a:rPr sz="2200" spc="-10" dirty="0">
                <a:solidFill>
                  <a:srgbClr val="001F60"/>
                </a:solidFill>
                <a:latin typeface="Cambria"/>
                <a:cs typeface="Cambria"/>
              </a:rPr>
              <a:t>Gathering</a:t>
            </a:r>
            <a:endParaRPr sz="22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</a:tabLst>
            </a:pPr>
            <a:r>
              <a:rPr sz="2200" spc="-20" dirty="0">
                <a:solidFill>
                  <a:srgbClr val="001F60"/>
                </a:solidFill>
                <a:latin typeface="Cambria"/>
                <a:cs typeface="Cambria"/>
              </a:rPr>
              <a:t>Quality</a:t>
            </a:r>
            <a:r>
              <a:rPr sz="2200" spc="-60" dirty="0">
                <a:solidFill>
                  <a:srgbClr val="001F60"/>
                </a:solidFill>
                <a:latin typeface="Cambria"/>
                <a:cs typeface="Cambria"/>
              </a:rPr>
              <a:t> </a:t>
            </a:r>
            <a:r>
              <a:rPr sz="2200" spc="-65" dirty="0">
                <a:solidFill>
                  <a:srgbClr val="001F60"/>
                </a:solidFill>
                <a:latin typeface="Cambria"/>
                <a:cs typeface="Cambria"/>
              </a:rPr>
              <a:t>Function</a:t>
            </a:r>
            <a:r>
              <a:rPr sz="2200" spc="-55" dirty="0">
                <a:solidFill>
                  <a:srgbClr val="001F60"/>
                </a:solidFill>
                <a:latin typeface="Cambria"/>
                <a:cs typeface="Cambria"/>
              </a:rPr>
              <a:t> Deployment</a:t>
            </a:r>
            <a:endParaRPr sz="22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Char char="•"/>
              <a:tabLst>
                <a:tab pos="299085" algn="l"/>
              </a:tabLst>
            </a:pPr>
            <a:r>
              <a:rPr sz="2200" spc="-35" dirty="0">
                <a:solidFill>
                  <a:srgbClr val="001F60"/>
                </a:solidFill>
                <a:latin typeface="Cambria"/>
                <a:cs typeface="Cambria"/>
              </a:rPr>
              <a:t>Usage</a:t>
            </a:r>
            <a:r>
              <a:rPr sz="2200" spc="-85" dirty="0">
                <a:solidFill>
                  <a:srgbClr val="001F6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01F60"/>
                </a:solidFill>
                <a:latin typeface="Cambria"/>
                <a:cs typeface="Cambria"/>
              </a:rPr>
              <a:t>Scenarios</a:t>
            </a:r>
            <a:endParaRPr sz="22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885"/>
              </a:spcBef>
              <a:buChar char="•"/>
              <a:tabLst>
                <a:tab pos="299085" algn="l"/>
              </a:tabLst>
            </a:pPr>
            <a:r>
              <a:rPr sz="2200" spc="-60" dirty="0">
                <a:solidFill>
                  <a:srgbClr val="001F60"/>
                </a:solidFill>
                <a:latin typeface="Cambria"/>
                <a:cs typeface="Cambria"/>
              </a:rPr>
              <a:t>Elicitation</a:t>
            </a:r>
            <a:r>
              <a:rPr sz="2200" spc="-20" dirty="0">
                <a:solidFill>
                  <a:srgbClr val="001F60"/>
                </a:solidFill>
                <a:latin typeface="Cambria"/>
                <a:cs typeface="Cambria"/>
              </a:rPr>
              <a:t> </a:t>
            </a:r>
            <a:r>
              <a:rPr sz="2200" spc="-135" dirty="0">
                <a:solidFill>
                  <a:srgbClr val="001F60"/>
                </a:solidFill>
                <a:latin typeface="Cambria"/>
                <a:cs typeface="Cambria"/>
              </a:rPr>
              <a:t>Work</a:t>
            </a:r>
            <a:r>
              <a:rPr sz="2200" spc="-105" dirty="0">
                <a:solidFill>
                  <a:srgbClr val="001F6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01F60"/>
                </a:solidFill>
                <a:latin typeface="Cambria"/>
                <a:cs typeface="Cambria"/>
              </a:rPr>
              <a:t>Products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80632" y="1495405"/>
            <a:ext cx="2417445" cy="179514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90"/>
              </a:spcBef>
              <a:buChar char="•"/>
              <a:tabLst>
                <a:tab pos="299085" algn="l"/>
              </a:tabLst>
            </a:pPr>
            <a:r>
              <a:rPr sz="2200" spc="-20" dirty="0">
                <a:solidFill>
                  <a:srgbClr val="001F60"/>
                </a:solidFill>
                <a:latin typeface="Cambria"/>
                <a:cs typeface="Cambria"/>
              </a:rPr>
              <a:t>Use-</a:t>
            </a:r>
            <a:r>
              <a:rPr sz="2200" dirty="0">
                <a:solidFill>
                  <a:srgbClr val="001F60"/>
                </a:solidFill>
                <a:latin typeface="Cambria"/>
                <a:cs typeface="Cambria"/>
              </a:rPr>
              <a:t>Case</a:t>
            </a:r>
            <a:r>
              <a:rPr sz="2200" spc="-70" dirty="0">
                <a:solidFill>
                  <a:srgbClr val="001F60"/>
                </a:solidFill>
                <a:latin typeface="Cambria"/>
                <a:cs typeface="Cambria"/>
              </a:rPr>
              <a:t> </a:t>
            </a:r>
            <a:r>
              <a:rPr sz="2200" spc="-45" dirty="0">
                <a:solidFill>
                  <a:srgbClr val="001F60"/>
                </a:solidFill>
                <a:latin typeface="Cambria"/>
                <a:cs typeface="Cambria"/>
              </a:rPr>
              <a:t>Diagram</a:t>
            </a:r>
            <a:endParaRPr sz="22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795"/>
              </a:spcBef>
              <a:buChar char="•"/>
              <a:tabLst>
                <a:tab pos="299085" algn="l"/>
              </a:tabLst>
            </a:pPr>
            <a:r>
              <a:rPr sz="2200" dirty="0">
                <a:solidFill>
                  <a:srgbClr val="001F60"/>
                </a:solidFill>
                <a:latin typeface="Cambria"/>
                <a:cs typeface="Cambria"/>
              </a:rPr>
              <a:t>Class</a:t>
            </a:r>
            <a:r>
              <a:rPr sz="2200" spc="-35" dirty="0">
                <a:solidFill>
                  <a:srgbClr val="001F6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01F60"/>
                </a:solidFill>
                <a:latin typeface="Cambria"/>
                <a:cs typeface="Cambria"/>
              </a:rPr>
              <a:t>Diagram</a:t>
            </a:r>
            <a:endParaRPr sz="22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885"/>
              </a:spcBef>
              <a:buChar char="•"/>
              <a:tabLst>
                <a:tab pos="299085" algn="l"/>
              </a:tabLst>
            </a:pPr>
            <a:r>
              <a:rPr sz="2200" spc="-80" dirty="0">
                <a:solidFill>
                  <a:srgbClr val="001F60"/>
                </a:solidFill>
                <a:latin typeface="Cambria"/>
                <a:cs typeface="Cambria"/>
              </a:rPr>
              <a:t>State</a:t>
            </a:r>
            <a:r>
              <a:rPr sz="2200" spc="-25" dirty="0">
                <a:solidFill>
                  <a:srgbClr val="001F60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001F60"/>
                </a:solidFill>
                <a:latin typeface="Cambria"/>
                <a:cs typeface="Cambria"/>
              </a:rPr>
              <a:t>Diagram</a:t>
            </a:r>
            <a:endParaRPr sz="2200">
              <a:latin typeface="Cambria"/>
              <a:cs typeface="Cambria"/>
            </a:endParaRPr>
          </a:p>
          <a:p>
            <a:pPr marL="299085" indent="-286385">
              <a:lnSpc>
                <a:spcPct val="100000"/>
              </a:lnSpc>
              <a:spcBef>
                <a:spcPts val="900"/>
              </a:spcBef>
              <a:buChar char="•"/>
              <a:tabLst>
                <a:tab pos="299085" algn="l"/>
              </a:tabLst>
            </a:pPr>
            <a:r>
              <a:rPr sz="2200" spc="-50" dirty="0">
                <a:solidFill>
                  <a:srgbClr val="001F60"/>
                </a:solidFill>
                <a:latin typeface="Cambria"/>
                <a:cs typeface="Cambria"/>
              </a:rPr>
              <a:t>Data</a:t>
            </a:r>
            <a:r>
              <a:rPr sz="2200" spc="-60" dirty="0">
                <a:solidFill>
                  <a:srgbClr val="001F60"/>
                </a:solidFill>
                <a:latin typeface="Cambria"/>
                <a:cs typeface="Cambria"/>
              </a:rPr>
              <a:t> </a:t>
            </a:r>
            <a:r>
              <a:rPr sz="2200" spc="-20" dirty="0">
                <a:solidFill>
                  <a:srgbClr val="001F60"/>
                </a:solidFill>
                <a:latin typeface="Cambria"/>
                <a:cs typeface="Cambria"/>
              </a:rPr>
              <a:t>Flow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67149" y="3251736"/>
            <a:ext cx="9956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5" dirty="0">
                <a:solidFill>
                  <a:srgbClr val="001F60"/>
                </a:solidFill>
                <a:latin typeface="Cambria"/>
                <a:cs typeface="Cambria"/>
              </a:rPr>
              <a:t>Diagram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23382" y="3286603"/>
            <a:ext cx="4065270" cy="1900555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1085"/>
              </a:spcBef>
              <a:buChar char="◻"/>
              <a:tabLst>
                <a:tab pos="354330" algn="l"/>
              </a:tabLst>
            </a:pPr>
            <a:r>
              <a:rPr sz="2400" spc="-70" dirty="0">
                <a:latin typeface="Cambria"/>
                <a:cs typeface="Cambria"/>
              </a:rPr>
              <a:t>Negotiating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Requirements</a:t>
            </a:r>
            <a:endParaRPr sz="2400">
              <a:latin typeface="Cambria"/>
              <a:cs typeface="Cambria"/>
            </a:endParaRPr>
          </a:p>
          <a:p>
            <a:pPr marL="353695" marR="5080" indent="-341630">
              <a:lnSpc>
                <a:spcPct val="110000"/>
              </a:lnSpc>
              <a:spcBef>
                <a:spcPts val="695"/>
              </a:spcBef>
              <a:buChar char="◻"/>
              <a:tabLst>
                <a:tab pos="354965" algn="l"/>
              </a:tabLst>
            </a:pPr>
            <a:r>
              <a:rPr sz="2400" spc="-70" dirty="0">
                <a:latin typeface="Cambria"/>
                <a:cs typeface="Cambria"/>
              </a:rPr>
              <a:t>Functional</a:t>
            </a:r>
            <a:r>
              <a:rPr sz="2400" spc="-65" dirty="0">
                <a:latin typeface="Cambria"/>
                <a:cs typeface="Cambria"/>
              </a:rPr>
              <a:t> and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non-</a:t>
            </a:r>
            <a:r>
              <a:rPr sz="2400" spc="-55" dirty="0">
                <a:latin typeface="Cambria"/>
                <a:cs typeface="Cambria"/>
              </a:rPr>
              <a:t>functional 	</a:t>
            </a:r>
            <a:r>
              <a:rPr sz="2400" spc="-60" dirty="0">
                <a:latin typeface="Cambria"/>
                <a:cs typeface="Cambria"/>
              </a:rPr>
              <a:t>requirements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985"/>
              </a:spcBef>
              <a:buChar char="◻"/>
              <a:tabLst>
                <a:tab pos="354330" algn="l"/>
              </a:tabLst>
            </a:pPr>
            <a:r>
              <a:rPr sz="2400" spc="90" dirty="0">
                <a:latin typeface="Cambria"/>
                <a:cs typeface="Cambria"/>
              </a:rPr>
              <a:t>SRS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0976" y="1325879"/>
            <a:ext cx="4395470" cy="487680"/>
            <a:chOff x="950976" y="1325879"/>
            <a:chExt cx="4395470" cy="487680"/>
          </a:xfrm>
        </p:grpSpPr>
        <p:sp>
          <p:nvSpPr>
            <p:cNvPr id="3" name="object 3"/>
            <p:cNvSpPr/>
            <p:nvPr/>
          </p:nvSpPr>
          <p:spPr>
            <a:xfrm>
              <a:off x="963168" y="1325879"/>
              <a:ext cx="4383405" cy="487680"/>
            </a:xfrm>
            <a:custGeom>
              <a:avLst/>
              <a:gdLst/>
              <a:ahLst/>
              <a:cxnLst/>
              <a:rect l="l" t="t" r="r" b="b"/>
              <a:pathLst>
                <a:path w="4383405" h="487680">
                  <a:moveTo>
                    <a:pt x="4383024" y="0"/>
                  </a:moveTo>
                  <a:lnTo>
                    <a:pt x="502297" y="0"/>
                  </a:lnTo>
                  <a:lnTo>
                    <a:pt x="502297" y="462280"/>
                  </a:lnTo>
                  <a:lnTo>
                    <a:pt x="502297" y="468007"/>
                  </a:lnTo>
                  <a:lnTo>
                    <a:pt x="495287" y="461772"/>
                  </a:lnTo>
                  <a:lnTo>
                    <a:pt x="502145" y="243840"/>
                  </a:lnTo>
                  <a:lnTo>
                    <a:pt x="502145" y="462280"/>
                  </a:lnTo>
                  <a:lnTo>
                    <a:pt x="502297" y="462280"/>
                  </a:lnTo>
                  <a:lnTo>
                    <a:pt x="502297" y="0"/>
                  </a:lnTo>
                  <a:lnTo>
                    <a:pt x="489191" y="0"/>
                  </a:lnTo>
                  <a:lnTo>
                    <a:pt x="483095" y="6096"/>
                  </a:lnTo>
                  <a:lnTo>
                    <a:pt x="483095" y="12192"/>
                  </a:lnTo>
                  <a:lnTo>
                    <a:pt x="0" y="12192"/>
                  </a:lnTo>
                  <a:lnTo>
                    <a:pt x="0" y="473964"/>
                  </a:lnTo>
                  <a:lnTo>
                    <a:pt x="483095" y="473964"/>
                  </a:lnTo>
                  <a:lnTo>
                    <a:pt x="483095" y="481584"/>
                  </a:lnTo>
                  <a:lnTo>
                    <a:pt x="489191" y="487680"/>
                  </a:lnTo>
                  <a:lnTo>
                    <a:pt x="495287" y="487680"/>
                  </a:lnTo>
                  <a:lnTo>
                    <a:pt x="4383024" y="487680"/>
                  </a:lnTo>
                  <a:lnTo>
                    <a:pt x="4383024" y="473964"/>
                  </a:lnTo>
                  <a:lnTo>
                    <a:pt x="509003" y="473964"/>
                  </a:lnTo>
                  <a:lnTo>
                    <a:pt x="508711" y="473710"/>
                  </a:lnTo>
                  <a:lnTo>
                    <a:pt x="4383024" y="473710"/>
                  </a:lnTo>
                  <a:lnTo>
                    <a:pt x="4383024" y="462280"/>
                  </a:lnTo>
                  <a:lnTo>
                    <a:pt x="509016" y="462280"/>
                  </a:lnTo>
                  <a:lnTo>
                    <a:pt x="509016" y="25908"/>
                  </a:lnTo>
                  <a:lnTo>
                    <a:pt x="4383024" y="25908"/>
                  </a:lnTo>
                  <a:lnTo>
                    <a:pt x="4383024" y="12192"/>
                  </a:lnTo>
                  <a:lnTo>
                    <a:pt x="4383024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976" y="1325879"/>
              <a:ext cx="521334" cy="487680"/>
            </a:xfrm>
            <a:custGeom>
              <a:avLst/>
              <a:gdLst/>
              <a:ahLst/>
              <a:cxnLst/>
              <a:rect l="l" t="t" r="r" b="b"/>
              <a:pathLst>
                <a:path w="521334" h="487680">
                  <a:moveTo>
                    <a:pt x="521195" y="6350"/>
                  </a:moveTo>
                  <a:lnTo>
                    <a:pt x="518274" y="6350"/>
                  </a:lnTo>
                  <a:lnTo>
                    <a:pt x="518274" y="0"/>
                  </a:lnTo>
                  <a:lnTo>
                    <a:pt x="507492" y="0"/>
                  </a:lnTo>
                  <a:lnTo>
                    <a:pt x="507479" y="25400"/>
                  </a:lnTo>
                  <a:lnTo>
                    <a:pt x="507479" y="25895"/>
                  </a:lnTo>
                  <a:lnTo>
                    <a:pt x="507034" y="25400"/>
                  </a:lnTo>
                  <a:lnTo>
                    <a:pt x="507479" y="25400"/>
                  </a:lnTo>
                  <a:lnTo>
                    <a:pt x="507479" y="0"/>
                  </a:lnTo>
                  <a:lnTo>
                    <a:pt x="504304" y="0"/>
                  </a:lnTo>
                  <a:lnTo>
                    <a:pt x="504304" y="3187"/>
                  </a:lnTo>
                  <a:lnTo>
                    <a:pt x="504304" y="6350"/>
                  </a:lnTo>
                  <a:lnTo>
                    <a:pt x="501383" y="6350"/>
                  </a:lnTo>
                  <a:lnTo>
                    <a:pt x="501383" y="12700"/>
                  </a:lnTo>
                  <a:lnTo>
                    <a:pt x="501383" y="19037"/>
                  </a:lnTo>
                  <a:lnTo>
                    <a:pt x="495300" y="12192"/>
                  </a:lnTo>
                  <a:lnTo>
                    <a:pt x="495300" y="25908"/>
                  </a:lnTo>
                  <a:lnTo>
                    <a:pt x="495300" y="473964"/>
                  </a:lnTo>
                  <a:lnTo>
                    <a:pt x="25908" y="473964"/>
                  </a:lnTo>
                  <a:lnTo>
                    <a:pt x="25615" y="473710"/>
                  </a:lnTo>
                  <a:lnTo>
                    <a:pt x="495287" y="473710"/>
                  </a:lnTo>
                  <a:lnTo>
                    <a:pt x="495287" y="462280"/>
                  </a:lnTo>
                  <a:lnTo>
                    <a:pt x="25895" y="462280"/>
                  </a:lnTo>
                  <a:lnTo>
                    <a:pt x="25895" y="26314"/>
                  </a:lnTo>
                  <a:lnTo>
                    <a:pt x="25908" y="25908"/>
                  </a:lnTo>
                  <a:lnTo>
                    <a:pt x="495300" y="25908"/>
                  </a:lnTo>
                  <a:lnTo>
                    <a:pt x="495300" y="12192"/>
                  </a:lnTo>
                  <a:lnTo>
                    <a:pt x="497954" y="9537"/>
                  </a:lnTo>
                  <a:lnTo>
                    <a:pt x="497954" y="12700"/>
                  </a:lnTo>
                  <a:lnTo>
                    <a:pt x="501383" y="12700"/>
                  </a:lnTo>
                  <a:lnTo>
                    <a:pt x="501383" y="6350"/>
                  </a:lnTo>
                  <a:lnTo>
                    <a:pt x="501142" y="6350"/>
                  </a:lnTo>
                  <a:lnTo>
                    <a:pt x="504304" y="3187"/>
                  </a:lnTo>
                  <a:lnTo>
                    <a:pt x="504304" y="0"/>
                  </a:lnTo>
                  <a:lnTo>
                    <a:pt x="19189" y="0"/>
                  </a:lnTo>
                  <a:lnTo>
                    <a:pt x="19189" y="462280"/>
                  </a:lnTo>
                  <a:lnTo>
                    <a:pt x="19189" y="467995"/>
                  </a:lnTo>
                  <a:lnTo>
                    <a:pt x="12192" y="461772"/>
                  </a:lnTo>
                  <a:lnTo>
                    <a:pt x="19050" y="243840"/>
                  </a:lnTo>
                  <a:lnTo>
                    <a:pt x="19050" y="462280"/>
                  </a:lnTo>
                  <a:lnTo>
                    <a:pt x="19189" y="462280"/>
                  </a:lnTo>
                  <a:lnTo>
                    <a:pt x="1918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507479" y="487680"/>
                  </a:lnTo>
                  <a:lnTo>
                    <a:pt x="518274" y="487680"/>
                  </a:lnTo>
                  <a:lnTo>
                    <a:pt x="518274" y="481330"/>
                  </a:lnTo>
                  <a:lnTo>
                    <a:pt x="521195" y="481330"/>
                  </a:lnTo>
                  <a:lnTo>
                    <a:pt x="521195" y="25400"/>
                  </a:lnTo>
                  <a:lnTo>
                    <a:pt x="521195" y="12700"/>
                  </a:lnTo>
                  <a:lnTo>
                    <a:pt x="521195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2023872"/>
            <a:ext cx="1770887" cy="177088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37192" y="1352794"/>
            <a:ext cx="1263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Cambria"/>
                <a:cs typeface="Cambria"/>
              </a:rPr>
              <a:t>Validation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9581" y="130100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041404"/>
            <a:ext cx="10692765" cy="2519680"/>
          </a:xfrm>
          <a:custGeom>
            <a:avLst/>
            <a:gdLst/>
            <a:ahLst/>
            <a:cxnLst/>
            <a:rect l="l" t="t" r="r" b="b"/>
            <a:pathLst>
              <a:path w="10692765" h="2519679">
                <a:moveTo>
                  <a:pt x="10692384" y="0"/>
                </a:moveTo>
                <a:lnTo>
                  <a:pt x="5346192" y="0"/>
                </a:lnTo>
                <a:lnTo>
                  <a:pt x="0" y="0"/>
                </a:lnTo>
                <a:lnTo>
                  <a:pt x="0" y="2519159"/>
                </a:lnTo>
                <a:lnTo>
                  <a:pt x="5346192" y="2519159"/>
                </a:lnTo>
                <a:lnTo>
                  <a:pt x="10692384" y="2519159"/>
                </a:lnTo>
                <a:lnTo>
                  <a:pt x="10692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67789" y="4298653"/>
            <a:ext cx="7842250" cy="1946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Validation.</a:t>
            </a:r>
            <a:r>
              <a:rPr sz="1800" b="1" spc="1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3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work</a:t>
            </a:r>
            <a:r>
              <a:rPr sz="1800" spc="1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13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produced</a:t>
            </a:r>
            <a:r>
              <a:rPr sz="1800" spc="12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3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3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consequence</a:t>
            </a:r>
            <a:r>
              <a:rPr sz="1800" spc="13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135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requirements </a:t>
            </a:r>
            <a:r>
              <a:rPr sz="1800" dirty="0">
                <a:latin typeface="Calibri"/>
                <a:cs typeface="Calibri"/>
              </a:rPr>
              <a:t>engineering</a:t>
            </a:r>
            <a:r>
              <a:rPr sz="1800" spc="1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15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assessed</a:t>
            </a:r>
            <a:r>
              <a:rPr sz="1800" spc="1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140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quality</a:t>
            </a:r>
            <a:r>
              <a:rPr sz="1800" spc="1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during</a:t>
            </a:r>
            <a:r>
              <a:rPr sz="1800" spc="1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validation</a:t>
            </a:r>
            <a:r>
              <a:rPr sz="1800" spc="145" dirty="0">
                <a:latin typeface="Calibri"/>
                <a:cs typeface="Calibri"/>
              </a:rPr>
              <a:t>  </a:t>
            </a:r>
            <a:r>
              <a:rPr sz="1800" dirty="0">
                <a:latin typeface="Calibri"/>
                <a:cs typeface="Calibri"/>
              </a:rPr>
              <a:t>step.</a:t>
            </a:r>
            <a:r>
              <a:rPr sz="1800" spc="135" dirty="0">
                <a:latin typeface="Calibri"/>
                <a:cs typeface="Calibri"/>
              </a:rPr>
              <a:t>  </a:t>
            </a:r>
            <a:r>
              <a:rPr sz="1800" spc="-10" dirty="0">
                <a:latin typeface="Calibri"/>
                <a:cs typeface="Calibri"/>
              </a:rPr>
              <a:t>Requirements validation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examines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specification</a:t>
            </a:r>
            <a:r>
              <a:rPr sz="1800" dirty="0">
                <a:latin typeface="Calibri"/>
                <a:cs typeface="Calibri"/>
              </a:rPr>
              <a:t> 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ensur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software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requirements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unambiguously;</a:t>
            </a:r>
            <a:endParaRPr sz="1800">
              <a:latin typeface="Calibri"/>
              <a:cs typeface="Calibri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inconsistencies,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omissions,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errors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detected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corrected;</a:t>
            </a:r>
            <a:endParaRPr sz="1800">
              <a:latin typeface="Calibri"/>
              <a:cs typeface="Calibri"/>
            </a:endParaRPr>
          </a:p>
          <a:p>
            <a:pPr marL="12700" marR="5080" indent="-1016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dirty="0">
                <a:latin typeface="Calibri"/>
                <a:cs typeface="Calibri"/>
              </a:rPr>
              <a:t>	that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products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conform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standards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established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process,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project,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46191" y="0"/>
            <a:ext cx="5346700" cy="2519680"/>
            <a:chOff x="5346191" y="0"/>
            <a:chExt cx="5346700" cy="2519680"/>
          </a:xfrm>
        </p:grpSpPr>
        <p:sp>
          <p:nvSpPr>
            <p:cNvPr id="11" name="object 11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46192" y="1325879"/>
              <a:ext cx="4394200" cy="487680"/>
            </a:xfrm>
            <a:custGeom>
              <a:avLst/>
              <a:gdLst/>
              <a:ahLst/>
              <a:cxnLst/>
              <a:rect l="l" t="t" r="r" b="b"/>
              <a:pathLst>
                <a:path w="4394200" h="487680">
                  <a:moveTo>
                    <a:pt x="4393679" y="6350"/>
                  </a:moveTo>
                  <a:lnTo>
                    <a:pt x="4390758" y="6350"/>
                  </a:lnTo>
                  <a:lnTo>
                    <a:pt x="4390758" y="0"/>
                  </a:lnTo>
                  <a:lnTo>
                    <a:pt x="4376788" y="0"/>
                  </a:lnTo>
                  <a:lnTo>
                    <a:pt x="4376788" y="6350"/>
                  </a:lnTo>
                  <a:lnTo>
                    <a:pt x="4373626" y="6350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461772"/>
                  </a:lnTo>
                  <a:lnTo>
                    <a:pt x="0" y="461772"/>
                  </a:lnTo>
                  <a:lnTo>
                    <a:pt x="0" y="473710"/>
                  </a:lnTo>
                  <a:lnTo>
                    <a:pt x="0" y="473964"/>
                  </a:lnTo>
                  <a:lnTo>
                    <a:pt x="0" y="487680"/>
                  </a:lnTo>
                  <a:lnTo>
                    <a:pt x="4379963" y="487680"/>
                  </a:lnTo>
                  <a:lnTo>
                    <a:pt x="4390758" y="487680"/>
                  </a:lnTo>
                  <a:lnTo>
                    <a:pt x="4390758" y="481330"/>
                  </a:lnTo>
                  <a:lnTo>
                    <a:pt x="4393679" y="48133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  <a:tabLst>
                <a:tab pos="3328670" algn="l"/>
              </a:tabLst>
            </a:pPr>
            <a:r>
              <a:rPr spc="-65" dirty="0"/>
              <a:t>Requirements</a:t>
            </a:r>
            <a:r>
              <a:rPr dirty="0"/>
              <a:t>	</a:t>
            </a:r>
            <a:r>
              <a:rPr spc="-130" dirty="0"/>
              <a:t>Engineering</a:t>
            </a:r>
            <a:r>
              <a:rPr spc="-85" dirty="0"/>
              <a:t> </a:t>
            </a:r>
            <a:r>
              <a:rPr spc="-745" dirty="0"/>
              <a:t>T</a:t>
            </a:r>
            <a:r>
              <a:rPr spc="-155" dirty="0"/>
              <a:t>a</a:t>
            </a:r>
            <a:r>
              <a:rPr spc="-130" dirty="0"/>
              <a:t>sks</a:t>
            </a:r>
            <a:r>
              <a:rPr spc="145" dirty="0"/>
              <a:t> </a:t>
            </a:r>
            <a:r>
              <a:rPr spc="-40" dirty="0"/>
              <a:t>cont.</a:t>
            </a: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051808" y="1991407"/>
            <a:ext cx="5405755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705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300" spc="-105" dirty="0">
                <a:solidFill>
                  <a:srgbClr val="BF0000"/>
                </a:solidFill>
                <a:latin typeface="Cambria"/>
                <a:cs typeface="Cambria"/>
              </a:rPr>
              <a:t>Ensure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70" dirty="0">
                <a:solidFill>
                  <a:srgbClr val="BF0000"/>
                </a:solidFill>
                <a:latin typeface="Cambria"/>
                <a:cs typeface="Cambria"/>
              </a:rPr>
              <a:t>quality</a:t>
            </a:r>
            <a:r>
              <a:rPr sz="2300" spc="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endParaRPr sz="2300">
              <a:latin typeface="Cambria"/>
              <a:cs typeface="Cambria"/>
            </a:endParaRPr>
          </a:p>
          <a:p>
            <a:pPr marL="354965" indent="-342265">
              <a:lnSpc>
                <a:spcPts val="2705"/>
              </a:lnSpc>
              <a:buClr>
                <a:srgbClr val="000000"/>
              </a:buClr>
              <a:buChar char="•"/>
              <a:tabLst>
                <a:tab pos="354965" algn="l"/>
                <a:tab pos="1840864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Review</a:t>
            </a:r>
            <a:r>
              <a:rPr sz="2300" spc="7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the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2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r>
              <a:rPr sz="2300" spc="1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specification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for</a:t>
            </a:r>
            <a:endParaRPr sz="2300">
              <a:latin typeface="Cambria"/>
              <a:cs typeface="Cambria"/>
            </a:endParaRPr>
          </a:p>
          <a:p>
            <a:pPr marL="355600" marR="5080">
              <a:lnSpc>
                <a:spcPct val="100000"/>
              </a:lnSpc>
              <a:spcBef>
                <a:spcPts val="110"/>
              </a:spcBef>
              <a:tabLst>
                <a:tab pos="1309370" algn="l"/>
                <a:tab pos="2929255" algn="l"/>
                <a:tab pos="4273550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errors</a:t>
            </a:r>
            <a:r>
              <a:rPr sz="2300" spc="-10" dirty="0">
                <a:latin typeface="Cambria"/>
                <a:cs typeface="Cambria"/>
              </a:rPr>
              <a:t>,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ambiguities</a:t>
            </a:r>
            <a:r>
              <a:rPr sz="2300" spc="-10" dirty="0">
                <a:latin typeface="Cambria"/>
                <a:cs typeface="Cambria"/>
              </a:rPr>
              <a:t>,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omissions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100" dirty="0">
                <a:latin typeface="Cambria"/>
                <a:cs typeface="Cambria"/>
              </a:rPr>
              <a:t>(absence) </a:t>
            </a:r>
            <a:r>
              <a:rPr sz="2300" spc="-55" dirty="0">
                <a:latin typeface="Cambria"/>
                <a:cs typeface="Cambria"/>
              </a:rPr>
              <a:t>and</a:t>
            </a:r>
            <a:r>
              <a:rPr sz="2300" spc="-50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conflicts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0976" y="1496567"/>
            <a:ext cx="4395470" cy="487680"/>
            <a:chOff x="950976" y="1496567"/>
            <a:chExt cx="4395470" cy="487680"/>
          </a:xfrm>
        </p:grpSpPr>
        <p:sp>
          <p:nvSpPr>
            <p:cNvPr id="3" name="object 3"/>
            <p:cNvSpPr/>
            <p:nvPr/>
          </p:nvSpPr>
          <p:spPr>
            <a:xfrm>
              <a:off x="963168" y="1496567"/>
              <a:ext cx="4383405" cy="487680"/>
            </a:xfrm>
            <a:custGeom>
              <a:avLst/>
              <a:gdLst/>
              <a:ahLst/>
              <a:cxnLst/>
              <a:rect l="l" t="t" r="r" b="b"/>
              <a:pathLst>
                <a:path w="4383405" h="487680">
                  <a:moveTo>
                    <a:pt x="4383024" y="0"/>
                  </a:moveTo>
                  <a:lnTo>
                    <a:pt x="470903" y="0"/>
                  </a:lnTo>
                  <a:lnTo>
                    <a:pt x="466331" y="6096"/>
                  </a:lnTo>
                  <a:lnTo>
                    <a:pt x="466331" y="12192"/>
                  </a:lnTo>
                  <a:lnTo>
                    <a:pt x="0" y="12192"/>
                  </a:lnTo>
                  <a:lnTo>
                    <a:pt x="0" y="473964"/>
                  </a:lnTo>
                  <a:lnTo>
                    <a:pt x="466331" y="473964"/>
                  </a:lnTo>
                  <a:lnTo>
                    <a:pt x="466331" y="481584"/>
                  </a:lnTo>
                  <a:lnTo>
                    <a:pt x="470903" y="487680"/>
                  </a:lnTo>
                  <a:lnTo>
                    <a:pt x="478523" y="487680"/>
                  </a:lnTo>
                  <a:lnTo>
                    <a:pt x="4383024" y="487680"/>
                  </a:lnTo>
                  <a:lnTo>
                    <a:pt x="4383024" y="474472"/>
                  </a:lnTo>
                  <a:lnTo>
                    <a:pt x="4383024" y="473964"/>
                  </a:lnTo>
                  <a:lnTo>
                    <a:pt x="4383024" y="461772"/>
                  </a:lnTo>
                  <a:lnTo>
                    <a:pt x="495287" y="461772"/>
                  </a:lnTo>
                  <a:lnTo>
                    <a:pt x="495287" y="25908"/>
                  </a:lnTo>
                  <a:lnTo>
                    <a:pt x="4383024" y="25908"/>
                  </a:lnTo>
                  <a:lnTo>
                    <a:pt x="4383024" y="12192"/>
                  </a:lnTo>
                  <a:lnTo>
                    <a:pt x="4383024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976" y="1496567"/>
              <a:ext cx="521334" cy="487680"/>
            </a:xfrm>
            <a:custGeom>
              <a:avLst/>
              <a:gdLst/>
              <a:ahLst/>
              <a:cxnLst/>
              <a:rect l="l" t="t" r="r" b="b"/>
              <a:pathLst>
                <a:path w="521334" h="487680">
                  <a:moveTo>
                    <a:pt x="521195" y="6350"/>
                  </a:moveTo>
                  <a:lnTo>
                    <a:pt x="518274" y="6350"/>
                  </a:lnTo>
                  <a:lnTo>
                    <a:pt x="518274" y="0"/>
                  </a:lnTo>
                  <a:lnTo>
                    <a:pt x="507492" y="0"/>
                  </a:lnTo>
                  <a:lnTo>
                    <a:pt x="507479" y="25400"/>
                  </a:lnTo>
                  <a:lnTo>
                    <a:pt x="507479" y="25895"/>
                  </a:lnTo>
                  <a:lnTo>
                    <a:pt x="507034" y="25400"/>
                  </a:lnTo>
                  <a:lnTo>
                    <a:pt x="507479" y="25400"/>
                  </a:lnTo>
                  <a:lnTo>
                    <a:pt x="507479" y="0"/>
                  </a:lnTo>
                  <a:lnTo>
                    <a:pt x="504304" y="0"/>
                  </a:lnTo>
                  <a:lnTo>
                    <a:pt x="504304" y="3187"/>
                  </a:lnTo>
                  <a:lnTo>
                    <a:pt x="504304" y="6350"/>
                  </a:lnTo>
                  <a:lnTo>
                    <a:pt x="501383" y="6350"/>
                  </a:lnTo>
                  <a:lnTo>
                    <a:pt x="501383" y="12700"/>
                  </a:lnTo>
                  <a:lnTo>
                    <a:pt x="501383" y="19037"/>
                  </a:lnTo>
                  <a:lnTo>
                    <a:pt x="495300" y="12192"/>
                  </a:lnTo>
                  <a:lnTo>
                    <a:pt x="495300" y="25908"/>
                  </a:lnTo>
                  <a:lnTo>
                    <a:pt x="495300" y="473964"/>
                  </a:lnTo>
                  <a:lnTo>
                    <a:pt x="495287" y="461772"/>
                  </a:lnTo>
                  <a:lnTo>
                    <a:pt x="25895" y="461772"/>
                  </a:lnTo>
                  <a:lnTo>
                    <a:pt x="25895" y="26314"/>
                  </a:lnTo>
                  <a:lnTo>
                    <a:pt x="25895" y="26162"/>
                  </a:lnTo>
                  <a:lnTo>
                    <a:pt x="25908" y="25908"/>
                  </a:lnTo>
                  <a:lnTo>
                    <a:pt x="495300" y="25908"/>
                  </a:lnTo>
                  <a:lnTo>
                    <a:pt x="495300" y="12192"/>
                  </a:lnTo>
                  <a:lnTo>
                    <a:pt x="497954" y="9537"/>
                  </a:lnTo>
                  <a:lnTo>
                    <a:pt x="497954" y="12700"/>
                  </a:lnTo>
                  <a:lnTo>
                    <a:pt x="501383" y="12700"/>
                  </a:lnTo>
                  <a:lnTo>
                    <a:pt x="501383" y="6350"/>
                  </a:lnTo>
                  <a:lnTo>
                    <a:pt x="501142" y="6350"/>
                  </a:lnTo>
                  <a:lnTo>
                    <a:pt x="504304" y="3187"/>
                  </a:lnTo>
                  <a:lnTo>
                    <a:pt x="504304" y="0"/>
                  </a:lnTo>
                  <a:lnTo>
                    <a:pt x="19329" y="0"/>
                  </a:lnTo>
                  <a:lnTo>
                    <a:pt x="19329" y="461772"/>
                  </a:lnTo>
                  <a:lnTo>
                    <a:pt x="19329" y="468122"/>
                  </a:lnTo>
                  <a:lnTo>
                    <a:pt x="12192" y="461772"/>
                  </a:lnTo>
                  <a:lnTo>
                    <a:pt x="19037" y="244246"/>
                  </a:lnTo>
                  <a:lnTo>
                    <a:pt x="19037" y="461772"/>
                  </a:lnTo>
                  <a:lnTo>
                    <a:pt x="19329" y="461772"/>
                  </a:lnTo>
                  <a:lnTo>
                    <a:pt x="1932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507479" y="487680"/>
                  </a:lnTo>
                  <a:lnTo>
                    <a:pt x="518274" y="487680"/>
                  </a:lnTo>
                  <a:lnTo>
                    <a:pt x="518274" y="481330"/>
                  </a:lnTo>
                  <a:lnTo>
                    <a:pt x="521195" y="481330"/>
                  </a:lnTo>
                  <a:lnTo>
                    <a:pt x="521195" y="25400"/>
                  </a:lnTo>
                  <a:lnTo>
                    <a:pt x="521195" y="12700"/>
                  </a:lnTo>
                  <a:lnTo>
                    <a:pt x="521195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1704" y="2194560"/>
            <a:ext cx="1828799" cy="1828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20374" y="1522011"/>
            <a:ext cx="3451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3564" algn="l"/>
              </a:tabLst>
            </a:pPr>
            <a:r>
              <a:rPr sz="2400" spc="-10" dirty="0">
                <a:latin typeface="Cambria"/>
                <a:cs typeface="Cambria"/>
              </a:rPr>
              <a:t>Requirements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90" dirty="0">
                <a:latin typeface="Cambria"/>
                <a:cs typeface="Cambria"/>
              </a:rPr>
              <a:t>Management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9581" y="1470219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05936" y="3067669"/>
            <a:ext cx="227965" cy="1601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300" spc="-175" dirty="0">
                <a:solidFill>
                  <a:srgbClr val="BF0000"/>
                </a:solidFill>
                <a:latin typeface="Cambria"/>
                <a:cs typeface="Cambria"/>
              </a:rPr>
              <a:t>m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50"/>
              </a:spcBef>
            </a:pPr>
            <a:endParaRPr sz="2300">
              <a:latin typeface="Cambria"/>
              <a:cs typeface="Cambria"/>
            </a:endParaRPr>
          </a:p>
          <a:p>
            <a:pPr marL="84455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7067" y="6086124"/>
            <a:ext cx="1206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solidFill>
                  <a:srgbClr val="BF000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11" name="object 11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46192" y="1496567"/>
              <a:ext cx="4394200" cy="487680"/>
            </a:xfrm>
            <a:custGeom>
              <a:avLst/>
              <a:gdLst/>
              <a:ahLst/>
              <a:cxnLst/>
              <a:rect l="l" t="t" r="r" b="b"/>
              <a:pathLst>
                <a:path w="4394200" h="487680">
                  <a:moveTo>
                    <a:pt x="4393679" y="6350"/>
                  </a:moveTo>
                  <a:lnTo>
                    <a:pt x="4390758" y="6350"/>
                  </a:lnTo>
                  <a:lnTo>
                    <a:pt x="4390758" y="0"/>
                  </a:lnTo>
                  <a:lnTo>
                    <a:pt x="4376788" y="0"/>
                  </a:lnTo>
                  <a:lnTo>
                    <a:pt x="4376788" y="6350"/>
                  </a:lnTo>
                  <a:lnTo>
                    <a:pt x="4373626" y="6350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461772"/>
                  </a:lnTo>
                  <a:lnTo>
                    <a:pt x="0" y="461772"/>
                  </a:lnTo>
                  <a:lnTo>
                    <a:pt x="0" y="473710"/>
                  </a:lnTo>
                  <a:lnTo>
                    <a:pt x="0" y="473964"/>
                  </a:lnTo>
                  <a:lnTo>
                    <a:pt x="0" y="487680"/>
                  </a:lnTo>
                  <a:lnTo>
                    <a:pt x="4379963" y="487680"/>
                  </a:lnTo>
                  <a:lnTo>
                    <a:pt x="4390758" y="487680"/>
                  </a:lnTo>
                  <a:lnTo>
                    <a:pt x="4390758" y="481330"/>
                  </a:lnTo>
                  <a:lnTo>
                    <a:pt x="4393679" y="48133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739520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6445" algn="l"/>
              </a:tabLst>
            </a:pPr>
            <a:r>
              <a:rPr spc="-65" dirty="0"/>
              <a:t>Requirements</a:t>
            </a:r>
            <a:r>
              <a:rPr dirty="0"/>
              <a:t>	</a:t>
            </a:r>
            <a:r>
              <a:rPr spc="-130" dirty="0"/>
              <a:t>Engineering</a:t>
            </a:r>
            <a:r>
              <a:rPr spc="-65" dirty="0"/>
              <a:t> </a:t>
            </a:r>
            <a:r>
              <a:rPr spc="-755" dirty="0"/>
              <a:t>T</a:t>
            </a:r>
            <a:r>
              <a:rPr spc="-165" dirty="0"/>
              <a:t>a</a:t>
            </a:r>
            <a:r>
              <a:rPr spc="-140" dirty="0"/>
              <a:t>sks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5346192" y="25908"/>
            <a:ext cx="5346700" cy="7534909"/>
            <a:chOff x="5346192" y="25908"/>
            <a:chExt cx="5346700" cy="7534909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46192" y="2519184"/>
              <a:ext cx="5346700" cy="5041900"/>
            </a:xfrm>
            <a:custGeom>
              <a:avLst/>
              <a:gdLst/>
              <a:ahLst/>
              <a:cxnLst/>
              <a:rect l="l" t="t" r="r" b="b"/>
              <a:pathLst>
                <a:path w="5346700" h="5041900">
                  <a:moveTo>
                    <a:pt x="5346192" y="0"/>
                  </a:moveTo>
                  <a:lnTo>
                    <a:pt x="0" y="0"/>
                  </a:lnTo>
                  <a:lnTo>
                    <a:pt x="0" y="2522220"/>
                  </a:lnTo>
                  <a:lnTo>
                    <a:pt x="0" y="5041379"/>
                  </a:lnTo>
                  <a:lnTo>
                    <a:pt x="5346192" y="5041379"/>
                  </a:lnTo>
                  <a:lnTo>
                    <a:pt x="5346192" y="2522220"/>
                  </a:lnTo>
                  <a:lnTo>
                    <a:pt x="5346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496078" y="2322020"/>
            <a:ext cx="7985759" cy="42684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889885" marR="34925" indent="-342900" algn="just">
              <a:lnSpc>
                <a:spcPct val="98700"/>
              </a:lnSpc>
              <a:spcBef>
                <a:spcPts val="140"/>
              </a:spcBef>
              <a:buChar char="•"/>
              <a:tabLst>
                <a:tab pos="2889885" algn="l"/>
                <a:tab pos="2892425" algn="l"/>
              </a:tabLst>
            </a:pPr>
            <a:r>
              <a:rPr sz="2300" dirty="0">
                <a:latin typeface="Cambria"/>
                <a:cs typeface="Cambria"/>
              </a:rPr>
              <a:t>	It</a:t>
            </a:r>
            <a:r>
              <a:rPr sz="2300" spc="-11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is</a:t>
            </a:r>
            <a:r>
              <a:rPr sz="2300" spc="2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7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s</a:t>
            </a:r>
            <a:r>
              <a:rPr sz="2300" spc="37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</a:t>
            </a:r>
            <a:r>
              <a:rPr sz="2300" spc="21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70" dirty="0">
                <a:latin typeface="Cambria"/>
                <a:cs typeface="Cambria"/>
              </a:rPr>
              <a:t>activities</a:t>
            </a:r>
            <a:r>
              <a:rPr sz="2300" spc="-6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-65" dirty="0">
                <a:solidFill>
                  <a:srgbClr val="BF0000"/>
                </a:solidFill>
                <a:latin typeface="Cambria"/>
                <a:cs typeface="Cambria"/>
              </a:rPr>
              <a:t>identify</a:t>
            </a:r>
            <a:r>
              <a:rPr sz="2300" spc="-65" dirty="0">
                <a:latin typeface="Cambria"/>
                <a:cs typeface="Cambria"/>
              </a:rPr>
              <a:t>,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90" dirty="0">
                <a:solidFill>
                  <a:srgbClr val="BF0000"/>
                </a:solidFill>
                <a:latin typeface="Cambria"/>
                <a:cs typeface="Cambria"/>
              </a:rPr>
              <a:t>control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latin typeface="Cambria"/>
                <a:cs typeface="Cambria"/>
              </a:rPr>
              <a:t>&amp;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trace</a:t>
            </a:r>
            <a:r>
              <a:rPr sz="2300" spc="320" dirty="0">
                <a:solidFill>
                  <a:srgbClr val="BF0000"/>
                </a:solidFill>
                <a:latin typeface="Cambria"/>
                <a:cs typeface="Cambria"/>
              </a:rPr>
              <a:t>  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r>
              <a:rPr sz="2300" spc="425" dirty="0">
                <a:solidFill>
                  <a:srgbClr val="BF0000"/>
                </a:solidFill>
                <a:latin typeface="Cambria"/>
                <a:cs typeface="Cambria"/>
              </a:rPr>
              <a:t>   </a:t>
            </a:r>
            <a:r>
              <a:rPr sz="2300" spc="190" dirty="0">
                <a:latin typeface="Cambria"/>
                <a:cs typeface="Cambria"/>
              </a:rPr>
              <a:t>&amp;</a:t>
            </a:r>
            <a:r>
              <a:rPr sz="2300" spc="520" dirty="0">
                <a:latin typeface="Cambria"/>
                <a:cs typeface="Cambria"/>
              </a:rPr>
              <a:t> 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changes</a:t>
            </a:r>
            <a:r>
              <a:rPr sz="2300" spc="290" dirty="0">
                <a:solidFill>
                  <a:srgbClr val="BF0000"/>
                </a:solidFill>
                <a:latin typeface="Cambria"/>
                <a:cs typeface="Cambria"/>
              </a:rPr>
              <a:t>   </a:t>
            </a:r>
            <a:r>
              <a:rPr sz="2300" spc="-90" dirty="0">
                <a:solidFill>
                  <a:srgbClr val="BF0000"/>
                </a:solidFill>
                <a:latin typeface="Cambria"/>
                <a:cs typeface="Cambria"/>
              </a:rPr>
              <a:t>to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require</a:t>
            </a:r>
            <a:r>
              <a:rPr sz="2300" spc="45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ents </a:t>
            </a:r>
            <a:r>
              <a:rPr sz="2300" spc="-30" dirty="0">
                <a:latin typeface="Cambria"/>
                <a:cs typeface="Cambria"/>
              </a:rPr>
              <a:t>(Umbrella</a:t>
            </a:r>
            <a:r>
              <a:rPr sz="2300" spc="-7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Activities)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at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any </a:t>
            </a:r>
            <a:r>
              <a:rPr sz="2300" spc="-95" dirty="0">
                <a:latin typeface="Cambria"/>
                <a:cs typeface="Cambria"/>
              </a:rPr>
              <a:t>time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as</a:t>
            </a:r>
            <a:r>
              <a:rPr sz="2300" spc="-100" dirty="0">
                <a:latin typeface="Cambria"/>
                <a:cs typeface="Cambria"/>
              </a:rPr>
              <a:t> </a:t>
            </a:r>
            <a:r>
              <a:rPr sz="2300" spc="-30" dirty="0">
                <a:latin typeface="Cambria"/>
                <a:cs typeface="Cambria"/>
              </a:rPr>
              <a:t>the</a:t>
            </a:r>
            <a:r>
              <a:rPr sz="2300" spc="30" dirty="0">
                <a:latin typeface="Cambria"/>
                <a:cs typeface="Cambria"/>
              </a:rPr>
              <a:t> </a:t>
            </a:r>
            <a:r>
              <a:rPr sz="2300" spc="-60" dirty="0">
                <a:latin typeface="Cambria"/>
                <a:cs typeface="Cambria"/>
              </a:rPr>
              <a:t>project</a:t>
            </a:r>
            <a:r>
              <a:rPr sz="2300" spc="4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proceeds.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495"/>
              </a:spcBef>
            </a:pPr>
            <a:endParaRPr sz="23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4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management</a:t>
            </a:r>
            <a:r>
              <a:rPr sz="1800" spc="4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4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4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ess</a:t>
            </a:r>
            <a:r>
              <a:rPr sz="1800" spc="48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48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collecting,</a:t>
            </a:r>
            <a:r>
              <a:rPr sz="1800" spc="4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analyzing,</a:t>
            </a:r>
            <a:r>
              <a:rPr sz="1800" spc="4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refining,</a:t>
            </a:r>
            <a:r>
              <a:rPr sz="1800" spc="4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prioritizing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product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requirements</a:t>
            </a:r>
            <a:r>
              <a:rPr sz="1800" spc="4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planning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delivery.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Big</a:t>
            </a:r>
            <a:r>
              <a:rPr sz="1800" spc="40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BF0000"/>
                </a:solidFill>
                <a:latin typeface="Calibri"/>
                <a:cs typeface="Calibri"/>
              </a:rPr>
              <a:t>Word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Requirement</a:t>
            </a:r>
            <a:r>
              <a:rPr sz="1800" spc="130" dirty="0">
                <a:solidFill>
                  <a:srgbClr val="BF000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Change</a:t>
            </a:r>
            <a:r>
              <a:rPr sz="1800" spc="130" dirty="0">
                <a:solidFill>
                  <a:srgbClr val="BF000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Management</a:t>
            </a:r>
            <a:r>
              <a:rPr sz="1800" spc="130" dirty="0">
                <a:solidFill>
                  <a:srgbClr val="BF000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and</a:t>
            </a:r>
            <a:r>
              <a:rPr sz="1800" spc="130" dirty="0">
                <a:solidFill>
                  <a:srgbClr val="BF000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relationship</a:t>
            </a:r>
            <a:r>
              <a:rPr sz="1800" spc="135" dirty="0">
                <a:solidFill>
                  <a:srgbClr val="BF000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of</a:t>
            </a:r>
            <a:r>
              <a:rPr sz="1800" spc="130" dirty="0">
                <a:solidFill>
                  <a:srgbClr val="BF000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change</a:t>
            </a:r>
            <a:r>
              <a:rPr sz="1800" spc="130" dirty="0">
                <a:solidFill>
                  <a:srgbClr val="BF0000"/>
                </a:solidFill>
                <a:latin typeface="Calibri"/>
                <a:cs typeface="Calibri"/>
              </a:rPr>
              <a:t> 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in</a:t>
            </a:r>
            <a:r>
              <a:rPr sz="1800" spc="120" dirty="0">
                <a:solidFill>
                  <a:srgbClr val="BF0000"/>
                </a:solidFill>
                <a:latin typeface="Calibri"/>
                <a:cs typeface="Calibri"/>
              </a:rPr>
              <a:t>  </a:t>
            </a:r>
            <a:r>
              <a:rPr sz="1800" spc="-10" dirty="0">
                <a:solidFill>
                  <a:srgbClr val="BF0000"/>
                </a:solidFill>
                <a:latin typeface="Calibri"/>
                <a:cs typeface="Calibri"/>
              </a:rPr>
              <a:t>requirement (Impact).</a:t>
            </a:r>
            <a:endParaRPr sz="1800">
              <a:latin typeface="Calibri"/>
              <a:cs typeface="Calibri"/>
            </a:endParaRPr>
          </a:p>
          <a:p>
            <a:pPr marL="12700" marR="6985" algn="just">
              <a:lnSpc>
                <a:spcPct val="100000"/>
              </a:lnSpc>
              <a:spcBef>
                <a:spcPts val="2160"/>
              </a:spcBef>
            </a:pP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Requirements</a:t>
            </a:r>
            <a:r>
              <a:rPr sz="1800" spc="8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management</a:t>
            </a:r>
            <a:r>
              <a:rPr sz="1800" spc="8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does</a:t>
            </a:r>
            <a:r>
              <a:rPr sz="1800" spc="10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not</a:t>
            </a:r>
            <a:r>
              <a:rPr sz="1800" spc="9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end</a:t>
            </a:r>
            <a:r>
              <a:rPr sz="1800" spc="9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with</a:t>
            </a:r>
            <a:r>
              <a:rPr sz="1800" spc="9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product</a:t>
            </a:r>
            <a:r>
              <a:rPr sz="1800" spc="10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release.</a:t>
            </a:r>
            <a:r>
              <a:rPr sz="1800" spc="10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From</a:t>
            </a:r>
            <a:r>
              <a:rPr sz="1800" spc="9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that</a:t>
            </a:r>
            <a:r>
              <a:rPr sz="1800" spc="8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point</a:t>
            </a:r>
            <a:r>
              <a:rPr sz="1800" spc="8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BF0000"/>
                </a:solidFill>
                <a:latin typeface="Calibri"/>
                <a:cs typeface="Calibri"/>
              </a:rPr>
              <a:t>on,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1800" spc="5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data</a:t>
            </a:r>
            <a:r>
              <a:rPr sz="1800" spc="7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coming</a:t>
            </a:r>
            <a:r>
              <a:rPr sz="1800" spc="7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in</a:t>
            </a:r>
            <a:r>
              <a:rPr sz="1800" spc="6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about</a:t>
            </a:r>
            <a:r>
              <a:rPr sz="1800" spc="8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1800" spc="7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applicatio</a:t>
            </a:r>
            <a:r>
              <a:rPr sz="1800" spc="44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’s</a:t>
            </a:r>
            <a:r>
              <a:rPr sz="1800" spc="6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acceptability</a:t>
            </a:r>
            <a:r>
              <a:rPr sz="1800" spc="8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is</a:t>
            </a:r>
            <a:r>
              <a:rPr sz="1800" spc="7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gathered</a:t>
            </a:r>
            <a:r>
              <a:rPr sz="1800" spc="6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and</a:t>
            </a:r>
            <a:r>
              <a:rPr sz="1800" spc="8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fed</a:t>
            </a:r>
            <a:r>
              <a:rPr sz="1800" spc="8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into</a:t>
            </a:r>
            <a:r>
              <a:rPr sz="1800" spc="7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BF0000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BF0000"/>
                </a:solidFill>
                <a:latin typeface="Calibri"/>
                <a:cs typeface="Calibri"/>
              </a:rPr>
              <a:t>Investigation</a:t>
            </a:r>
            <a:r>
              <a:rPr sz="1800" spc="-6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phase</a:t>
            </a:r>
            <a:r>
              <a:rPr sz="1800" spc="-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of</a:t>
            </a:r>
            <a:r>
              <a:rPr sz="1800" spc="-4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next</a:t>
            </a:r>
            <a:r>
              <a:rPr sz="1800" spc="-4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F0000"/>
                </a:solidFill>
                <a:latin typeface="Calibri"/>
                <a:cs typeface="Calibri"/>
              </a:rPr>
              <a:t>generation</a:t>
            </a:r>
            <a:r>
              <a:rPr sz="1800" spc="-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or</a:t>
            </a:r>
            <a:r>
              <a:rPr sz="1800" spc="-4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release.</a:t>
            </a:r>
            <a:r>
              <a:rPr sz="1800" spc="-4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Thus</a:t>
            </a:r>
            <a:r>
              <a:rPr sz="1800" spc="-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process</a:t>
            </a:r>
            <a:r>
              <a:rPr sz="1800" spc="-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begins</a:t>
            </a:r>
            <a:r>
              <a:rPr sz="1800" spc="-35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F0000"/>
                </a:solidFill>
                <a:latin typeface="Calibri"/>
                <a:cs typeface="Calibri"/>
              </a:rPr>
              <a:t>again.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50976" y="1402079"/>
            <a:ext cx="4395470" cy="1117600"/>
          </a:xfrm>
          <a:custGeom>
            <a:avLst/>
            <a:gdLst/>
            <a:ahLst/>
            <a:cxnLst/>
            <a:rect l="l" t="t" r="r" b="b"/>
            <a:pathLst>
              <a:path w="4395470" h="1117600">
                <a:moveTo>
                  <a:pt x="4395203" y="60147"/>
                </a:moveTo>
                <a:lnTo>
                  <a:pt x="4389107" y="56388"/>
                </a:lnTo>
                <a:lnTo>
                  <a:pt x="4369295" y="47244"/>
                </a:lnTo>
                <a:lnTo>
                  <a:pt x="4347959" y="36576"/>
                </a:lnTo>
                <a:lnTo>
                  <a:pt x="4305287" y="21336"/>
                </a:lnTo>
                <a:lnTo>
                  <a:pt x="4259567" y="9144"/>
                </a:lnTo>
                <a:lnTo>
                  <a:pt x="4213847" y="3048"/>
                </a:lnTo>
                <a:lnTo>
                  <a:pt x="4165079" y="0"/>
                </a:lnTo>
                <a:lnTo>
                  <a:pt x="469379" y="0"/>
                </a:lnTo>
                <a:lnTo>
                  <a:pt x="422135" y="3048"/>
                </a:lnTo>
                <a:lnTo>
                  <a:pt x="374891" y="9144"/>
                </a:lnTo>
                <a:lnTo>
                  <a:pt x="330695" y="21336"/>
                </a:lnTo>
                <a:lnTo>
                  <a:pt x="286499" y="36576"/>
                </a:lnTo>
                <a:lnTo>
                  <a:pt x="266687" y="47244"/>
                </a:lnTo>
                <a:lnTo>
                  <a:pt x="245351" y="56388"/>
                </a:lnTo>
                <a:lnTo>
                  <a:pt x="207251" y="80772"/>
                </a:lnTo>
                <a:lnTo>
                  <a:pt x="170675" y="108204"/>
                </a:lnTo>
                <a:lnTo>
                  <a:pt x="121907" y="153924"/>
                </a:lnTo>
                <a:lnTo>
                  <a:pt x="92951" y="188976"/>
                </a:lnTo>
                <a:lnTo>
                  <a:pt x="56375" y="246888"/>
                </a:lnTo>
                <a:lnTo>
                  <a:pt x="47218" y="266738"/>
                </a:lnTo>
                <a:lnTo>
                  <a:pt x="36576" y="288036"/>
                </a:lnTo>
                <a:lnTo>
                  <a:pt x="28943" y="309372"/>
                </a:lnTo>
                <a:lnTo>
                  <a:pt x="21336" y="330708"/>
                </a:lnTo>
                <a:lnTo>
                  <a:pt x="9144" y="376428"/>
                </a:lnTo>
                <a:lnTo>
                  <a:pt x="3048" y="422148"/>
                </a:lnTo>
                <a:lnTo>
                  <a:pt x="0" y="470916"/>
                </a:lnTo>
                <a:lnTo>
                  <a:pt x="0" y="1117092"/>
                </a:lnTo>
                <a:lnTo>
                  <a:pt x="25908" y="1117092"/>
                </a:lnTo>
                <a:lnTo>
                  <a:pt x="25908" y="446532"/>
                </a:lnTo>
                <a:lnTo>
                  <a:pt x="27432" y="423672"/>
                </a:lnTo>
                <a:lnTo>
                  <a:pt x="30480" y="402336"/>
                </a:lnTo>
                <a:lnTo>
                  <a:pt x="35039" y="381000"/>
                </a:lnTo>
                <a:lnTo>
                  <a:pt x="39624" y="358140"/>
                </a:lnTo>
                <a:lnTo>
                  <a:pt x="45707" y="338328"/>
                </a:lnTo>
                <a:lnTo>
                  <a:pt x="60947" y="297180"/>
                </a:lnTo>
                <a:lnTo>
                  <a:pt x="79235" y="257556"/>
                </a:lnTo>
                <a:lnTo>
                  <a:pt x="102095" y="220980"/>
                </a:lnTo>
                <a:lnTo>
                  <a:pt x="141719" y="170688"/>
                </a:lnTo>
                <a:lnTo>
                  <a:pt x="187439" y="126492"/>
                </a:lnTo>
                <a:lnTo>
                  <a:pt x="222491" y="102108"/>
                </a:lnTo>
                <a:lnTo>
                  <a:pt x="239255" y="89916"/>
                </a:lnTo>
                <a:lnTo>
                  <a:pt x="259067" y="79248"/>
                </a:lnTo>
                <a:lnTo>
                  <a:pt x="277355" y="68580"/>
                </a:lnTo>
                <a:lnTo>
                  <a:pt x="297167" y="60960"/>
                </a:lnTo>
                <a:lnTo>
                  <a:pt x="359651" y="39624"/>
                </a:lnTo>
                <a:lnTo>
                  <a:pt x="402323" y="30480"/>
                </a:lnTo>
                <a:lnTo>
                  <a:pt x="448043" y="25908"/>
                </a:lnTo>
                <a:lnTo>
                  <a:pt x="4189463" y="25908"/>
                </a:lnTo>
                <a:lnTo>
                  <a:pt x="4212323" y="27432"/>
                </a:lnTo>
                <a:lnTo>
                  <a:pt x="4233659" y="30480"/>
                </a:lnTo>
                <a:lnTo>
                  <a:pt x="4254995" y="35052"/>
                </a:lnTo>
                <a:lnTo>
                  <a:pt x="4277855" y="39624"/>
                </a:lnTo>
                <a:lnTo>
                  <a:pt x="4319003" y="53340"/>
                </a:lnTo>
                <a:lnTo>
                  <a:pt x="4378439" y="79248"/>
                </a:lnTo>
                <a:lnTo>
                  <a:pt x="4395203" y="89027"/>
                </a:lnTo>
                <a:lnTo>
                  <a:pt x="4395203" y="60147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69018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Requirements</a:t>
            </a:r>
            <a:r>
              <a:rPr spc="-350" dirty="0"/>
              <a:t> </a:t>
            </a:r>
            <a:r>
              <a:rPr spc="-35" dirty="0"/>
              <a:t>Analysis</a:t>
            </a:r>
            <a:r>
              <a:rPr spc="-180" dirty="0"/>
              <a:t> </a:t>
            </a:r>
            <a:r>
              <a:rPr dirty="0"/>
              <a:t>is</a:t>
            </a:r>
            <a:r>
              <a:rPr spc="15" dirty="0"/>
              <a:t> </a:t>
            </a:r>
            <a:r>
              <a:rPr spc="-75" dirty="0"/>
              <a:t>Hard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70219" y="1840503"/>
            <a:ext cx="3608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0330">
              <a:lnSpc>
                <a:spcPct val="100000"/>
              </a:lnSpc>
              <a:spcBef>
                <a:spcPts val="100"/>
              </a:spcBef>
              <a:tabLst>
                <a:tab pos="1827530" algn="l"/>
              </a:tabLst>
            </a:pPr>
            <a:r>
              <a:rPr sz="2400" dirty="0">
                <a:latin typeface="Cambria"/>
                <a:cs typeface="Cambria"/>
              </a:rPr>
              <a:t>“The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hardest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35" dirty="0">
                <a:latin typeface="Cambria"/>
                <a:cs typeface="Cambria"/>
              </a:rPr>
              <a:t>single</a:t>
            </a:r>
            <a:r>
              <a:rPr sz="2400" spc="-100" dirty="0">
                <a:latin typeface="Cambria"/>
                <a:cs typeface="Cambria"/>
              </a:rPr>
              <a:t> </a:t>
            </a:r>
            <a:r>
              <a:rPr sz="2400" spc="-75" dirty="0">
                <a:solidFill>
                  <a:srgbClr val="BF0000"/>
                </a:solidFill>
                <a:latin typeface="Cambria"/>
                <a:cs typeface="Cambria"/>
              </a:rPr>
              <a:t>part</a:t>
            </a:r>
            <a:r>
              <a:rPr sz="2400" spc="13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of </a:t>
            </a:r>
            <a:r>
              <a:rPr sz="2400" spc="-55" dirty="0">
                <a:latin typeface="Cambria"/>
                <a:cs typeface="Cambria"/>
              </a:rPr>
              <a:t>building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software</a:t>
            </a:r>
            <a:r>
              <a:rPr sz="2400" spc="150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system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is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2519171"/>
            <a:ext cx="5346700" cy="2522220"/>
            <a:chOff x="0" y="2519171"/>
            <a:chExt cx="5346700" cy="2522220"/>
          </a:xfrm>
        </p:grpSpPr>
        <p:sp>
          <p:nvSpPr>
            <p:cNvPr id="6" name="object 6"/>
            <p:cNvSpPr/>
            <p:nvPr/>
          </p:nvSpPr>
          <p:spPr>
            <a:xfrm>
              <a:off x="0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50976" y="2519171"/>
              <a:ext cx="33655" cy="1257300"/>
            </a:xfrm>
            <a:custGeom>
              <a:avLst/>
              <a:gdLst/>
              <a:ahLst/>
              <a:cxnLst/>
              <a:rect l="l" t="t" r="r" b="b"/>
              <a:pathLst>
                <a:path w="33655" h="1257300">
                  <a:moveTo>
                    <a:pt x="33528" y="1257300"/>
                  </a:moveTo>
                  <a:lnTo>
                    <a:pt x="7620" y="1257300"/>
                  </a:lnTo>
                  <a:lnTo>
                    <a:pt x="6096" y="1254252"/>
                  </a:lnTo>
                  <a:lnTo>
                    <a:pt x="3048" y="1229868"/>
                  </a:lnTo>
                  <a:lnTo>
                    <a:pt x="1524" y="1207008"/>
                  </a:lnTo>
                  <a:lnTo>
                    <a:pt x="0" y="1182624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203960"/>
                  </a:lnTo>
                  <a:lnTo>
                    <a:pt x="27432" y="1226820"/>
                  </a:lnTo>
                  <a:lnTo>
                    <a:pt x="30480" y="1249680"/>
                  </a:lnTo>
                  <a:lnTo>
                    <a:pt x="33528" y="125730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116" y="4367784"/>
              <a:ext cx="1901951" cy="6736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70788" y="3776472"/>
              <a:ext cx="4375785" cy="661670"/>
            </a:xfrm>
            <a:custGeom>
              <a:avLst/>
              <a:gdLst/>
              <a:ahLst/>
              <a:cxnLst/>
              <a:rect l="l" t="t" r="r" b="b"/>
              <a:pathLst>
                <a:path w="4375785" h="661670">
                  <a:moveTo>
                    <a:pt x="4145280" y="381000"/>
                  </a:moveTo>
                  <a:lnTo>
                    <a:pt x="449580" y="381000"/>
                  </a:lnTo>
                  <a:lnTo>
                    <a:pt x="376428" y="376428"/>
                  </a:lnTo>
                  <a:lnTo>
                    <a:pt x="306324" y="358140"/>
                  </a:lnTo>
                  <a:lnTo>
                    <a:pt x="240792" y="330708"/>
                  </a:lnTo>
                  <a:lnTo>
                    <a:pt x="181356" y="294132"/>
                  </a:lnTo>
                  <a:lnTo>
                    <a:pt x="128016" y="248412"/>
                  </a:lnTo>
                  <a:lnTo>
                    <a:pt x="82296" y="195072"/>
                  </a:lnTo>
                  <a:lnTo>
                    <a:pt x="44196" y="134112"/>
                  </a:lnTo>
                  <a:lnTo>
                    <a:pt x="16764" y="68580"/>
                  </a:lnTo>
                  <a:lnTo>
                    <a:pt x="0" y="0"/>
                  </a:lnTo>
                  <a:lnTo>
                    <a:pt x="4375404" y="0"/>
                  </a:lnTo>
                  <a:lnTo>
                    <a:pt x="4375404" y="320040"/>
                  </a:lnTo>
                  <a:lnTo>
                    <a:pt x="4323588" y="345948"/>
                  </a:lnTo>
                  <a:lnTo>
                    <a:pt x="4256532" y="368808"/>
                  </a:lnTo>
                  <a:lnTo>
                    <a:pt x="4183380" y="379476"/>
                  </a:lnTo>
                  <a:lnTo>
                    <a:pt x="4145280" y="381000"/>
                  </a:lnTo>
                  <a:close/>
                </a:path>
                <a:path w="4375785" h="661670">
                  <a:moveTo>
                    <a:pt x="957072" y="661416"/>
                  </a:moveTo>
                  <a:lnTo>
                    <a:pt x="762000" y="381000"/>
                  </a:lnTo>
                  <a:lnTo>
                    <a:pt x="1914144" y="381000"/>
                  </a:lnTo>
                  <a:lnTo>
                    <a:pt x="957072" y="6614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8596" y="3776484"/>
              <a:ext cx="4387850" cy="675640"/>
            </a:xfrm>
            <a:custGeom>
              <a:avLst/>
              <a:gdLst/>
              <a:ahLst/>
              <a:cxnLst/>
              <a:rect l="l" t="t" r="r" b="b"/>
              <a:pathLst>
                <a:path w="4387850" h="675639">
                  <a:moveTo>
                    <a:pt x="4387596" y="305612"/>
                  </a:moveTo>
                  <a:lnTo>
                    <a:pt x="4351020" y="324612"/>
                  </a:lnTo>
                  <a:lnTo>
                    <a:pt x="4311396" y="342900"/>
                  </a:lnTo>
                  <a:lnTo>
                    <a:pt x="4268724" y="355092"/>
                  </a:lnTo>
                  <a:lnTo>
                    <a:pt x="4226052" y="364236"/>
                  </a:lnTo>
                  <a:lnTo>
                    <a:pt x="4180332" y="368808"/>
                  </a:lnTo>
                  <a:lnTo>
                    <a:pt x="1923288" y="368808"/>
                  </a:lnTo>
                  <a:lnTo>
                    <a:pt x="975360" y="647700"/>
                  </a:lnTo>
                  <a:lnTo>
                    <a:pt x="783336" y="374904"/>
                  </a:lnTo>
                  <a:lnTo>
                    <a:pt x="781812" y="370332"/>
                  </a:lnTo>
                  <a:lnTo>
                    <a:pt x="777240" y="368808"/>
                  </a:lnTo>
                  <a:lnTo>
                    <a:pt x="765467" y="368808"/>
                  </a:lnTo>
                  <a:lnTo>
                    <a:pt x="765467" y="391236"/>
                  </a:lnTo>
                  <a:lnTo>
                    <a:pt x="763524" y="388620"/>
                  </a:lnTo>
                  <a:lnTo>
                    <a:pt x="765467" y="391236"/>
                  </a:lnTo>
                  <a:lnTo>
                    <a:pt x="765467" y="368808"/>
                  </a:lnTo>
                  <a:lnTo>
                    <a:pt x="438912" y="368808"/>
                  </a:lnTo>
                  <a:lnTo>
                    <a:pt x="416052" y="367284"/>
                  </a:lnTo>
                  <a:lnTo>
                    <a:pt x="394716" y="364236"/>
                  </a:lnTo>
                  <a:lnTo>
                    <a:pt x="373380" y="359664"/>
                  </a:lnTo>
                  <a:lnTo>
                    <a:pt x="350520" y="355092"/>
                  </a:lnTo>
                  <a:lnTo>
                    <a:pt x="309372" y="341376"/>
                  </a:lnTo>
                  <a:lnTo>
                    <a:pt x="249936" y="315468"/>
                  </a:lnTo>
                  <a:lnTo>
                    <a:pt x="213360" y="292608"/>
                  </a:lnTo>
                  <a:lnTo>
                    <a:pt x="163068" y="252984"/>
                  </a:lnTo>
                  <a:lnTo>
                    <a:pt x="118872" y="207264"/>
                  </a:lnTo>
                  <a:lnTo>
                    <a:pt x="94488" y="172212"/>
                  </a:lnTo>
                  <a:lnTo>
                    <a:pt x="82296" y="155448"/>
                  </a:lnTo>
                  <a:lnTo>
                    <a:pt x="71628" y="135636"/>
                  </a:lnTo>
                  <a:lnTo>
                    <a:pt x="60960" y="117348"/>
                  </a:lnTo>
                  <a:lnTo>
                    <a:pt x="53340" y="97536"/>
                  </a:lnTo>
                  <a:lnTo>
                    <a:pt x="44196" y="77724"/>
                  </a:lnTo>
                  <a:lnTo>
                    <a:pt x="32004" y="35052"/>
                  </a:lnTo>
                  <a:lnTo>
                    <a:pt x="27432" y="13716"/>
                  </a:lnTo>
                  <a:lnTo>
                    <a:pt x="25908" y="0"/>
                  </a:lnTo>
                  <a:lnTo>
                    <a:pt x="0" y="0"/>
                  </a:lnTo>
                  <a:lnTo>
                    <a:pt x="7620" y="42672"/>
                  </a:lnTo>
                  <a:lnTo>
                    <a:pt x="21336" y="86868"/>
                  </a:lnTo>
                  <a:lnTo>
                    <a:pt x="39624" y="128016"/>
                  </a:lnTo>
                  <a:lnTo>
                    <a:pt x="48768" y="149352"/>
                  </a:lnTo>
                  <a:lnTo>
                    <a:pt x="73152" y="187452"/>
                  </a:lnTo>
                  <a:lnTo>
                    <a:pt x="100584" y="224028"/>
                  </a:lnTo>
                  <a:lnTo>
                    <a:pt x="146304" y="272796"/>
                  </a:lnTo>
                  <a:lnTo>
                    <a:pt x="181356" y="301752"/>
                  </a:lnTo>
                  <a:lnTo>
                    <a:pt x="239268" y="338328"/>
                  </a:lnTo>
                  <a:lnTo>
                    <a:pt x="259080" y="347472"/>
                  </a:lnTo>
                  <a:lnTo>
                    <a:pt x="280416" y="358140"/>
                  </a:lnTo>
                  <a:lnTo>
                    <a:pt x="323088" y="373380"/>
                  </a:lnTo>
                  <a:lnTo>
                    <a:pt x="368808" y="385572"/>
                  </a:lnTo>
                  <a:lnTo>
                    <a:pt x="414528" y="391668"/>
                  </a:lnTo>
                  <a:lnTo>
                    <a:pt x="463296" y="394716"/>
                  </a:lnTo>
                  <a:lnTo>
                    <a:pt x="768083" y="394716"/>
                  </a:lnTo>
                  <a:lnTo>
                    <a:pt x="958583" y="669023"/>
                  </a:lnTo>
                  <a:lnTo>
                    <a:pt x="774179" y="394716"/>
                  </a:lnTo>
                  <a:lnTo>
                    <a:pt x="958583" y="669023"/>
                  </a:lnTo>
                  <a:lnTo>
                    <a:pt x="961644" y="673608"/>
                  </a:lnTo>
                  <a:lnTo>
                    <a:pt x="967740" y="675132"/>
                  </a:lnTo>
                  <a:lnTo>
                    <a:pt x="972312" y="673608"/>
                  </a:lnTo>
                  <a:lnTo>
                    <a:pt x="1929384" y="393192"/>
                  </a:lnTo>
                  <a:lnTo>
                    <a:pt x="1926336" y="394716"/>
                  </a:lnTo>
                  <a:lnTo>
                    <a:pt x="4158996" y="394716"/>
                  </a:lnTo>
                  <a:lnTo>
                    <a:pt x="4206240" y="391668"/>
                  </a:lnTo>
                  <a:lnTo>
                    <a:pt x="4276344" y="379476"/>
                  </a:lnTo>
                  <a:lnTo>
                    <a:pt x="4320540" y="365760"/>
                  </a:lnTo>
                  <a:lnTo>
                    <a:pt x="4361688" y="347472"/>
                  </a:lnTo>
                  <a:lnTo>
                    <a:pt x="4383024" y="336804"/>
                  </a:lnTo>
                  <a:lnTo>
                    <a:pt x="4387596" y="334340"/>
                  </a:lnTo>
                  <a:lnTo>
                    <a:pt x="4387596" y="305612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70492" y="2571991"/>
            <a:ext cx="4019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2700" algn="ctr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solidFill>
                  <a:srgbClr val="BF0000"/>
                </a:solidFill>
                <a:latin typeface="Cambria"/>
                <a:cs typeface="Cambria"/>
              </a:rPr>
              <a:t>deciding</a:t>
            </a:r>
            <a:r>
              <a:rPr sz="2400" spc="-8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60" dirty="0">
                <a:solidFill>
                  <a:srgbClr val="BF0000"/>
                </a:solidFill>
                <a:latin typeface="Cambria"/>
                <a:cs typeface="Cambria"/>
              </a:rPr>
              <a:t>what</a:t>
            </a:r>
            <a:r>
              <a:rPr sz="2400" spc="114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to</a:t>
            </a:r>
            <a:r>
              <a:rPr sz="2400" spc="5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build</a:t>
            </a:r>
            <a:r>
              <a:rPr sz="2400" spc="-20" dirty="0">
                <a:latin typeface="Cambria"/>
                <a:cs typeface="Cambria"/>
              </a:rPr>
              <a:t>.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No</a:t>
            </a:r>
            <a:r>
              <a:rPr sz="2400" spc="-13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part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3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</a:t>
            </a:r>
            <a:r>
              <a:rPr sz="2400" spc="-130" dirty="0">
                <a:latin typeface="Cambria"/>
                <a:cs typeface="Cambria"/>
              </a:rPr>
              <a:t>work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cripples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the </a:t>
            </a:r>
            <a:r>
              <a:rPr sz="2400" spc="-85" dirty="0">
                <a:latin typeface="Cambria"/>
                <a:cs typeface="Cambria"/>
              </a:rPr>
              <a:t>resulting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system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if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done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wrong.”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5041392"/>
            <a:ext cx="5346700" cy="2519680"/>
            <a:chOff x="0" y="5041392"/>
            <a:chExt cx="5346700" cy="2519680"/>
          </a:xfrm>
        </p:grpSpPr>
        <p:sp>
          <p:nvSpPr>
            <p:cNvPr id="13" name="object 13"/>
            <p:cNvSpPr/>
            <p:nvPr/>
          </p:nvSpPr>
          <p:spPr>
            <a:xfrm>
              <a:off x="0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116" y="5041392"/>
              <a:ext cx="1901951" cy="170840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2898147" y="5098751"/>
            <a:ext cx="2092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latin typeface="Cambria"/>
                <a:cs typeface="Cambria"/>
              </a:rPr>
              <a:t>software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75" dirty="0">
                <a:latin typeface="Cambria"/>
                <a:cs typeface="Cambria"/>
              </a:rPr>
              <a:t>engineer,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spc="-55" dirty="0">
                <a:latin typeface="Cambria"/>
                <a:cs typeface="Cambria"/>
              </a:rPr>
              <a:t>and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5245" y="5410706"/>
            <a:ext cx="1143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spc="-150" dirty="0">
                <a:latin typeface="Cambria"/>
                <a:cs typeface="Cambria"/>
              </a:rPr>
              <a:t>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98147" y="6196095"/>
            <a:ext cx="9696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5" dirty="0">
                <a:latin typeface="Cambria"/>
                <a:cs typeface="Cambria"/>
              </a:rPr>
              <a:t>computers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46192" y="1255775"/>
            <a:ext cx="4380230" cy="15240"/>
          </a:xfrm>
          <a:custGeom>
            <a:avLst/>
            <a:gdLst/>
            <a:ahLst/>
            <a:cxnLst/>
            <a:rect l="l" t="t" r="r" b="b"/>
            <a:pathLst>
              <a:path w="4380230" h="15240">
                <a:moveTo>
                  <a:pt x="0" y="0"/>
                </a:moveTo>
                <a:lnTo>
                  <a:pt x="4379975" y="0"/>
                </a:lnTo>
                <a:lnTo>
                  <a:pt x="4379975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46179" y="1462227"/>
            <a:ext cx="4380230" cy="3579495"/>
          </a:xfrm>
          <a:custGeom>
            <a:avLst/>
            <a:gdLst/>
            <a:ahLst/>
            <a:cxnLst/>
            <a:rect l="l" t="t" r="r" b="b"/>
            <a:pathLst>
              <a:path w="4380230" h="3579495">
                <a:moveTo>
                  <a:pt x="234708" y="2314257"/>
                </a:moveTo>
                <a:lnTo>
                  <a:pt x="208800" y="2314257"/>
                </a:lnTo>
                <a:lnTo>
                  <a:pt x="205752" y="2327973"/>
                </a:lnTo>
                <a:lnTo>
                  <a:pt x="201180" y="2350833"/>
                </a:lnTo>
                <a:lnTo>
                  <a:pt x="195084" y="2370645"/>
                </a:lnTo>
                <a:lnTo>
                  <a:pt x="179844" y="2411793"/>
                </a:lnTo>
                <a:lnTo>
                  <a:pt x="161556" y="2451417"/>
                </a:lnTo>
                <a:lnTo>
                  <a:pt x="138696" y="2487993"/>
                </a:lnTo>
                <a:lnTo>
                  <a:pt x="99072" y="2538285"/>
                </a:lnTo>
                <a:lnTo>
                  <a:pt x="68592" y="2567241"/>
                </a:lnTo>
                <a:lnTo>
                  <a:pt x="53352" y="2582481"/>
                </a:lnTo>
                <a:lnTo>
                  <a:pt x="36588" y="2594673"/>
                </a:lnTo>
                <a:lnTo>
                  <a:pt x="18300" y="2606865"/>
                </a:lnTo>
                <a:lnTo>
                  <a:pt x="1536" y="2619057"/>
                </a:lnTo>
                <a:lnTo>
                  <a:pt x="12" y="2619870"/>
                </a:lnTo>
                <a:lnTo>
                  <a:pt x="12" y="2648597"/>
                </a:lnTo>
                <a:lnTo>
                  <a:pt x="33540" y="2628201"/>
                </a:lnTo>
                <a:lnTo>
                  <a:pt x="70116" y="2600769"/>
                </a:lnTo>
                <a:lnTo>
                  <a:pt x="118884" y="2555049"/>
                </a:lnTo>
                <a:lnTo>
                  <a:pt x="147840" y="2519997"/>
                </a:lnTo>
                <a:lnTo>
                  <a:pt x="184416" y="2462085"/>
                </a:lnTo>
                <a:lnTo>
                  <a:pt x="204228" y="2420937"/>
                </a:lnTo>
                <a:lnTo>
                  <a:pt x="219468" y="2378265"/>
                </a:lnTo>
                <a:lnTo>
                  <a:pt x="231660" y="2332545"/>
                </a:lnTo>
                <a:lnTo>
                  <a:pt x="234708" y="2314257"/>
                </a:lnTo>
                <a:close/>
              </a:path>
              <a:path w="4380230" h="3579495">
                <a:moveTo>
                  <a:pt x="240792" y="409244"/>
                </a:moveTo>
                <a:lnTo>
                  <a:pt x="237744" y="362000"/>
                </a:lnTo>
                <a:lnTo>
                  <a:pt x="225552" y="291896"/>
                </a:lnTo>
                <a:lnTo>
                  <a:pt x="211836" y="247700"/>
                </a:lnTo>
                <a:lnTo>
                  <a:pt x="193548" y="206552"/>
                </a:lnTo>
                <a:lnTo>
                  <a:pt x="172212" y="165404"/>
                </a:lnTo>
                <a:lnTo>
                  <a:pt x="132588" y="110540"/>
                </a:lnTo>
                <a:lnTo>
                  <a:pt x="86868" y="61772"/>
                </a:lnTo>
                <a:lnTo>
                  <a:pt x="51816" y="32816"/>
                </a:lnTo>
                <a:lnTo>
                  <a:pt x="0" y="0"/>
                </a:lnTo>
                <a:lnTo>
                  <a:pt x="0" y="28879"/>
                </a:lnTo>
                <a:lnTo>
                  <a:pt x="1524" y="29768"/>
                </a:lnTo>
                <a:lnTo>
                  <a:pt x="19812" y="41960"/>
                </a:lnTo>
                <a:lnTo>
                  <a:pt x="36576" y="54152"/>
                </a:lnTo>
                <a:lnTo>
                  <a:pt x="70104" y="81584"/>
                </a:lnTo>
                <a:lnTo>
                  <a:pt x="85344" y="95300"/>
                </a:lnTo>
                <a:lnTo>
                  <a:pt x="99060" y="112064"/>
                </a:lnTo>
                <a:lnTo>
                  <a:pt x="114300" y="127304"/>
                </a:lnTo>
                <a:lnTo>
                  <a:pt x="126492" y="144068"/>
                </a:lnTo>
                <a:lnTo>
                  <a:pt x="138684" y="162356"/>
                </a:lnTo>
                <a:lnTo>
                  <a:pt x="150876" y="179120"/>
                </a:lnTo>
                <a:lnTo>
                  <a:pt x="170688" y="217220"/>
                </a:lnTo>
                <a:lnTo>
                  <a:pt x="188976" y="256844"/>
                </a:lnTo>
                <a:lnTo>
                  <a:pt x="201168" y="299516"/>
                </a:lnTo>
                <a:lnTo>
                  <a:pt x="210312" y="342188"/>
                </a:lnTo>
                <a:lnTo>
                  <a:pt x="214884" y="387908"/>
                </a:lnTo>
                <a:lnTo>
                  <a:pt x="214884" y="1056944"/>
                </a:lnTo>
                <a:lnTo>
                  <a:pt x="214884" y="2262428"/>
                </a:lnTo>
                <a:lnTo>
                  <a:pt x="213360" y="2285288"/>
                </a:lnTo>
                <a:lnTo>
                  <a:pt x="210312" y="2306624"/>
                </a:lnTo>
                <a:lnTo>
                  <a:pt x="208788" y="2314244"/>
                </a:lnTo>
                <a:lnTo>
                  <a:pt x="234696" y="2314244"/>
                </a:lnTo>
                <a:lnTo>
                  <a:pt x="234696" y="2309672"/>
                </a:lnTo>
                <a:lnTo>
                  <a:pt x="237744" y="2286812"/>
                </a:lnTo>
                <a:lnTo>
                  <a:pt x="240792" y="2238044"/>
                </a:lnTo>
                <a:lnTo>
                  <a:pt x="240792" y="1056944"/>
                </a:lnTo>
                <a:lnTo>
                  <a:pt x="240792" y="409244"/>
                </a:lnTo>
                <a:close/>
              </a:path>
              <a:path w="4380230" h="3579495">
                <a:moveTo>
                  <a:pt x="4379988" y="490016"/>
                </a:moveTo>
                <a:lnTo>
                  <a:pt x="4375416" y="447344"/>
                </a:lnTo>
                <a:lnTo>
                  <a:pt x="4367796" y="406196"/>
                </a:lnTo>
                <a:lnTo>
                  <a:pt x="4355604" y="366572"/>
                </a:lnTo>
                <a:lnTo>
                  <a:pt x="4338840" y="329996"/>
                </a:lnTo>
                <a:lnTo>
                  <a:pt x="4320552" y="293420"/>
                </a:lnTo>
                <a:lnTo>
                  <a:pt x="4308360" y="276656"/>
                </a:lnTo>
                <a:lnTo>
                  <a:pt x="4297692" y="259892"/>
                </a:lnTo>
                <a:lnTo>
                  <a:pt x="4271784" y="229412"/>
                </a:lnTo>
                <a:lnTo>
                  <a:pt x="4242828" y="200456"/>
                </a:lnTo>
                <a:lnTo>
                  <a:pt x="4212348" y="176072"/>
                </a:lnTo>
                <a:lnTo>
                  <a:pt x="4178820" y="153212"/>
                </a:lnTo>
                <a:lnTo>
                  <a:pt x="4143768" y="133400"/>
                </a:lnTo>
                <a:lnTo>
                  <a:pt x="4123956" y="125780"/>
                </a:lnTo>
                <a:lnTo>
                  <a:pt x="4105668" y="118160"/>
                </a:lnTo>
                <a:lnTo>
                  <a:pt x="4085856" y="110540"/>
                </a:lnTo>
                <a:lnTo>
                  <a:pt x="4046232" y="101396"/>
                </a:lnTo>
                <a:lnTo>
                  <a:pt x="4024896" y="96824"/>
                </a:lnTo>
                <a:lnTo>
                  <a:pt x="3960888" y="92252"/>
                </a:lnTo>
                <a:lnTo>
                  <a:pt x="1167396" y="92252"/>
                </a:lnTo>
                <a:lnTo>
                  <a:pt x="1103388" y="96824"/>
                </a:lnTo>
                <a:lnTo>
                  <a:pt x="1083576" y="101396"/>
                </a:lnTo>
                <a:lnTo>
                  <a:pt x="1062240" y="105968"/>
                </a:lnTo>
                <a:lnTo>
                  <a:pt x="1022616" y="118160"/>
                </a:lnTo>
                <a:lnTo>
                  <a:pt x="986040" y="133400"/>
                </a:lnTo>
                <a:lnTo>
                  <a:pt x="949464" y="153212"/>
                </a:lnTo>
                <a:lnTo>
                  <a:pt x="915936" y="176072"/>
                </a:lnTo>
                <a:lnTo>
                  <a:pt x="885456" y="201980"/>
                </a:lnTo>
                <a:lnTo>
                  <a:pt x="871740" y="215696"/>
                </a:lnTo>
                <a:lnTo>
                  <a:pt x="856500" y="229412"/>
                </a:lnTo>
                <a:lnTo>
                  <a:pt x="819924" y="278180"/>
                </a:lnTo>
                <a:lnTo>
                  <a:pt x="798588" y="311708"/>
                </a:lnTo>
                <a:lnTo>
                  <a:pt x="781824" y="348284"/>
                </a:lnTo>
                <a:lnTo>
                  <a:pt x="766584" y="387908"/>
                </a:lnTo>
                <a:lnTo>
                  <a:pt x="752868" y="447344"/>
                </a:lnTo>
                <a:lnTo>
                  <a:pt x="748296" y="511352"/>
                </a:lnTo>
                <a:lnTo>
                  <a:pt x="748296" y="1056944"/>
                </a:lnTo>
                <a:lnTo>
                  <a:pt x="748296" y="2137460"/>
                </a:lnTo>
                <a:lnTo>
                  <a:pt x="752868" y="2201468"/>
                </a:lnTo>
                <a:lnTo>
                  <a:pt x="757440" y="2221280"/>
                </a:lnTo>
                <a:lnTo>
                  <a:pt x="762012" y="2242616"/>
                </a:lnTo>
                <a:lnTo>
                  <a:pt x="774192" y="2282202"/>
                </a:lnTo>
                <a:lnTo>
                  <a:pt x="781812" y="2300528"/>
                </a:lnTo>
                <a:lnTo>
                  <a:pt x="787908" y="2314244"/>
                </a:lnTo>
                <a:lnTo>
                  <a:pt x="789444" y="2318816"/>
                </a:lnTo>
                <a:lnTo>
                  <a:pt x="798576" y="2337104"/>
                </a:lnTo>
                <a:lnTo>
                  <a:pt x="809244" y="2355392"/>
                </a:lnTo>
                <a:lnTo>
                  <a:pt x="819912" y="2372156"/>
                </a:lnTo>
                <a:lnTo>
                  <a:pt x="832104" y="2387396"/>
                </a:lnTo>
                <a:lnTo>
                  <a:pt x="844296" y="2404160"/>
                </a:lnTo>
                <a:lnTo>
                  <a:pt x="858012" y="2419400"/>
                </a:lnTo>
                <a:lnTo>
                  <a:pt x="871728" y="2433116"/>
                </a:lnTo>
                <a:lnTo>
                  <a:pt x="885444" y="2448356"/>
                </a:lnTo>
                <a:lnTo>
                  <a:pt x="934212" y="2484932"/>
                </a:lnTo>
                <a:lnTo>
                  <a:pt x="967752" y="2506268"/>
                </a:lnTo>
                <a:lnTo>
                  <a:pt x="1004328" y="2523032"/>
                </a:lnTo>
                <a:lnTo>
                  <a:pt x="1063752" y="2542844"/>
                </a:lnTo>
                <a:lnTo>
                  <a:pt x="1103376" y="2551988"/>
                </a:lnTo>
                <a:lnTo>
                  <a:pt x="1167384" y="2556560"/>
                </a:lnTo>
                <a:lnTo>
                  <a:pt x="2859024" y="2556560"/>
                </a:lnTo>
                <a:lnTo>
                  <a:pt x="3624503" y="3579164"/>
                </a:lnTo>
                <a:lnTo>
                  <a:pt x="3624643" y="3579164"/>
                </a:lnTo>
                <a:lnTo>
                  <a:pt x="3668890" y="3579164"/>
                </a:lnTo>
                <a:lnTo>
                  <a:pt x="3779532" y="2556560"/>
                </a:lnTo>
                <a:lnTo>
                  <a:pt x="3962412" y="2556560"/>
                </a:lnTo>
                <a:lnTo>
                  <a:pt x="3982224" y="2530652"/>
                </a:lnTo>
                <a:lnTo>
                  <a:pt x="3960888" y="2530652"/>
                </a:lnTo>
                <a:lnTo>
                  <a:pt x="3960711" y="2530665"/>
                </a:lnTo>
                <a:lnTo>
                  <a:pt x="3759720" y="2530665"/>
                </a:lnTo>
                <a:lnTo>
                  <a:pt x="3755148" y="2535224"/>
                </a:lnTo>
                <a:lnTo>
                  <a:pt x="3753612" y="2542857"/>
                </a:lnTo>
                <a:lnTo>
                  <a:pt x="3646944" y="3563924"/>
                </a:lnTo>
                <a:lnTo>
                  <a:pt x="2875788" y="2535224"/>
                </a:lnTo>
                <a:lnTo>
                  <a:pt x="2872740" y="2532176"/>
                </a:lnTo>
                <a:lnTo>
                  <a:pt x="2869692" y="2530652"/>
                </a:lnTo>
                <a:lnTo>
                  <a:pt x="2857157" y="2530652"/>
                </a:lnTo>
                <a:lnTo>
                  <a:pt x="2857157" y="2554071"/>
                </a:lnTo>
                <a:lnTo>
                  <a:pt x="2854452" y="2550464"/>
                </a:lnTo>
                <a:lnTo>
                  <a:pt x="2857157" y="2554071"/>
                </a:lnTo>
                <a:lnTo>
                  <a:pt x="2857157" y="2530652"/>
                </a:lnTo>
                <a:lnTo>
                  <a:pt x="1147572" y="2530652"/>
                </a:lnTo>
                <a:lnTo>
                  <a:pt x="1127760" y="2529128"/>
                </a:lnTo>
                <a:lnTo>
                  <a:pt x="1088136" y="2523032"/>
                </a:lnTo>
                <a:lnTo>
                  <a:pt x="1013460" y="2500172"/>
                </a:lnTo>
                <a:lnTo>
                  <a:pt x="963168" y="2474264"/>
                </a:lnTo>
                <a:lnTo>
                  <a:pt x="947928" y="2463596"/>
                </a:lnTo>
                <a:lnTo>
                  <a:pt x="931164" y="2452928"/>
                </a:lnTo>
                <a:lnTo>
                  <a:pt x="917460" y="2440736"/>
                </a:lnTo>
                <a:lnTo>
                  <a:pt x="902208" y="2428544"/>
                </a:lnTo>
                <a:lnTo>
                  <a:pt x="888492" y="2414828"/>
                </a:lnTo>
                <a:lnTo>
                  <a:pt x="851928" y="2372156"/>
                </a:lnTo>
                <a:lnTo>
                  <a:pt x="821436" y="2324912"/>
                </a:lnTo>
                <a:lnTo>
                  <a:pt x="816864" y="2314244"/>
                </a:lnTo>
                <a:lnTo>
                  <a:pt x="812292" y="2308148"/>
                </a:lnTo>
                <a:lnTo>
                  <a:pt x="797052" y="2271572"/>
                </a:lnTo>
                <a:lnTo>
                  <a:pt x="781812" y="2216708"/>
                </a:lnTo>
                <a:lnTo>
                  <a:pt x="775716" y="2177084"/>
                </a:lnTo>
                <a:lnTo>
                  <a:pt x="774204" y="2157438"/>
                </a:lnTo>
                <a:lnTo>
                  <a:pt x="774204" y="1056944"/>
                </a:lnTo>
                <a:lnTo>
                  <a:pt x="774319" y="490016"/>
                </a:lnTo>
                <a:lnTo>
                  <a:pt x="781824" y="432104"/>
                </a:lnTo>
                <a:lnTo>
                  <a:pt x="790968" y="394004"/>
                </a:lnTo>
                <a:lnTo>
                  <a:pt x="798588" y="375716"/>
                </a:lnTo>
                <a:lnTo>
                  <a:pt x="804684" y="357428"/>
                </a:lnTo>
                <a:lnTo>
                  <a:pt x="812304" y="340664"/>
                </a:lnTo>
                <a:lnTo>
                  <a:pt x="830592" y="307136"/>
                </a:lnTo>
                <a:lnTo>
                  <a:pt x="841260" y="291896"/>
                </a:lnTo>
                <a:lnTo>
                  <a:pt x="851928" y="275132"/>
                </a:lnTo>
                <a:lnTo>
                  <a:pt x="864120" y="261416"/>
                </a:lnTo>
                <a:lnTo>
                  <a:pt x="876312" y="246176"/>
                </a:lnTo>
                <a:lnTo>
                  <a:pt x="890028" y="232460"/>
                </a:lnTo>
                <a:lnTo>
                  <a:pt x="932700" y="195884"/>
                </a:lnTo>
                <a:lnTo>
                  <a:pt x="996708" y="156260"/>
                </a:lnTo>
                <a:lnTo>
                  <a:pt x="1033284" y="141020"/>
                </a:lnTo>
                <a:lnTo>
                  <a:pt x="1088148" y="125780"/>
                </a:lnTo>
                <a:lnTo>
                  <a:pt x="1127772" y="119684"/>
                </a:lnTo>
                <a:lnTo>
                  <a:pt x="1147584" y="118160"/>
                </a:lnTo>
                <a:lnTo>
                  <a:pt x="3982224" y="118160"/>
                </a:lnTo>
                <a:lnTo>
                  <a:pt x="4002036" y="119684"/>
                </a:lnTo>
                <a:lnTo>
                  <a:pt x="4041660" y="125780"/>
                </a:lnTo>
                <a:lnTo>
                  <a:pt x="4078236" y="134924"/>
                </a:lnTo>
                <a:lnTo>
                  <a:pt x="4096524" y="142544"/>
                </a:lnTo>
                <a:lnTo>
                  <a:pt x="4114812" y="148640"/>
                </a:lnTo>
                <a:lnTo>
                  <a:pt x="4166628" y="174548"/>
                </a:lnTo>
                <a:lnTo>
                  <a:pt x="4212348" y="208076"/>
                </a:lnTo>
                <a:lnTo>
                  <a:pt x="4253496" y="247700"/>
                </a:lnTo>
                <a:lnTo>
                  <a:pt x="4299216" y="307136"/>
                </a:lnTo>
                <a:lnTo>
                  <a:pt x="4315980" y="340664"/>
                </a:lnTo>
                <a:lnTo>
                  <a:pt x="4325124" y="358952"/>
                </a:lnTo>
                <a:lnTo>
                  <a:pt x="4343412" y="413816"/>
                </a:lnTo>
                <a:lnTo>
                  <a:pt x="4347984" y="432104"/>
                </a:lnTo>
                <a:lnTo>
                  <a:pt x="4354080" y="471728"/>
                </a:lnTo>
                <a:lnTo>
                  <a:pt x="4354080" y="491540"/>
                </a:lnTo>
                <a:lnTo>
                  <a:pt x="4355604" y="511352"/>
                </a:lnTo>
                <a:lnTo>
                  <a:pt x="4355604" y="1056944"/>
                </a:lnTo>
                <a:lnTo>
                  <a:pt x="4355604" y="2137460"/>
                </a:lnTo>
                <a:lnTo>
                  <a:pt x="4351032" y="2196896"/>
                </a:lnTo>
                <a:lnTo>
                  <a:pt x="4343412" y="2236520"/>
                </a:lnTo>
                <a:lnTo>
                  <a:pt x="4331220" y="2273096"/>
                </a:lnTo>
                <a:lnTo>
                  <a:pt x="4315980" y="2308148"/>
                </a:lnTo>
                <a:lnTo>
                  <a:pt x="4314456" y="2314244"/>
                </a:lnTo>
                <a:lnTo>
                  <a:pt x="4308360" y="2324925"/>
                </a:lnTo>
                <a:lnTo>
                  <a:pt x="4297692" y="2341689"/>
                </a:lnTo>
                <a:lnTo>
                  <a:pt x="4288548" y="2356929"/>
                </a:lnTo>
                <a:lnTo>
                  <a:pt x="4265688" y="2387409"/>
                </a:lnTo>
                <a:lnTo>
                  <a:pt x="4239780" y="2416365"/>
                </a:lnTo>
                <a:lnTo>
                  <a:pt x="4197108" y="2452941"/>
                </a:lnTo>
                <a:lnTo>
                  <a:pt x="4165104" y="2474277"/>
                </a:lnTo>
                <a:lnTo>
                  <a:pt x="4131576" y="2492565"/>
                </a:lnTo>
                <a:lnTo>
                  <a:pt x="4096524" y="2507805"/>
                </a:lnTo>
                <a:lnTo>
                  <a:pt x="4059948" y="2518473"/>
                </a:lnTo>
                <a:lnTo>
                  <a:pt x="4021848" y="2526093"/>
                </a:lnTo>
                <a:lnTo>
                  <a:pt x="3982224" y="2530665"/>
                </a:lnTo>
                <a:lnTo>
                  <a:pt x="3962412" y="2556560"/>
                </a:lnTo>
                <a:lnTo>
                  <a:pt x="3983748" y="2555049"/>
                </a:lnTo>
                <a:lnTo>
                  <a:pt x="4026420" y="2552001"/>
                </a:lnTo>
                <a:lnTo>
                  <a:pt x="4066044" y="2542857"/>
                </a:lnTo>
                <a:lnTo>
                  <a:pt x="4105668" y="2530665"/>
                </a:lnTo>
                <a:lnTo>
                  <a:pt x="4143768" y="2515425"/>
                </a:lnTo>
                <a:lnTo>
                  <a:pt x="4195584" y="2484945"/>
                </a:lnTo>
                <a:lnTo>
                  <a:pt x="4229112" y="2460561"/>
                </a:lnTo>
                <a:lnTo>
                  <a:pt x="4271784" y="2419413"/>
                </a:lnTo>
                <a:lnTo>
                  <a:pt x="4309884" y="2370632"/>
                </a:lnTo>
                <a:lnTo>
                  <a:pt x="4329696" y="2337117"/>
                </a:lnTo>
                <a:lnTo>
                  <a:pt x="4338840" y="2318829"/>
                </a:lnTo>
                <a:lnTo>
                  <a:pt x="4341888" y="2314244"/>
                </a:lnTo>
                <a:lnTo>
                  <a:pt x="4361700" y="2260904"/>
                </a:lnTo>
                <a:lnTo>
                  <a:pt x="4372368" y="2221280"/>
                </a:lnTo>
                <a:lnTo>
                  <a:pt x="4378464" y="2180132"/>
                </a:lnTo>
                <a:lnTo>
                  <a:pt x="4379988" y="2158796"/>
                </a:lnTo>
                <a:lnTo>
                  <a:pt x="4379988" y="1056944"/>
                </a:lnTo>
                <a:lnTo>
                  <a:pt x="4379988" y="490016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555663" y="1657593"/>
            <a:ext cx="272161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1430" algn="ctr">
              <a:lnSpc>
                <a:spcPct val="100000"/>
              </a:lnSpc>
              <a:spcBef>
                <a:spcPts val="100"/>
              </a:spcBef>
              <a:tabLst>
                <a:tab pos="1320165" algn="l"/>
                <a:tab pos="2341245" algn="l"/>
              </a:tabLst>
            </a:pPr>
            <a:r>
              <a:rPr sz="2400" dirty="0">
                <a:latin typeface="Cambria"/>
                <a:cs typeface="Cambria"/>
              </a:rPr>
              <a:t>“The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60" dirty="0">
                <a:solidFill>
                  <a:srgbClr val="BF0000"/>
                </a:solidFill>
                <a:latin typeface="Cambria"/>
                <a:cs typeface="Cambria"/>
              </a:rPr>
              <a:t>seeds</a:t>
            </a:r>
            <a:r>
              <a:rPr sz="2400" spc="29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major </a:t>
            </a:r>
            <a:r>
              <a:rPr sz="2400" spc="-80" dirty="0">
                <a:latin typeface="Cambria"/>
                <a:cs typeface="Cambria"/>
              </a:rPr>
              <a:t>software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disasters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170" dirty="0">
                <a:latin typeface="Cambria"/>
                <a:cs typeface="Cambria"/>
              </a:rPr>
              <a:t>are </a:t>
            </a:r>
            <a:r>
              <a:rPr sz="2400" spc="-55" dirty="0">
                <a:latin typeface="Cambria"/>
                <a:cs typeface="Cambria"/>
              </a:rPr>
              <a:t>usually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55" dirty="0">
                <a:solidFill>
                  <a:srgbClr val="BF0000"/>
                </a:solidFill>
                <a:latin typeface="Cambria"/>
                <a:cs typeface="Cambria"/>
              </a:rPr>
              <a:t>sown</a:t>
            </a:r>
            <a:r>
              <a:rPr sz="2400" spc="3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in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the </a:t>
            </a:r>
            <a:r>
              <a:rPr sz="2400" spc="-65" dirty="0">
                <a:solidFill>
                  <a:srgbClr val="BF0000"/>
                </a:solidFill>
                <a:latin typeface="Cambria"/>
                <a:cs typeface="Cambria"/>
              </a:rPr>
              <a:t>first</a:t>
            </a:r>
            <a:r>
              <a:rPr sz="2400" spc="-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three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months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459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 </a:t>
            </a:r>
            <a:r>
              <a:rPr sz="2400" spc="-80" dirty="0">
                <a:latin typeface="Cambria"/>
                <a:cs typeface="Cambria"/>
              </a:rPr>
              <a:t>commencing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the </a:t>
            </a:r>
            <a:r>
              <a:rPr sz="2400" spc="-80" dirty="0">
                <a:latin typeface="Cambria"/>
                <a:cs typeface="Cambria"/>
              </a:rPr>
              <a:t>software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project.”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98147" y="4550135"/>
            <a:ext cx="27743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"/>
                <a:cs typeface="Cambria"/>
              </a:rPr>
              <a:t>"Fred" </a:t>
            </a:r>
            <a:r>
              <a:rPr sz="1800" spc="-60" dirty="0">
                <a:latin typeface="Cambria"/>
                <a:cs typeface="Cambria"/>
              </a:rPr>
              <a:t>Brooks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65" dirty="0">
                <a:latin typeface="Cambria"/>
                <a:cs typeface="Cambria"/>
              </a:rPr>
              <a:t>Jr.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an </a:t>
            </a:r>
            <a:r>
              <a:rPr sz="1800" spc="-40" dirty="0">
                <a:latin typeface="Cambria"/>
                <a:cs typeface="Cambria"/>
              </a:rPr>
              <a:t>American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65" dirty="0">
                <a:latin typeface="Cambria"/>
                <a:cs typeface="Cambria"/>
              </a:rPr>
              <a:t>computer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architect,</a:t>
            </a:r>
            <a:endParaRPr sz="1800">
              <a:latin typeface="Cambria"/>
              <a:cs typeface="Cambr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346192" y="5041391"/>
            <a:ext cx="5346700" cy="2519680"/>
            <a:chOff x="5346192" y="5041391"/>
            <a:chExt cx="5346700" cy="2519680"/>
          </a:xfrm>
        </p:grpSpPr>
        <p:sp>
          <p:nvSpPr>
            <p:cNvPr id="24" name="object 24"/>
            <p:cNvSpPr/>
            <p:nvPr/>
          </p:nvSpPr>
          <p:spPr>
            <a:xfrm>
              <a:off x="5346192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3900" y="5103876"/>
              <a:ext cx="1376171" cy="13716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987055" y="5041391"/>
              <a:ext cx="15875" cy="18415"/>
            </a:xfrm>
            <a:custGeom>
              <a:avLst/>
              <a:gdLst/>
              <a:ahLst/>
              <a:cxnLst/>
              <a:rect l="l" t="t" r="r" b="b"/>
              <a:pathLst>
                <a:path w="15875" h="18414">
                  <a:moveTo>
                    <a:pt x="13689" y="18287"/>
                  </a:moveTo>
                  <a:lnTo>
                    <a:pt x="0" y="0"/>
                  </a:lnTo>
                  <a:lnTo>
                    <a:pt x="15645" y="0"/>
                  </a:lnTo>
                  <a:lnTo>
                    <a:pt x="13689" y="182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970683" y="5041391"/>
              <a:ext cx="44450" cy="32384"/>
            </a:xfrm>
            <a:custGeom>
              <a:avLst/>
              <a:gdLst/>
              <a:ahLst/>
              <a:cxnLst/>
              <a:rect l="l" t="t" r="r" b="b"/>
              <a:pathLst>
                <a:path w="44450" h="32385">
                  <a:moveTo>
                    <a:pt x="44386" y="0"/>
                  </a:moveTo>
                  <a:lnTo>
                    <a:pt x="139" y="0"/>
                  </a:lnTo>
                  <a:lnTo>
                    <a:pt x="0" y="0"/>
                  </a:lnTo>
                  <a:lnTo>
                    <a:pt x="19392" y="25908"/>
                  </a:lnTo>
                  <a:lnTo>
                    <a:pt x="22440" y="30480"/>
                  </a:lnTo>
                  <a:lnTo>
                    <a:pt x="28536" y="32004"/>
                  </a:lnTo>
                  <a:lnTo>
                    <a:pt x="33108" y="30480"/>
                  </a:lnTo>
                  <a:lnTo>
                    <a:pt x="39204" y="28956"/>
                  </a:lnTo>
                  <a:lnTo>
                    <a:pt x="42252" y="24384"/>
                  </a:lnTo>
                  <a:lnTo>
                    <a:pt x="42252" y="19812"/>
                  </a:lnTo>
                  <a:lnTo>
                    <a:pt x="44386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2898147" y="5373115"/>
            <a:ext cx="290576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Cambria"/>
                <a:cs typeface="Cambria"/>
              </a:rPr>
              <a:t>computer</a:t>
            </a:r>
            <a:r>
              <a:rPr sz="1800" spc="200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scientist, </a:t>
            </a:r>
            <a:r>
              <a:rPr sz="1800" spc="-45" dirty="0">
                <a:latin typeface="Cambria"/>
                <a:cs typeface="Cambria"/>
              </a:rPr>
              <a:t>best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k</a:t>
            </a:r>
            <a:r>
              <a:rPr sz="1800" spc="350" dirty="0">
                <a:latin typeface="Cambria"/>
                <a:cs typeface="Cambria"/>
              </a:rPr>
              <a:t> </a:t>
            </a:r>
            <a:r>
              <a:rPr sz="1800" spc="-75" dirty="0">
                <a:latin typeface="Cambria"/>
                <a:cs typeface="Cambria"/>
              </a:rPr>
              <a:t>own </a:t>
            </a:r>
            <a:r>
              <a:rPr sz="1800" spc="-55" dirty="0">
                <a:latin typeface="Cambria"/>
                <a:cs typeface="Cambria"/>
              </a:rPr>
              <a:t>for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managing </a:t>
            </a:r>
            <a:r>
              <a:rPr sz="1800" spc="-20" dirty="0">
                <a:latin typeface="Cambria"/>
                <a:cs typeface="Cambria"/>
              </a:rPr>
              <a:t>the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development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IBM's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110" dirty="0">
                <a:latin typeface="Cambria"/>
                <a:cs typeface="Cambria"/>
              </a:rPr>
              <a:t>System/360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family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of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43571" y="5051536"/>
            <a:ext cx="1708785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latin typeface="Cambria"/>
                <a:cs typeface="Cambria"/>
              </a:rPr>
              <a:t>Capers </a:t>
            </a:r>
            <a:r>
              <a:rPr sz="1800" dirty="0">
                <a:latin typeface="Cambria"/>
                <a:cs typeface="Cambria"/>
              </a:rPr>
              <a:t>Jones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an</a:t>
            </a:r>
            <a:endParaRPr sz="1800">
              <a:latin typeface="Cambria"/>
              <a:cs typeface="Cambria"/>
            </a:endParaRPr>
          </a:p>
          <a:p>
            <a:pPr marL="349250" marR="5080" indent="444500" algn="r">
              <a:lnSpc>
                <a:spcPct val="100000"/>
              </a:lnSpc>
            </a:pPr>
            <a:r>
              <a:rPr sz="1800" spc="-50" dirty="0">
                <a:latin typeface="Cambria"/>
                <a:cs typeface="Cambria"/>
              </a:rPr>
              <a:t>American specialist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in </a:t>
            </a:r>
            <a:r>
              <a:rPr sz="1800" spc="-10" dirty="0">
                <a:latin typeface="Cambria"/>
                <a:cs typeface="Cambria"/>
              </a:rPr>
              <a:t>software engineering </a:t>
            </a:r>
            <a:r>
              <a:rPr sz="1800" spc="-70" dirty="0">
                <a:latin typeface="Cambria"/>
                <a:cs typeface="Cambria"/>
              </a:rPr>
              <a:t>methodologies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0976" y="1325879"/>
            <a:ext cx="4395470" cy="487680"/>
            <a:chOff x="950976" y="1325879"/>
            <a:chExt cx="4395470" cy="487680"/>
          </a:xfrm>
        </p:grpSpPr>
        <p:sp>
          <p:nvSpPr>
            <p:cNvPr id="3" name="object 3"/>
            <p:cNvSpPr/>
            <p:nvPr/>
          </p:nvSpPr>
          <p:spPr>
            <a:xfrm>
              <a:off x="963168" y="1325879"/>
              <a:ext cx="4383405" cy="487680"/>
            </a:xfrm>
            <a:custGeom>
              <a:avLst/>
              <a:gdLst/>
              <a:ahLst/>
              <a:cxnLst/>
              <a:rect l="l" t="t" r="r" b="b"/>
              <a:pathLst>
                <a:path w="4383405" h="487680">
                  <a:moveTo>
                    <a:pt x="4383024" y="0"/>
                  </a:moveTo>
                  <a:lnTo>
                    <a:pt x="502297" y="0"/>
                  </a:lnTo>
                  <a:lnTo>
                    <a:pt x="502297" y="462280"/>
                  </a:lnTo>
                  <a:lnTo>
                    <a:pt x="502297" y="468007"/>
                  </a:lnTo>
                  <a:lnTo>
                    <a:pt x="495287" y="461772"/>
                  </a:lnTo>
                  <a:lnTo>
                    <a:pt x="502145" y="243840"/>
                  </a:lnTo>
                  <a:lnTo>
                    <a:pt x="502145" y="462280"/>
                  </a:lnTo>
                  <a:lnTo>
                    <a:pt x="502297" y="462280"/>
                  </a:lnTo>
                  <a:lnTo>
                    <a:pt x="502297" y="0"/>
                  </a:lnTo>
                  <a:lnTo>
                    <a:pt x="489191" y="0"/>
                  </a:lnTo>
                  <a:lnTo>
                    <a:pt x="483095" y="6096"/>
                  </a:lnTo>
                  <a:lnTo>
                    <a:pt x="483095" y="12192"/>
                  </a:lnTo>
                  <a:lnTo>
                    <a:pt x="0" y="12192"/>
                  </a:lnTo>
                  <a:lnTo>
                    <a:pt x="0" y="473964"/>
                  </a:lnTo>
                  <a:lnTo>
                    <a:pt x="483095" y="473964"/>
                  </a:lnTo>
                  <a:lnTo>
                    <a:pt x="483095" y="481584"/>
                  </a:lnTo>
                  <a:lnTo>
                    <a:pt x="489191" y="487680"/>
                  </a:lnTo>
                  <a:lnTo>
                    <a:pt x="495287" y="487680"/>
                  </a:lnTo>
                  <a:lnTo>
                    <a:pt x="4383024" y="487680"/>
                  </a:lnTo>
                  <a:lnTo>
                    <a:pt x="4383024" y="473964"/>
                  </a:lnTo>
                  <a:lnTo>
                    <a:pt x="509003" y="473964"/>
                  </a:lnTo>
                  <a:lnTo>
                    <a:pt x="508711" y="473710"/>
                  </a:lnTo>
                  <a:lnTo>
                    <a:pt x="4383024" y="473710"/>
                  </a:lnTo>
                  <a:lnTo>
                    <a:pt x="4383024" y="462280"/>
                  </a:lnTo>
                  <a:lnTo>
                    <a:pt x="509016" y="462280"/>
                  </a:lnTo>
                  <a:lnTo>
                    <a:pt x="509016" y="25908"/>
                  </a:lnTo>
                  <a:lnTo>
                    <a:pt x="4383024" y="25908"/>
                  </a:lnTo>
                  <a:lnTo>
                    <a:pt x="4383024" y="12192"/>
                  </a:lnTo>
                  <a:lnTo>
                    <a:pt x="4383024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976" y="1325879"/>
              <a:ext cx="521334" cy="487680"/>
            </a:xfrm>
            <a:custGeom>
              <a:avLst/>
              <a:gdLst/>
              <a:ahLst/>
              <a:cxnLst/>
              <a:rect l="l" t="t" r="r" b="b"/>
              <a:pathLst>
                <a:path w="521334" h="487680">
                  <a:moveTo>
                    <a:pt x="521195" y="6350"/>
                  </a:moveTo>
                  <a:lnTo>
                    <a:pt x="518274" y="6350"/>
                  </a:lnTo>
                  <a:lnTo>
                    <a:pt x="518274" y="0"/>
                  </a:lnTo>
                  <a:lnTo>
                    <a:pt x="507492" y="0"/>
                  </a:lnTo>
                  <a:lnTo>
                    <a:pt x="507479" y="25400"/>
                  </a:lnTo>
                  <a:lnTo>
                    <a:pt x="507479" y="25895"/>
                  </a:lnTo>
                  <a:lnTo>
                    <a:pt x="507034" y="25400"/>
                  </a:lnTo>
                  <a:lnTo>
                    <a:pt x="507479" y="25400"/>
                  </a:lnTo>
                  <a:lnTo>
                    <a:pt x="507479" y="0"/>
                  </a:lnTo>
                  <a:lnTo>
                    <a:pt x="504304" y="0"/>
                  </a:lnTo>
                  <a:lnTo>
                    <a:pt x="504304" y="3187"/>
                  </a:lnTo>
                  <a:lnTo>
                    <a:pt x="504304" y="6350"/>
                  </a:lnTo>
                  <a:lnTo>
                    <a:pt x="501383" y="6350"/>
                  </a:lnTo>
                  <a:lnTo>
                    <a:pt x="501383" y="12700"/>
                  </a:lnTo>
                  <a:lnTo>
                    <a:pt x="501383" y="19037"/>
                  </a:lnTo>
                  <a:lnTo>
                    <a:pt x="495300" y="12192"/>
                  </a:lnTo>
                  <a:lnTo>
                    <a:pt x="495300" y="25908"/>
                  </a:lnTo>
                  <a:lnTo>
                    <a:pt x="495300" y="473964"/>
                  </a:lnTo>
                  <a:lnTo>
                    <a:pt x="25908" y="473964"/>
                  </a:lnTo>
                  <a:lnTo>
                    <a:pt x="25615" y="473710"/>
                  </a:lnTo>
                  <a:lnTo>
                    <a:pt x="495287" y="473710"/>
                  </a:lnTo>
                  <a:lnTo>
                    <a:pt x="495287" y="462280"/>
                  </a:lnTo>
                  <a:lnTo>
                    <a:pt x="25895" y="462280"/>
                  </a:lnTo>
                  <a:lnTo>
                    <a:pt x="25895" y="26314"/>
                  </a:lnTo>
                  <a:lnTo>
                    <a:pt x="25908" y="25908"/>
                  </a:lnTo>
                  <a:lnTo>
                    <a:pt x="495300" y="25908"/>
                  </a:lnTo>
                  <a:lnTo>
                    <a:pt x="495300" y="12192"/>
                  </a:lnTo>
                  <a:lnTo>
                    <a:pt x="497954" y="9537"/>
                  </a:lnTo>
                  <a:lnTo>
                    <a:pt x="497954" y="12700"/>
                  </a:lnTo>
                  <a:lnTo>
                    <a:pt x="501383" y="12700"/>
                  </a:lnTo>
                  <a:lnTo>
                    <a:pt x="501383" y="6350"/>
                  </a:lnTo>
                  <a:lnTo>
                    <a:pt x="501142" y="6350"/>
                  </a:lnTo>
                  <a:lnTo>
                    <a:pt x="504304" y="3187"/>
                  </a:lnTo>
                  <a:lnTo>
                    <a:pt x="504304" y="0"/>
                  </a:lnTo>
                  <a:lnTo>
                    <a:pt x="19189" y="0"/>
                  </a:lnTo>
                  <a:lnTo>
                    <a:pt x="19189" y="462280"/>
                  </a:lnTo>
                  <a:lnTo>
                    <a:pt x="19189" y="467995"/>
                  </a:lnTo>
                  <a:lnTo>
                    <a:pt x="12192" y="461772"/>
                  </a:lnTo>
                  <a:lnTo>
                    <a:pt x="19050" y="243840"/>
                  </a:lnTo>
                  <a:lnTo>
                    <a:pt x="19050" y="462280"/>
                  </a:lnTo>
                  <a:lnTo>
                    <a:pt x="19189" y="462280"/>
                  </a:lnTo>
                  <a:lnTo>
                    <a:pt x="1918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507479" y="487680"/>
                  </a:lnTo>
                  <a:lnTo>
                    <a:pt x="518274" y="487680"/>
                  </a:lnTo>
                  <a:lnTo>
                    <a:pt x="518274" y="481330"/>
                  </a:lnTo>
                  <a:lnTo>
                    <a:pt x="521195" y="481330"/>
                  </a:lnTo>
                  <a:lnTo>
                    <a:pt x="521195" y="25400"/>
                  </a:lnTo>
                  <a:lnTo>
                    <a:pt x="521195" y="12700"/>
                  </a:lnTo>
                  <a:lnTo>
                    <a:pt x="521195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37192" y="1352794"/>
            <a:ext cx="163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mbria"/>
                <a:cs typeface="Cambria"/>
              </a:rPr>
              <a:t>Specification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581" y="130100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668" y="2633472"/>
            <a:ext cx="2602991" cy="23743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71677" y="3408700"/>
            <a:ext cx="435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BF0000"/>
                </a:solidFill>
                <a:latin typeface="Cambria"/>
                <a:cs typeface="Cambria"/>
              </a:rPr>
              <a:t>use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6298" y="2723101"/>
            <a:ext cx="169545" cy="173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2620"/>
              </a:lnSpc>
            </a:pPr>
            <a:r>
              <a:rPr sz="2400" spc="-165" dirty="0">
                <a:solidFill>
                  <a:srgbClr val="BF0000"/>
                </a:solidFill>
                <a:latin typeface="Cambria"/>
                <a:cs typeface="Cambria"/>
              </a:rPr>
              <a:t>p</a:t>
            </a:r>
            <a:endParaRPr sz="2400">
              <a:latin typeface="Cambria"/>
              <a:cs typeface="Cambria"/>
            </a:endParaRPr>
          </a:p>
          <a:p>
            <a:pPr indent="36195">
              <a:lnSpc>
                <a:spcPct val="183300"/>
              </a:lnSpc>
              <a:spcBef>
                <a:spcPts val="480"/>
              </a:spcBef>
            </a:pPr>
            <a:r>
              <a:rPr sz="2400" spc="-50" dirty="0">
                <a:solidFill>
                  <a:srgbClr val="BF0000"/>
                </a:solidFill>
                <a:latin typeface="Cambria"/>
                <a:cs typeface="Cambria"/>
              </a:rPr>
              <a:t>r </a:t>
            </a:r>
            <a:r>
              <a:rPr sz="2400" spc="90" dirty="0">
                <a:solidFill>
                  <a:srgbClr val="BF0000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0692765" cy="7560945"/>
            <a:chOff x="0" y="0"/>
            <a:chExt cx="10692765" cy="7560945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0692765" cy="7560945"/>
            </a:xfrm>
            <a:custGeom>
              <a:avLst/>
              <a:gdLst/>
              <a:ahLst/>
              <a:cxnLst/>
              <a:rect l="l" t="t" r="r" b="b"/>
              <a:pathLst>
                <a:path w="10692765" h="7560945">
                  <a:moveTo>
                    <a:pt x="5346192" y="5041404"/>
                  </a:moveTo>
                  <a:lnTo>
                    <a:pt x="0" y="5041404"/>
                  </a:lnTo>
                  <a:lnTo>
                    <a:pt x="0" y="7560564"/>
                  </a:lnTo>
                  <a:lnTo>
                    <a:pt x="5346192" y="7560564"/>
                  </a:lnTo>
                  <a:lnTo>
                    <a:pt x="5346192" y="5041404"/>
                  </a:lnTo>
                  <a:close/>
                </a:path>
                <a:path w="10692765" h="7560945">
                  <a:moveTo>
                    <a:pt x="10692384" y="0"/>
                  </a:moveTo>
                  <a:lnTo>
                    <a:pt x="5346192" y="0"/>
                  </a:lnTo>
                  <a:lnTo>
                    <a:pt x="5346192" y="2519184"/>
                  </a:lnTo>
                  <a:lnTo>
                    <a:pt x="10692384" y="2519184"/>
                  </a:lnTo>
                  <a:lnTo>
                    <a:pt x="10692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46192" y="1325879"/>
              <a:ext cx="4394200" cy="487680"/>
            </a:xfrm>
            <a:custGeom>
              <a:avLst/>
              <a:gdLst/>
              <a:ahLst/>
              <a:cxnLst/>
              <a:rect l="l" t="t" r="r" b="b"/>
              <a:pathLst>
                <a:path w="4394200" h="487680">
                  <a:moveTo>
                    <a:pt x="4393679" y="6350"/>
                  </a:moveTo>
                  <a:lnTo>
                    <a:pt x="4390758" y="6350"/>
                  </a:lnTo>
                  <a:lnTo>
                    <a:pt x="4390758" y="0"/>
                  </a:lnTo>
                  <a:lnTo>
                    <a:pt x="4376788" y="0"/>
                  </a:lnTo>
                  <a:lnTo>
                    <a:pt x="4376788" y="6350"/>
                  </a:lnTo>
                  <a:lnTo>
                    <a:pt x="4373626" y="6350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461772"/>
                  </a:lnTo>
                  <a:lnTo>
                    <a:pt x="0" y="461772"/>
                  </a:lnTo>
                  <a:lnTo>
                    <a:pt x="0" y="473710"/>
                  </a:lnTo>
                  <a:lnTo>
                    <a:pt x="0" y="473964"/>
                  </a:lnTo>
                  <a:lnTo>
                    <a:pt x="0" y="487680"/>
                  </a:lnTo>
                  <a:lnTo>
                    <a:pt x="4379963" y="487680"/>
                  </a:lnTo>
                  <a:lnTo>
                    <a:pt x="4390758" y="487680"/>
                  </a:lnTo>
                  <a:lnTo>
                    <a:pt x="4390758" y="481330"/>
                  </a:lnTo>
                  <a:lnTo>
                    <a:pt x="4393679" y="48133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  <a:tabLst>
                <a:tab pos="3328670" algn="l"/>
              </a:tabLst>
            </a:pPr>
            <a:r>
              <a:rPr spc="-65" dirty="0"/>
              <a:t>Requirements</a:t>
            </a:r>
            <a:r>
              <a:rPr dirty="0"/>
              <a:t>	</a:t>
            </a:r>
            <a:r>
              <a:rPr spc="-130" dirty="0"/>
              <a:t>Engineering</a:t>
            </a:r>
            <a:r>
              <a:rPr spc="-85" dirty="0"/>
              <a:t> </a:t>
            </a:r>
            <a:r>
              <a:rPr spc="-745" dirty="0"/>
              <a:t>T</a:t>
            </a:r>
            <a:r>
              <a:rPr spc="-155" dirty="0"/>
              <a:t>a</a:t>
            </a:r>
            <a:r>
              <a:rPr spc="-130" dirty="0"/>
              <a:t>sks</a:t>
            </a:r>
            <a:r>
              <a:rPr spc="145" dirty="0"/>
              <a:t> </a:t>
            </a:r>
            <a:r>
              <a:rPr spc="-40" dirty="0"/>
              <a:t>cont.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85184" y="1976085"/>
            <a:ext cx="5049520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ts val="2825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2400" spc="-90" dirty="0">
                <a:solidFill>
                  <a:srgbClr val="BF0000"/>
                </a:solidFill>
                <a:latin typeface="Cambria"/>
                <a:cs typeface="Cambria"/>
              </a:rPr>
              <a:t>Create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75" dirty="0">
                <a:solidFill>
                  <a:srgbClr val="BF0000"/>
                </a:solidFill>
                <a:latin typeface="Cambria"/>
                <a:cs typeface="Cambria"/>
              </a:rPr>
              <a:t>analysis</a:t>
            </a:r>
            <a:r>
              <a:rPr sz="2400" spc="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model</a:t>
            </a:r>
            <a:endParaRPr sz="2400">
              <a:latin typeface="Cambria"/>
              <a:cs typeface="Cambria"/>
            </a:endParaRPr>
          </a:p>
          <a:p>
            <a:pPr marL="299085" indent="-286385">
              <a:lnSpc>
                <a:spcPts val="2825"/>
              </a:lnSpc>
              <a:buChar char="•"/>
              <a:tabLst>
                <a:tab pos="299085" algn="l"/>
                <a:tab pos="870585" algn="l"/>
                <a:tab pos="1303020" algn="l"/>
                <a:tab pos="1767839" algn="l"/>
                <a:tab pos="2773680" algn="l"/>
                <a:tab pos="4259580" algn="l"/>
                <a:tab pos="4784090" algn="l"/>
              </a:tabLst>
            </a:pPr>
            <a:r>
              <a:rPr sz="2400" spc="-25" dirty="0">
                <a:latin typeface="Cambria"/>
                <a:cs typeface="Cambria"/>
              </a:rPr>
              <a:t>It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ay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be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written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document</a:t>
            </a:r>
            <a:r>
              <a:rPr sz="2400" spc="-10" dirty="0">
                <a:latin typeface="Cambria"/>
                <a:cs typeface="Cambria"/>
              </a:rPr>
              <a:t>,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set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of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1677" y="2677212"/>
            <a:ext cx="115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sz="2400" spc="-25" dirty="0">
                <a:solidFill>
                  <a:srgbClr val="BF0000"/>
                </a:solidFill>
                <a:latin typeface="Cambria"/>
                <a:cs typeface="Cambria"/>
              </a:rPr>
              <a:t>gra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35" dirty="0">
                <a:solidFill>
                  <a:srgbClr val="BF0000"/>
                </a:solidFill>
                <a:latin typeface="Cambria"/>
                <a:cs typeface="Cambria"/>
              </a:rPr>
              <a:t>hical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1677" y="3042882"/>
            <a:ext cx="1657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BF0000"/>
                </a:solidFill>
                <a:latin typeface="Cambria"/>
                <a:cs typeface="Cambria"/>
              </a:rPr>
              <a:t>mathematical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49288" y="2677212"/>
            <a:ext cx="1078865" cy="7435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97155">
              <a:lnSpc>
                <a:spcPts val="2770"/>
              </a:lnSpc>
              <a:spcBef>
                <a:spcPts val="280"/>
              </a:spcBef>
            </a:pPr>
            <a:r>
              <a:rPr sz="2400" spc="-75" dirty="0">
                <a:solidFill>
                  <a:srgbClr val="BF0000"/>
                </a:solidFill>
                <a:latin typeface="Cambria"/>
                <a:cs typeface="Cambria"/>
              </a:rPr>
              <a:t>models</a:t>
            </a:r>
            <a:r>
              <a:rPr sz="2400" spc="-75" dirty="0">
                <a:latin typeface="Cambria"/>
                <a:cs typeface="Cambria"/>
              </a:rPr>
              <a:t>,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model</a:t>
            </a:r>
            <a:r>
              <a:rPr sz="2400" spc="-10" dirty="0">
                <a:latin typeface="Cambria"/>
                <a:cs typeface="Cambria"/>
              </a:rPr>
              <a:t>,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3675" y="2677212"/>
            <a:ext cx="1691005" cy="7416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863600">
              <a:lnSpc>
                <a:spcPts val="2760"/>
              </a:lnSpc>
              <a:spcBef>
                <a:spcPts val="290"/>
              </a:spcBef>
              <a:tabLst>
                <a:tab pos="1411605" algn="l"/>
              </a:tabLst>
            </a:pPr>
            <a:r>
              <a:rPr sz="2400" spc="-95" dirty="0">
                <a:latin typeface="Cambria"/>
                <a:cs typeface="Cambria"/>
              </a:rPr>
              <a:t>formal </a:t>
            </a:r>
            <a:r>
              <a:rPr sz="2400" spc="-10" dirty="0">
                <a:latin typeface="Cambria"/>
                <a:cs typeface="Cambria"/>
              </a:rPr>
              <a:t>collection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of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57364" y="3378191"/>
            <a:ext cx="416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84450" algn="l"/>
              </a:tabLst>
            </a:pPr>
            <a:r>
              <a:rPr sz="3600" spc="-127" baseline="-5787" dirty="0">
                <a:solidFill>
                  <a:srgbClr val="BF0000"/>
                </a:solidFill>
                <a:latin typeface="Cambria"/>
                <a:cs typeface="Cambria"/>
              </a:rPr>
              <a:t>scenarios</a:t>
            </a:r>
            <a:r>
              <a:rPr sz="3600" spc="-127" baseline="-5787" dirty="0">
                <a:latin typeface="Cambria"/>
                <a:cs typeface="Cambria"/>
              </a:rPr>
              <a:t>,</a:t>
            </a:r>
            <a:r>
              <a:rPr sz="3600" spc="-307" baseline="-5787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prototype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or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collection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85184" y="3774370"/>
            <a:ext cx="5150485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algn="just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of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these</a:t>
            </a:r>
            <a:endParaRPr sz="2400">
              <a:latin typeface="Cambria"/>
              <a:cs typeface="Cambria"/>
            </a:endParaRPr>
          </a:p>
          <a:p>
            <a:pPr marL="297815" indent="-285115" algn="just">
              <a:lnSpc>
                <a:spcPts val="2580"/>
              </a:lnSpc>
              <a:buClr>
                <a:srgbClr val="000000"/>
              </a:buClr>
              <a:buChar char="•"/>
              <a:tabLst>
                <a:tab pos="297815" algn="l"/>
                <a:tab pos="1431290" algn="l"/>
              </a:tabLst>
            </a:pPr>
            <a:r>
              <a:rPr sz="2400" spc="100" dirty="0">
                <a:solidFill>
                  <a:srgbClr val="BF0000"/>
                </a:solidFill>
                <a:latin typeface="Cambria"/>
                <a:cs typeface="Cambria"/>
              </a:rPr>
              <a:t>SR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(Software</a:t>
            </a:r>
            <a:r>
              <a:rPr sz="2400" spc="395" dirty="0">
                <a:solidFill>
                  <a:srgbClr val="BF0000"/>
                </a:solidFill>
                <a:latin typeface="Cambria"/>
                <a:cs typeface="Cambria"/>
              </a:rPr>
              <a:t>     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Requirement</a:t>
            </a:r>
            <a:endParaRPr sz="2400">
              <a:latin typeface="Cambria"/>
              <a:cs typeface="Cambria"/>
            </a:endParaRPr>
          </a:p>
          <a:p>
            <a:pPr marL="299085" marR="5080" algn="just">
              <a:lnSpc>
                <a:spcPts val="2880"/>
              </a:lnSpc>
              <a:spcBef>
                <a:spcPts val="35"/>
              </a:spcBef>
            </a:pP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Specification)</a:t>
            </a:r>
            <a:r>
              <a:rPr sz="2400" spc="2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3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3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document</a:t>
            </a:r>
            <a:r>
              <a:rPr sz="2400" spc="59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that</a:t>
            </a:r>
            <a:r>
              <a:rPr sz="2400" spc="53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is </a:t>
            </a:r>
            <a:r>
              <a:rPr sz="2400" dirty="0">
                <a:latin typeface="Cambria"/>
                <a:cs typeface="Cambria"/>
              </a:rPr>
              <a:t>cre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when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detailed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description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all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aspects</a:t>
            </a:r>
            <a:r>
              <a:rPr sz="2400" spc="3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40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build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must </a:t>
            </a:r>
            <a:r>
              <a:rPr sz="2400" dirty="0">
                <a:latin typeface="Cambria"/>
                <a:cs typeface="Cambria"/>
              </a:rPr>
              <a:t>be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specified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before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starting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project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04619" y="2734014"/>
            <a:ext cx="128270" cy="23482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300" spc="-165" dirty="0">
                <a:latin typeface="Cambria"/>
                <a:cs typeface="Cambria"/>
              </a:rPr>
              <a:t>•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300" spc="-165" dirty="0">
                <a:latin typeface="Cambria"/>
                <a:cs typeface="Cambria"/>
              </a:rPr>
              <a:t>•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300" spc="-165" dirty="0">
                <a:latin typeface="Cambria"/>
                <a:cs typeface="Cambria"/>
              </a:rPr>
              <a:t>•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300" spc="-165" dirty="0">
                <a:latin typeface="Cambria"/>
                <a:cs typeface="Cambria"/>
              </a:rPr>
              <a:t>•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300" spc="-165" dirty="0">
                <a:latin typeface="Cambria"/>
                <a:cs typeface="Cambria"/>
              </a:rPr>
              <a:t>•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300" spc="-165" dirty="0">
                <a:latin typeface="Cambria"/>
                <a:cs typeface="Cambria"/>
              </a:rPr>
              <a:t>•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7519" y="4335271"/>
            <a:ext cx="346202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35" dirty="0">
                <a:latin typeface="Cambria"/>
                <a:cs typeface="Cambria"/>
              </a:rPr>
              <a:t>appropriate</a:t>
            </a:r>
            <a:r>
              <a:rPr sz="2300" spc="10" dirty="0">
                <a:latin typeface="Cambria"/>
                <a:cs typeface="Cambria"/>
              </a:rPr>
              <a:t> </a:t>
            </a:r>
            <a:r>
              <a:rPr sz="2300" spc="-80" dirty="0">
                <a:solidFill>
                  <a:srgbClr val="BF504D"/>
                </a:solidFill>
                <a:latin typeface="Cambria"/>
                <a:cs typeface="Cambria"/>
              </a:rPr>
              <a:t>validation</a:t>
            </a:r>
            <a:r>
              <a:rPr sz="2300" spc="7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300" spc="-75" dirty="0">
                <a:solidFill>
                  <a:srgbClr val="BF504D"/>
                </a:solidFill>
                <a:latin typeface="Cambria"/>
                <a:cs typeface="Cambria"/>
              </a:rPr>
              <a:t>criteria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254809" y="5181289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25" dirty="0">
                <a:latin typeface="Cambria"/>
                <a:cs typeface="Cambria"/>
              </a:rPr>
              <a:t>o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7" name="object 7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pc="-140" dirty="0"/>
              <a:t>Software</a:t>
            </a:r>
            <a:r>
              <a:rPr spc="-15" dirty="0"/>
              <a:t> </a:t>
            </a:r>
            <a:r>
              <a:rPr spc="-204" dirty="0"/>
              <a:t>Requirements</a:t>
            </a:r>
            <a:r>
              <a:rPr spc="-40" dirty="0"/>
              <a:t> </a:t>
            </a:r>
            <a:r>
              <a:rPr spc="-50" dirty="0"/>
              <a:t>Specification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041893" y="1316182"/>
            <a:ext cx="8592185" cy="1455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3695" marR="5080" indent="-341630" algn="just">
              <a:lnSpc>
                <a:spcPts val="2590"/>
              </a:lnSpc>
              <a:spcBef>
                <a:spcPts val="425"/>
              </a:spcBef>
              <a:buChar char="◻"/>
              <a:tabLst>
                <a:tab pos="354965" algn="l"/>
              </a:tabLst>
            </a:pP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4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Requirement</a:t>
            </a:r>
            <a:r>
              <a:rPr sz="2400" spc="58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Specification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spc="60" dirty="0">
                <a:latin typeface="Cambria"/>
                <a:cs typeface="Cambria"/>
              </a:rPr>
              <a:t>(SRS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400" dirty="0"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document</a:t>
            </a:r>
            <a:r>
              <a:rPr sz="2400" spc="80" dirty="0">
                <a:solidFill>
                  <a:srgbClr val="BF0000"/>
                </a:solidFill>
                <a:latin typeface="Cambria"/>
                <a:cs typeface="Cambria"/>
              </a:rPr>
              <a:t>  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that 	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completely</a:t>
            </a:r>
            <a:r>
              <a:rPr sz="2400" spc="3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describes</a:t>
            </a:r>
            <a:r>
              <a:rPr sz="2400" spc="35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what</a:t>
            </a:r>
            <a:r>
              <a:rPr sz="2400" spc="36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the</a:t>
            </a:r>
            <a:r>
              <a:rPr sz="2400" spc="40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35" dirty="0">
                <a:solidFill>
                  <a:srgbClr val="BF0000"/>
                </a:solidFill>
                <a:latin typeface="Cambria"/>
                <a:cs typeface="Cambria"/>
              </a:rPr>
              <a:t>p</a:t>
            </a:r>
            <a:r>
              <a:rPr sz="2400" spc="-40" dirty="0">
                <a:solidFill>
                  <a:srgbClr val="BF0000"/>
                </a:solidFill>
                <a:latin typeface="Cambria"/>
                <a:cs typeface="Cambria"/>
              </a:rPr>
              <a:t>r</a:t>
            </a:r>
            <a:r>
              <a:rPr sz="2400" spc="35" dirty="0">
                <a:solidFill>
                  <a:srgbClr val="BF0000"/>
                </a:solidFill>
                <a:latin typeface="Cambria"/>
                <a:cs typeface="Cambria"/>
              </a:rPr>
              <a:t>o</a:t>
            </a:r>
            <a:r>
              <a:rPr sz="2400" spc="-185" dirty="0">
                <a:solidFill>
                  <a:srgbClr val="BF0000"/>
                </a:solidFill>
                <a:latin typeface="Cambria"/>
                <a:cs typeface="Cambria"/>
              </a:rPr>
              <a:t>p</a:t>
            </a:r>
            <a:r>
              <a:rPr sz="2400" spc="-640" dirty="0">
                <a:latin typeface="Cambria"/>
                <a:cs typeface="Cambria"/>
              </a:rPr>
              <a:t>)</a:t>
            </a:r>
            <a:r>
              <a:rPr sz="2400" spc="5" dirty="0">
                <a:solidFill>
                  <a:srgbClr val="BF0000"/>
                </a:solidFill>
                <a:latin typeface="Cambria"/>
                <a:cs typeface="Cambria"/>
              </a:rPr>
              <a:t>o</a:t>
            </a:r>
            <a:r>
              <a:rPr sz="2400" spc="35" dirty="0">
                <a:solidFill>
                  <a:srgbClr val="BF0000"/>
                </a:solidFill>
                <a:latin typeface="Cambria"/>
                <a:cs typeface="Cambria"/>
              </a:rPr>
              <a:t>s</a:t>
            </a:r>
            <a:r>
              <a:rPr sz="2400" spc="45" dirty="0">
                <a:solidFill>
                  <a:srgbClr val="BF0000"/>
                </a:solidFill>
                <a:latin typeface="Cambria"/>
                <a:cs typeface="Cambria"/>
              </a:rPr>
              <a:t>e</a:t>
            </a:r>
            <a:r>
              <a:rPr sz="2400" spc="35" dirty="0">
                <a:solidFill>
                  <a:srgbClr val="BF0000"/>
                </a:solidFill>
                <a:latin typeface="Cambria"/>
                <a:cs typeface="Cambria"/>
              </a:rPr>
              <a:t>d</a:t>
            </a:r>
            <a:r>
              <a:rPr sz="2400" spc="47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software</a:t>
            </a:r>
            <a:r>
              <a:rPr sz="2400" spc="43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should</a:t>
            </a:r>
            <a:r>
              <a:rPr sz="2400" spc="28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BF0000"/>
                </a:solidFill>
                <a:latin typeface="Cambria"/>
                <a:cs typeface="Cambria"/>
              </a:rPr>
              <a:t>do 	</a:t>
            </a:r>
            <a:r>
              <a:rPr sz="2400" spc="-114" dirty="0">
                <a:latin typeface="Cambria"/>
                <a:cs typeface="Cambria"/>
              </a:rPr>
              <a:t>without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describing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how</a:t>
            </a:r>
            <a:r>
              <a:rPr sz="2400" spc="-85" dirty="0">
                <a:latin typeface="Cambria"/>
                <a:cs typeface="Cambria"/>
              </a:rPr>
              <a:t> software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will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do</a:t>
            </a:r>
            <a:r>
              <a:rPr sz="2400" spc="-25" dirty="0">
                <a:latin typeface="Cambria"/>
                <a:cs typeface="Cambria"/>
              </a:rPr>
              <a:t> it.</a:t>
            </a:r>
            <a:endParaRPr sz="2400">
              <a:latin typeface="Cambria"/>
              <a:cs typeface="Cambria"/>
            </a:endParaRPr>
          </a:p>
          <a:p>
            <a:pPr marL="354330" indent="-341630" algn="just">
              <a:lnSpc>
                <a:spcPct val="100000"/>
              </a:lnSpc>
              <a:spcBef>
                <a:spcPts val="280"/>
              </a:spcBef>
              <a:buChar char="◻"/>
              <a:tabLst>
                <a:tab pos="354330" algn="l"/>
              </a:tabLst>
            </a:pPr>
            <a:r>
              <a:rPr sz="2400" spc="-70" dirty="0">
                <a:latin typeface="Cambria"/>
                <a:cs typeface="Cambria"/>
              </a:rPr>
              <a:t>It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contains: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47519" y="4722320"/>
            <a:ext cx="4972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75" dirty="0">
                <a:solidFill>
                  <a:srgbClr val="BF504D"/>
                </a:solidFill>
                <a:latin typeface="Cambria"/>
                <a:cs typeface="Cambria"/>
              </a:rPr>
              <a:t>other</a:t>
            </a:r>
            <a:r>
              <a:rPr sz="2300" spc="9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300" spc="-95" dirty="0">
                <a:solidFill>
                  <a:srgbClr val="BF504D"/>
                </a:solidFill>
                <a:latin typeface="Cambria"/>
                <a:cs typeface="Cambria"/>
              </a:rPr>
              <a:t>information</a:t>
            </a:r>
            <a:r>
              <a:rPr sz="2300" spc="-3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300" spc="-90" dirty="0">
                <a:latin typeface="Cambria"/>
                <a:cs typeface="Cambria"/>
              </a:rPr>
              <a:t>suitable</a:t>
            </a:r>
            <a:r>
              <a:rPr sz="2300" spc="-3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3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r</a:t>
            </a:r>
            <a:r>
              <a:rPr sz="2300" spc="270" dirty="0">
                <a:latin typeface="Cambria"/>
                <a:cs typeface="Cambria"/>
              </a:rPr>
              <a:t> </a:t>
            </a:r>
            <a:r>
              <a:rPr sz="2300" spc="-105" dirty="0">
                <a:latin typeface="Cambria"/>
                <a:cs typeface="Cambria"/>
              </a:rPr>
              <a:t>quirements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47519" y="2711298"/>
            <a:ext cx="7813040" cy="1625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24910">
              <a:lnSpc>
                <a:spcPct val="121300"/>
              </a:lnSpc>
              <a:spcBef>
                <a:spcPts val="100"/>
              </a:spcBef>
            </a:pPr>
            <a:r>
              <a:rPr sz="2300" dirty="0">
                <a:latin typeface="Cambria"/>
                <a:cs typeface="Cambria"/>
              </a:rPr>
              <a:t>a</a:t>
            </a:r>
            <a:r>
              <a:rPr sz="2300" spc="35" dirty="0">
                <a:latin typeface="Cambria"/>
                <a:cs typeface="Cambria"/>
              </a:rPr>
              <a:t> </a:t>
            </a:r>
            <a:r>
              <a:rPr sz="2300" spc="-95" dirty="0">
                <a:solidFill>
                  <a:srgbClr val="BF504D"/>
                </a:solidFill>
                <a:latin typeface="Cambria"/>
                <a:cs typeface="Cambria"/>
              </a:rPr>
              <a:t>complete</a:t>
            </a:r>
            <a:r>
              <a:rPr sz="2300" spc="-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300" spc="-100" dirty="0">
                <a:solidFill>
                  <a:srgbClr val="BF504D"/>
                </a:solidFill>
                <a:latin typeface="Cambria"/>
                <a:cs typeface="Cambria"/>
              </a:rPr>
              <a:t>information</a:t>
            </a:r>
            <a:r>
              <a:rPr sz="230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300" spc="-85" dirty="0">
                <a:latin typeface="Cambria"/>
                <a:cs typeface="Cambria"/>
              </a:rPr>
              <a:t>description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100" dirty="0">
                <a:solidFill>
                  <a:srgbClr val="BF504D"/>
                </a:solidFill>
                <a:latin typeface="Cambria"/>
                <a:cs typeface="Cambria"/>
              </a:rPr>
              <a:t>detailed</a:t>
            </a:r>
            <a:r>
              <a:rPr sz="2300" spc="-2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300" spc="-60" dirty="0">
                <a:solidFill>
                  <a:srgbClr val="BF504D"/>
                </a:solidFill>
                <a:latin typeface="Cambria"/>
                <a:cs typeface="Cambria"/>
              </a:rPr>
              <a:t>functional</a:t>
            </a:r>
            <a:r>
              <a:rPr sz="2300" spc="-4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description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2300" dirty="0">
                <a:latin typeface="Cambria"/>
                <a:cs typeface="Cambria"/>
              </a:rPr>
              <a:t>a</a:t>
            </a:r>
            <a:r>
              <a:rPr sz="2300" spc="-65" dirty="0">
                <a:latin typeface="Cambria"/>
                <a:cs typeface="Cambria"/>
              </a:rPr>
              <a:t> </a:t>
            </a:r>
            <a:r>
              <a:rPr sz="2300" spc="-130" dirty="0">
                <a:latin typeface="Cambria"/>
                <a:cs typeface="Cambria"/>
              </a:rPr>
              <a:t>representation</a:t>
            </a:r>
            <a:r>
              <a:rPr sz="2300" dirty="0">
                <a:latin typeface="Cambria"/>
                <a:cs typeface="Cambria"/>
              </a:rPr>
              <a:t> of</a:t>
            </a:r>
            <a:r>
              <a:rPr sz="2300" spc="-95" dirty="0">
                <a:latin typeface="Cambria"/>
                <a:cs typeface="Cambria"/>
              </a:rPr>
              <a:t> </a:t>
            </a:r>
            <a:r>
              <a:rPr sz="2300" spc="-85" dirty="0">
                <a:solidFill>
                  <a:srgbClr val="BF504D"/>
                </a:solidFill>
                <a:latin typeface="Cambria"/>
                <a:cs typeface="Cambria"/>
              </a:rPr>
              <a:t>system</a:t>
            </a:r>
            <a:r>
              <a:rPr sz="2300" spc="6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504D"/>
                </a:solidFill>
                <a:latin typeface="Cambria"/>
                <a:cs typeface="Cambria"/>
              </a:rPr>
              <a:t>behaviour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  <a:tabLst>
                <a:tab pos="3502025" algn="l"/>
                <a:tab pos="5193665" algn="l"/>
              </a:tabLst>
            </a:pPr>
            <a:r>
              <a:rPr sz="2300" spc="-30" dirty="0">
                <a:latin typeface="Cambria"/>
                <a:cs typeface="Cambria"/>
              </a:rPr>
              <a:t>an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70" dirty="0">
                <a:latin typeface="Cambria"/>
                <a:cs typeface="Cambria"/>
              </a:rPr>
              <a:t>indication</a:t>
            </a:r>
            <a:r>
              <a:rPr sz="2300" spc="-6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-95" dirty="0"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BF504D"/>
                </a:solidFill>
                <a:latin typeface="Cambria"/>
                <a:cs typeface="Cambria"/>
              </a:rPr>
              <a:t>performance</a:t>
            </a:r>
            <a:r>
              <a:rPr sz="23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300" spc="-20" dirty="0">
                <a:solidFill>
                  <a:srgbClr val="BF504D"/>
                </a:solidFill>
                <a:latin typeface="Cambria"/>
                <a:cs typeface="Cambria"/>
              </a:rPr>
              <a:t>requirements</a:t>
            </a:r>
            <a:r>
              <a:rPr sz="23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300" spc="-50" dirty="0">
                <a:solidFill>
                  <a:srgbClr val="BF504D"/>
                </a:solidFill>
                <a:latin typeface="Cambria"/>
                <a:cs typeface="Cambria"/>
              </a:rPr>
              <a:t>and</a:t>
            </a:r>
            <a:r>
              <a:rPr sz="2300" spc="-3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BF504D"/>
                </a:solidFill>
                <a:latin typeface="Cambria"/>
                <a:cs typeface="Cambria"/>
              </a:rPr>
              <a:t>design</a:t>
            </a:r>
            <a:r>
              <a:rPr sz="2300" spc="-7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300" spc="-105" dirty="0">
                <a:latin typeface="Cambria"/>
                <a:cs typeface="Cambria"/>
              </a:rPr>
              <a:t>constraints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41893" y="5135400"/>
            <a:ext cx="795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56430" algn="l"/>
                <a:tab pos="5937885" algn="l"/>
              </a:tabLst>
            </a:pPr>
            <a:r>
              <a:rPr sz="2400" dirty="0">
                <a:latin typeface="Cambria"/>
                <a:cs typeface="Cambria"/>
              </a:rPr>
              <a:t>◻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SRS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also </a:t>
            </a:r>
            <a:r>
              <a:rPr sz="2400" spc="-75" dirty="0">
                <a:latin typeface="Cambria"/>
                <a:cs typeface="Cambria"/>
              </a:rPr>
              <a:t>helping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clients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30" dirty="0">
                <a:latin typeface="Cambria"/>
                <a:cs typeface="Cambria"/>
              </a:rPr>
              <a:t>understand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14" dirty="0">
                <a:latin typeface="Cambria"/>
                <a:cs typeface="Cambria"/>
              </a:rPr>
              <a:t>their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own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needs.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168" y="0"/>
            <a:ext cx="9729470" cy="2519680"/>
            <a:chOff x="963168" y="0"/>
            <a:chExt cx="9729470" cy="2519680"/>
          </a:xfrm>
        </p:grpSpPr>
        <p:sp>
          <p:nvSpPr>
            <p:cNvPr id="3" name="object 3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Characteristics</a:t>
            </a:r>
            <a:r>
              <a:rPr spc="-8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a</a:t>
            </a:r>
            <a:r>
              <a:rPr spc="170" dirty="0"/>
              <a:t> </a:t>
            </a:r>
            <a:r>
              <a:rPr dirty="0"/>
              <a:t>Good</a:t>
            </a:r>
            <a:r>
              <a:rPr spc="-120" dirty="0"/>
              <a:t> </a:t>
            </a:r>
            <a:r>
              <a:rPr spc="175" dirty="0"/>
              <a:t>SRS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41893" y="1274810"/>
            <a:ext cx="8687435" cy="235521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425"/>
              </a:spcBef>
              <a:buChar char="◻"/>
              <a:tabLst>
                <a:tab pos="354330" algn="l"/>
              </a:tabLst>
            </a:pPr>
            <a:r>
              <a:rPr sz="2400" spc="114" dirty="0">
                <a:latin typeface="Cambria"/>
                <a:cs typeface="Cambria"/>
              </a:rPr>
              <a:t>SRS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should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-60" dirty="0">
                <a:solidFill>
                  <a:srgbClr val="BF504D"/>
                </a:solidFill>
                <a:latin typeface="Cambria"/>
                <a:cs typeface="Cambria"/>
              </a:rPr>
              <a:t>accurate,</a:t>
            </a:r>
            <a:r>
              <a:rPr sz="2400" spc="25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BF504D"/>
                </a:solidFill>
                <a:latin typeface="Cambria"/>
                <a:cs typeface="Cambria"/>
              </a:rPr>
              <a:t>complete,</a:t>
            </a:r>
            <a:r>
              <a:rPr sz="2400" spc="-5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35" dirty="0">
                <a:solidFill>
                  <a:srgbClr val="BF504D"/>
                </a:solidFill>
                <a:latin typeface="Cambria"/>
                <a:cs typeface="Cambria"/>
              </a:rPr>
              <a:t>efficient,</a:t>
            </a:r>
            <a:r>
              <a:rPr sz="2400" spc="-9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solidFill>
                  <a:srgbClr val="BF504D"/>
                </a:solidFill>
                <a:latin typeface="Cambria"/>
                <a:cs typeface="Cambria"/>
              </a:rPr>
              <a:t>and</a:t>
            </a:r>
            <a:r>
              <a:rPr sz="2400" spc="8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of</a:t>
            </a:r>
            <a:r>
              <a:rPr sz="2400" spc="-6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solidFill>
                  <a:srgbClr val="BF504D"/>
                </a:solidFill>
                <a:latin typeface="Cambria"/>
                <a:cs typeface="Cambria"/>
              </a:rPr>
              <a:t>high</a:t>
            </a:r>
            <a:r>
              <a:rPr sz="2400" spc="-6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quality</a:t>
            </a:r>
            <a:endParaRPr sz="2400">
              <a:latin typeface="Cambria"/>
              <a:cs typeface="Cambria"/>
            </a:endParaRPr>
          </a:p>
          <a:p>
            <a:pPr marL="717550" lvl="1" indent="-342265">
              <a:lnSpc>
                <a:spcPct val="100000"/>
              </a:lnSpc>
              <a:spcBef>
                <a:spcPts val="315"/>
              </a:spcBef>
              <a:buChar char="•"/>
              <a:tabLst>
                <a:tab pos="717550" algn="l"/>
              </a:tabLst>
            </a:pPr>
            <a:r>
              <a:rPr sz="2300" dirty="0">
                <a:latin typeface="Cambria"/>
                <a:cs typeface="Cambria"/>
              </a:rPr>
              <a:t>so</a:t>
            </a:r>
            <a:r>
              <a:rPr sz="2300" spc="-140" dirty="0">
                <a:latin typeface="Cambria"/>
                <a:cs typeface="Cambria"/>
              </a:rPr>
              <a:t> </a:t>
            </a:r>
            <a:r>
              <a:rPr sz="2300" spc="-65" dirty="0">
                <a:latin typeface="Cambria"/>
                <a:cs typeface="Cambria"/>
              </a:rPr>
              <a:t>that</a:t>
            </a:r>
            <a:r>
              <a:rPr sz="2300" spc="9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it</a:t>
            </a:r>
            <a:r>
              <a:rPr sz="2300" spc="-120" dirty="0">
                <a:latin typeface="Cambria"/>
                <a:cs typeface="Cambria"/>
              </a:rPr>
              <a:t> </a:t>
            </a:r>
            <a:r>
              <a:rPr sz="2300" spc="-45" dirty="0">
                <a:latin typeface="Cambria"/>
                <a:cs typeface="Cambria"/>
              </a:rPr>
              <a:t>does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not</a:t>
            </a:r>
            <a:r>
              <a:rPr sz="2300" spc="2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affect</a:t>
            </a:r>
            <a:r>
              <a:rPr sz="2300" spc="-50" dirty="0">
                <a:latin typeface="Cambria"/>
                <a:cs typeface="Cambria"/>
              </a:rPr>
              <a:t> </a:t>
            </a:r>
            <a:r>
              <a:rPr sz="2300" spc="-30" dirty="0">
                <a:latin typeface="Cambria"/>
                <a:cs typeface="Cambria"/>
              </a:rPr>
              <a:t>the</a:t>
            </a:r>
            <a:r>
              <a:rPr sz="2300" spc="75" dirty="0">
                <a:latin typeface="Cambria"/>
                <a:cs typeface="Cambria"/>
              </a:rPr>
              <a:t> </a:t>
            </a:r>
            <a:r>
              <a:rPr sz="2300" spc="-125" dirty="0">
                <a:latin typeface="Cambria"/>
                <a:cs typeface="Cambria"/>
              </a:rPr>
              <a:t>entire</a:t>
            </a:r>
            <a:r>
              <a:rPr sz="2300" dirty="0">
                <a:latin typeface="Cambria"/>
                <a:cs typeface="Cambria"/>
              </a:rPr>
              <a:t> </a:t>
            </a:r>
            <a:r>
              <a:rPr sz="2300" spc="-60" dirty="0">
                <a:latin typeface="Cambria"/>
                <a:cs typeface="Cambria"/>
              </a:rPr>
              <a:t>project</a:t>
            </a:r>
            <a:r>
              <a:rPr sz="2300" spc="5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plan.</a:t>
            </a:r>
            <a:endParaRPr sz="2300">
              <a:latin typeface="Cambria"/>
              <a:cs typeface="Cambria"/>
            </a:endParaRPr>
          </a:p>
          <a:p>
            <a:pPr marL="353695" marR="5080" indent="-341630">
              <a:lnSpc>
                <a:spcPts val="2590"/>
              </a:lnSpc>
              <a:spcBef>
                <a:spcPts val="650"/>
              </a:spcBef>
              <a:buChar char="◻"/>
              <a:tabLst>
                <a:tab pos="354965" algn="l"/>
                <a:tab pos="2616835" algn="l"/>
                <a:tab pos="4296410" algn="l"/>
                <a:tab pos="6316980" algn="l"/>
              </a:tabLst>
            </a:pPr>
            <a:r>
              <a:rPr sz="2400" dirty="0">
                <a:latin typeface="Cambria"/>
                <a:cs typeface="Cambria"/>
              </a:rPr>
              <a:t>An</a:t>
            </a:r>
            <a:r>
              <a:rPr sz="2400" spc="210" dirty="0">
                <a:latin typeface="Cambria"/>
                <a:cs typeface="Cambria"/>
              </a:rPr>
              <a:t> </a:t>
            </a:r>
            <a:r>
              <a:rPr sz="2400" spc="114" dirty="0">
                <a:latin typeface="Cambria"/>
                <a:cs typeface="Cambria"/>
              </a:rPr>
              <a:t>SRS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35" dirty="0">
                <a:solidFill>
                  <a:srgbClr val="BF504D"/>
                </a:solidFill>
                <a:latin typeface="Cambria"/>
                <a:cs typeface="Cambria"/>
              </a:rPr>
              <a:t>said</a:t>
            </a:r>
            <a:r>
              <a:rPr sz="2400" spc="6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to</a:t>
            </a:r>
            <a:r>
              <a:rPr sz="2400" spc="2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be</a:t>
            </a:r>
            <a:r>
              <a:rPr sz="2400" spc="22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of</a:t>
            </a:r>
            <a:r>
              <a:rPr sz="2400" spc="5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high</a:t>
            </a:r>
            <a:r>
              <a:rPr sz="2400" spc="5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BF504D"/>
                </a:solidFill>
                <a:latin typeface="Cambria"/>
                <a:cs typeface="Cambria"/>
              </a:rPr>
              <a:t>quality</a:t>
            </a:r>
            <a:r>
              <a:rPr sz="2400" spc="4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60" dirty="0">
                <a:solidFill>
                  <a:srgbClr val="BF504D"/>
                </a:solidFill>
                <a:latin typeface="Cambria"/>
                <a:cs typeface="Cambria"/>
              </a:rPr>
              <a:t>when</a:t>
            </a:r>
            <a:r>
              <a:rPr sz="2400" spc="24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90" dirty="0">
                <a:latin typeface="Cambria"/>
                <a:cs typeface="Cambria"/>
              </a:rPr>
              <a:t>developer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and</a:t>
            </a:r>
            <a:r>
              <a:rPr sz="2400" spc="140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user 	</a:t>
            </a:r>
            <a:r>
              <a:rPr sz="2400" spc="-45" dirty="0">
                <a:solidFill>
                  <a:srgbClr val="BF504D"/>
                </a:solidFill>
                <a:latin typeface="Cambria"/>
                <a:cs typeface="Cambria"/>
              </a:rPr>
              <a:t>easily</a:t>
            </a:r>
            <a:r>
              <a:rPr sz="2400" spc="-7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BF504D"/>
                </a:solidFill>
                <a:latin typeface="Cambria"/>
                <a:cs typeface="Cambria"/>
              </a:rPr>
              <a:t>understand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prepared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document.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55"/>
              </a:spcBef>
              <a:buChar char="◻"/>
              <a:tabLst>
                <a:tab pos="354330" algn="l"/>
              </a:tabLst>
            </a:pPr>
            <a:r>
              <a:rPr sz="2400" spc="-85" dirty="0">
                <a:latin typeface="Cambria"/>
                <a:cs typeface="Cambria"/>
              </a:rPr>
              <a:t>Characteristics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Good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80" dirty="0">
                <a:latin typeface="Cambria"/>
                <a:cs typeface="Cambria"/>
              </a:rPr>
              <a:t>SRS:</a:t>
            </a:r>
            <a:endParaRPr sz="2400">
              <a:latin typeface="Cambria"/>
              <a:cs typeface="Cambria"/>
            </a:endParaRPr>
          </a:p>
          <a:p>
            <a:pPr marL="717550" lvl="1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717550" algn="l"/>
              </a:tabLst>
            </a:pPr>
            <a:r>
              <a:rPr sz="2300" spc="-10" dirty="0">
                <a:latin typeface="Cambria"/>
                <a:cs typeface="Cambria"/>
              </a:rPr>
              <a:t>Correct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66771" y="3638750"/>
            <a:ext cx="39350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1264285" algn="l"/>
                <a:tab pos="2232025" algn="l"/>
                <a:tab pos="3029585" algn="l"/>
                <a:tab pos="3456304" algn="l"/>
              </a:tabLst>
            </a:pPr>
            <a:r>
              <a:rPr sz="2200" spc="105" dirty="0">
                <a:latin typeface="Cambria"/>
                <a:cs typeface="Cambria"/>
              </a:rPr>
              <a:t>SRS</a:t>
            </a:r>
            <a:r>
              <a:rPr sz="2200" spc="12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correct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when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all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114" dirty="0">
                <a:solidFill>
                  <a:srgbClr val="BF504D"/>
                </a:solidFill>
                <a:latin typeface="Cambria"/>
                <a:cs typeface="Cambria"/>
              </a:rPr>
              <a:t>user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68025" y="3638750"/>
            <a:ext cx="38512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08150" algn="l"/>
                <a:tab pos="2237740" algn="l"/>
                <a:tab pos="3108960" algn="l"/>
                <a:tab pos="3496310" algn="l"/>
              </a:tabLst>
            </a:pPr>
            <a:r>
              <a:rPr sz="2200" spc="-10" dirty="0">
                <a:solidFill>
                  <a:srgbClr val="BF504D"/>
                </a:solidFill>
                <a:latin typeface="Cambria"/>
                <a:cs typeface="Cambria"/>
              </a:rPr>
              <a:t>requirements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are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10" dirty="0">
                <a:solidFill>
                  <a:srgbClr val="BF504D"/>
                </a:solidFill>
                <a:latin typeface="Cambria"/>
                <a:cs typeface="Cambria"/>
              </a:rPr>
              <a:t>stated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in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5" dirty="0">
                <a:latin typeface="Cambria"/>
                <a:cs typeface="Cambria"/>
              </a:rPr>
              <a:t>the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4619" y="3894164"/>
            <a:ext cx="8212455" cy="21609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459"/>
              </a:spcBef>
            </a:pPr>
            <a:r>
              <a:rPr sz="2200" spc="-130" dirty="0">
                <a:latin typeface="Cambria"/>
                <a:cs typeface="Cambria"/>
              </a:rPr>
              <a:t>requirements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document.</a:t>
            </a:r>
            <a:endParaRPr sz="2200">
              <a:latin typeface="Cambria"/>
              <a:cs typeface="Cambria"/>
            </a:endParaRPr>
          </a:p>
          <a:p>
            <a:pPr marL="617220" marR="36195" indent="-342900">
              <a:lnSpc>
                <a:spcPts val="2400"/>
              </a:lnSpc>
              <a:spcBef>
                <a:spcPts val="640"/>
              </a:spcBef>
              <a:buChar char="•"/>
              <a:tabLst>
                <a:tab pos="617220" algn="l"/>
                <a:tab pos="1289685" algn="l"/>
                <a:tab pos="1866900" algn="l"/>
                <a:tab pos="2592070" algn="l"/>
                <a:tab pos="3312795" algn="l"/>
                <a:tab pos="5349875" algn="l"/>
                <a:tab pos="6627495" algn="l"/>
                <a:tab pos="6984365" algn="l"/>
                <a:tab pos="7826375" algn="l"/>
              </a:tabLst>
            </a:pPr>
            <a:r>
              <a:rPr sz="2200" spc="-20" dirty="0">
                <a:latin typeface="Cambria"/>
                <a:cs typeface="Cambria"/>
              </a:rPr>
              <a:t>Note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that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there</a:t>
            </a:r>
            <a:r>
              <a:rPr sz="2200" dirty="0">
                <a:latin typeface="Cambria"/>
                <a:cs typeface="Cambria"/>
              </a:rPr>
              <a:t>	is</a:t>
            </a:r>
            <a:r>
              <a:rPr sz="2200" spc="360" dirty="0">
                <a:latin typeface="Cambria"/>
                <a:cs typeface="Cambria"/>
              </a:rPr>
              <a:t> </a:t>
            </a: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no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35" dirty="0">
                <a:solidFill>
                  <a:srgbClr val="BF504D"/>
                </a:solidFill>
                <a:latin typeface="Cambria"/>
                <a:cs typeface="Cambria"/>
              </a:rPr>
              <a:t>specified</a:t>
            </a:r>
            <a:r>
              <a:rPr sz="2200" spc="17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tool</a:t>
            </a:r>
            <a:r>
              <a:rPr sz="2200" spc="16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or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10" dirty="0">
                <a:solidFill>
                  <a:srgbClr val="BF504D"/>
                </a:solidFill>
                <a:latin typeface="Cambria"/>
                <a:cs typeface="Cambria"/>
              </a:rPr>
              <a:t>procedure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to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10" dirty="0">
                <a:solidFill>
                  <a:srgbClr val="BF504D"/>
                </a:solidFill>
                <a:latin typeface="Cambria"/>
                <a:cs typeface="Cambria"/>
              </a:rPr>
              <a:t>assure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135" dirty="0">
                <a:solidFill>
                  <a:srgbClr val="BF504D"/>
                </a:solidFill>
                <a:latin typeface="Cambria"/>
                <a:cs typeface="Cambria"/>
              </a:rPr>
              <a:t>the </a:t>
            </a:r>
            <a:r>
              <a:rPr sz="2200" spc="-90" dirty="0">
                <a:solidFill>
                  <a:srgbClr val="BF504D"/>
                </a:solidFill>
                <a:latin typeface="Cambria"/>
                <a:cs typeface="Cambria"/>
              </a:rPr>
              <a:t>correctness</a:t>
            </a:r>
            <a:r>
              <a:rPr sz="2200" spc="26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80" dirty="0">
                <a:latin typeface="Cambria"/>
                <a:cs typeface="Cambria"/>
              </a:rPr>
              <a:t>SRS.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305"/>
              </a:spcBef>
              <a:buChar char="•"/>
              <a:tabLst>
                <a:tab pos="354965" algn="l"/>
              </a:tabLst>
            </a:pPr>
            <a:r>
              <a:rPr sz="2300" spc="-10" dirty="0">
                <a:latin typeface="Cambria"/>
                <a:cs typeface="Cambria"/>
              </a:rPr>
              <a:t>Unambiguous</a:t>
            </a:r>
            <a:endParaRPr sz="2300">
              <a:latin typeface="Cambria"/>
              <a:cs typeface="Cambria"/>
            </a:endParaRPr>
          </a:p>
          <a:p>
            <a:pPr marL="617220" marR="5080" lvl="1" indent="-342900">
              <a:lnSpc>
                <a:spcPts val="2400"/>
              </a:lnSpc>
              <a:spcBef>
                <a:spcPts val="545"/>
              </a:spcBef>
              <a:buChar char="•"/>
              <a:tabLst>
                <a:tab pos="617220" algn="l"/>
                <a:tab pos="5292090" algn="l"/>
              </a:tabLst>
            </a:pPr>
            <a:r>
              <a:rPr sz="2200" spc="105" dirty="0">
                <a:latin typeface="Cambria"/>
                <a:cs typeface="Cambria"/>
              </a:rPr>
              <a:t>SRS</a:t>
            </a:r>
            <a:r>
              <a:rPr sz="2200" spc="-1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195" dirty="0">
                <a:latin typeface="Cambria"/>
                <a:cs typeface="Cambria"/>
              </a:rPr>
              <a:t> </a:t>
            </a:r>
            <a:r>
              <a:rPr sz="2200" spc="-75" dirty="0">
                <a:latin typeface="Cambria"/>
                <a:cs typeface="Cambria"/>
              </a:rPr>
              <a:t>unambiguous</a:t>
            </a:r>
            <a:r>
              <a:rPr sz="2200" spc="75" dirty="0">
                <a:latin typeface="Cambria"/>
                <a:cs typeface="Cambria"/>
              </a:rPr>
              <a:t> </a:t>
            </a:r>
            <a:r>
              <a:rPr sz="2200" spc="-55" dirty="0">
                <a:latin typeface="Cambria"/>
                <a:cs typeface="Cambria"/>
              </a:rPr>
              <a:t>when</a:t>
            </a:r>
            <a:r>
              <a:rPr sz="2200" spc="215" dirty="0">
                <a:latin typeface="Cambria"/>
                <a:cs typeface="Cambria"/>
              </a:rPr>
              <a:t> </a:t>
            </a:r>
            <a:r>
              <a:rPr sz="2200" spc="-45" dirty="0">
                <a:solidFill>
                  <a:srgbClr val="BF504D"/>
                </a:solidFill>
                <a:latin typeface="Cambria"/>
                <a:cs typeface="Cambria"/>
              </a:rPr>
              <a:t>every</a:t>
            </a:r>
            <a:r>
              <a:rPr sz="2200" spc="9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10" dirty="0">
                <a:solidFill>
                  <a:srgbClr val="BF504D"/>
                </a:solidFill>
                <a:latin typeface="Cambria"/>
                <a:cs typeface="Cambria"/>
              </a:rPr>
              <a:t>stated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114" dirty="0">
                <a:solidFill>
                  <a:srgbClr val="BF504D"/>
                </a:solidFill>
                <a:latin typeface="Cambria"/>
                <a:cs typeface="Cambria"/>
              </a:rPr>
              <a:t>requirement</a:t>
            </a:r>
            <a:r>
              <a:rPr sz="2200" spc="5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20" dirty="0">
                <a:solidFill>
                  <a:srgbClr val="BF504D"/>
                </a:solidFill>
                <a:latin typeface="Cambria"/>
                <a:cs typeface="Cambria"/>
              </a:rPr>
              <a:t>has</a:t>
            </a:r>
            <a:r>
              <a:rPr sz="2200" spc="10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only</a:t>
            </a:r>
            <a:r>
              <a:rPr sz="2200" spc="6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70" dirty="0">
                <a:solidFill>
                  <a:srgbClr val="BF504D"/>
                </a:solidFill>
                <a:latin typeface="Cambria"/>
                <a:cs typeface="Cambria"/>
              </a:rPr>
              <a:t>one </a:t>
            </a:r>
            <a:r>
              <a:rPr sz="2200" spc="-50" dirty="0">
                <a:solidFill>
                  <a:srgbClr val="BF504D"/>
                </a:solidFill>
                <a:latin typeface="Cambria"/>
                <a:cs typeface="Cambria"/>
              </a:rPr>
              <a:t>interpretation</a:t>
            </a:r>
            <a:r>
              <a:rPr sz="2200" spc="-50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8" y="1255775"/>
            <a:ext cx="8763000" cy="15240"/>
          </a:xfrm>
          <a:custGeom>
            <a:avLst/>
            <a:gdLst/>
            <a:ahLst/>
            <a:cxnLst/>
            <a:rect l="l" t="t" r="r" b="b"/>
            <a:pathLst>
              <a:path w="8763000" h="15240">
                <a:moveTo>
                  <a:pt x="8763000" y="0"/>
                </a:moveTo>
                <a:lnTo>
                  <a:pt x="4383024" y="0"/>
                </a:lnTo>
                <a:lnTo>
                  <a:pt x="0" y="0"/>
                </a:lnTo>
                <a:lnTo>
                  <a:pt x="0" y="15240"/>
                </a:lnTo>
                <a:lnTo>
                  <a:pt x="4383024" y="15240"/>
                </a:lnTo>
                <a:lnTo>
                  <a:pt x="8763000" y="15240"/>
                </a:lnTo>
                <a:lnTo>
                  <a:pt x="87630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8955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Characteristics</a:t>
            </a:r>
            <a:r>
              <a:rPr spc="-7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</a:t>
            </a:r>
            <a:r>
              <a:rPr spc="185" dirty="0"/>
              <a:t> </a:t>
            </a:r>
            <a:r>
              <a:rPr dirty="0"/>
              <a:t>Good</a:t>
            </a:r>
            <a:r>
              <a:rPr spc="-114" dirty="0"/>
              <a:t> </a:t>
            </a:r>
            <a:r>
              <a:rPr spc="215" dirty="0"/>
              <a:t>SRS</a:t>
            </a:r>
            <a:r>
              <a:rPr spc="200" dirty="0"/>
              <a:t> </a:t>
            </a:r>
            <a:r>
              <a:rPr spc="35" dirty="0"/>
              <a:t>(Cont…)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519172"/>
            <a:ext cx="5346700" cy="2522220"/>
          </a:xfrm>
          <a:custGeom>
            <a:avLst/>
            <a:gdLst/>
            <a:ahLst/>
            <a:cxnLst/>
            <a:rect l="l" t="t" r="r" b="b"/>
            <a:pathLst>
              <a:path w="5346700" h="2522220">
                <a:moveTo>
                  <a:pt x="5346192" y="2522220"/>
                </a:moveTo>
                <a:lnTo>
                  <a:pt x="0" y="2522220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22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666771" y="2608571"/>
            <a:ext cx="367537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899160" algn="l"/>
                <a:tab pos="2684145" algn="l"/>
                <a:tab pos="3303270" algn="l"/>
              </a:tabLst>
            </a:pPr>
            <a:r>
              <a:rPr sz="2200" spc="75" dirty="0">
                <a:latin typeface="Cambria"/>
                <a:cs typeface="Cambria"/>
              </a:rPr>
              <a:t>Al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requirements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are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95" dirty="0">
                <a:latin typeface="Cambria"/>
                <a:cs typeface="Cambria"/>
              </a:rPr>
              <a:t>not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619" y="4108243"/>
            <a:ext cx="167132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300" spc="-25" dirty="0">
                <a:latin typeface="Cambria"/>
                <a:cs typeface="Cambria"/>
              </a:rPr>
              <a:t>Modifiable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66771" y="4458672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5" dirty="0">
                <a:latin typeface="Cambria"/>
                <a:cs typeface="Cambria"/>
              </a:rPr>
              <a:t>•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04619" y="4923494"/>
            <a:ext cx="3190875" cy="7988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430"/>
              </a:spcBef>
            </a:pPr>
            <a:r>
              <a:rPr sz="2200" spc="-50" dirty="0">
                <a:solidFill>
                  <a:srgbClr val="BF504D"/>
                </a:solidFill>
                <a:latin typeface="Cambria"/>
                <a:cs typeface="Cambria"/>
              </a:rPr>
              <a:t>can</a:t>
            </a:r>
            <a:r>
              <a:rPr sz="2200" spc="-7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be</a:t>
            </a:r>
            <a:r>
              <a:rPr sz="2200" spc="-4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55" dirty="0">
                <a:solidFill>
                  <a:srgbClr val="BF504D"/>
                </a:solidFill>
                <a:latin typeface="Cambria"/>
                <a:cs typeface="Cambria"/>
              </a:rPr>
              <a:t>modified</a:t>
            </a:r>
            <a:r>
              <a:rPr sz="2200" spc="-6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50" dirty="0">
                <a:solidFill>
                  <a:srgbClr val="BF504D"/>
                </a:solidFill>
                <a:latin typeface="Cambria"/>
                <a:cs typeface="Cambria"/>
              </a:rPr>
              <a:t>easily</a:t>
            </a:r>
            <a:r>
              <a:rPr sz="2200" spc="-50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355"/>
              </a:spcBef>
              <a:buChar char="•"/>
              <a:tabLst>
                <a:tab pos="354965" algn="l"/>
              </a:tabLst>
            </a:pPr>
            <a:r>
              <a:rPr sz="2300" spc="-10" dirty="0">
                <a:latin typeface="Cambria"/>
                <a:cs typeface="Cambria"/>
              </a:rPr>
              <a:t>Traceable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6771" y="5696113"/>
            <a:ext cx="1231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55" dirty="0">
                <a:latin typeface="Cambria"/>
                <a:cs typeface="Cambria"/>
              </a:rPr>
              <a:t>•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82170" y="5980078"/>
            <a:ext cx="123825" cy="3092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5"/>
              </a:lnSpc>
            </a:pPr>
            <a:r>
              <a:rPr sz="2200" spc="-50" dirty="0">
                <a:latin typeface="Cambria"/>
                <a:cs typeface="Cambria"/>
              </a:rPr>
              <a:t>c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04619" y="1288748"/>
            <a:ext cx="8189595" cy="1346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655"/>
              </a:lnSpc>
              <a:spcBef>
                <a:spcPts val="100"/>
              </a:spcBef>
              <a:buChar char="•"/>
              <a:tabLst>
                <a:tab pos="354965" algn="l"/>
              </a:tabLst>
            </a:pPr>
            <a:r>
              <a:rPr sz="2300" spc="-10" dirty="0">
                <a:latin typeface="Cambria"/>
                <a:cs typeface="Cambria"/>
              </a:rPr>
              <a:t>Complete</a:t>
            </a:r>
            <a:endParaRPr sz="2300">
              <a:latin typeface="Cambria"/>
              <a:cs typeface="Cambria"/>
            </a:endParaRPr>
          </a:p>
          <a:p>
            <a:pPr marL="617220" marR="5080" lvl="1" indent="-342900">
              <a:lnSpc>
                <a:spcPct val="79600"/>
              </a:lnSpc>
              <a:spcBef>
                <a:spcPts val="434"/>
              </a:spcBef>
              <a:buChar char="•"/>
              <a:tabLst>
                <a:tab pos="617220" algn="l"/>
                <a:tab pos="1540510" algn="l"/>
                <a:tab pos="3414395" algn="l"/>
                <a:tab pos="3904615" algn="l"/>
                <a:tab pos="7834630" algn="l"/>
              </a:tabLst>
            </a:pPr>
            <a:r>
              <a:rPr sz="2200" spc="105" dirty="0">
                <a:latin typeface="Cambria"/>
                <a:cs typeface="Cambria"/>
              </a:rPr>
              <a:t>SRS</a:t>
            </a:r>
            <a:r>
              <a:rPr sz="2200" spc="29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60" dirty="0">
                <a:latin typeface="Cambria"/>
                <a:cs typeface="Cambria"/>
              </a:rPr>
              <a:t>complete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when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10" dirty="0">
                <a:solidFill>
                  <a:srgbClr val="BF504D"/>
                </a:solidFill>
                <a:latin typeface="Cambria"/>
                <a:cs typeface="Cambria"/>
              </a:rPr>
              <a:t>requirements</a:t>
            </a:r>
            <a:r>
              <a:rPr sz="2200" spc="18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20" dirty="0">
                <a:solidFill>
                  <a:srgbClr val="BF504D"/>
                </a:solidFill>
                <a:latin typeface="Cambria"/>
                <a:cs typeface="Cambria"/>
              </a:rPr>
              <a:t>clearly</a:t>
            </a:r>
            <a:r>
              <a:rPr sz="2200" spc="19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30" dirty="0">
                <a:solidFill>
                  <a:srgbClr val="BF504D"/>
                </a:solidFill>
                <a:latin typeface="Cambria"/>
                <a:cs typeface="Cambria"/>
              </a:rPr>
              <a:t>define</a:t>
            </a:r>
            <a:r>
              <a:rPr sz="2200" spc="15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20" dirty="0">
                <a:solidFill>
                  <a:srgbClr val="BF504D"/>
                </a:solidFill>
                <a:latin typeface="Cambria"/>
                <a:cs typeface="Cambria"/>
              </a:rPr>
              <a:t>what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135" dirty="0">
                <a:solidFill>
                  <a:srgbClr val="BF504D"/>
                </a:solidFill>
                <a:latin typeface="Cambria"/>
                <a:cs typeface="Cambria"/>
              </a:rPr>
              <a:t>the </a:t>
            </a:r>
            <a:r>
              <a:rPr sz="2200" spc="-75" dirty="0">
                <a:solidFill>
                  <a:srgbClr val="BF504D"/>
                </a:solidFill>
                <a:latin typeface="Cambria"/>
                <a:cs typeface="Cambria"/>
              </a:rPr>
              <a:t>software</a:t>
            </a:r>
            <a:r>
              <a:rPr sz="2200" spc="6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is</a:t>
            </a:r>
            <a:r>
              <a:rPr sz="2200" spc="-6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135" dirty="0">
                <a:solidFill>
                  <a:srgbClr val="BF504D"/>
                </a:solidFill>
                <a:latin typeface="Cambria"/>
                <a:cs typeface="Cambria"/>
              </a:rPr>
              <a:t>required</a:t>
            </a:r>
            <a:r>
              <a:rPr sz="2200" spc="-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to</a:t>
            </a:r>
            <a:r>
              <a:rPr sz="2200" spc="8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do</a:t>
            </a:r>
            <a:r>
              <a:rPr sz="2200" spc="-25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</a:tabLst>
            </a:pPr>
            <a:r>
              <a:rPr sz="2300" spc="-55" dirty="0">
                <a:latin typeface="Cambria"/>
                <a:cs typeface="Cambria"/>
              </a:rPr>
              <a:t>Ranked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spc="-30" dirty="0">
                <a:latin typeface="Cambria"/>
                <a:cs typeface="Cambria"/>
              </a:rPr>
              <a:t>for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95" dirty="0">
                <a:latin typeface="Cambria"/>
                <a:cs typeface="Cambria"/>
              </a:rPr>
              <a:t>Importance/Stabili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y</a:t>
            </a:r>
            <a:endParaRPr sz="2300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5346192" y="2519172"/>
            <a:ext cx="5346700" cy="2522220"/>
          </a:xfrm>
          <a:custGeom>
            <a:avLst/>
            <a:gdLst/>
            <a:ahLst/>
            <a:cxnLst/>
            <a:rect l="l" t="t" r="r" b="b"/>
            <a:pathLst>
              <a:path w="5346700" h="2522220">
                <a:moveTo>
                  <a:pt x="5346192" y="2522220"/>
                </a:moveTo>
                <a:lnTo>
                  <a:pt x="0" y="2522220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22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995664" y="2582697"/>
            <a:ext cx="622935" cy="62674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 indent="86360">
              <a:lnSpc>
                <a:spcPct val="79500"/>
              </a:lnSpc>
              <a:spcBef>
                <a:spcPts val="635"/>
              </a:spcBef>
            </a:pPr>
            <a:r>
              <a:rPr sz="2200" spc="-95" dirty="0">
                <a:solidFill>
                  <a:srgbClr val="BF504D"/>
                </a:solidFill>
                <a:latin typeface="Cambria"/>
                <a:cs typeface="Cambria"/>
              </a:rPr>
              <a:t>each </a:t>
            </a:r>
            <a:r>
              <a:rPr sz="2200" spc="-95" dirty="0">
                <a:latin typeface="Cambria"/>
                <a:cs typeface="Cambria"/>
              </a:rPr>
              <a:t>other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84264" y="2850830"/>
            <a:ext cx="350901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579880" algn="l"/>
                <a:tab pos="1984375" algn="l"/>
                <a:tab pos="3256279" algn="l"/>
              </a:tabLst>
            </a:pPr>
            <a:r>
              <a:rPr sz="3300" spc="-877" baseline="-10101" dirty="0">
                <a:latin typeface="Cambria"/>
                <a:cs typeface="Cambria"/>
              </a:rPr>
              <a:t>l</a:t>
            </a:r>
            <a:r>
              <a:rPr sz="2200" spc="-15" dirty="0">
                <a:solidFill>
                  <a:srgbClr val="BF504D"/>
                </a:solidFill>
                <a:latin typeface="Cambria"/>
                <a:cs typeface="Cambria"/>
              </a:rPr>
              <a:t>r</a:t>
            </a:r>
            <a:r>
              <a:rPr sz="2200" spc="35" dirty="0">
                <a:solidFill>
                  <a:srgbClr val="BF504D"/>
                </a:solidFill>
                <a:latin typeface="Cambria"/>
                <a:cs typeface="Cambria"/>
              </a:rPr>
              <a:t>e</a:t>
            </a:r>
            <a:r>
              <a:rPr sz="2200" spc="-5" dirty="0">
                <a:solidFill>
                  <a:srgbClr val="BF504D"/>
                </a:solidFill>
                <a:latin typeface="Cambria"/>
                <a:cs typeface="Cambria"/>
              </a:rPr>
              <a:t>q</a:t>
            </a:r>
            <a:r>
              <a:rPr sz="2200" spc="45" dirty="0">
                <a:solidFill>
                  <a:srgbClr val="BF504D"/>
                </a:solidFill>
                <a:latin typeface="Cambria"/>
                <a:cs typeface="Cambria"/>
              </a:rPr>
              <a:t>u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i</a:t>
            </a:r>
            <a:r>
              <a:rPr sz="2200" spc="-15" dirty="0">
                <a:solidFill>
                  <a:srgbClr val="BF504D"/>
                </a:solidFill>
                <a:latin typeface="Cambria"/>
                <a:cs typeface="Cambria"/>
              </a:rPr>
              <a:t>r</a:t>
            </a:r>
            <a:r>
              <a:rPr sz="2200" spc="10" dirty="0">
                <a:solidFill>
                  <a:srgbClr val="BF504D"/>
                </a:solidFill>
                <a:latin typeface="Cambria"/>
                <a:cs typeface="Cambria"/>
              </a:rPr>
              <a:t>e</a:t>
            </a:r>
            <a:r>
              <a:rPr sz="2200" spc="-20" dirty="0">
                <a:solidFill>
                  <a:srgbClr val="BF504D"/>
                </a:solidFill>
                <a:latin typeface="Cambria"/>
                <a:cs typeface="Cambria"/>
              </a:rPr>
              <a:t>m</a:t>
            </a:r>
            <a:r>
              <a:rPr sz="2200" spc="60" dirty="0">
                <a:solidFill>
                  <a:srgbClr val="BF504D"/>
                </a:solidFill>
                <a:latin typeface="Cambria"/>
                <a:cs typeface="Cambria"/>
              </a:rPr>
              <a:t>e</a:t>
            </a:r>
            <a:r>
              <a:rPr sz="2200" spc="-30" dirty="0">
                <a:solidFill>
                  <a:srgbClr val="BF504D"/>
                </a:solidFill>
                <a:latin typeface="Cambria"/>
                <a:cs typeface="Cambria"/>
              </a:rPr>
              <a:t>n</a:t>
            </a:r>
            <a:r>
              <a:rPr sz="2200" spc="25" dirty="0">
                <a:solidFill>
                  <a:srgbClr val="BF504D"/>
                </a:solidFill>
                <a:latin typeface="Cambria"/>
                <a:cs typeface="Cambria"/>
              </a:rPr>
              <a:t>t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is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10" dirty="0">
                <a:solidFill>
                  <a:srgbClr val="BF504D"/>
                </a:solidFill>
                <a:latin typeface="Cambria"/>
                <a:cs typeface="Cambria"/>
              </a:rPr>
              <a:t>identified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to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7112" y="2608571"/>
            <a:ext cx="3172460" cy="60261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83820" marR="5080" indent="-71755">
              <a:lnSpc>
                <a:spcPct val="72300"/>
              </a:lnSpc>
              <a:spcBef>
                <a:spcPts val="825"/>
              </a:spcBef>
              <a:tabLst>
                <a:tab pos="898525" algn="l"/>
                <a:tab pos="1099820" algn="l"/>
                <a:tab pos="2326005" algn="l"/>
                <a:tab pos="2505710" algn="l"/>
              </a:tabLst>
            </a:pPr>
            <a:r>
              <a:rPr sz="2200" spc="-10" dirty="0">
                <a:latin typeface="Cambria"/>
                <a:cs typeface="Cambria"/>
              </a:rPr>
              <a:t>equally</a:t>
            </a:r>
            <a:r>
              <a:rPr sz="2200" dirty="0">
                <a:latin typeface="Cambria"/>
                <a:cs typeface="Cambria"/>
              </a:rPr>
              <a:t>		</a:t>
            </a:r>
            <a:r>
              <a:rPr sz="2200" spc="-10" dirty="0">
                <a:latin typeface="Cambria"/>
                <a:cs typeface="Cambria"/>
              </a:rPr>
              <a:t>important,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0" dirty="0">
                <a:latin typeface="Cambria"/>
                <a:cs typeface="Cambria"/>
              </a:rPr>
              <a:t>hence </a:t>
            </a:r>
            <a:r>
              <a:rPr sz="2200" spc="-20" dirty="0">
                <a:solidFill>
                  <a:srgbClr val="BF504D"/>
                </a:solidFill>
                <a:latin typeface="Cambria"/>
                <a:cs typeface="Cambria"/>
              </a:rPr>
              <a:t>make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10" dirty="0">
                <a:solidFill>
                  <a:srgbClr val="BF504D"/>
                </a:solidFill>
                <a:latin typeface="Cambria"/>
                <a:cs typeface="Cambria"/>
              </a:rPr>
              <a:t>differences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among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66771" y="3080370"/>
            <a:ext cx="7957820" cy="103759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4965">
              <a:lnSpc>
                <a:spcPct val="100000"/>
              </a:lnSpc>
              <a:spcBef>
                <a:spcPts val="390"/>
              </a:spcBef>
            </a:pPr>
            <a:r>
              <a:rPr sz="2200" spc="-40" dirty="0">
                <a:latin typeface="Cambria"/>
                <a:cs typeface="Cambria"/>
              </a:rPr>
              <a:t>requirements.</a:t>
            </a:r>
            <a:endParaRPr sz="2200">
              <a:latin typeface="Cambria"/>
              <a:cs typeface="Cambria"/>
            </a:endParaRPr>
          </a:p>
          <a:p>
            <a:pPr marL="354965" marR="5080" indent="-342900">
              <a:lnSpc>
                <a:spcPct val="80000"/>
              </a:lnSpc>
              <a:spcBef>
                <a:spcPts val="815"/>
              </a:spcBef>
              <a:buClr>
                <a:srgbClr val="000000"/>
              </a:buClr>
              <a:buChar char="•"/>
              <a:tabLst>
                <a:tab pos="354965" algn="l"/>
                <a:tab pos="2806700" algn="l"/>
                <a:tab pos="6282055" algn="l"/>
              </a:tabLst>
            </a:pP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Stability</a:t>
            </a:r>
            <a:r>
              <a:rPr sz="2200" spc="6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35" dirty="0">
                <a:solidFill>
                  <a:srgbClr val="BF504D"/>
                </a:solidFill>
                <a:latin typeface="Cambria"/>
                <a:cs typeface="Cambria"/>
              </a:rPr>
              <a:t>implies</a:t>
            </a:r>
            <a:r>
              <a:rPr sz="2200" spc="15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the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65" dirty="0">
                <a:solidFill>
                  <a:srgbClr val="BF504D"/>
                </a:solidFill>
                <a:latin typeface="Cambria"/>
                <a:cs typeface="Cambria"/>
              </a:rPr>
              <a:t>probability</a:t>
            </a:r>
            <a:r>
              <a:rPr sz="2200" spc="17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of</a:t>
            </a:r>
            <a:r>
              <a:rPr sz="2200" spc="16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45" dirty="0">
                <a:solidFill>
                  <a:srgbClr val="BF504D"/>
                </a:solidFill>
                <a:latin typeface="Cambria"/>
                <a:cs typeface="Cambria"/>
              </a:rPr>
              <a:t>changes</a:t>
            </a:r>
            <a:r>
              <a:rPr sz="2200" spc="26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</a:t>
            </a:r>
            <a:r>
              <a:rPr sz="2200" spc="17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10" dirty="0">
                <a:latin typeface="Cambria"/>
                <a:cs typeface="Cambria"/>
              </a:rPr>
              <a:t>requirement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50" dirty="0">
                <a:latin typeface="Cambria"/>
                <a:cs typeface="Cambria"/>
              </a:rPr>
              <a:t>in </a:t>
            </a:r>
            <a:r>
              <a:rPr sz="2200" spc="-10" dirty="0">
                <a:latin typeface="Cambria"/>
                <a:cs typeface="Cambria"/>
              </a:rPr>
              <a:t>future.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9664" y="4432798"/>
            <a:ext cx="76860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8485" algn="l"/>
                <a:tab pos="2516505" algn="l"/>
                <a:tab pos="3063240" algn="l"/>
                <a:tab pos="3735070" algn="l"/>
                <a:tab pos="4326255" algn="l"/>
                <a:tab pos="5382895" algn="l"/>
                <a:tab pos="6239510" algn="l"/>
              </a:tabLst>
            </a:pPr>
            <a:r>
              <a:rPr sz="2200" spc="-2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5" dirty="0">
                <a:latin typeface="Cambria"/>
                <a:cs typeface="Cambria"/>
              </a:rPr>
              <a:t>requirements</a:t>
            </a:r>
            <a:r>
              <a:rPr sz="2200" spc="254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of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user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can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change,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hence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30" dirty="0">
                <a:latin typeface="Cambria"/>
                <a:cs typeface="Cambria"/>
              </a:rPr>
              <a:t>requirements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09664" y="4699433"/>
            <a:ext cx="768540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42060" algn="l"/>
                <a:tab pos="3412490" algn="l"/>
              </a:tabLst>
            </a:pPr>
            <a:r>
              <a:rPr sz="2200" spc="-10" dirty="0">
                <a:latin typeface="Cambria"/>
                <a:cs typeface="Cambria"/>
              </a:rPr>
              <a:t>document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45" dirty="0">
                <a:latin typeface="Cambria"/>
                <a:cs typeface="Cambria"/>
              </a:rPr>
              <a:t>should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be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created</a:t>
            </a:r>
            <a:r>
              <a:rPr sz="2200" dirty="0">
                <a:latin typeface="Cambria"/>
                <a:cs typeface="Cambria"/>
              </a:rPr>
              <a:t>	in</a:t>
            </a:r>
            <a:r>
              <a:rPr sz="2200" spc="18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such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175" dirty="0">
                <a:latin typeface="Cambria"/>
                <a:cs typeface="Cambria"/>
              </a:rPr>
              <a:t> </a:t>
            </a:r>
            <a:r>
              <a:rPr sz="2200" spc="-95" dirty="0">
                <a:latin typeface="Cambria"/>
                <a:cs typeface="Cambria"/>
              </a:rPr>
              <a:t>manner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-70" dirty="0">
                <a:latin typeface="Cambria"/>
                <a:cs typeface="Cambria"/>
              </a:rPr>
              <a:t>that</a:t>
            </a:r>
            <a:r>
              <a:rPr sz="2200" spc="235" dirty="0">
                <a:latin typeface="Cambria"/>
                <a:cs typeface="Cambria"/>
              </a:rPr>
              <a:t> </a:t>
            </a:r>
            <a:r>
              <a:rPr sz="2200" spc="-65" dirty="0">
                <a:latin typeface="Cambria"/>
                <a:cs typeface="Cambria"/>
              </a:rPr>
              <a:t>those</a:t>
            </a:r>
            <a:r>
              <a:rPr sz="2200" spc="200" dirty="0">
                <a:latin typeface="Cambria"/>
                <a:cs typeface="Cambria"/>
              </a:rPr>
              <a:t> </a:t>
            </a:r>
            <a:r>
              <a:rPr sz="2200" spc="-60" dirty="0">
                <a:solidFill>
                  <a:srgbClr val="BF504D"/>
                </a:solidFill>
                <a:latin typeface="Cambria"/>
                <a:cs typeface="Cambria"/>
              </a:rPr>
              <a:t>changes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09664" y="5670239"/>
            <a:ext cx="7583805" cy="62738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 marR="5080">
              <a:lnSpc>
                <a:spcPct val="79600"/>
              </a:lnSpc>
              <a:spcBef>
                <a:spcPts val="635"/>
              </a:spcBef>
            </a:pPr>
            <a:r>
              <a:rPr sz="2200" spc="105" dirty="0">
                <a:latin typeface="Cambria"/>
                <a:cs typeface="Cambria"/>
              </a:rPr>
              <a:t>SRS</a:t>
            </a:r>
            <a:r>
              <a:rPr sz="2200" spc="-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90" dirty="0">
                <a:latin typeface="Cambria"/>
                <a:cs typeface="Cambria"/>
              </a:rPr>
              <a:t>traceable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spc="-60" dirty="0">
                <a:latin typeface="Cambria"/>
                <a:cs typeface="Cambria"/>
              </a:rPr>
              <a:t>when</a:t>
            </a:r>
            <a:r>
              <a:rPr sz="2200" spc="13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the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-65" dirty="0">
                <a:solidFill>
                  <a:srgbClr val="BF504D"/>
                </a:solidFill>
                <a:latin typeface="Cambria"/>
                <a:cs typeface="Cambria"/>
              </a:rPr>
              <a:t>source</a:t>
            </a:r>
            <a:r>
              <a:rPr sz="2200" spc="14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of</a:t>
            </a:r>
            <a:r>
              <a:rPr sz="2200" spc="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each</a:t>
            </a:r>
            <a:r>
              <a:rPr sz="2200" spc="1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114" dirty="0">
                <a:solidFill>
                  <a:srgbClr val="BF504D"/>
                </a:solidFill>
                <a:latin typeface="Cambria"/>
                <a:cs typeface="Cambria"/>
              </a:rPr>
              <a:t>requirement</a:t>
            </a:r>
            <a:r>
              <a:rPr sz="2200" spc="3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is</a:t>
            </a:r>
            <a:r>
              <a:rPr sz="2200" spc="4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50" dirty="0">
                <a:solidFill>
                  <a:srgbClr val="BF504D"/>
                </a:solidFill>
                <a:latin typeface="Cambria"/>
                <a:cs typeface="Cambria"/>
              </a:rPr>
              <a:t>clear</a:t>
            </a:r>
            <a:r>
              <a:rPr sz="2200" spc="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and </a:t>
            </a:r>
            <a:r>
              <a:rPr sz="2200" spc="-70" dirty="0">
                <a:latin typeface="Cambria"/>
                <a:cs typeface="Cambria"/>
              </a:rPr>
              <a:t>facilitates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40" dirty="0">
                <a:latin typeface="Cambria"/>
                <a:cs typeface="Cambria"/>
              </a:rPr>
              <a:t>the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80" dirty="0">
                <a:latin typeface="Cambria"/>
                <a:cs typeface="Cambria"/>
              </a:rPr>
              <a:t>reference</a:t>
            </a:r>
            <a:r>
              <a:rPr sz="2200" spc="29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1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ea</a:t>
            </a:r>
            <a:r>
              <a:rPr sz="2200" spc="2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</a:t>
            </a:r>
            <a:r>
              <a:rPr sz="2200" spc="70" dirty="0">
                <a:latin typeface="Cambria"/>
                <a:cs typeface="Cambria"/>
              </a:rPr>
              <a:t> </a:t>
            </a:r>
            <a:r>
              <a:rPr sz="2200" spc="-130" dirty="0">
                <a:latin typeface="Cambria"/>
                <a:cs typeface="Cambria"/>
              </a:rPr>
              <a:t>requirement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future.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8" y="1255775"/>
            <a:ext cx="8763000" cy="15240"/>
          </a:xfrm>
          <a:custGeom>
            <a:avLst/>
            <a:gdLst/>
            <a:ahLst/>
            <a:cxnLst/>
            <a:rect l="l" t="t" r="r" b="b"/>
            <a:pathLst>
              <a:path w="8763000" h="15240">
                <a:moveTo>
                  <a:pt x="8763000" y="0"/>
                </a:moveTo>
                <a:lnTo>
                  <a:pt x="4383024" y="0"/>
                </a:lnTo>
                <a:lnTo>
                  <a:pt x="0" y="0"/>
                </a:lnTo>
                <a:lnTo>
                  <a:pt x="0" y="15240"/>
                </a:lnTo>
                <a:lnTo>
                  <a:pt x="4383024" y="15240"/>
                </a:lnTo>
                <a:lnTo>
                  <a:pt x="8763000" y="15240"/>
                </a:lnTo>
                <a:lnTo>
                  <a:pt x="87630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89554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Characteristics</a:t>
            </a:r>
            <a:r>
              <a:rPr spc="-7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</a:t>
            </a:r>
            <a:r>
              <a:rPr spc="185" dirty="0"/>
              <a:t> </a:t>
            </a:r>
            <a:r>
              <a:rPr dirty="0"/>
              <a:t>Good</a:t>
            </a:r>
            <a:r>
              <a:rPr spc="-114" dirty="0"/>
              <a:t> </a:t>
            </a:r>
            <a:r>
              <a:rPr spc="215" dirty="0"/>
              <a:t>SRS</a:t>
            </a:r>
            <a:r>
              <a:rPr spc="200" dirty="0"/>
              <a:t> </a:t>
            </a:r>
            <a:r>
              <a:rPr spc="35" dirty="0"/>
              <a:t>(Cont…)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2519184"/>
            <a:ext cx="10692765" cy="2522220"/>
          </a:xfrm>
          <a:custGeom>
            <a:avLst/>
            <a:gdLst/>
            <a:ahLst/>
            <a:cxnLst/>
            <a:rect l="l" t="t" r="r" b="b"/>
            <a:pathLst>
              <a:path w="10692765" h="2522220">
                <a:moveTo>
                  <a:pt x="10692384" y="0"/>
                </a:moveTo>
                <a:lnTo>
                  <a:pt x="5346192" y="0"/>
                </a:lnTo>
                <a:lnTo>
                  <a:pt x="0" y="0"/>
                </a:lnTo>
                <a:lnTo>
                  <a:pt x="0" y="2522220"/>
                </a:lnTo>
                <a:lnTo>
                  <a:pt x="5346192" y="2522220"/>
                </a:lnTo>
                <a:lnTo>
                  <a:pt x="10692384" y="2522220"/>
                </a:lnTo>
                <a:lnTo>
                  <a:pt x="10692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404619" y="1280026"/>
            <a:ext cx="8326755" cy="24599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sz="2300" spc="-10" dirty="0">
                <a:latin typeface="Cambria"/>
                <a:cs typeface="Cambria"/>
              </a:rPr>
              <a:t>Verifiable</a:t>
            </a:r>
            <a:endParaRPr sz="2300">
              <a:latin typeface="Cambria"/>
              <a:cs typeface="Cambria"/>
            </a:endParaRPr>
          </a:p>
          <a:p>
            <a:pPr marL="617220" marR="5080" lvl="1" indent="-342900">
              <a:lnSpc>
                <a:spcPts val="2400"/>
              </a:lnSpc>
              <a:spcBef>
                <a:spcPts val="550"/>
              </a:spcBef>
              <a:buChar char="•"/>
              <a:tabLst>
                <a:tab pos="617220" algn="l"/>
                <a:tab pos="2717800" algn="l"/>
                <a:tab pos="3918585" algn="l"/>
                <a:tab pos="6113780" algn="l"/>
                <a:tab pos="6587490" algn="l"/>
              </a:tabLst>
            </a:pPr>
            <a:r>
              <a:rPr sz="2200" spc="105" dirty="0">
                <a:latin typeface="Cambria"/>
                <a:cs typeface="Cambria"/>
              </a:rPr>
              <a:t>SRS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30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verifiable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45" dirty="0">
                <a:latin typeface="Cambria"/>
                <a:cs typeface="Cambria"/>
              </a:rPr>
              <a:t>when</a:t>
            </a:r>
            <a:r>
              <a:rPr sz="2200" spc="15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40" dirty="0">
                <a:solidFill>
                  <a:srgbClr val="BF504D"/>
                </a:solidFill>
                <a:latin typeface="Cambria"/>
                <a:cs typeface="Cambria"/>
              </a:rPr>
              <a:t>specified</a:t>
            </a:r>
            <a:r>
              <a:rPr sz="2200" spc="9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110" dirty="0">
                <a:solidFill>
                  <a:srgbClr val="BF504D"/>
                </a:solidFill>
                <a:latin typeface="Cambria"/>
                <a:cs typeface="Cambria"/>
              </a:rPr>
              <a:t>requirements</a:t>
            </a:r>
            <a:r>
              <a:rPr sz="2200" spc="1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can</a:t>
            </a:r>
            <a:r>
              <a:rPr sz="2200" spc="1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be</a:t>
            </a:r>
            <a:r>
              <a:rPr sz="2200" spc="204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45" dirty="0">
                <a:solidFill>
                  <a:srgbClr val="BF504D"/>
                </a:solidFill>
                <a:latin typeface="Cambria"/>
                <a:cs typeface="Cambria"/>
              </a:rPr>
              <a:t>verified </a:t>
            </a:r>
            <a:r>
              <a:rPr sz="2200" spc="-40" dirty="0">
                <a:solidFill>
                  <a:srgbClr val="BF504D"/>
                </a:solidFill>
                <a:latin typeface="Cambria"/>
                <a:cs typeface="Cambria"/>
              </a:rPr>
              <a:t>with</a:t>
            </a:r>
            <a:r>
              <a:rPr sz="2200" spc="7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a</a:t>
            </a:r>
            <a:r>
              <a:rPr sz="2200" spc="1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80" dirty="0">
                <a:solidFill>
                  <a:srgbClr val="BF504D"/>
                </a:solidFill>
                <a:latin typeface="Cambria"/>
                <a:cs typeface="Cambria"/>
              </a:rPr>
              <a:t>cost-</a:t>
            </a:r>
            <a:r>
              <a:rPr sz="2200" spc="-35" dirty="0">
                <a:solidFill>
                  <a:srgbClr val="BF504D"/>
                </a:solidFill>
                <a:latin typeface="Cambria"/>
                <a:cs typeface="Cambria"/>
              </a:rPr>
              <a:t>effective</a:t>
            </a:r>
            <a:r>
              <a:rPr sz="2200" spc="1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65" dirty="0">
                <a:solidFill>
                  <a:srgbClr val="BF504D"/>
                </a:solidFill>
                <a:latin typeface="Cambria"/>
                <a:cs typeface="Cambria"/>
              </a:rPr>
              <a:t>process</a:t>
            </a:r>
            <a:r>
              <a:rPr sz="2200" spc="2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to</a:t>
            </a:r>
            <a:r>
              <a:rPr sz="2200" spc="21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check</a:t>
            </a:r>
            <a:r>
              <a:rPr sz="2200" spc="35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whether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	final</a:t>
            </a:r>
            <a:r>
              <a:rPr sz="2200" spc="18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software </a:t>
            </a:r>
            <a:r>
              <a:rPr sz="2200" spc="-75" dirty="0">
                <a:latin typeface="Cambria"/>
                <a:cs typeface="Cambria"/>
              </a:rPr>
              <a:t>meets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spc="-55" dirty="0">
                <a:latin typeface="Cambria"/>
                <a:cs typeface="Cambria"/>
              </a:rPr>
              <a:t>those</a:t>
            </a:r>
            <a:r>
              <a:rPr sz="2200" spc="90" dirty="0">
                <a:latin typeface="Cambria"/>
                <a:cs typeface="Cambria"/>
              </a:rPr>
              <a:t> </a:t>
            </a:r>
            <a:r>
              <a:rPr sz="2200" spc="-35" dirty="0">
                <a:latin typeface="Cambria"/>
                <a:cs typeface="Cambria"/>
              </a:rPr>
              <a:t>requirements.</a:t>
            </a:r>
            <a:endParaRPr sz="22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305"/>
              </a:spcBef>
              <a:buChar char="•"/>
              <a:tabLst>
                <a:tab pos="354965" algn="l"/>
              </a:tabLst>
            </a:pPr>
            <a:r>
              <a:rPr sz="2300" spc="-10" dirty="0">
                <a:latin typeface="Cambria"/>
                <a:cs typeface="Cambria"/>
              </a:rPr>
              <a:t>Consistent</a:t>
            </a:r>
            <a:endParaRPr sz="2300">
              <a:latin typeface="Cambria"/>
              <a:cs typeface="Cambria"/>
            </a:endParaRPr>
          </a:p>
          <a:p>
            <a:pPr marL="617220" marR="66675" lvl="1" indent="-342900">
              <a:lnSpc>
                <a:spcPts val="2400"/>
              </a:lnSpc>
              <a:spcBef>
                <a:spcPts val="545"/>
              </a:spcBef>
              <a:buChar char="•"/>
              <a:tabLst>
                <a:tab pos="617220" algn="l"/>
                <a:tab pos="1253490" algn="l"/>
                <a:tab pos="1612900" algn="l"/>
                <a:tab pos="2862580" algn="l"/>
                <a:tab pos="3635375" algn="l"/>
                <a:tab pos="4157345" algn="l"/>
                <a:tab pos="5147310" algn="l"/>
                <a:tab pos="5521325" algn="l"/>
                <a:tab pos="6807200" algn="l"/>
              </a:tabLst>
            </a:pPr>
            <a:r>
              <a:rPr sz="2200" spc="80" dirty="0">
                <a:latin typeface="Cambria"/>
                <a:cs typeface="Cambria"/>
              </a:rPr>
              <a:t>SRS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is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latin typeface="Cambria"/>
                <a:cs typeface="Cambria"/>
              </a:rPr>
              <a:t>consistent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0" dirty="0">
                <a:latin typeface="Cambria"/>
                <a:cs typeface="Cambria"/>
              </a:rPr>
              <a:t>when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25" dirty="0">
                <a:latin typeface="Cambria"/>
                <a:cs typeface="Cambria"/>
              </a:rPr>
              <a:t>the</a:t>
            </a:r>
            <a:r>
              <a:rPr sz="2200" dirty="0">
                <a:latin typeface="Cambria"/>
                <a:cs typeface="Cambria"/>
              </a:rPr>
              <a:t>	</a:t>
            </a:r>
            <a:r>
              <a:rPr sz="2200" spc="-10" dirty="0">
                <a:solidFill>
                  <a:srgbClr val="BF504D"/>
                </a:solidFill>
                <a:latin typeface="Cambria"/>
                <a:cs typeface="Cambria"/>
              </a:rPr>
              <a:t>subsets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of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10" dirty="0">
                <a:solidFill>
                  <a:srgbClr val="BF504D"/>
                </a:solidFill>
                <a:latin typeface="Cambria"/>
                <a:cs typeface="Cambria"/>
              </a:rPr>
              <a:t>individual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200" spc="-130" dirty="0">
                <a:solidFill>
                  <a:srgbClr val="BF504D"/>
                </a:solidFill>
                <a:latin typeface="Cambria"/>
                <a:cs typeface="Cambria"/>
              </a:rPr>
              <a:t>requirements </a:t>
            </a:r>
            <a:r>
              <a:rPr sz="2200" spc="-80" dirty="0">
                <a:solidFill>
                  <a:srgbClr val="BF504D"/>
                </a:solidFill>
                <a:latin typeface="Cambria"/>
                <a:cs typeface="Cambria"/>
              </a:rPr>
              <a:t>defined</a:t>
            </a:r>
            <a:r>
              <a:rPr sz="2200" spc="-4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do</a:t>
            </a:r>
            <a:r>
              <a:rPr sz="2200" spc="-114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35" dirty="0">
                <a:solidFill>
                  <a:srgbClr val="BF504D"/>
                </a:solidFill>
                <a:latin typeface="Cambria"/>
                <a:cs typeface="Cambria"/>
              </a:rPr>
              <a:t>not</a:t>
            </a:r>
            <a:r>
              <a:rPr sz="220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25" dirty="0">
                <a:solidFill>
                  <a:srgbClr val="BF504D"/>
                </a:solidFill>
                <a:latin typeface="Cambria"/>
                <a:cs typeface="Cambria"/>
              </a:rPr>
              <a:t>conflict</a:t>
            </a:r>
            <a:r>
              <a:rPr sz="2200" spc="-4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200" spc="-85" dirty="0">
                <a:latin typeface="Cambria"/>
                <a:cs typeface="Cambria"/>
              </a:rPr>
              <a:t>with</a:t>
            </a:r>
            <a:r>
              <a:rPr sz="2200" spc="-40" dirty="0">
                <a:latin typeface="Cambria"/>
                <a:cs typeface="Cambria"/>
              </a:rPr>
              <a:t> each</a:t>
            </a:r>
            <a:r>
              <a:rPr sz="2200" spc="50" dirty="0">
                <a:latin typeface="Cambria"/>
                <a:cs typeface="Cambria"/>
              </a:rPr>
              <a:t> </a:t>
            </a:r>
            <a:r>
              <a:rPr sz="2200" spc="-10" dirty="0">
                <a:latin typeface="Cambria"/>
                <a:cs typeface="Cambria"/>
              </a:rPr>
              <a:t>other.</a:t>
            </a:r>
            <a:endParaRPr sz="22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8" y="1255775"/>
            <a:ext cx="8763000" cy="15240"/>
          </a:xfrm>
          <a:custGeom>
            <a:avLst/>
            <a:gdLst/>
            <a:ahLst/>
            <a:cxnLst/>
            <a:rect l="l" t="t" r="r" b="b"/>
            <a:pathLst>
              <a:path w="8763000" h="15240">
                <a:moveTo>
                  <a:pt x="8763000" y="0"/>
                </a:moveTo>
                <a:lnTo>
                  <a:pt x="4383024" y="0"/>
                </a:lnTo>
                <a:lnTo>
                  <a:pt x="0" y="0"/>
                </a:lnTo>
                <a:lnTo>
                  <a:pt x="0" y="15240"/>
                </a:lnTo>
                <a:lnTo>
                  <a:pt x="4383024" y="15240"/>
                </a:lnTo>
                <a:lnTo>
                  <a:pt x="8763000" y="15240"/>
                </a:lnTo>
                <a:lnTo>
                  <a:pt x="87630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78994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175885" algn="l"/>
              </a:tabLst>
            </a:pPr>
            <a:r>
              <a:rPr spc="-215" dirty="0"/>
              <a:t>Standard</a:t>
            </a:r>
            <a:r>
              <a:rPr spc="-65" dirty="0"/>
              <a:t> </a:t>
            </a:r>
            <a:r>
              <a:rPr spc="-915" dirty="0"/>
              <a:t>T</a:t>
            </a:r>
            <a:r>
              <a:rPr spc="-145" dirty="0"/>
              <a:t>e</a:t>
            </a:r>
            <a:r>
              <a:rPr spc="-165" dirty="0"/>
              <a:t>m</a:t>
            </a:r>
            <a:r>
              <a:rPr spc="-170" dirty="0"/>
              <a:t>p</a:t>
            </a:r>
            <a:r>
              <a:rPr spc="-165" dirty="0"/>
              <a:t>l</a:t>
            </a:r>
            <a:r>
              <a:rPr spc="-195" dirty="0"/>
              <a:t>a</a:t>
            </a:r>
            <a:r>
              <a:rPr spc="-270" dirty="0"/>
              <a:t>t</a:t>
            </a:r>
            <a:r>
              <a:rPr spc="-170" dirty="0"/>
              <a:t>e</a:t>
            </a:r>
            <a:r>
              <a:rPr spc="25" dirty="0"/>
              <a:t> </a:t>
            </a:r>
            <a:r>
              <a:rPr spc="-25" dirty="0"/>
              <a:t>for</a:t>
            </a:r>
            <a:r>
              <a:rPr dirty="0"/>
              <a:t>	</a:t>
            </a:r>
            <a:r>
              <a:rPr spc="-180" dirty="0"/>
              <a:t>writing</a:t>
            </a:r>
            <a:r>
              <a:rPr spc="-30" dirty="0"/>
              <a:t> </a:t>
            </a:r>
            <a:r>
              <a:rPr spc="175" dirty="0"/>
              <a:t>SRS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6493" y="1316182"/>
            <a:ext cx="4942205" cy="3887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730" indent="-341630">
              <a:lnSpc>
                <a:spcPct val="100000"/>
              </a:lnSpc>
              <a:spcBef>
                <a:spcPts val="100"/>
              </a:spcBef>
              <a:buChar char="◻"/>
              <a:tabLst>
                <a:tab pos="379730" algn="l"/>
              </a:tabLst>
            </a:pPr>
            <a:r>
              <a:rPr sz="2400" spc="-120" dirty="0">
                <a:latin typeface="Cambria"/>
                <a:cs typeface="Cambria"/>
              </a:rPr>
              <a:t>Front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Page</a:t>
            </a:r>
            <a:endParaRPr sz="2400">
              <a:latin typeface="Cambria"/>
              <a:cs typeface="Cambria"/>
            </a:endParaRPr>
          </a:p>
          <a:p>
            <a:pPr marL="438784" marR="30480">
              <a:lnSpc>
                <a:spcPts val="3000"/>
              </a:lnSpc>
              <a:spcBef>
                <a:spcPts val="35"/>
              </a:spcBef>
              <a:tabLst>
                <a:tab pos="3364865" algn="l"/>
              </a:tabLst>
            </a:pPr>
            <a:r>
              <a:rPr sz="2300" spc="-45" dirty="0">
                <a:latin typeface="Cambria"/>
                <a:cs typeface="Cambria"/>
              </a:rPr>
              <a:t>Software</a:t>
            </a:r>
            <a:r>
              <a:rPr sz="2300" spc="5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Requirements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3450" spc="-67" baseline="-4830" dirty="0">
                <a:latin typeface="Cambria"/>
                <a:cs typeface="Cambria"/>
              </a:rPr>
              <a:t>Specification </a:t>
            </a:r>
            <a:r>
              <a:rPr sz="2300" spc="-25" dirty="0">
                <a:latin typeface="Cambria"/>
                <a:cs typeface="Cambria"/>
              </a:rPr>
              <a:t>for</a:t>
            </a:r>
            <a:endParaRPr sz="2300">
              <a:latin typeface="Cambria"/>
              <a:cs typeface="Cambria"/>
            </a:endParaRPr>
          </a:p>
          <a:p>
            <a:pPr marL="438784">
              <a:lnSpc>
                <a:spcPct val="100000"/>
              </a:lnSpc>
              <a:spcBef>
                <a:spcPts val="209"/>
              </a:spcBef>
            </a:pPr>
            <a:r>
              <a:rPr sz="2300" spc="-65" dirty="0">
                <a:latin typeface="Cambria"/>
                <a:cs typeface="Cambria"/>
              </a:rPr>
              <a:t>&lt;Project&gt; </a:t>
            </a:r>
            <a:r>
              <a:rPr sz="2300" spc="-10" dirty="0">
                <a:latin typeface="Cambria"/>
                <a:cs typeface="Cambria"/>
              </a:rPr>
              <a:t>Version</a:t>
            </a:r>
            <a:endParaRPr sz="2300">
              <a:latin typeface="Cambria"/>
              <a:cs typeface="Cambria"/>
            </a:endParaRPr>
          </a:p>
          <a:p>
            <a:pPr marL="438784">
              <a:lnSpc>
                <a:spcPct val="100000"/>
              </a:lnSpc>
              <a:spcBef>
                <a:spcPts val="240"/>
              </a:spcBef>
              <a:tabLst>
                <a:tab pos="2355215" algn="l"/>
              </a:tabLst>
            </a:pPr>
            <a:r>
              <a:rPr sz="2300" spc="-30" dirty="0">
                <a:latin typeface="Cambria"/>
                <a:cs typeface="Cambria"/>
              </a:rPr>
              <a:t>&lt;no.&gt;</a:t>
            </a:r>
            <a:r>
              <a:rPr sz="2300" spc="-8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Prepared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25" dirty="0">
                <a:latin typeface="Cambria"/>
                <a:cs typeface="Cambria"/>
              </a:rPr>
              <a:t>by</a:t>
            </a:r>
            <a:endParaRPr sz="2300">
              <a:latin typeface="Cambria"/>
              <a:cs typeface="Cambria"/>
            </a:endParaRPr>
          </a:p>
          <a:p>
            <a:pPr marL="438784">
              <a:lnSpc>
                <a:spcPct val="100000"/>
              </a:lnSpc>
              <a:spcBef>
                <a:spcPts val="235"/>
              </a:spcBef>
            </a:pPr>
            <a:r>
              <a:rPr sz="2300" spc="-10" dirty="0">
                <a:latin typeface="Cambria"/>
                <a:cs typeface="Cambria"/>
              </a:rPr>
              <a:t>&lt;author&gt;</a:t>
            </a:r>
            <a:endParaRPr sz="2300">
              <a:latin typeface="Cambria"/>
              <a:cs typeface="Cambria"/>
            </a:endParaRPr>
          </a:p>
          <a:p>
            <a:pPr marL="438784">
              <a:lnSpc>
                <a:spcPct val="100000"/>
              </a:lnSpc>
              <a:spcBef>
                <a:spcPts val="385"/>
              </a:spcBef>
            </a:pPr>
            <a:r>
              <a:rPr sz="2300" spc="-10" dirty="0">
                <a:latin typeface="Cambria"/>
                <a:cs typeface="Cambria"/>
              </a:rPr>
              <a:t>&lt;organization&gt;</a:t>
            </a:r>
            <a:endParaRPr sz="2300">
              <a:latin typeface="Cambria"/>
              <a:cs typeface="Cambria"/>
            </a:endParaRPr>
          </a:p>
          <a:p>
            <a:pPr marL="438784">
              <a:lnSpc>
                <a:spcPct val="100000"/>
              </a:lnSpc>
              <a:spcBef>
                <a:spcPts val="290"/>
              </a:spcBef>
            </a:pPr>
            <a:r>
              <a:rPr sz="2300" spc="-55" dirty="0">
                <a:latin typeface="Cambria"/>
                <a:cs typeface="Cambria"/>
              </a:rPr>
              <a:t>&lt;date</a:t>
            </a:r>
            <a:r>
              <a:rPr sz="2300" spc="6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created&gt;</a:t>
            </a:r>
            <a:endParaRPr sz="2300">
              <a:latin typeface="Cambria"/>
              <a:cs typeface="Cambria"/>
            </a:endParaRPr>
          </a:p>
          <a:p>
            <a:pPr marL="379730" indent="-341630">
              <a:lnSpc>
                <a:spcPct val="100000"/>
              </a:lnSpc>
              <a:spcBef>
                <a:spcPts val="284"/>
              </a:spcBef>
              <a:buChar char="◻"/>
              <a:tabLst>
                <a:tab pos="379730" algn="l"/>
              </a:tabLst>
            </a:pPr>
            <a:r>
              <a:rPr sz="2400" spc="-135" dirty="0">
                <a:latin typeface="Cambria"/>
                <a:cs typeface="Cambria"/>
              </a:rPr>
              <a:t>Table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Contents</a:t>
            </a:r>
            <a:endParaRPr sz="2400">
              <a:latin typeface="Cambria"/>
              <a:cs typeface="Cambria"/>
            </a:endParaRPr>
          </a:p>
          <a:p>
            <a:pPr marL="379730" indent="-341630">
              <a:lnSpc>
                <a:spcPct val="100000"/>
              </a:lnSpc>
              <a:spcBef>
                <a:spcPts val="285"/>
              </a:spcBef>
              <a:buChar char="◻"/>
              <a:tabLst>
                <a:tab pos="379730" algn="l"/>
              </a:tabLst>
            </a:pPr>
            <a:r>
              <a:rPr sz="2400" spc="-40" dirty="0">
                <a:latin typeface="Cambria"/>
                <a:cs typeface="Cambria"/>
              </a:rPr>
              <a:t>Revision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History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893" y="536028"/>
            <a:ext cx="40049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/>
              <a:t>Standard</a:t>
            </a:r>
            <a:r>
              <a:rPr sz="3600" spc="-35" dirty="0"/>
              <a:t> </a:t>
            </a:r>
            <a:r>
              <a:rPr sz="3600" spc="-740" dirty="0"/>
              <a:t>T</a:t>
            </a:r>
            <a:r>
              <a:rPr sz="3600" spc="-114" dirty="0"/>
              <a:t>e</a:t>
            </a:r>
            <a:r>
              <a:rPr sz="3600" spc="-130" dirty="0"/>
              <a:t>m</a:t>
            </a:r>
            <a:r>
              <a:rPr sz="3600" spc="-135" dirty="0"/>
              <a:t>p</a:t>
            </a:r>
            <a:r>
              <a:rPr sz="3600" spc="-130" dirty="0"/>
              <a:t>l</a:t>
            </a:r>
            <a:r>
              <a:rPr sz="3600" spc="-155" dirty="0"/>
              <a:t>a</a:t>
            </a:r>
            <a:r>
              <a:rPr sz="3600" spc="-215" dirty="0"/>
              <a:t>t</a:t>
            </a:r>
            <a:r>
              <a:rPr sz="3600" spc="-135" dirty="0"/>
              <a:t>e</a:t>
            </a:r>
            <a:r>
              <a:rPr sz="3600" spc="70" dirty="0"/>
              <a:t> </a:t>
            </a:r>
            <a:r>
              <a:rPr sz="3600" spc="-50" dirty="0"/>
              <a:t>for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137459" y="598510"/>
            <a:ext cx="33020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29"/>
              </a:lnSpc>
            </a:pPr>
            <a:r>
              <a:rPr sz="3600" spc="-245" dirty="0">
                <a:latin typeface="Cambria"/>
                <a:cs typeface="Cambria"/>
              </a:rPr>
              <a:t>w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5" name="object 5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0" y="5041404"/>
            <a:ext cx="10692765" cy="2519680"/>
          </a:xfrm>
          <a:custGeom>
            <a:avLst/>
            <a:gdLst/>
            <a:ahLst/>
            <a:cxnLst/>
            <a:rect l="l" t="t" r="r" b="b"/>
            <a:pathLst>
              <a:path w="10692765" h="2519679">
                <a:moveTo>
                  <a:pt x="10692384" y="0"/>
                </a:moveTo>
                <a:lnTo>
                  <a:pt x="5346192" y="0"/>
                </a:lnTo>
                <a:lnTo>
                  <a:pt x="0" y="0"/>
                </a:lnTo>
                <a:lnTo>
                  <a:pt x="0" y="2519159"/>
                </a:lnTo>
                <a:lnTo>
                  <a:pt x="5346192" y="2519159"/>
                </a:lnTo>
                <a:lnTo>
                  <a:pt x="10692384" y="2519159"/>
                </a:lnTo>
                <a:lnTo>
                  <a:pt x="1069238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458505" y="536028"/>
            <a:ext cx="36341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0" dirty="0">
                <a:latin typeface="Cambria"/>
                <a:cs typeface="Cambria"/>
              </a:rPr>
              <a:t>riting</a:t>
            </a:r>
            <a:r>
              <a:rPr sz="3600" spc="-85" dirty="0">
                <a:latin typeface="Cambria"/>
                <a:cs typeface="Cambria"/>
              </a:rPr>
              <a:t> </a:t>
            </a:r>
            <a:r>
              <a:rPr sz="3600" spc="90" dirty="0">
                <a:latin typeface="Cambria"/>
                <a:cs typeface="Cambria"/>
              </a:rPr>
              <a:t>S</a:t>
            </a:r>
            <a:r>
              <a:rPr sz="3600" spc="15" dirty="0">
                <a:latin typeface="Cambria"/>
                <a:cs typeface="Cambria"/>
              </a:rPr>
              <a:t>R</a:t>
            </a:r>
            <a:r>
              <a:rPr sz="3600" spc="560" dirty="0">
                <a:latin typeface="Cambria"/>
                <a:cs typeface="Cambria"/>
              </a:rPr>
              <a:t>S</a:t>
            </a:r>
            <a:r>
              <a:rPr sz="3600" spc="60" dirty="0">
                <a:latin typeface="Cambria"/>
                <a:cs typeface="Cambria"/>
              </a:rPr>
              <a:t>(</a:t>
            </a:r>
            <a:r>
              <a:rPr sz="3600" spc="90" dirty="0">
                <a:latin typeface="Cambria"/>
                <a:cs typeface="Cambria"/>
              </a:rPr>
              <a:t>C</a:t>
            </a:r>
            <a:r>
              <a:rPr sz="3600" spc="80" dirty="0">
                <a:latin typeface="Cambria"/>
                <a:cs typeface="Cambria"/>
              </a:rPr>
              <a:t>o</a:t>
            </a:r>
            <a:r>
              <a:rPr sz="3600" spc="35" dirty="0">
                <a:latin typeface="Cambria"/>
                <a:cs typeface="Cambria"/>
              </a:rPr>
              <a:t>n</a:t>
            </a:r>
            <a:r>
              <a:rPr sz="3600" spc="40" dirty="0">
                <a:latin typeface="Cambria"/>
                <a:cs typeface="Cambria"/>
              </a:rPr>
              <a:t>t</a:t>
            </a:r>
            <a:r>
              <a:rPr sz="3600" spc="80" dirty="0">
                <a:latin typeface="Cambria"/>
                <a:cs typeface="Cambria"/>
              </a:rPr>
              <a:t>…)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00990" marR="4403725" indent="-300990" algn="r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300990" algn="l"/>
              </a:tabLst>
            </a:pPr>
            <a:r>
              <a:rPr spc="-65" dirty="0"/>
              <a:t>Introduction</a:t>
            </a:r>
          </a:p>
          <a:p>
            <a:pPr marL="429895" marR="4377690" lvl="1" indent="-429895" algn="r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429895" algn="l"/>
              </a:tabLst>
            </a:pPr>
            <a:r>
              <a:rPr sz="2300" spc="-10" dirty="0">
                <a:latin typeface="Cambria"/>
                <a:cs typeface="Cambria"/>
              </a:rPr>
              <a:t>Purpose</a:t>
            </a:r>
            <a:endParaRPr sz="230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949960" algn="l"/>
              </a:tabLst>
            </a:pPr>
            <a:r>
              <a:rPr sz="2300" spc="-55" dirty="0">
                <a:latin typeface="Cambria"/>
                <a:cs typeface="Cambria"/>
              </a:rPr>
              <a:t>Document</a:t>
            </a:r>
            <a:r>
              <a:rPr sz="2300" spc="1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Conventions</a:t>
            </a:r>
            <a:endParaRPr sz="230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949960" algn="l"/>
              </a:tabLst>
            </a:pPr>
            <a:r>
              <a:rPr sz="2300" spc="-120" dirty="0">
                <a:latin typeface="Cambria"/>
                <a:cs typeface="Cambria"/>
              </a:rPr>
              <a:t>Intended</a:t>
            </a:r>
            <a:r>
              <a:rPr sz="2300" spc="-95" dirty="0">
                <a:latin typeface="Cambria"/>
                <a:cs typeface="Cambria"/>
              </a:rPr>
              <a:t> </a:t>
            </a:r>
            <a:r>
              <a:rPr sz="2300" spc="-40" dirty="0">
                <a:latin typeface="Cambria"/>
                <a:cs typeface="Cambria"/>
              </a:rPr>
              <a:t>Audience</a:t>
            </a:r>
            <a:r>
              <a:rPr sz="2300" spc="-90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and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spc="-30" dirty="0">
                <a:latin typeface="Cambria"/>
                <a:cs typeface="Cambria"/>
              </a:rPr>
              <a:t>Reading</a:t>
            </a:r>
            <a:r>
              <a:rPr sz="2300" spc="210" dirty="0">
                <a:latin typeface="Cambria"/>
                <a:cs typeface="Cambria"/>
              </a:rPr>
              <a:t> </a:t>
            </a:r>
            <a:r>
              <a:rPr sz="3450" spc="-15" baseline="-4830" dirty="0">
                <a:latin typeface="Cambria"/>
                <a:cs typeface="Cambria"/>
              </a:rPr>
              <a:t>Suggestions</a:t>
            </a:r>
            <a:endParaRPr sz="3450" baseline="-483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949960" algn="l"/>
              </a:tabLst>
            </a:pPr>
            <a:r>
              <a:rPr sz="2300" spc="-55" dirty="0">
                <a:latin typeface="Cambria"/>
                <a:cs typeface="Cambria"/>
              </a:rPr>
              <a:t>Project</a:t>
            </a:r>
            <a:r>
              <a:rPr sz="2300" spc="-7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Scope</a:t>
            </a:r>
            <a:endParaRPr sz="230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949960" algn="l"/>
              </a:tabLst>
            </a:pPr>
            <a:r>
              <a:rPr sz="2300" spc="-10" dirty="0">
                <a:latin typeface="Cambria"/>
                <a:cs typeface="Cambria"/>
              </a:rPr>
              <a:t>References</a:t>
            </a:r>
            <a:endParaRPr sz="2300">
              <a:latin typeface="Cambria"/>
              <a:cs typeface="Cambria"/>
            </a:endParaRPr>
          </a:p>
          <a:p>
            <a:pPr marL="364490" indent="-300990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364490" algn="l"/>
              </a:tabLst>
            </a:pPr>
            <a:r>
              <a:rPr sz="2400" spc="-55" dirty="0"/>
              <a:t>Overall</a:t>
            </a:r>
            <a:r>
              <a:rPr sz="2400" spc="-20" dirty="0"/>
              <a:t> </a:t>
            </a:r>
            <a:r>
              <a:rPr sz="2400" spc="-10" dirty="0"/>
              <a:t>Description</a:t>
            </a:r>
            <a:endParaRPr sz="2400"/>
          </a:p>
          <a:p>
            <a:pPr marL="949960" lvl="1" indent="-42989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949960" algn="l"/>
              </a:tabLst>
            </a:pPr>
            <a:r>
              <a:rPr sz="2300" spc="-70" dirty="0">
                <a:latin typeface="Cambria"/>
                <a:cs typeface="Cambria"/>
              </a:rPr>
              <a:t>Product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Perspective</a:t>
            </a:r>
            <a:endParaRPr sz="230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949960" algn="l"/>
              </a:tabLst>
            </a:pPr>
            <a:r>
              <a:rPr sz="2300" spc="-70" dirty="0">
                <a:latin typeface="Cambria"/>
                <a:cs typeface="Cambria"/>
              </a:rPr>
              <a:t>Product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Features</a:t>
            </a:r>
            <a:endParaRPr sz="230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949960" algn="l"/>
              </a:tabLst>
            </a:pPr>
            <a:r>
              <a:rPr sz="2300" spc="-50" dirty="0">
                <a:latin typeface="Cambria"/>
                <a:cs typeface="Cambria"/>
              </a:rPr>
              <a:t>User</a:t>
            </a:r>
            <a:r>
              <a:rPr sz="2300" spc="-80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Classes</a:t>
            </a:r>
            <a:r>
              <a:rPr sz="2300" spc="-95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and</a:t>
            </a:r>
            <a:r>
              <a:rPr sz="2300" spc="4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Characteristics</a:t>
            </a:r>
            <a:endParaRPr sz="230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949960" algn="l"/>
              </a:tabLst>
            </a:pPr>
            <a:r>
              <a:rPr sz="2300" spc="-80" dirty="0">
                <a:latin typeface="Cambria"/>
                <a:cs typeface="Cambria"/>
              </a:rPr>
              <a:t>Operating</a:t>
            </a:r>
            <a:r>
              <a:rPr sz="2300" spc="2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Environment</a:t>
            </a:r>
            <a:endParaRPr sz="230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755"/>
              </a:spcBef>
              <a:buAutoNum type="arabicPeriod"/>
              <a:tabLst>
                <a:tab pos="949960" algn="l"/>
              </a:tabLst>
            </a:pPr>
            <a:r>
              <a:rPr sz="2300" spc="-10" dirty="0">
                <a:latin typeface="Cambria"/>
                <a:cs typeface="Cambria"/>
              </a:rPr>
              <a:t>Design</a:t>
            </a:r>
            <a:r>
              <a:rPr sz="2300" spc="-70" dirty="0">
                <a:latin typeface="Cambria"/>
                <a:cs typeface="Cambria"/>
              </a:rPr>
              <a:t> </a:t>
            </a:r>
            <a:r>
              <a:rPr sz="2300" spc="-55" dirty="0">
                <a:latin typeface="Cambria"/>
                <a:cs typeface="Cambria"/>
              </a:rPr>
              <a:t>and</a:t>
            </a:r>
            <a:r>
              <a:rPr sz="2300" spc="100" dirty="0">
                <a:latin typeface="Cambria"/>
                <a:cs typeface="Cambria"/>
              </a:rPr>
              <a:t> </a:t>
            </a:r>
            <a:r>
              <a:rPr sz="2300" spc="-110" dirty="0">
                <a:latin typeface="Cambria"/>
                <a:cs typeface="Cambria"/>
              </a:rPr>
              <a:t>Implementation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Constraints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137459" y="598510"/>
            <a:ext cx="330200" cy="506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929"/>
              </a:lnSpc>
            </a:pPr>
            <a:r>
              <a:rPr sz="3600" spc="-245" dirty="0">
                <a:latin typeface="Cambria"/>
                <a:cs typeface="Cambria"/>
              </a:rPr>
              <a:t>w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0692765" cy="7560945"/>
            <a:chOff x="0" y="0"/>
            <a:chExt cx="10692765" cy="756094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0692765" cy="7560945"/>
            </a:xfrm>
            <a:custGeom>
              <a:avLst/>
              <a:gdLst/>
              <a:ahLst/>
              <a:cxnLst/>
              <a:rect l="l" t="t" r="r" b="b"/>
              <a:pathLst>
                <a:path w="10692765" h="7560945">
                  <a:moveTo>
                    <a:pt x="5346192" y="5041404"/>
                  </a:moveTo>
                  <a:lnTo>
                    <a:pt x="0" y="5041404"/>
                  </a:lnTo>
                  <a:lnTo>
                    <a:pt x="0" y="7560564"/>
                  </a:lnTo>
                  <a:lnTo>
                    <a:pt x="5346192" y="7560564"/>
                  </a:lnTo>
                  <a:lnTo>
                    <a:pt x="5346192" y="5041404"/>
                  </a:lnTo>
                  <a:close/>
                </a:path>
                <a:path w="10692765" h="7560945">
                  <a:moveTo>
                    <a:pt x="10692384" y="0"/>
                  </a:moveTo>
                  <a:lnTo>
                    <a:pt x="5346192" y="0"/>
                  </a:lnTo>
                  <a:lnTo>
                    <a:pt x="5346192" y="2519184"/>
                  </a:lnTo>
                  <a:lnTo>
                    <a:pt x="10692384" y="2519184"/>
                  </a:lnTo>
                  <a:lnTo>
                    <a:pt x="10692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1893" y="536028"/>
            <a:ext cx="805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9125" algn="l"/>
              </a:tabLst>
            </a:pPr>
            <a:r>
              <a:rPr sz="3600" spc="-180" dirty="0"/>
              <a:t>Standard</a:t>
            </a:r>
            <a:r>
              <a:rPr sz="3600" spc="-35" dirty="0"/>
              <a:t> </a:t>
            </a:r>
            <a:r>
              <a:rPr sz="3600" spc="-740" dirty="0"/>
              <a:t>T</a:t>
            </a:r>
            <a:r>
              <a:rPr sz="3600" spc="-114" dirty="0"/>
              <a:t>e</a:t>
            </a:r>
            <a:r>
              <a:rPr sz="3600" spc="-130" dirty="0"/>
              <a:t>m</a:t>
            </a:r>
            <a:r>
              <a:rPr sz="3600" spc="-135" dirty="0"/>
              <a:t>p</a:t>
            </a:r>
            <a:r>
              <a:rPr sz="3600" spc="-130" dirty="0"/>
              <a:t>l</a:t>
            </a:r>
            <a:r>
              <a:rPr sz="3600" spc="-155" dirty="0"/>
              <a:t>a</a:t>
            </a:r>
            <a:r>
              <a:rPr sz="3600" spc="-215" dirty="0"/>
              <a:t>t</a:t>
            </a:r>
            <a:r>
              <a:rPr sz="3600" spc="-135" dirty="0"/>
              <a:t>e</a:t>
            </a:r>
            <a:r>
              <a:rPr sz="3600" spc="70" dirty="0"/>
              <a:t> </a:t>
            </a:r>
            <a:r>
              <a:rPr sz="3600" spc="-25" dirty="0"/>
              <a:t>for</a:t>
            </a:r>
            <a:r>
              <a:rPr sz="3600" dirty="0"/>
              <a:t>	</a:t>
            </a:r>
            <a:r>
              <a:rPr sz="3600" spc="-90" dirty="0"/>
              <a:t>riting</a:t>
            </a:r>
            <a:r>
              <a:rPr sz="3600" spc="-75" dirty="0"/>
              <a:t> </a:t>
            </a:r>
            <a:r>
              <a:rPr sz="3600" spc="105" dirty="0"/>
              <a:t>SRS(Cont…)</a:t>
            </a:r>
            <a:endParaRPr sz="3600"/>
          </a:p>
        </p:txBody>
      </p:sp>
      <p:sp>
        <p:nvSpPr>
          <p:cNvPr id="7" name="object 7"/>
          <p:cNvSpPr txBox="1"/>
          <p:nvPr/>
        </p:nvSpPr>
        <p:spPr>
          <a:xfrm>
            <a:off x="991093" y="1292405"/>
            <a:ext cx="4724400" cy="390271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949960" lvl="1" indent="-429895">
              <a:lnSpc>
                <a:spcPct val="100000"/>
              </a:lnSpc>
              <a:spcBef>
                <a:spcPts val="290"/>
              </a:spcBef>
              <a:buAutoNum type="arabicPeriod" startAt="6"/>
              <a:tabLst>
                <a:tab pos="949960" algn="l"/>
              </a:tabLst>
            </a:pPr>
            <a:r>
              <a:rPr sz="2300" spc="-50" dirty="0">
                <a:latin typeface="Cambria"/>
                <a:cs typeface="Cambria"/>
              </a:rPr>
              <a:t>User</a:t>
            </a:r>
            <a:r>
              <a:rPr sz="2300" spc="-6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Documentation</a:t>
            </a:r>
            <a:endParaRPr sz="2300">
              <a:latin typeface="Cambria"/>
              <a:cs typeface="Cambria"/>
            </a:endParaRPr>
          </a:p>
          <a:p>
            <a:pPr marL="935355" lvl="1" indent="-415290">
              <a:lnSpc>
                <a:spcPct val="100000"/>
              </a:lnSpc>
              <a:spcBef>
                <a:spcPts val="190"/>
              </a:spcBef>
              <a:buAutoNum type="arabicPeriod" startAt="6"/>
              <a:tabLst>
                <a:tab pos="935355" algn="l"/>
              </a:tabLst>
            </a:pPr>
            <a:r>
              <a:rPr sz="2300" spc="-75" dirty="0">
                <a:latin typeface="Cambria"/>
                <a:cs typeface="Cambria"/>
              </a:rPr>
              <a:t>Assumptions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and</a:t>
            </a:r>
            <a:r>
              <a:rPr sz="2300" spc="40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Dependencies</a:t>
            </a:r>
            <a:endParaRPr sz="2300">
              <a:latin typeface="Cambria"/>
              <a:cs typeface="Cambria"/>
            </a:endParaRPr>
          </a:p>
          <a:p>
            <a:pPr marL="364490" indent="-300990">
              <a:lnSpc>
                <a:spcPct val="100000"/>
              </a:lnSpc>
              <a:spcBef>
                <a:spcPts val="285"/>
              </a:spcBef>
              <a:buAutoNum type="arabicPeriod" startAt="3"/>
              <a:tabLst>
                <a:tab pos="364490" algn="l"/>
              </a:tabLst>
            </a:pPr>
            <a:r>
              <a:rPr sz="2400" spc="-55" dirty="0">
                <a:latin typeface="Cambria"/>
                <a:cs typeface="Cambria"/>
              </a:rPr>
              <a:t>System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Features</a:t>
            </a:r>
            <a:endParaRPr sz="240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949960" algn="l"/>
              </a:tabLst>
            </a:pPr>
            <a:r>
              <a:rPr sz="2300" spc="-70" dirty="0">
                <a:latin typeface="Cambria"/>
                <a:cs typeface="Cambria"/>
              </a:rPr>
              <a:t>System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spc="-120" dirty="0">
                <a:latin typeface="Cambria"/>
                <a:cs typeface="Cambria"/>
              </a:rPr>
              <a:t>Feature</a:t>
            </a:r>
            <a:r>
              <a:rPr sz="2300" spc="30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1</a:t>
            </a:r>
            <a:endParaRPr sz="230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949960" algn="l"/>
              </a:tabLst>
            </a:pPr>
            <a:r>
              <a:rPr sz="2300" spc="-70" dirty="0">
                <a:latin typeface="Cambria"/>
                <a:cs typeface="Cambria"/>
              </a:rPr>
              <a:t>System</a:t>
            </a:r>
            <a:r>
              <a:rPr sz="2300" spc="-60" dirty="0">
                <a:latin typeface="Cambria"/>
                <a:cs typeface="Cambria"/>
              </a:rPr>
              <a:t> </a:t>
            </a:r>
            <a:r>
              <a:rPr sz="2300" spc="-120" dirty="0">
                <a:latin typeface="Cambria"/>
                <a:cs typeface="Cambria"/>
              </a:rPr>
              <a:t>Feature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2</a:t>
            </a:r>
            <a:r>
              <a:rPr sz="2300" spc="-125" dirty="0">
                <a:latin typeface="Cambria"/>
                <a:cs typeface="Cambria"/>
              </a:rPr>
              <a:t> </a:t>
            </a:r>
            <a:r>
              <a:rPr sz="2300" spc="-85" dirty="0">
                <a:latin typeface="Cambria"/>
                <a:cs typeface="Cambria"/>
              </a:rPr>
              <a:t>(and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so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on)</a:t>
            </a:r>
            <a:endParaRPr sz="2300">
              <a:latin typeface="Cambria"/>
              <a:cs typeface="Cambria"/>
            </a:endParaRPr>
          </a:p>
          <a:p>
            <a:pPr marL="453390" indent="-389890">
              <a:lnSpc>
                <a:spcPct val="100000"/>
              </a:lnSpc>
              <a:spcBef>
                <a:spcPts val="285"/>
              </a:spcBef>
              <a:buAutoNum type="arabicPeriod" startAt="3"/>
              <a:tabLst>
                <a:tab pos="453390" algn="l"/>
              </a:tabLst>
            </a:pPr>
            <a:r>
              <a:rPr sz="2400" spc="-80" dirty="0">
                <a:latin typeface="Cambria"/>
                <a:cs typeface="Cambria"/>
              </a:rPr>
              <a:t>External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Interface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Requirements</a:t>
            </a:r>
            <a:endParaRPr sz="2400">
              <a:latin typeface="Cambria"/>
              <a:cs typeface="Cambria"/>
            </a:endParaRPr>
          </a:p>
          <a:p>
            <a:pPr marL="950594" lvl="1" indent="-43053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950594" algn="l"/>
              </a:tabLst>
            </a:pPr>
            <a:r>
              <a:rPr sz="2300" spc="-50" dirty="0">
                <a:latin typeface="Cambria"/>
                <a:cs typeface="Cambria"/>
              </a:rPr>
              <a:t>User</a:t>
            </a:r>
            <a:r>
              <a:rPr sz="2300" spc="-6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Interfaces</a:t>
            </a:r>
            <a:endParaRPr sz="230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949960" algn="l"/>
              </a:tabLst>
            </a:pPr>
            <a:r>
              <a:rPr sz="2300" spc="-100" dirty="0">
                <a:latin typeface="Cambria"/>
                <a:cs typeface="Cambria"/>
              </a:rPr>
              <a:t>Hardware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Interfaces</a:t>
            </a:r>
            <a:endParaRPr sz="230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949960" algn="l"/>
              </a:tabLst>
            </a:pPr>
            <a:r>
              <a:rPr sz="2300" spc="-70" dirty="0">
                <a:latin typeface="Cambria"/>
                <a:cs typeface="Cambria"/>
              </a:rPr>
              <a:t>Software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Interfaces</a:t>
            </a:r>
            <a:endParaRPr sz="2300">
              <a:latin typeface="Cambria"/>
              <a:cs typeface="Cambria"/>
            </a:endParaRPr>
          </a:p>
          <a:p>
            <a:pPr marL="949960" lvl="1" indent="-429895">
              <a:lnSpc>
                <a:spcPct val="100000"/>
              </a:lnSpc>
              <a:spcBef>
                <a:spcPts val="285"/>
              </a:spcBef>
              <a:buAutoNum type="arabicPeriod"/>
              <a:tabLst>
                <a:tab pos="949960" algn="l"/>
              </a:tabLst>
            </a:pPr>
            <a:r>
              <a:rPr sz="2300" spc="-70" dirty="0">
                <a:latin typeface="Cambria"/>
                <a:cs typeface="Cambria"/>
              </a:rPr>
              <a:t>Communications</a:t>
            </a:r>
            <a:r>
              <a:rPr sz="2300" spc="-3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Interfaces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490</Words>
  <Application>Microsoft Office PowerPoint</Application>
  <PresentationFormat>Custom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 MT</vt:lpstr>
      <vt:lpstr>Calibri</vt:lpstr>
      <vt:lpstr>Cambria</vt:lpstr>
      <vt:lpstr>Tahoma</vt:lpstr>
      <vt:lpstr>Office Theme</vt:lpstr>
      <vt:lpstr>Software Requirement</vt:lpstr>
      <vt:lpstr>Requirements Engineering Tasks cont.</vt:lpstr>
      <vt:lpstr>Software Requirements Specification</vt:lpstr>
      <vt:lpstr>Characteristics of a Good SRS</vt:lpstr>
      <vt:lpstr>Characteristics of a Good SRS (Cont…)</vt:lpstr>
      <vt:lpstr>Characteristics of a Good SRS (Cont…)</vt:lpstr>
      <vt:lpstr>Standard Template for writing SRS</vt:lpstr>
      <vt:lpstr>Standard Template for</vt:lpstr>
      <vt:lpstr>Standard Template for riting SRS(Cont…)</vt:lpstr>
      <vt:lpstr>Standard Template for riting SRS(Cont…)</vt:lpstr>
      <vt:lpstr>Problems Without SRS</vt:lpstr>
      <vt:lpstr> Summary </vt:lpstr>
      <vt:lpstr>Requirements Engineering Tasks cont.</vt:lpstr>
      <vt:lpstr>Requirements Engineering Tasks</vt:lpstr>
      <vt:lpstr>Requirements Analysis is Hard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2.4 SRS</dc:title>
  <dc:creator>ASHWANI</dc:creator>
  <cp:lastModifiedBy>snowb</cp:lastModifiedBy>
  <cp:revision>1</cp:revision>
  <dcterms:created xsi:type="dcterms:W3CDTF">2025-09-23T17:34:04Z</dcterms:created>
  <dcterms:modified xsi:type="dcterms:W3CDTF">2025-09-23T17:36:12Z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2020-09-13T00:00:00Z</vt:filetime>
  </property>
  <property fmtid="{D5CDD505-2E9C-101B-9397-08002B2CF9AE}" pid="3" name="LastSaved">
    <vt:filetime>2025-09-23T00:00:00Z</vt:filetime>
  </property>
  <property fmtid="{D5CDD505-2E9C-101B-9397-08002B2CF9AE}" pid="4" name="Producer">
    <vt:lpwstr>Microsoft: Print To PDF</vt:lpwstr>
  </property>
</Properties>
</file>