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embeddedFontLst>
    <p:embeddedFont>
      <p:font typeface="Palatino Linotype" pitchFamily="18" charset="0"/>
      <p:regular r:id="rId30"/>
      <p:bold r:id="rId31"/>
      <p:italic r:id="rId32"/>
      <p:boldItalic r:id="rId33"/>
    </p:embeddedFont>
    <p:embeddedFont>
      <p:font typeface="Calibri"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iQzUkywoy39uaGJkuzREOSjntGY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F402540-4D42-42FD-BBD9-16785D1AB3F3}">
  <a:tblStyle styleId="{6F402540-4D42-42FD-BBD9-16785D1AB3F3}"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050756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200"/>
              <a:buFont typeface="Calibri"/>
              <a:buNone/>
            </a:pPr>
            <a:r>
              <a:rPr lang="en-US"/>
              <a:t>Difficulty level: Moderate</a:t>
            </a:r>
            <a:endParaRPr/>
          </a:p>
          <a:p>
            <a:pPr marL="0" marR="0" lvl="0" indent="0" algn="l" rtl="0">
              <a:lnSpc>
                <a:spcPct val="100000"/>
              </a:lnSpc>
              <a:spcBef>
                <a:spcPts val="0"/>
              </a:spcBef>
              <a:spcAft>
                <a:spcPts val="0"/>
              </a:spcAft>
              <a:buClr>
                <a:schemeClr val="dk1"/>
              </a:buClr>
              <a:buSzPts val="1200"/>
              <a:buFont typeface="Calibri"/>
              <a:buNone/>
            </a:pPr>
            <a:r>
              <a:rPr lang="en-US"/>
              <a:t>3. Option-B (optional))</a:t>
            </a:r>
            <a:endParaRPr/>
          </a:p>
          <a:p>
            <a:pPr marL="0" lvl="0" indent="0" algn="l" rtl="0">
              <a:spcBef>
                <a:spcPts val="0"/>
              </a:spcBef>
              <a:spcAft>
                <a:spcPts val="0"/>
              </a:spcAft>
              <a:buClr>
                <a:schemeClr val="dk1"/>
              </a:buClr>
              <a:buSzPts val="1200"/>
              <a:buFont typeface="Calibri"/>
              <a:buNone/>
            </a:pPr>
            <a:r>
              <a:rPr lang="en-US"/>
              <a:t>4. Option-C (Compulsory)</a:t>
            </a:r>
            <a:endParaRPr/>
          </a:p>
        </p:txBody>
      </p:sp>
      <p:sp>
        <p:nvSpPr>
          <p:cNvPr id="147" name="Google Shape;147;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228600" lvl="0" indent="-228600" algn="l" rtl="0">
              <a:spcBef>
                <a:spcPts val="0"/>
              </a:spcBef>
              <a:spcAft>
                <a:spcPts val="0"/>
              </a:spcAft>
              <a:buClr>
                <a:schemeClr val="dk1"/>
              </a:buClr>
              <a:buSzPts val="1200"/>
              <a:buFont typeface="Calibri"/>
              <a:buNone/>
            </a:pPr>
            <a:r>
              <a:rPr lang="en-US"/>
              <a:t>Difficulty level: easy</a:t>
            </a:r>
            <a:endParaRPr/>
          </a:p>
          <a:p>
            <a:pPr marL="228600" lvl="0" indent="-228600" algn="l" rtl="0">
              <a:spcBef>
                <a:spcPts val="0"/>
              </a:spcBef>
              <a:spcAft>
                <a:spcPts val="0"/>
              </a:spcAft>
              <a:buClr>
                <a:schemeClr val="dk1"/>
              </a:buClr>
              <a:buSzPts val="1200"/>
              <a:buFont typeface="Calibri"/>
              <a:buAutoNum type="arabicPeriod"/>
            </a:pPr>
            <a:r>
              <a:rPr lang="en-US"/>
              <a:t>Option-A(Compulsory)</a:t>
            </a:r>
            <a:endParaRPr/>
          </a:p>
          <a:p>
            <a:pPr marL="228600" lvl="0" indent="-228600" algn="l" rtl="0">
              <a:spcBef>
                <a:spcPts val="0"/>
              </a:spcBef>
              <a:spcAft>
                <a:spcPts val="0"/>
              </a:spcAft>
              <a:buClr>
                <a:schemeClr val="dk1"/>
              </a:buClr>
              <a:buSzPts val="1200"/>
              <a:buFont typeface="Calibri"/>
              <a:buAutoNum type="arabicPeriod"/>
            </a:pPr>
            <a:r>
              <a:rPr lang="en-US"/>
              <a:t>Option-C(Compulsory)</a:t>
            </a:r>
            <a:endParaRPr/>
          </a:p>
        </p:txBody>
      </p:sp>
      <p:sp>
        <p:nvSpPr>
          <p:cNvPr id="169" name="Google Shape;169;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200"/>
              <a:buFont typeface="Calibri"/>
              <a:buNone/>
            </a:pPr>
            <a:r>
              <a:rPr lang="en-US"/>
              <a:t>Difficulty level: Moderate</a:t>
            </a:r>
            <a:endParaRPr/>
          </a:p>
          <a:p>
            <a:pPr marL="0" lvl="0" indent="0" algn="l" rtl="0">
              <a:spcBef>
                <a:spcPts val="0"/>
              </a:spcBef>
              <a:spcAft>
                <a:spcPts val="0"/>
              </a:spcAft>
              <a:buClr>
                <a:schemeClr val="dk1"/>
              </a:buClr>
              <a:buSzPts val="1200"/>
              <a:buFont typeface="Calibri"/>
              <a:buNone/>
            </a:pPr>
            <a:r>
              <a:rPr lang="en-US"/>
              <a:t>3. Option-D (Compulsory)</a:t>
            </a:r>
            <a:endParaRPr/>
          </a:p>
          <a:p>
            <a:pPr marL="0" lvl="0" indent="0" algn="l" rtl="0">
              <a:spcBef>
                <a:spcPts val="0"/>
              </a:spcBef>
              <a:spcAft>
                <a:spcPts val="0"/>
              </a:spcAft>
              <a:buClr>
                <a:schemeClr val="dk1"/>
              </a:buClr>
              <a:buSzPts val="1200"/>
              <a:buFont typeface="Calibri"/>
              <a:buNone/>
            </a:pPr>
            <a:r>
              <a:rPr lang="en-US"/>
              <a:t>4. Option-B (Optional)</a:t>
            </a:r>
            <a:endParaRPr/>
          </a:p>
        </p:txBody>
      </p:sp>
      <p:sp>
        <p:nvSpPr>
          <p:cNvPr id="176" name="Google Shape;176;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228600" lvl="0" indent="-152400" algn="l" rtl="0">
              <a:spcBef>
                <a:spcPts val="0"/>
              </a:spcBef>
              <a:spcAft>
                <a:spcPts val="0"/>
              </a:spcAft>
              <a:buClr>
                <a:schemeClr val="dk1"/>
              </a:buClr>
              <a:buSzPts val="1200"/>
              <a:buFont typeface="Calibri"/>
              <a:buNone/>
            </a:pPr>
            <a:endParaRPr/>
          </a:p>
        </p:txBody>
      </p:sp>
      <p:sp>
        <p:nvSpPr>
          <p:cNvPr id="183" name="Google Shape;183;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24869fa905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324869fa905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324869fa905_0_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24869fa90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24869fa905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g324869fa905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24869fa905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24869fa905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g324869fa905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228600" lvl="0" indent="-152400" algn="l" rtl="0">
              <a:spcBef>
                <a:spcPts val="0"/>
              </a:spcBef>
              <a:spcAft>
                <a:spcPts val="0"/>
              </a:spcAft>
              <a:buClr>
                <a:schemeClr val="dk1"/>
              </a:buClr>
              <a:buSzPts val="1200"/>
              <a:buFont typeface="Calibri"/>
              <a:buNone/>
            </a:pPr>
            <a:endParaRPr/>
          </a:p>
        </p:txBody>
      </p:sp>
      <p:sp>
        <p:nvSpPr>
          <p:cNvPr id="211" name="Google Shape;211;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Difficulty level: Moderate</a:t>
            </a:r>
            <a:endParaRPr/>
          </a:p>
          <a:p>
            <a:pPr marL="228600" lvl="0" indent="-228600" algn="l" rtl="0">
              <a:spcBef>
                <a:spcPts val="0"/>
              </a:spcBef>
              <a:spcAft>
                <a:spcPts val="0"/>
              </a:spcAft>
              <a:buClr>
                <a:schemeClr val="dk1"/>
              </a:buClr>
              <a:buSzPts val="1200"/>
              <a:buFont typeface="Calibri"/>
              <a:buAutoNum type="arabicPeriod"/>
            </a:pPr>
            <a:r>
              <a:rPr lang="en-US"/>
              <a:t>Option-A (Compulsory)</a:t>
            </a:r>
            <a:endParaRPr/>
          </a:p>
          <a:p>
            <a:pPr marL="228600" lvl="0" indent="-228600" algn="l" rtl="0">
              <a:spcBef>
                <a:spcPts val="0"/>
              </a:spcBef>
              <a:spcAft>
                <a:spcPts val="0"/>
              </a:spcAft>
              <a:buClr>
                <a:schemeClr val="dk1"/>
              </a:buClr>
              <a:buSzPts val="1200"/>
              <a:buFont typeface="Calibri"/>
              <a:buAutoNum type="arabicPeriod"/>
            </a:pPr>
            <a:r>
              <a:rPr lang="en-US"/>
              <a:t>Option –B (Compulsory)</a:t>
            </a:r>
            <a:endParaRPr/>
          </a:p>
          <a:p>
            <a:pPr marL="228600" marR="0" lvl="0" indent="-228600" algn="l" rtl="0">
              <a:lnSpc>
                <a:spcPct val="100000"/>
              </a:lnSpc>
              <a:spcBef>
                <a:spcPts val="0"/>
              </a:spcBef>
              <a:spcAft>
                <a:spcPts val="0"/>
              </a:spcAft>
              <a:buClr>
                <a:schemeClr val="dk1"/>
              </a:buClr>
              <a:buSzPts val="1200"/>
              <a:buFont typeface="Calibri"/>
              <a:buAutoNum type="arabicPeriod"/>
            </a:pPr>
            <a:r>
              <a:rPr lang="en-US"/>
              <a:t>Optio – B (optional)</a:t>
            </a:r>
            <a:endParaRPr/>
          </a:p>
          <a:p>
            <a:pPr marL="228600" lvl="0" indent="-152400" algn="l" rtl="0">
              <a:spcBef>
                <a:spcPts val="0"/>
              </a:spcBef>
              <a:spcAft>
                <a:spcPts val="0"/>
              </a:spcAft>
              <a:buClr>
                <a:schemeClr val="dk1"/>
              </a:buClr>
              <a:buSzPts val="1200"/>
              <a:buFont typeface="Calibri"/>
              <a:buNone/>
            </a:pPr>
            <a:endParaRPr/>
          </a:p>
        </p:txBody>
      </p:sp>
      <p:sp>
        <p:nvSpPr>
          <p:cNvPr id="224" name="Google Shape;224;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0" name="Google Shape;240;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228600" lvl="0" indent="-228600" algn="l" rtl="0">
              <a:spcBef>
                <a:spcPts val="0"/>
              </a:spcBef>
              <a:spcAft>
                <a:spcPts val="0"/>
              </a:spcAft>
              <a:buClr>
                <a:schemeClr val="dk1"/>
              </a:buClr>
              <a:buSzPts val="1200"/>
              <a:buFont typeface="Calibri"/>
              <a:buNone/>
            </a:pPr>
            <a:r>
              <a:rPr lang="en-US"/>
              <a:t>Difficulty level: Moderate</a:t>
            </a:r>
            <a:endParaRPr/>
          </a:p>
          <a:p>
            <a:pPr marL="228600" lvl="0" indent="-228600" algn="l" rtl="0">
              <a:spcBef>
                <a:spcPts val="0"/>
              </a:spcBef>
              <a:spcAft>
                <a:spcPts val="0"/>
              </a:spcAft>
              <a:buClr>
                <a:schemeClr val="dk1"/>
              </a:buClr>
              <a:buSzPts val="1200"/>
              <a:buFont typeface="Calibri"/>
              <a:buAutoNum type="arabicPeriod"/>
            </a:pPr>
            <a:r>
              <a:rPr lang="en-US"/>
              <a:t>Option-A (Compulsory)</a:t>
            </a:r>
            <a:endParaRPr/>
          </a:p>
          <a:p>
            <a:pPr marL="228600" lvl="0" indent="-228600" algn="l" rtl="0">
              <a:spcBef>
                <a:spcPts val="0"/>
              </a:spcBef>
              <a:spcAft>
                <a:spcPts val="0"/>
              </a:spcAft>
              <a:buClr>
                <a:schemeClr val="dk1"/>
              </a:buClr>
              <a:buSzPts val="1200"/>
              <a:buFont typeface="Calibri"/>
              <a:buAutoNum type="arabicPeriod"/>
            </a:pPr>
            <a:r>
              <a:rPr lang="en-US"/>
              <a:t>Option-C (optional)</a:t>
            </a:r>
            <a:endParaRPr/>
          </a:p>
        </p:txBody>
      </p:sp>
      <p:sp>
        <p:nvSpPr>
          <p:cNvPr id="241" name="Google Shape;241;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200"/>
              <a:buFont typeface="Calibri"/>
              <a:buNone/>
            </a:pPr>
            <a:r>
              <a:rPr lang="en-US"/>
              <a:t>Difficulty level: moderate</a:t>
            </a:r>
            <a:endParaRPr/>
          </a:p>
          <a:p>
            <a:pPr marL="0" lvl="0" indent="0" algn="l" rtl="0">
              <a:spcBef>
                <a:spcPts val="0"/>
              </a:spcBef>
              <a:spcAft>
                <a:spcPts val="0"/>
              </a:spcAft>
              <a:buClr>
                <a:schemeClr val="dk1"/>
              </a:buClr>
              <a:buSzPts val="1200"/>
              <a:buFont typeface="Calibri"/>
              <a:buNone/>
            </a:pPr>
            <a:r>
              <a:rPr lang="en-US"/>
              <a:t>1. Option – D (Compulsory)</a:t>
            </a:r>
            <a:endParaRPr/>
          </a:p>
          <a:p>
            <a:pPr marL="0" lvl="0" indent="0" algn="l" rtl="0">
              <a:spcBef>
                <a:spcPts val="0"/>
              </a:spcBef>
              <a:spcAft>
                <a:spcPts val="0"/>
              </a:spcAft>
              <a:buClr>
                <a:schemeClr val="dk1"/>
              </a:buClr>
              <a:buSzPts val="1200"/>
              <a:buFont typeface="Calibri"/>
              <a:buNone/>
            </a:pPr>
            <a:r>
              <a:rPr lang="en-US"/>
              <a:t>2. Option-C (Compulsory)</a:t>
            </a:r>
            <a:endParaRPr/>
          </a:p>
          <a:p>
            <a:pPr marL="0" marR="0" lvl="0" indent="0" algn="l" rtl="0">
              <a:lnSpc>
                <a:spcPct val="100000"/>
              </a:lnSpc>
              <a:spcBef>
                <a:spcPts val="0"/>
              </a:spcBef>
              <a:spcAft>
                <a:spcPts val="0"/>
              </a:spcAft>
              <a:buClr>
                <a:schemeClr val="dk1"/>
              </a:buClr>
              <a:buSzPts val="1200"/>
              <a:buFont typeface="Calibri"/>
              <a:buNone/>
            </a:pPr>
            <a:r>
              <a:rPr lang="en-US"/>
              <a:t>3. Option-B (optional)</a:t>
            </a:r>
            <a:endParaRPr/>
          </a:p>
          <a:p>
            <a:pPr marL="0" lvl="0" indent="0" algn="l" rtl="0">
              <a:spcBef>
                <a:spcPts val="0"/>
              </a:spcBef>
              <a:spcAft>
                <a:spcPts val="0"/>
              </a:spcAft>
              <a:buClr>
                <a:schemeClr val="dk1"/>
              </a:buClr>
              <a:buSzPts val="1200"/>
              <a:buFont typeface="Calibri"/>
              <a:buNone/>
            </a:pPr>
            <a:endParaRPr/>
          </a:p>
        </p:txBody>
      </p:sp>
      <p:sp>
        <p:nvSpPr>
          <p:cNvPr id="262" name="Google Shape;262;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8" name="Google Shape;278;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228600" lvl="0" indent="-228600" algn="l" rtl="0">
              <a:spcBef>
                <a:spcPts val="0"/>
              </a:spcBef>
              <a:spcAft>
                <a:spcPts val="0"/>
              </a:spcAft>
              <a:buClr>
                <a:schemeClr val="dk1"/>
              </a:buClr>
              <a:buSzPts val="1200"/>
              <a:buFont typeface="Calibri"/>
              <a:buNone/>
            </a:pPr>
            <a:r>
              <a:rPr lang="en-US"/>
              <a:t>Difficulty level: easy</a:t>
            </a:r>
            <a:endParaRPr/>
          </a:p>
          <a:p>
            <a:pPr marL="228600" marR="0" lvl="0" indent="-228600" algn="l" rtl="0">
              <a:lnSpc>
                <a:spcPct val="100000"/>
              </a:lnSpc>
              <a:spcBef>
                <a:spcPts val="0"/>
              </a:spcBef>
              <a:spcAft>
                <a:spcPts val="0"/>
              </a:spcAft>
              <a:buClr>
                <a:schemeClr val="dk1"/>
              </a:buClr>
              <a:buSzPts val="1200"/>
              <a:buFont typeface="Calibri"/>
              <a:buAutoNum type="arabicPeriod"/>
            </a:pPr>
            <a:r>
              <a:rPr lang="en-US"/>
              <a:t>Option- B (optional)</a:t>
            </a:r>
            <a:endParaRPr/>
          </a:p>
          <a:p>
            <a:pPr marL="228600" lvl="0" indent="-152400" algn="l" rtl="0">
              <a:spcBef>
                <a:spcPts val="0"/>
              </a:spcBef>
              <a:spcAft>
                <a:spcPts val="0"/>
              </a:spcAft>
              <a:buClr>
                <a:schemeClr val="dk1"/>
              </a:buClr>
              <a:buSzPts val="1200"/>
              <a:buFont typeface="Calibri"/>
              <a:buNone/>
            </a:pPr>
            <a:endParaRPr/>
          </a:p>
          <a:p>
            <a:pPr marL="228600" lvl="0" indent="-228600" algn="l" rtl="0">
              <a:spcBef>
                <a:spcPts val="0"/>
              </a:spcBef>
              <a:spcAft>
                <a:spcPts val="0"/>
              </a:spcAft>
              <a:buClr>
                <a:schemeClr val="dk1"/>
              </a:buClr>
              <a:buSzPts val="1200"/>
              <a:buFont typeface="Calibri"/>
              <a:buAutoNum type="arabicPeriod"/>
            </a:pPr>
            <a:r>
              <a:rPr lang="en-US"/>
              <a:t>Option- D (compulsory)</a:t>
            </a:r>
            <a:endParaRPr/>
          </a:p>
        </p:txBody>
      </p:sp>
      <p:sp>
        <p:nvSpPr>
          <p:cNvPr id="279" name="Google Shape;279;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Calibri"/>
              <a:buNone/>
            </a:pPr>
            <a:endParaRPr/>
          </a:p>
        </p:txBody>
      </p:sp>
      <p:sp>
        <p:nvSpPr>
          <p:cNvPr id="98" name="Google Shape;9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228600" lvl="0" indent="-228600" algn="l" rtl="0">
              <a:spcBef>
                <a:spcPts val="0"/>
              </a:spcBef>
              <a:spcAft>
                <a:spcPts val="0"/>
              </a:spcAft>
              <a:buClr>
                <a:schemeClr val="dk1"/>
              </a:buClr>
              <a:buSzPts val="1200"/>
              <a:buFont typeface="Calibri"/>
              <a:buNone/>
            </a:pPr>
            <a:r>
              <a:rPr lang="en-US"/>
              <a:t>Difficulty level: Easy</a:t>
            </a:r>
            <a:endParaRPr/>
          </a:p>
          <a:p>
            <a:pPr marL="228600" lvl="0" indent="-228600" algn="l" rtl="0">
              <a:spcBef>
                <a:spcPts val="0"/>
              </a:spcBef>
              <a:spcAft>
                <a:spcPts val="0"/>
              </a:spcAft>
              <a:buClr>
                <a:schemeClr val="dk1"/>
              </a:buClr>
              <a:buSzPts val="1200"/>
              <a:buFont typeface="Calibri"/>
              <a:buAutoNum type="arabicPeriod"/>
            </a:pPr>
            <a:r>
              <a:rPr lang="en-US"/>
              <a:t>Option-C(Compulsory)</a:t>
            </a:r>
            <a:endParaRPr/>
          </a:p>
          <a:p>
            <a:pPr marL="228600" lvl="0" indent="-228600" algn="l" rtl="0">
              <a:spcBef>
                <a:spcPts val="0"/>
              </a:spcBef>
              <a:spcAft>
                <a:spcPts val="0"/>
              </a:spcAft>
              <a:buClr>
                <a:schemeClr val="dk1"/>
              </a:buClr>
              <a:buSzPts val="1200"/>
              <a:buFont typeface="Calibri"/>
              <a:buAutoNum type="arabicPeriod"/>
            </a:pPr>
            <a:r>
              <a:rPr lang="en-US"/>
              <a:t>Option-A(optional)</a:t>
            </a:r>
            <a:endParaRPr/>
          </a:p>
        </p:txBody>
      </p:sp>
      <p:sp>
        <p:nvSpPr>
          <p:cNvPr id="105" name="Google Shape;10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24c3c66f7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g324c3c66f7a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Clr>
                <a:schemeClr val="dk1"/>
              </a:buClr>
              <a:buSzPts val="1200"/>
              <a:buFont typeface="Calibri"/>
              <a:buNone/>
            </a:pPr>
            <a:r>
              <a:rPr lang="en-US"/>
              <a:t>Difficulty level: Easy</a:t>
            </a:r>
            <a:endParaRPr/>
          </a:p>
          <a:p>
            <a:pPr marL="228600" lvl="0" indent="-228600" algn="l" rtl="0">
              <a:spcBef>
                <a:spcPts val="0"/>
              </a:spcBef>
              <a:spcAft>
                <a:spcPts val="0"/>
              </a:spcAft>
              <a:buClr>
                <a:schemeClr val="dk1"/>
              </a:buClr>
              <a:buSzPts val="1200"/>
              <a:buFont typeface="Calibri"/>
              <a:buAutoNum type="arabicPeriod"/>
            </a:pPr>
            <a:r>
              <a:rPr lang="en-US"/>
              <a:t>Option-C(Compulsory)</a:t>
            </a:r>
            <a:endParaRPr/>
          </a:p>
          <a:p>
            <a:pPr marL="228600" lvl="0" indent="-228600" algn="l" rtl="0">
              <a:spcBef>
                <a:spcPts val="0"/>
              </a:spcBef>
              <a:spcAft>
                <a:spcPts val="0"/>
              </a:spcAft>
              <a:buClr>
                <a:schemeClr val="dk1"/>
              </a:buClr>
              <a:buSzPts val="1200"/>
              <a:buFont typeface="Calibri"/>
              <a:buAutoNum type="arabicPeriod"/>
            </a:pPr>
            <a:r>
              <a:rPr lang="en-US"/>
              <a:t>Option-A(optional)</a:t>
            </a:r>
            <a:endParaRPr/>
          </a:p>
        </p:txBody>
      </p:sp>
      <p:sp>
        <p:nvSpPr>
          <p:cNvPr id="112" name="Google Shape;112;g324c3c66f7a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Calibri"/>
              <a:buNone/>
            </a:pPr>
            <a:endParaRPr/>
          </a:p>
        </p:txBody>
      </p:sp>
      <p:sp>
        <p:nvSpPr>
          <p:cNvPr id="119" name="Google Shape;119;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228600" lvl="0" indent="-228600" algn="l" rtl="0">
              <a:spcBef>
                <a:spcPts val="0"/>
              </a:spcBef>
              <a:spcAft>
                <a:spcPts val="0"/>
              </a:spcAft>
              <a:buClr>
                <a:schemeClr val="dk1"/>
              </a:buClr>
              <a:buSzPts val="1200"/>
              <a:buFont typeface="Calibri"/>
              <a:buNone/>
            </a:pPr>
            <a:r>
              <a:rPr lang="en-US"/>
              <a:t>Difficulty level: Easy</a:t>
            </a:r>
            <a:endParaRPr/>
          </a:p>
          <a:p>
            <a:pPr marL="228600" lvl="0" indent="-228600" algn="l" rtl="0">
              <a:spcBef>
                <a:spcPts val="0"/>
              </a:spcBef>
              <a:spcAft>
                <a:spcPts val="0"/>
              </a:spcAft>
              <a:buClr>
                <a:schemeClr val="dk1"/>
              </a:buClr>
              <a:buSzPts val="1200"/>
              <a:buFont typeface="Calibri"/>
              <a:buAutoNum type="arabicPeriod"/>
            </a:pPr>
            <a:r>
              <a:rPr lang="en-US"/>
              <a:t>Option-A (Compulsory)</a:t>
            </a:r>
            <a:endParaRPr/>
          </a:p>
          <a:p>
            <a:pPr marL="228600" lvl="0" indent="-228600" algn="l" rtl="0">
              <a:spcBef>
                <a:spcPts val="0"/>
              </a:spcBef>
              <a:spcAft>
                <a:spcPts val="0"/>
              </a:spcAft>
              <a:buClr>
                <a:schemeClr val="dk1"/>
              </a:buClr>
              <a:buSzPts val="1200"/>
              <a:buFont typeface="Calibri"/>
              <a:buAutoNum type="arabicPeriod"/>
            </a:pPr>
            <a:r>
              <a:rPr lang="en-US"/>
              <a:t>Option- B (Optional)</a:t>
            </a:r>
            <a:endParaRPr/>
          </a:p>
          <a:p>
            <a:pPr marL="228600" lvl="0" indent="-152400" algn="l" rtl="0">
              <a:spcBef>
                <a:spcPts val="0"/>
              </a:spcBef>
              <a:spcAft>
                <a:spcPts val="0"/>
              </a:spcAft>
              <a:buClr>
                <a:schemeClr val="dk1"/>
              </a:buClr>
              <a:buSzPts val="1200"/>
              <a:buFont typeface="Calibri"/>
              <a:buNone/>
            </a:pPr>
            <a:endParaRPr/>
          </a:p>
        </p:txBody>
      </p:sp>
      <p:sp>
        <p:nvSpPr>
          <p:cNvPr id="126" name="Google Shape;126;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Calibri"/>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228600" lvl="0" indent="-152400" algn="l" rtl="0">
              <a:spcBef>
                <a:spcPts val="0"/>
              </a:spcBef>
              <a:spcAft>
                <a:spcPts val="0"/>
              </a:spcAft>
              <a:buClr>
                <a:schemeClr val="dk1"/>
              </a:buClr>
              <a:buSzPts val="1200"/>
              <a:buFont typeface="Calibri"/>
              <a:buNone/>
            </a:pPr>
            <a:endParaRPr/>
          </a:p>
          <a:p>
            <a:pPr marL="228600" lvl="0" indent="-228600" algn="l" rtl="0">
              <a:spcBef>
                <a:spcPts val="0"/>
              </a:spcBef>
              <a:spcAft>
                <a:spcPts val="0"/>
              </a:spcAft>
              <a:buClr>
                <a:schemeClr val="dk1"/>
              </a:buClr>
              <a:buSzPts val="1200"/>
              <a:buFont typeface="Calibri"/>
              <a:buNone/>
            </a:pPr>
            <a:r>
              <a:rPr lang="en-US"/>
              <a:t>Difficulty level: Easy</a:t>
            </a:r>
            <a:endParaRPr/>
          </a:p>
          <a:p>
            <a:pPr marL="228600" lvl="0" indent="-228600" algn="l" rtl="0">
              <a:spcBef>
                <a:spcPts val="0"/>
              </a:spcBef>
              <a:spcAft>
                <a:spcPts val="0"/>
              </a:spcAft>
              <a:buClr>
                <a:schemeClr val="dk1"/>
              </a:buClr>
              <a:buSzPts val="1200"/>
              <a:buFont typeface="Calibri"/>
              <a:buAutoNum type="arabicPeriod"/>
            </a:pPr>
            <a:r>
              <a:rPr lang="en-US"/>
              <a:t>Option-C (Compulsory)</a:t>
            </a:r>
            <a:endParaRPr/>
          </a:p>
          <a:p>
            <a:pPr marL="228600" lvl="0" indent="-228600" algn="l" rtl="0">
              <a:spcBef>
                <a:spcPts val="0"/>
              </a:spcBef>
              <a:spcAft>
                <a:spcPts val="0"/>
              </a:spcAft>
              <a:buClr>
                <a:schemeClr val="dk1"/>
              </a:buClr>
              <a:buSzPts val="1200"/>
              <a:buFont typeface="Calibri"/>
              <a:buAutoNum type="arabicPeriod"/>
            </a:pPr>
            <a:r>
              <a:rPr lang="en-US"/>
              <a:t>Option-D (Compulsory)</a:t>
            </a:r>
            <a:endParaRPr/>
          </a:p>
        </p:txBody>
      </p:sp>
      <p:sp>
        <p:nvSpPr>
          <p:cNvPr id="140" name="Google Shape;14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2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5"/>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5"/>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5"/>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3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34"/>
          <p:cNvSpPr txBox="1">
            <a:spLocks noGrp="1"/>
          </p:cNvSpPr>
          <p:nvPr>
            <p:ph type="body" idx="1"/>
          </p:nvPr>
        </p:nvSpPr>
        <p:spPr>
          <a:xfrm rot="5400000">
            <a:off x="3833019" y="-1623215"/>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 name="Google Shape;76;p34"/>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4"/>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4"/>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35"/>
          <p:cNvSpPr txBox="1">
            <a:spLocks noGrp="1"/>
          </p:cNvSpPr>
          <p:nvPr>
            <p:ph type="title"/>
          </p:nvPr>
        </p:nvSpPr>
        <p:spPr>
          <a:xfrm rot="5400000">
            <a:off x="10688638" y="1371604"/>
            <a:ext cx="5851525" cy="36576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35"/>
          <p:cNvSpPr txBox="1">
            <a:spLocks noGrp="1"/>
          </p:cNvSpPr>
          <p:nvPr>
            <p:ph type="body" idx="1"/>
          </p:nvPr>
        </p:nvSpPr>
        <p:spPr>
          <a:xfrm rot="5400000">
            <a:off x="3271838" y="-2184396"/>
            <a:ext cx="5851525" cy="1076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35"/>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5"/>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5"/>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
        <p:cNvGrpSpPr/>
        <p:nvPr/>
      </p:nvGrpSpPr>
      <p:grpSpPr>
        <a:xfrm>
          <a:off x="0" y="0"/>
          <a:ext cx="0" cy="0"/>
          <a:chOff x="0" y="0"/>
          <a:chExt cx="0" cy="0"/>
        </a:xfrm>
      </p:grpSpPr>
      <p:sp>
        <p:nvSpPr>
          <p:cNvPr id="21" name="Google Shape;21;p2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6"/>
          <p:cNvSpPr txBox="1">
            <a:spLocks noGrp="1"/>
          </p:cNvSpPr>
          <p:nvPr>
            <p:ph type="body" idx="1"/>
          </p:nvPr>
        </p:nvSpPr>
        <p:spPr>
          <a:xfrm>
            <a:off x="812800" y="1600203"/>
            <a:ext cx="7213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3" name="Google Shape;23;p26"/>
          <p:cNvSpPr txBox="1">
            <a:spLocks noGrp="1"/>
          </p:cNvSpPr>
          <p:nvPr>
            <p:ph type="body" idx="2"/>
          </p:nvPr>
        </p:nvSpPr>
        <p:spPr>
          <a:xfrm>
            <a:off x="8229600" y="1600203"/>
            <a:ext cx="7213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4" name="Google Shape;24;p26"/>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6"/>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6"/>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2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7"/>
          <p:cNvSpPr txBox="1">
            <a:spLocks noGrp="1"/>
          </p:cNvSpPr>
          <p:nvPr>
            <p:ph type="body" idx="1"/>
          </p:nvPr>
        </p:nvSpPr>
        <p:spPr>
          <a:xfrm>
            <a:off x="609600" y="1600203"/>
            <a:ext cx="109728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27"/>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7"/>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7"/>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sp>
        <p:nvSpPr>
          <p:cNvPr id="34" name="Google Shape;34;p28"/>
          <p:cNvSpPr txBox="1">
            <a:spLocks noGrp="1"/>
          </p:cNvSpPr>
          <p:nvPr>
            <p:ph type="ctrTitle"/>
          </p:nvPr>
        </p:nvSpPr>
        <p:spPr>
          <a:xfrm>
            <a:off x="914400" y="2130428"/>
            <a:ext cx="103632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8"/>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36" name="Google Shape;36;p28"/>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8"/>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8"/>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
        <p:cNvGrpSpPr/>
        <p:nvPr/>
      </p:nvGrpSpPr>
      <p:grpSpPr>
        <a:xfrm>
          <a:off x="0" y="0"/>
          <a:ext cx="0" cy="0"/>
          <a:chOff x="0" y="0"/>
          <a:chExt cx="0" cy="0"/>
        </a:xfrm>
      </p:grpSpPr>
      <p:sp>
        <p:nvSpPr>
          <p:cNvPr id="40" name="Google Shape;40;p29"/>
          <p:cNvSpPr txBox="1">
            <a:spLocks noGrp="1"/>
          </p:cNvSpPr>
          <p:nvPr>
            <p:ph type="title"/>
          </p:nvPr>
        </p:nvSpPr>
        <p:spPr>
          <a:xfrm>
            <a:off x="963084" y="4406903"/>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29"/>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42" name="Google Shape;42;p29"/>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9"/>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9"/>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3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0"/>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8" name="Google Shape;48;p30"/>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9" name="Google Shape;49;p30"/>
          <p:cNvSpPr txBox="1">
            <a:spLocks noGrp="1"/>
          </p:cNvSpPr>
          <p:nvPr>
            <p:ph type="body" idx="3"/>
          </p:nvPr>
        </p:nvSpPr>
        <p:spPr>
          <a:xfrm>
            <a:off x="6193369"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30"/>
          <p:cNvSpPr txBox="1">
            <a:spLocks noGrp="1"/>
          </p:cNvSpPr>
          <p:nvPr>
            <p:ph type="body" idx="4"/>
          </p:nvPr>
        </p:nvSpPr>
        <p:spPr>
          <a:xfrm>
            <a:off x="6193369"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30"/>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0"/>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0"/>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8" name="Google Shape;58;p31"/>
          <p:cNvSpPr/>
          <p:nvPr/>
        </p:nvSpPr>
        <p:spPr>
          <a:xfrm>
            <a:off x="2317531" y="331076"/>
            <a:ext cx="8434552" cy="394138"/>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Calibri"/>
                <a:ea typeface="Calibri"/>
                <a:cs typeface="Calibri"/>
                <a:sym typeface="Calibri"/>
              </a:rPr>
              <a:t>Input-Output</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32"/>
          <p:cNvSpPr txBox="1">
            <a:spLocks noGrp="1"/>
          </p:cNvSpPr>
          <p:nvPr>
            <p:ph type="title"/>
          </p:nvPr>
        </p:nvSpPr>
        <p:spPr>
          <a:xfrm>
            <a:off x="609602" y="273050"/>
            <a:ext cx="4011084"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32"/>
          <p:cNvSpPr txBox="1">
            <a:spLocks noGrp="1"/>
          </p:cNvSpPr>
          <p:nvPr>
            <p:ph type="body" idx="1"/>
          </p:nvPr>
        </p:nvSpPr>
        <p:spPr>
          <a:xfrm>
            <a:off x="4766733" y="273053"/>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2" name="Google Shape;62;p32"/>
          <p:cNvSpPr txBox="1">
            <a:spLocks noGrp="1"/>
          </p:cNvSpPr>
          <p:nvPr>
            <p:ph type="body" idx="2"/>
          </p:nvPr>
        </p:nvSpPr>
        <p:spPr>
          <a:xfrm>
            <a:off x="609602" y="1435103"/>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3" name="Google Shape;63;p3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33"/>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33"/>
          <p:cNvSpPr>
            <a:spLocks noGrp="1"/>
          </p:cNvSpPr>
          <p:nvPr>
            <p:ph type="pic" idx="2"/>
          </p:nvPr>
        </p:nvSpPr>
        <p:spPr>
          <a:xfrm>
            <a:off x="2389717" y="612775"/>
            <a:ext cx="7315200" cy="4114800"/>
          </a:xfrm>
          <a:prstGeom prst="rect">
            <a:avLst/>
          </a:prstGeom>
          <a:noFill/>
          <a:ln>
            <a:noFill/>
          </a:ln>
        </p:spPr>
      </p:sp>
      <p:sp>
        <p:nvSpPr>
          <p:cNvPr id="69" name="Google Shape;69;p33"/>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0" name="Google Shape;70;p33"/>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3"/>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3"/>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24"/>
          <p:cNvSpPr txBox="1">
            <a:spLocks noGrp="1"/>
          </p:cNvSpPr>
          <p:nvPr>
            <p:ph type="body" idx="1"/>
          </p:nvPr>
        </p:nvSpPr>
        <p:spPr>
          <a:xfrm>
            <a:off x="609600" y="1600203"/>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4"/>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4"/>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4"/>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 name="Picture 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03100" cy="485775"/>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title"/>
          </p:nvPr>
        </p:nvSpPr>
        <p:spPr>
          <a:xfrm>
            <a:off x="279163" y="1815353"/>
            <a:ext cx="11229474" cy="373376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0F243E"/>
              </a:buClr>
              <a:buSzPct val="100000"/>
              <a:buFont typeface="Times New Roman"/>
              <a:buNone/>
            </a:pPr>
            <a:endParaRPr sz="7200" b="1">
              <a:solidFill>
                <a:srgbClr val="0F243E"/>
              </a:solidFill>
              <a:latin typeface="Times New Roman"/>
              <a:ea typeface="Times New Roman"/>
              <a:cs typeface="Times New Roman"/>
              <a:sym typeface="Times New Roman"/>
            </a:endParaRPr>
          </a:p>
          <a:p>
            <a:pPr marL="0" lvl="0" indent="0" algn="ctr" rtl="0">
              <a:spcBef>
                <a:spcPts val="0"/>
              </a:spcBef>
              <a:spcAft>
                <a:spcPts val="0"/>
              </a:spcAft>
              <a:buClr>
                <a:srgbClr val="0F243E"/>
              </a:buClr>
              <a:buSzPct val="100000"/>
              <a:buFont typeface="Times New Roman"/>
              <a:buNone/>
            </a:pPr>
            <a:r>
              <a:rPr lang="en-US" sz="7200" b="1">
                <a:solidFill>
                  <a:srgbClr val="0F243E"/>
                </a:solidFill>
                <a:latin typeface="Times New Roman"/>
                <a:ea typeface="Times New Roman"/>
                <a:cs typeface="Times New Roman"/>
                <a:sym typeface="Times New Roman"/>
              </a:rPr>
              <a:t>Lecture - 1</a:t>
            </a:r>
            <a:endParaRPr sz="7200" b="1">
              <a:solidFill>
                <a:srgbClr val="0F243E"/>
              </a:solidFill>
              <a:latin typeface="Times New Roman"/>
              <a:ea typeface="Times New Roman"/>
              <a:cs typeface="Times New Roman"/>
              <a:sym typeface="Times New Roman"/>
            </a:endParaRPr>
          </a:p>
          <a:p>
            <a:pPr marL="0" lvl="0" indent="0" algn="ctr" rtl="0">
              <a:spcBef>
                <a:spcPts val="0"/>
              </a:spcBef>
              <a:spcAft>
                <a:spcPts val="0"/>
              </a:spcAft>
              <a:buClr>
                <a:srgbClr val="0F243E"/>
              </a:buClr>
              <a:buSzPct val="100000"/>
              <a:buFont typeface="Times New Roman"/>
              <a:buNone/>
            </a:pPr>
            <a:r>
              <a:rPr lang="en-US" sz="7200" b="1">
                <a:solidFill>
                  <a:srgbClr val="0F243E"/>
                </a:solidFill>
                <a:latin typeface="Times New Roman"/>
                <a:ea typeface="Times New Roman"/>
                <a:cs typeface="Times New Roman"/>
                <a:sym typeface="Times New Roman"/>
              </a:rPr>
              <a:t>VEDIC MATHS</a:t>
            </a:r>
            <a:br>
              <a:rPr lang="en-US" sz="7200" b="1">
                <a:solidFill>
                  <a:srgbClr val="0F243E"/>
                </a:solidFill>
                <a:latin typeface="Times New Roman"/>
                <a:ea typeface="Times New Roman"/>
                <a:cs typeface="Times New Roman"/>
                <a:sym typeface="Times New Roman"/>
              </a:rPr>
            </a:br>
            <a:r>
              <a:rPr lang="en-US" sz="7200" b="1">
                <a:solidFill>
                  <a:srgbClr val="C00000"/>
                </a:solidFill>
                <a:latin typeface="Times New Roman"/>
                <a:ea typeface="Times New Roman"/>
                <a:cs typeface="Times New Roman"/>
                <a:sym typeface="Times New Roman"/>
              </a:rPr>
              <a:t/>
            </a:r>
            <a:br>
              <a:rPr lang="en-US" sz="7200" b="1">
                <a:solidFill>
                  <a:srgbClr val="C00000"/>
                </a:solidFill>
                <a:latin typeface="Times New Roman"/>
                <a:ea typeface="Times New Roman"/>
                <a:cs typeface="Times New Roman"/>
                <a:sym typeface="Times New Roman"/>
              </a:rPr>
            </a:br>
            <a:r>
              <a:rPr lang="en-US" sz="7200" b="1">
                <a:solidFill>
                  <a:srgbClr val="C00000"/>
                </a:solidFill>
              </a:rPr>
              <a:t/>
            </a:r>
            <a:br>
              <a:rPr lang="en-US" sz="7200" b="1">
                <a:solidFill>
                  <a:srgbClr val="C00000"/>
                </a:solidFill>
              </a:rPr>
            </a:br>
            <a:endParaRPr sz="6700" b="1">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9"/>
          <p:cNvSpPr txBox="1">
            <a:spLocks noGrp="1"/>
          </p:cNvSpPr>
          <p:nvPr>
            <p:ph type="title"/>
          </p:nvPr>
        </p:nvSpPr>
        <p:spPr>
          <a:xfrm>
            <a:off x="0" y="-177800"/>
            <a:ext cx="10972800" cy="1600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APPLICATIONS</a:t>
            </a:r>
            <a:endParaRPr/>
          </a:p>
        </p:txBody>
      </p:sp>
      <p:sp>
        <p:nvSpPr>
          <p:cNvPr id="150" name="Google Shape;150;p9"/>
          <p:cNvSpPr txBox="1">
            <a:spLocks noGrp="1"/>
          </p:cNvSpPr>
          <p:nvPr>
            <p:ph type="body" idx="1"/>
          </p:nvPr>
        </p:nvSpPr>
        <p:spPr>
          <a:xfrm>
            <a:off x="609599" y="1816100"/>
            <a:ext cx="109728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None/>
            </a:pPr>
            <a:r>
              <a:rPr lang="en-US">
                <a:solidFill>
                  <a:schemeClr val="dk1"/>
                </a:solidFill>
                <a:latin typeface="Times New Roman"/>
                <a:ea typeface="Times New Roman"/>
                <a:cs typeface="Times New Roman"/>
                <a:sym typeface="Times New Roman"/>
              </a:rPr>
              <a:t>			</a:t>
            </a:r>
            <a:endParaRPr/>
          </a:p>
          <a:p>
            <a:pPr marL="342900" lvl="0" indent="-342900" algn="l" rtl="0">
              <a:spcBef>
                <a:spcPts val="640"/>
              </a:spcBef>
              <a:spcAft>
                <a:spcPts val="0"/>
              </a:spcAft>
              <a:buClr>
                <a:schemeClr val="dk1"/>
              </a:buClr>
              <a:buSzPts val="3200"/>
              <a:buNone/>
            </a:pPr>
            <a:r>
              <a:rPr lang="en-US" b="1">
                <a:solidFill>
                  <a:schemeClr val="dk1"/>
                </a:solidFill>
                <a:latin typeface="Times New Roman"/>
                <a:ea typeface="Times New Roman"/>
                <a:cs typeface="Times New Roman"/>
                <a:sym typeface="Times New Roman"/>
              </a:rPr>
              <a:t>3. Find the value of  436*99 	</a:t>
            </a:r>
            <a:endParaRPr/>
          </a:p>
          <a:p>
            <a:pPr marL="342900" lvl="0" indent="-342900" algn="l" rtl="0">
              <a:spcBef>
                <a:spcPts val="640"/>
              </a:spcBef>
              <a:spcAft>
                <a:spcPts val="0"/>
              </a:spcAft>
              <a:buClr>
                <a:schemeClr val="dk1"/>
              </a:buClr>
              <a:buSzPts val="3200"/>
              <a:buNone/>
            </a:pPr>
            <a:r>
              <a:rPr lang="en-US">
                <a:solidFill>
                  <a:schemeClr val="dk1"/>
                </a:solidFill>
                <a:latin typeface="Times New Roman"/>
                <a:ea typeface="Times New Roman"/>
                <a:cs typeface="Times New Roman"/>
                <a:sym typeface="Times New Roman"/>
              </a:rPr>
              <a:t>a)39452  		b) 43164		c) 44724		d) 42492 </a:t>
            </a:r>
            <a:endParaRPr/>
          </a:p>
          <a:p>
            <a:pPr marL="342900" lvl="0" indent="-342900" algn="l" rtl="0">
              <a:spcBef>
                <a:spcPts val="640"/>
              </a:spcBef>
              <a:spcAft>
                <a:spcPts val="0"/>
              </a:spcAft>
              <a:buClr>
                <a:schemeClr val="dk1"/>
              </a:buClr>
              <a:buSzPts val="3200"/>
              <a:buNone/>
            </a:pPr>
            <a:r>
              <a:rPr lang="en-US" b="1">
                <a:solidFill>
                  <a:schemeClr val="dk1"/>
                </a:solidFill>
                <a:latin typeface="Times New Roman"/>
                <a:ea typeface="Times New Roman"/>
                <a:cs typeface="Times New Roman"/>
                <a:sym typeface="Times New Roman"/>
              </a:rPr>
              <a:t>	</a:t>
            </a:r>
            <a:endParaRPr/>
          </a:p>
          <a:p>
            <a:pPr marL="342900" lvl="0" indent="-342900" algn="l" rtl="0">
              <a:spcBef>
                <a:spcPts val="640"/>
              </a:spcBef>
              <a:spcAft>
                <a:spcPts val="0"/>
              </a:spcAft>
              <a:buClr>
                <a:schemeClr val="dk1"/>
              </a:buClr>
              <a:buSzPts val="3200"/>
              <a:buNone/>
            </a:pPr>
            <a:r>
              <a:rPr lang="en-US" b="1">
                <a:solidFill>
                  <a:schemeClr val="dk1"/>
                </a:solidFill>
              </a:rPr>
              <a:t>4.</a:t>
            </a:r>
            <a:r>
              <a:rPr lang="en-US" b="1">
                <a:solidFill>
                  <a:schemeClr val="dk1"/>
                </a:solidFill>
                <a:latin typeface="Times New Roman"/>
                <a:ea typeface="Times New Roman"/>
                <a:cs typeface="Times New Roman"/>
                <a:sym typeface="Times New Roman"/>
              </a:rPr>
              <a:t> Find the value of  689*999 </a:t>
            </a:r>
            <a:endParaRPr/>
          </a:p>
          <a:p>
            <a:pPr marL="342900" lvl="0" indent="-342900" algn="l" rtl="0">
              <a:spcBef>
                <a:spcPts val="640"/>
              </a:spcBef>
              <a:spcAft>
                <a:spcPts val="0"/>
              </a:spcAft>
              <a:buClr>
                <a:schemeClr val="dk1"/>
              </a:buClr>
              <a:buSzPts val="3200"/>
              <a:buNone/>
            </a:pPr>
            <a:r>
              <a:rPr lang="en-US">
                <a:solidFill>
                  <a:schemeClr val="dk1"/>
                </a:solidFill>
                <a:latin typeface="Times New Roman"/>
                <a:ea typeface="Times New Roman"/>
                <a:cs typeface="Times New Roman"/>
                <a:sym typeface="Times New Roman"/>
              </a:rPr>
              <a:t>a)687431  		b) 688411		c) 688311		d) 688321 </a:t>
            </a:r>
            <a:endParaRPr/>
          </a:p>
          <a:p>
            <a:pPr marL="342900" lvl="0" indent="-342900" algn="l" rtl="0">
              <a:spcBef>
                <a:spcPts val="640"/>
              </a:spcBef>
              <a:spcAft>
                <a:spcPts val="0"/>
              </a:spcAft>
              <a:buClr>
                <a:schemeClr val="dk1"/>
              </a:buClr>
              <a:buSzPts val="3200"/>
              <a:buNone/>
            </a:pPr>
            <a:endParaRPr b="1">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0">
                                            <p:txEl>
                                              <p:pRg st="0" end="0"/>
                                            </p:txEl>
                                          </p:spTgt>
                                        </p:tgtEl>
                                        <p:attrNameLst>
                                          <p:attrName>style.visibility</p:attrName>
                                        </p:attrNameLst>
                                      </p:cBhvr>
                                      <p:to>
                                        <p:strVal val="visible"/>
                                      </p:to>
                                    </p:set>
                                    <p:anim calcmode="lin" valueType="num">
                                      <p:cBhvr additive="base">
                                        <p:cTn id="7" dur="500"/>
                                        <p:tgtEl>
                                          <p:spTgt spid="15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50">
                                            <p:txEl>
                                              <p:pRg st="1" end="1"/>
                                            </p:txEl>
                                          </p:spTgt>
                                        </p:tgtEl>
                                        <p:attrNameLst>
                                          <p:attrName>style.visibility</p:attrName>
                                        </p:attrNameLst>
                                      </p:cBhvr>
                                      <p:to>
                                        <p:strVal val="visible"/>
                                      </p:to>
                                    </p:set>
                                    <p:anim calcmode="lin" valueType="num">
                                      <p:cBhvr additive="base">
                                        <p:cTn id="12" dur="500"/>
                                        <p:tgtEl>
                                          <p:spTgt spid="15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50">
                                            <p:txEl>
                                              <p:pRg st="2" end="2"/>
                                            </p:txEl>
                                          </p:spTgt>
                                        </p:tgtEl>
                                        <p:attrNameLst>
                                          <p:attrName>style.visibility</p:attrName>
                                        </p:attrNameLst>
                                      </p:cBhvr>
                                      <p:to>
                                        <p:strVal val="visible"/>
                                      </p:to>
                                    </p:set>
                                    <p:anim calcmode="lin" valueType="num">
                                      <p:cBhvr additive="base">
                                        <p:cTn id="17" dur="500"/>
                                        <p:tgtEl>
                                          <p:spTgt spid="15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50">
                                            <p:txEl>
                                              <p:pRg st="3" end="3"/>
                                            </p:txEl>
                                          </p:spTgt>
                                        </p:tgtEl>
                                        <p:attrNameLst>
                                          <p:attrName>style.visibility</p:attrName>
                                        </p:attrNameLst>
                                      </p:cBhvr>
                                      <p:to>
                                        <p:strVal val="visible"/>
                                      </p:to>
                                    </p:set>
                                    <p:anim calcmode="lin" valueType="num">
                                      <p:cBhvr additive="base">
                                        <p:cTn id="22" dur="500"/>
                                        <p:tgtEl>
                                          <p:spTgt spid="15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50">
                                            <p:txEl>
                                              <p:pRg st="4" end="4"/>
                                            </p:txEl>
                                          </p:spTgt>
                                        </p:tgtEl>
                                        <p:attrNameLst>
                                          <p:attrName>style.visibility</p:attrName>
                                        </p:attrNameLst>
                                      </p:cBhvr>
                                      <p:to>
                                        <p:strVal val="visible"/>
                                      </p:to>
                                    </p:set>
                                    <p:anim calcmode="lin" valueType="num">
                                      <p:cBhvr additive="base">
                                        <p:cTn id="27" dur="500"/>
                                        <p:tgtEl>
                                          <p:spTgt spid="15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50">
                                            <p:txEl>
                                              <p:pRg st="5" end="5"/>
                                            </p:txEl>
                                          </p:spTgt>
                                        </p:tgtEl>
                                        <p:attrNameLst>
                                          <p:attrName>style.visibility</p:attrName>
                                        </p:attrNameLst>
                                      </p:cBhvr>
                                      <p:to>
                                        <p:strVal val="visible"/>
                                      </p:to>
                                    </p:set>
                                    <p:anim calcmode="lin" valueType="num">
                                      <p:cBhvr additive="base">
                                        <p:cTn id="32" dur="500"/>
                                        <p:tgtEl>
                                          <p:spTgt spid="15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0">
                                            <p:txEl>
                                              <p:pRg st="6" end="6"/>
                                            </p:txEl>
                                          </p:spTgt>
                                        </p:tgtEl>
                                        <p:attrNameLst>
                                          <p:attrName>style.visibility</p:attrName>
                                        </p:attrNameLst>
                                      </p:cBhvr>
                                      <p:to>
                                        <p:strVal val="visible"/>
                                      </p:to>
                                    </p:set>
                                    <p:anim calcmode="lin" valueType="num">
                                      <p:cBhvr additive="base">
                                        <p:cTn id="37" dur="500"/>
                                        <p:tgtEl>
                                          <p:spTgt spid="150">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0"/>
          <p:cNvSpPr txBox="1">
            <a:spLocks noGrp="1"/>
          </p:cNvSpPr>
          <p:nvPr>
            <p:ph type="title"/>
          </p:nvPr>
        </p:nvSpPr>
        <p:spPr>
          <a:xfrm>
            <a:off x="2687100" y="1028700"/>
            <a:ext cx="6817799" cy="105229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2800"/>
              <a:buFont typeface="Times New Roman"/>
              <a:buNone/>
            </a:pPr>
            <a:r>
              <a:rPr lang="en-US" sz="2800" b="1">
                <a:latin typeface="Times New Roman"/>
                <a:ea typeface="Times New Roman"/>
                <a:cs typeface="Times New Roman"/>
                <a:sym typeface="Times New Roman"/>
              </a:rPr>
              <a:t>MULTIPLICATION OF TWO DIGIT NUMBERS USING CRISS CROSS METHOD</a:t>
            </a:r>
            <a:endParaRPr sz="2800">
              <a:latin typeface="Times New Roman"/>
              <a:ea typeface="Times New Roman"/>
              <a:cs typeface="Times New Roman"/>
              <a:sym typeface="Times New Roman"/>
            </a:endParaRPr>
          </a:p>
        </p:txBody>
      </p:sp>
      <p:pic>
        <p:nvPicPr>
          <p:cNvPr id="156" name="Google Shape;156;p10" descr="Image for post"/>
          <p:cNvPicPr preferRelativeResize="0">
            <a:picLocks noGrp="1"/>
          </p:cNvPicPr>
          <p:nvPr>
            <p:ph type="body" idx="1"/>
          </p:nvPr>
        </p:nvPicPr>
        <p:blipFill rotWithShape="1">
          <a:blip r:embed="rId3">
            <a:alphaModFix/>
          </a:blip>
          <a:srcRect/>
          <a:stretch/>
        </p:blipFill>
        <p:spPr>
          <a:xfrm>
            <a:off x="4356636" y="2453323"/>
            <a:ext cx="3110964" cy="3267075"/>
          </a:xfrm>
          <a:prstGeom prst="rect">
            <a:avLst/>
          </a:prstGeom>
          <a:noFill/>
          <a:ln>
            <a:noFill/>
          </a:ln>
        </p:spPr>
      </p:pic>
      <p:pic>
        <p:nvPicPr>
          <p:cNvPr id="157" name="Google Shape;157;p10" descr="Image for post"/>
          <p:cNvPicPr preferRelativeResize="0"/>
          <p:nvPr/>
        </p:nvPicPr>
        <p:blipFill rotWithShape="1">
          <a:blip r:embed="rId4">
            <a:alphaModFix/>
          </a:blip>
          <a:srcRect/>
          <a:stretch/>
        </p:blipFill>
        <p:spPr>
          <a:xfrm>
            <a:off x="1734354" y="2614138"/>
            <a:ext cx="2133600" cy="3124200"/>
          </a:xfrm>
          <a:prstGeom prst="rect">
            <a:avLst/>
          </a:prstGeom>
          <a:noFill/>
          <a:ln>
            <a:noFill/>
          </a:ln>
        </p:spPr>
      </p:pic>
      <p:pic>
        <p:nvPicPr>
          <p:cNvPr id="158" name="Google Shape;158;p10" descr="Image for post"/>
          <p:cNvPicPr preferRelativeResize="0"/>
          <p:nvPr/>
        </p:nvPicPr>
        <p:blipFill rotWithShape="1">
          <a:blip r:embed="rId5">
            <a:alphaModFix/>
          </a:blip>
          <a:srcRect/>
          <a:stretch/>
        </p:blipFill>
        <p:spPr>
          <a:xfrm>
            <a:off x="7598850" y="2599851"/>
            <a:ext cx="2190750" cy="3152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1"/>
          <p:cNvSpPr txBox="1">
            <a:spLocks noGrp="1"/>
          </p:cNvSpPr>
          <p:nvPr>
            <p:ph type="title"/>
          </p:nvPr>
        </p:nvSpPr>
        <p:spPr>
          <a:xfrm>
            <a:off x="1242060" y="983674"/>
            <a:ext cx="10287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MULTIPLICATION OF THREE DIGIT NUMBERS </a:t>
            </a:r>
            <a:br>
              <a:rPr lang="en-US" sz="3200" b="1">
                <a:latin typeface="Times New Roman"/>
                <a:ea typeface="Times New Roman"/>
                <a:cs typeface="Times New Roman"/>
                <a:sym typeface="Times New Roman"/>
              </a:rPr>
            </a:br>
            <a:r>
              <a:rPr lang="en-US" sz="2800" b="1">
                <a:latin typeface="Times New Roman"/>
                <a:ea typeface="Times New Roman"/>
                <a:cs typeface="Times New Roman"/>
                <a:sym typeface="Times New Roman"/>
              </a:rPr>
              <a:t>(CRISS CROSS METHOD)</a:t>
            </a:r>
            <a:endParaRPr sz="3200">
              <a:latin typeface="Times New Roman"/>
              <a:ea typeface="Times New Roman"/>
              <a:cs typeface="Times New Roman"/>
              <a:sym typeface="Times New Roman"/>
            </a:endParaRPr>
          </a:p>
        </p:txBody>
      </p:sp>
      <p:sp>
        <p:nvSpPr>
          <p:cNvPr id="164" name="Google Shape;164;p11"/>
          <p:cNvSpPr txBox="1"/>
          <p:nvPr/>
        </p:nvSpPr>
        <p:spPr>
          <a:xfrm>
            <a:off x="1807845" y="2157154"/>
            <a:ext cx="86106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Times New Roman"/>
                <a:ea typeface="Times New Roman"/>
                <a:cs typeface="Times New Roman"/>
                <a:sym typeface="Times New Roman"/>
              </a:rPr>
              <a:t>Multiplication of three digit numbers are explained in the given steps </a:t>
            </a:r>
            <a:endParaRPr/>
          </a:p>
        </p:txBody>
      </p:sp>
      <p:pic>
        <p:nvPicPr>
          <p:cNvPr id="165" name="Google Shape;165;p11" descr="C:\Users\admin\Pictures\bb upload\3d.JPG"/>
          <p:cNvPicPr preferRelativeResize="0"/>
          <p:nvPr/>
        </p:nvPicPr>
        <p:blipFill rotWithShape="1">
          <a:blip r:embed="rId3">
            <a:alphaModFix/>
          </a:blip>
          <a:srcRect/>
          <a:stretch/>
        </p:blipFill>
        <p:spPr>
          <a:xfrm>
            <a:off x="1200150" y="2533650"/>
            <a:ext cx="9885898" cy="3533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2"/>
          <p:cNvSpPr txBox="1">
            <a:spLocks noGrp="1"/>
          </p:cNvSpPr>
          <p:nvPr>
            <p:ph type="title"/>
          </p:nvPr>
        </p:nvSpPr>
        <p:spPr>
          <a:xfrm>
            <a:off x="0" y="-177800"/>
            <a:ext cx="10972800" cy="1600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APPLICATIONS</a:t>
            </a:r>
            <a:endParaRPr/>
          </a:p>
        </p:txBody>
      </p:sp>
      <p:sp>
        <p:nvSpPr>
          <p:cNvPr id="172" name="Google Shape;172;p12"/>
          <p:cNvSpPr txBox="1">
            <a:spLocks noGrp="1"/>
          </p:cNvSpPr>
          <p:nvPr>
            <p:ph type="body" idx="1"/>
          </p:nvPr>
        </p:nvSpPr>
        <p:spPr>
          <a:xfrm>
            <a:off x="723900" y="1816100"/>
            <a:ext cx="10248900" cy="3777622"/>
          </a:xfrm>
          <a:prstGeom prst="rect">
            <a:avLst/>
          </a:prstGeom>
          <a:noFill/>
          <a:ln>
            <a:noFill/>
          </a:ln>
        </p:spPr>
        <p:txBody>
          <a:bodyPr spcFirstLastPara="1" wrap="square" lIns="91425" tIns="45700" rIns="91425" bIns="45700" anchor="t" anchorCtr="0">
            <a:normAutofit/>
          </a:bodyPr>
          <a:lstStyle/>
          <a:p>
            <a:pPr marL="457200" lvl="0" indent="-457200" algn="l" rtl="0">
              <a:spcBef>
                <a:spcPts val="0"/>
              </a:spcBef>
              <a:spcAft>
                <a:spcPts val="0"/>
              </a:spcAft>
              <a:buClr>
                <a:schemeClr val="dk1"/>
              </a:buClr>
              <a:buSzPts val="3200"/>
              <a:buAutoNum type="arabicPeriod"/>
            </a:pPr>
            <a:r>
              <a:rPr lang="en-US" b="1">
                <a:solidFill>
                  <a:schemeClr val="dk1"/>
                </a:solidFill>
                <a:latin typeface="Times New Roman"/>
                <a:ea typeface="Times New Roman"/>
                <a:cs typeface="Times New Roman"/>
                <a:sym typeface="Times New Roman"/>
              </a:rPr>
              <a:t>Find the value of  86*47	</a:t>
            </a:r>
            <a:endParaRPr/>
          </a:p>
          <a:p>
            <a:pPr marL="0" lvl="0" indent="0" algn="l" rtl="0">
              <a:spcBef>
                <a:spcPts val="640"/>
              </a:spcBef>
              <a:spcAft>
                <a:spcPts val="0"/>
              </a:spcAft>
              <a:buClr>
                <a:schemeClr val="dk1"/>
              </a:buClr>
              <a:buSzPts val="3200"/>
              <a:buNone/>
            </a:pPr>
            <a:r>
              <a:rPr lang="en-US">
                <a:solidFill>
                  <a:schemeClr val="dk1"/>
                </a:solidFill>
                <a:latin typeface="Times New Roman"/>
                <a:ea typeface="Times New Roman"/>
                <a:cs typeface="Times New Roman"/>
                <a:sym typeface="Times New Roman"/>
              </a:rPr>
              <a:t>a) 4042  		b) 4112		c) 4052		d) 4132</a:t>
            </a:r>
            <a:endParaRPr b="1">
              <a:solidFill>
                <a:schemeClr val="dk1"/>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r>
              <a:rPr lang="en-US" b="1">
                <a:solidFill>
                  <a:schemeClr val="dk1"/>
                </a:solidFill>
                <a:latin typeface="Times New Roman"/>
                <a:ea typeface="Times New Roman"/>
                <a:cs typeface="Times New Roman"/>
                <a:sym typeface="Times New Roman"/>
              </a:rPr>
              <a:t>			</a:t>
            </a:r>
            <a:endParaRPr/>
          </a:p>
          <a:p>
            <a:pPr marL="342900" lvl="0" indent="-342900" algn="l" rtl="0">
              <a:spcBef>
                <a:spcPts val="640"/>
              </a:spcBef>
              <a:spcAft>
                <a:spcPts val="0"/>
              </a:spcAft>
              <a:buClr>
                <a:schemeClr val="dk1"/>
              </a:buClr>
              <a:buSzPts val="3200"/>
              <a:buNone/>
            </a:pPr>
            <a:r>
              <a:rPr lang="en-US" b="1">
                <a:solidFill>
                  <a:schemeClr val="dk1"/>
                </a:solidFill>
                <a:latin typeface="Times New Roman"/>
                <a:ea typeface="Times New Roman"/>
                <a:cs typeface="Times New Roman"/>
                <a:sym typeface="Times New Roman"/>
              </a:rPr>
              <a:t>2. Find the value of 42*48	</a:t>
            </a:r>
            <a:endParaRPr/>
          </a:p>
          <a:p>
            <a:pPr marL="342900" lvl="0" indent="-342900" algn="l" rtl="0">
              <a:spcBef>
                <a:spcPts val="640"/>
              </a:spcBef>
              <a:spcAft>
                <a:spcPts val="0"/>
              </a:spcAft>
              <a:buClr>
                <a:schemeClr val="dk1"/>
              </a:buClr>
              <a:buSzPts val="3200"/>
              <a:buNone/>
            </a:pPr>
            <a:r>
              <a:rPr lang="en-US">
                <a:solidFill>
                  <a:schemeClr val="dk1"/>
                </a:solidFill>
                <a:latin typeface="Times New Roman"/>
                <a:ea typeface="Times New Roman"/>
                <a:cs typeface="Times New Roman"/>
                <a:sym typeface="Times New Roman"/>
              </a:rPr>
              <a:t>a) 2026  		b) 2096		c) 2016		d) 2116 </a:t>
            </a:r>
            <a:r>
              <a:rPr lang="en-US" b="1">
                <a:solidFill>
                  <a:schemeClr val="dk1"/>
                </a:solidFill>
                <a:latin typeface="Times New Roman"/>
                <a:ea typeface="Times New Roman"/>
                <a:cs typeface="Times New Roman"/>
                <a:sym typeface="Times New Roman"/>
              </a:rPr>
              <a:t>	</a:t>
            </a:r>
            <a:endParaRPr/>
          </a:p>
          <a:p>
            <a:pPr marL="342900" lvl="0" indent="-342900" algn="l" rtl="0">
              <a:spcBef>
                <a:spcPts val="640"/>
              </a:spcBef>
              <a:spcAft>
                <a:spcPts val="0"/>
              </a:spcAft>
              <a:buClr>
                <a:schemeClr val="dk1"/>
              </a:buClr>
              <a:buSzPts val="3200"/>
              <a:buNone/>
            </a:pPr>
            <a:endParaRPr>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2">
                                            <p:txEl>
                                              <p:pRg st="0" end="0"/>
                                            </p:txEl>
                                          </p:spTgt>
                                        </p:tgtEl>
                                        <p:attrNameLst>
                                          <p:attrName>style.visibility</p:attrName>
                                        </p:attrNameLst>
                                      </p:cBhvr>
                                      <p:to>
                                        <p:strVal val="visible"/>
                                      </p:to>
                                    </p:set>
                                    <p:anim calcmode="lin" valueType="num">
                                      <p:cBhvr additive="base">
                                        <p:cTn id="7" dur="500"/>
                                        <p:tgtEl>
                                          <p:spTgt spid="17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72">
                                            <p:txEl>
                                              <p:pRg st="1" end="1"/>
                                            </p:txEl>
                                          </p:spTgt>
                                        </p:tgtEl>
                                        <p:attrNameLst>
                                          <p:attrName>style.visibility</p:attrName>
                                        </p:attrNameLst>
                                      </p:cBhvr>
                                      <p:to>
                                        <p:strVal val="visible"/>
                                      </p:to>
                                    </p:set>
                                    <p:anim calcmode="lin" valueType="num">
                                      <p:cBhvr additive="base">
                                        <p:cTn id="12" dur="500"/>
                                        <p:tgtEl>
                                          <p:spTgt spid="17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72">
                                            <p:txEl>
                                              <p:pRg st="2" end="2"/>
                                            </p:txEl>
                                          </p:spTgt>
                                        </p:tgtEl>
                                        <p:attrNameLst>
                                          <p:attrName>style.visibility</p:attrName>
                                        </p:attrNameLst>
                                      </p:cBhvr>
                                      <p:to>
                                        <p:strVal val="visible"/>
                                      </p:to>
                                    </p:set>
                                    <p:anim calcmode="lin" valueType="num">
                                      <p:cBhvr additive="base">
                                        <p:cTn id="17" dur="500"/>
                                        <p:tgtEl>
                                          <p:spTgt spid="17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72">
                                            <p:txEl>
                                              <p:pRg st="3" end="3"/>
                                            </p:txEl>
                                          </p:spTgt>
                                        </p:tgtEl>
                                        <p:attrNameLst>
                                          <p:attrName>style.visibility</p:attrName>
                                        </p:attrNameLst>
                                      </p:cBhvr>
                                      <p:to>
                                        <p:strVal val="visible"/>
                                      </p:to>
                                    </p:set>
                                    <p:anim calcmode="lin" valueType="num">
                                      <p:cBhvr additive="base">
                                        <p:cTn id="22" dur="500"/>
                                        <p:tgtEl>
                                          <p:spTgt spid="17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72">
                                            <p:txEl>
                                              <p:pRg st="4" end="4"/>
                                            </p:txEl>
                                          </p:spTgt>
                                        </p:tgtEl>
                                        <p:attrNameLst>
                                          <p:attrName>style.visibility</p:attrName>
                                        </p:attrNameLst>
                                      </p:cBhvr>
                                      <p:to>
                                        <p:strVal val="visible"/>
                                      </p:to>
                                    </p:set>
                                    <p:anim calcmode="lin" valueType="num">
                                      <p:cBhvr additive="base">
                                        <p:cTn id="27" dur="500"/>
                                        <p:tgtEl>
                                          <p:spTgt spid="17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72">
                                            <p:txEl>
                                              <p:pRg st="5" end="5"/>
                                            </p:txEl>
                                          </p:spTgt>
                                        </p:tgtEl>
                                        <p:attrNameLst>
                                          <p:attrName>style.visibility</p:attrName>
                                        </p:attrNameLst>
                                      </p:cBhvr>
                                      <p:to>
                                        <p:strVal val="visible"/>
                                      </p:to>
                                    </p:set>
                                    <p:anim calcmode="lin" valueType="num">
                                      <p:cBhvr additive="base">
                                        <p:cTn id="32" dur="500"/>
                                        <p:tgtEl>
                                          <p:spTgt spid="17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3"/>
          <p:cNvSpPr txBox="1">
            <a:spLocks noGrp="1"/>
          </p:cNvSpPr>
          <p:nvPr>
            <p:ph type="title"/>
          </p:nvPr>
        </p:nvSpPr>
        <p:spPr>
          <a:xfrm>
            <a:off x="0" y="-177800"/>
            <a:ext cx="10972800" cy="1600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APPLICATIONS</a:t>
            </a:r>
            <a:endParaRPr/>
          </a:p>
        </p:txBody>
      </p:sp>
      <p:sp>
        <p:nvSpPr>
          <p:cNvPr id="179" name="Google Shape;179;p13"/>
          <p:cNvSpPr txBox="1">
            <a:spLocks noGrp="1"/>
          </p:cNvSpPr>
          <p:nvPr>
            <p:ph type="body" idx="1"/>
          </p:nvPr>
        </p:nvSpPr>
        <p:spPr>
          <a:xfrm>
            <a:off x="723153" y="1291664"/>
            <a:ext cx="10617199" cy="3777622"/>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None/>
            </a:pPr>
            <a:r>
              <a:rPr lang="en-US" b="1">
                <a:solidFill>
                  <a:schemeClr val="dk1"/>
                </a:solidFill>
                <a:latin typeface="Times New Roman"/>
                <a:ea typeface="Times New Roman"/>
                <a:cs typeface="Times New Roman"/>
                <a:sym typeface="Times New Roman"/>
              </a:rPr>
              <a:t>			</a:t>
            </a:r>
            <a:endParaRPr/>
          </a:p>
          <a:p>
            <a:pPr marL="342900" lvl="0" indent="-342900" algn="l" rtl="0">
              <a:spcBef>
                <a:spcPts val="640"/>
              </a:spcBef>
              <a:spcAft>
                <a:spcPts val="0"/>
              </a:spcAft>
              <a:buClr>
                <a:schemeClr val="dk1"/>
              </a:buClr>
              <a:buSzPts val="3200"/>
              <a:buNone/>
            </a:pPr>
            <a:r>
              <a:rPr lang="en-US" b="1">
                <a:solidFill>
                  <a:schemeClr val="dk1"/>
                </a:solidFill>
                <a:latin typeface="Times New Roman"/>
                <a:ea typeface="Times New Roman"/>
                <a:cs typeface="Times New Roman"/>
                <a:sym typeface="Times New Roman"/>
              </a:rPr>
              <a:t>3. Find the value of 247*324	</a:t>
            </a:r>
            <a:endParaRPr/>
          </a:p>
          <a:p>
            <a:pPr marL="342900" lvl="0" indent="-342900" algn="l" rtl="0">
              <a:spcBef>
                <a:spcPts val="640"/>
              </a:spcBef>
              <a:spcAft>
                <a:spcPts val="0"/>
              </a:spcAft>
              <a:buClr>
                <a:schemeClr val="dk1"/>
              </a:buClr>
              <a:buSzPts val="3200"/>
              <a:buNone/>
            </a:pPr>
            <a:r>
              <a:rPr lang="en-US">
                <a:solidFill>
                  <a:schemeClr val="dk1"/>
                </a:solidFill>
                <a:latin typeface="Times New Roman"/>
                <a:ea typeface="Times New Roman"/>
                <a:cs typeface="Times New Roman"/>
                <a:sym typeface="Times New Roman"/>
              </a:rPr>
              <a:t>a)80228  		b) 80178		c) 80128		d) 80028 </a:t>
            </a:r>
            <a:r>
              <a:rPr lang="en-US" b="1">
                <a:solidFill>
                  <a:schemeClr val="dk1"/>
                </a:solidFill>
                <a:latin typeface="Times New Roman"/>
                <a:ea typeface="Times New Roman"/>
                <a:cs typeface="Times New Roman"/>
                <a:sym typeface="Times New Roman"/>
              </a:rPr>
              <a:t>			</a:t>
            </a:r>
            <a:endParaRPr/>
          </a:p>
          <a:p>
            <a:pPr marL="342900" lvl="0" indent="-342900" algn="l" rtl="0">
              <a:spcBef>
                <a:spcPts val="640"/>
              </a:spcBef>
              <a:spcAft>
                <a:spcPts val="0"/>
              </a:spcAft>
              <a:buClr>
                <a:schemeClr val="dk1"/>
              </a:buClr>
              <a:buSzPts val="3200"/>
              <a:buNone/>
            </a:pPr>
            <a:endParaRPr b="1">
              <a:latin typeface="Times New Roman"/>
              <a:ea typeface="Times New Roman"/>
              <a:cs typeface="Times New Roman"/>
              <a:sym typeface="Times New Roman"/>
            </a:endParaRPr>
          </a:p>
          <a:p>
            <a:pPr marL="342900" lvl="0" indent="-342900" algn="l" rtl="0">
              <a:spcBef>
                <a:spcPts val="640"/>
              </a:spcBef>
              <a:spcAft>
                <a:spcPts val="0"/>
              </a:spcAft>
              <a:buClr>
                <a:schemeClr val="dk1"/>
              </a:buClr>
              <a:buSzPts val="3200"/>
              <a:buNone/>
            </a:pPr>
            <a:r>
              <a:rPr lang="en-US" b="1">
                <a:solidFill>
                  <a:schemeClr val="dk1"/>
                </a:solidFill>
                <a:latin typeface="Times New Roman"/>
                <a:ea typeface="Times New Roman"/>
                <a:cs typeface="Times New Roman"/>
                <a:sym typeface="Times New Roman"/>
              </a:rPr>
              <a:t>4. Find the value of 786*549</a:t>
            </a:r>
            <a:endParaRPr/>
          </a:p>
          <a:p>
            <a:pPr marL="342900" lvl="0" indent="-342900" algn="l" rtl="0">
              <a:spcBef>
                <a:spcPts val="640"/>
              </a:spcBef>
              <a:spcAft>
                <a:spcPts val="0"/>
              </a:spcAft>
              <a:buClr>
                <a:schemeClr val="dk1"/>
              </a:buClr>
              <a:buSzPts val="3200"/>
              <a:buNone/>
            </a:pPr>
            <a:r>
              <a:rPr lang="en-US">
                <a:solidFill>
                  <a:schemeClr val="dk1"/>
                </a:solidFill>
                <a:latin typeface="Times New Roman"/>
                <a:ea typeface="Times New Roman"/>
                <a:cs typeface="Times New Roman"/>
                <a:sym typeface="Times New Roman"/>
              </a:rPr>
              <a:t>a)431574  		b) 431514		c) 431534		d) 431554</a:t>
            </a:r>
            <a:endParaRPr b="1">
              <a:solidFill>
                <a:schemeClr val="dk1"/>
              </a:solidFill>
              <a:latin typeface="Times New Roman"/>
              <a:ea typeface="Times New Roman"/>
              <a:cs typeface="Times New Roman"/>
              <a:sym typeface="Times New Roman"/>
            </a:endParaRPr>
          </a:p>
          <a:p>
            <a:pPr marL="342900" lvl="0" indent="-342900" algn="l" rtl="0">
              <a:spcBef>
                <a:spcPts val="640"/>
              </a:spcBef>
              <a:spcAft>
                <a:spcPts val="0"/>
              </a:spcAft>
              <a:buClr>
                <a:schemeClr val="dk1"/>
              </a:buClr>
              <a:buSzPts val="3200"/>
              <a:buNone/>
            </a:pPr>
            <a:endParaRPr>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9">
                                            <p:txEl>
                                              <p:pRg st="0" end="0"/>
                                            </p:txEl>
                                          </p:spTgt>
                                        </p:tgtEl>
                                        <p:attrNameLst>
                                          <p:attrName>style.visibility</p:attrName>
                                        </p:attrNameLst>
                                      </p:cBhvr>
                                      <p:to>
                                        <p:strVal val="visible"/>
                                      </p:to>
                                    </p:set>
                                    <p:anim calcmode="lin" valueType="num">
                                      <p:cBhvr additive="base">
                                        <p:cTn id="7" dur="500"/>
                                        <p:tgtEl>
                                          <p:spTgt spid="17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79">
                                            <p:txEl>
                                              <p:pRg st="1" end="1"/>
                                            </p:txEl>
                                          </p:spTgt>
                                        </p:tgtEl>
                                        <p:attrNameLst>
                                          <p:attrName>style.visibility</p:attrName>
                                        </p:attrNameLst>
                                      </p:cBhvr>
                                      <p:to>
                                        <p:strVal val="visible"/>
                                      </p:to>
                                    </p:set>
                                    <p:anim calcmode="lin" valueType="num">
                                      <p:cBhvr additive="base">
                                        <p:cTn id="12" dur="500"/>
                                        <p:tgtEl>
                                          <p:spTgt spid="17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79">
                                            <p:txEl>
                                              <p:pRg st="2" end="2"/>
                                            </p:txEl>
                                          </p:spTgt>
                                        </p:tgtEl>
                                        <p:attrNameLst>
                                          <p:attrName>style.visibility</p:attrName>
                                        </p:attrNameLst>
                                      </p:cBhvr>
                                      <p:to>
                                        <p:strVal val="visible"/>
                                      </p:to>
                                    </p:set>
                                    <p:anim calcmode="lin" valueType="num">
                                      <p:cBhvr additive="base">
                                        <p:cTn id="17" dur="500"/>
                                        <p:tgtEl>
                                          <p:spTgt spid="17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79">
                                            <p:txEl>
                                              <p:pRg st="3" end="3"/>
                                            </p:txEl>
                                          </p:spTgt>
                                        </p:tgtEl>
                                        <p:attrNameLst>
                                          <p:attrName>style.visibility</p:attrName>
                                        </p:attrNameLst>
                                      </p:cBhvr>
                                      <p:to>
                                        <p:strVal val="visible"/>
                                      </p:to>
                                    </p:set>
                                    <p:anim calcmode="lin" valueType="num">
                                      <p:cBhvr additive="base">
                                        <p:cTn id="22" dur="500"/>
                                        <p:tgtEl>
                                          <p:spTgt spid="17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79">
                                            <p:txEl>
                                              <p:pRg st="4" end="4"/>
                                            </p:txEl>
                                          </p:spTgt>
                                        </p:tgtEl>
                                        <p:attrNameLst>
                                          <p:attrName>style.visibility</p:attrName>
                                        </p:attrNameLst>
                                      </p:cBhvr>
                                      <p:to>
                                        <p:strVal val="visible"/>
                                      </p:to>
                                    </p:set>
                                    <p:anim calcmode="lin" valueType="num">
                                      <p:cBhvr additive="base">
                                        <p:cTn id="27" dur="500"/>
                                        <p:tgtEl>
                                          <p:spTgt spid="17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79">
                                            <p:txEl>
                                              <p:pRg st="5" end="5"/>
                                            </p:txEl>
                                          </p:spTgt>
                                        </p:tgtEl>
                                        <p:attrNameLst>
                                          <p:attrName>style.visibility</p:attrName>
                                        </p:attrNameLst>
                                      </p:cBhvr>
                                      <p:to>
                                        <p:strVal val="visible"/>
                                      </p:to>
                                    </p:set>
                                    <p:anim calcmode="lin" valueType="num">
                                      <p:cBhvr additive="base">
                                        <p:cTn id="32" dur="500"/>
                                        <p:tgtEl>
                                          <p:spTgt spid="17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9">
                                            <p:txEl>
                                              <p:pRg st="6" end="6"/>
                                            </p:txEl>
                                          </p:spTgt>
                                        </p:tgtEl>
                                        <p:attrNameLst>
                                          <p:attrName>style.visibility</p:attrName>
                                        </p:attrNameLst>
                                      </p:cBhvr>
                                      <p:to>
                                        <p:strVal val="visible"/>
                                      </p:to>
                                    </p:set>
                                    <p:anim calcmode="lin" valueType="num">
                                      <p:cBhvr additive="base">
                                        <p:cTn id="37" dur="500"/>
                                        <p:tgtEl>
                                          <p:spTgt spid="17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4"/>
          <p:cNvSpPr txBox="1">
            <a:spLocks noGrp="1"/>
          </p:cNvSpPr>
          <p:nvPr>
            <p:ph type="title"/>
          </p:nvPr>
        </p:nvSpPr>
        <p:spPr>
          <a:xfrm>
            <a:off x="203200" y="-314325"/>
            <a:ext cx="10972800" cy="1600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SQUARE</a:t>
            </a:r>
            <a:endParaRPr/>
          </a:p>
        </p:txBody>
      </p:sp>
      <p:sp>
        <p:nvSpPr>
          <p:cNvPr id="186" name="Google Shape;186;p14"/>
          <p:cNvSpPr txBox="1">
            <a:spLocks noGrp="1"/>
          </p:cNvSpPr>
          <p:nvPr>
            <p:ph type="body" idx="1"/>
          </p:nvPr>
        </p:nvSpPr>
        <p:spPr>
          <a:xfrm>
            <a:off x="391927" y="791695"/>
            <a:ext cx="9664700" cy="521176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None/>
            </a:pPr>
            <a:r>
              <a:rPr lang="en-US" b="1">
                <a:solidFill>
                  <a:schemeClr val="dk1"/>
                </a:solidFill>
                <a:latin typeface="Times New Roman"/>
                <a:ea typeface="Times New Roman"/>
                <a:cs typeface="Times New Roman"/>
                <a:sym typeface="Times New Roman"/>
              </a:rPr>
              <a:t>For Squares of 2-digit numbers</a:t>
            </a:r>
            <a:endParaRPr/>
          </a:p>
          <a:p>
            <a:pPr marL="342900" lvl="0" indent="-342900" algn="l" rtl="0">
              <a:spcBef>
                <a:spcPts val="640"/>
              </a:spcBef>
              <a:spcAft>
                <a:spcPts val="0"/>
              </a:spcAft>
              <a:buClr>
                <a:schemeClr val="dk1"/>
              </a:buClr>
              <a:buSzPts val="3200"/>
              <a:buNone/>
            </a:pPr>
            <a:r>
              <a:rPr lang="en-US">
                <a:solidFill>
                  <a:schemeClr val="dk1"/>
                </a:solidFill>
                <a:latin typeface="Times New Roman"/>
                <a:ea typeface="Times New Roman"/>
                <a:cs typeface="Times New Roman"/>
                <a:sym typeface="Times New Roman"/>
              </a:rPr>
              <a:t>Select any number from 11-99 :- (44)^2</a:t>
            </a:r>
            <a:endParaRPr/>
          </a:p>
          <a:p>
            <a:pPr marL="342900" lvl="0" indent="-342900" algn="l" rtl="0">
              <a:spcBef>
                <a:spcPts val="640"/>
              </a:spcBef>
              <a:spcAft>
                <a:spcPts val="0"/>
              </a:spcAft>
              <a:buClr>
                <a:schemeClr val="dk1"/>
              </a:buClr>
              <a:buSzPts val="3200"/>
              <a:buNone/>
            </a:pPr>
            <a:r>
              <a:rPr lang="en-US">
                <a:solidFill>
                  <a:schemeClr val="dk1"/>
                </a:solidFill>
                <a:latin typeface="Times New Roman"/>
                <a:ea typeface="Times New Roman"/>
                <a:cs typeface="Times New Roman"/>
                <a:sym typeface="Times New Roman"/>
              </a:rPr>
              <a:t>Step 1:- take it as (40+4)^2 = 40^2 +4^2 +2*40*4</a:t>
            </a:r>
            <a:endParaRPr/>
          </a:p>
          <a:p>
            <a:pPr marL="342900" lvl="0" indent="-342900" algn="l" rtl="0">
              <a:spcBef>
                <a:spcPts val="640"/>
              </a:spcBef>
              <a:spcAft>
                <a:spcPts val="0"/>
              </a:spcAft>
              <a:buClr>
                <a:schemeClr val="dk1"/>
              </a:buClr>
              <a:buSzPts val="3200"/>
              <a:buNone/>
            </a:pPr>
            <a:r>
              <a:rPr lang="en-US">
                <a:solidFill>
                  <a:schemeClr val="dk1"/>
                </a:solidFill>
                <a:latin typeface="Times New Roman"/>
                <a:ea typeface="Times New Roman"/>
                <a:cs typeface="Times New Roman"/>
                <a:sym typeface="Times New Roman"/>
              </a:rPr>
              <a:t>Step 2:- (44)^2 = 1600+16+320 = 1936</a:t>
            </a:r>
            <a:endParaRPr/>
          </a:p>
          <a:p>
            <a:pPr marL="342900" lvl="0" indent="-342900" algn="ctr" rtl="0">
              <a:spcBef>
                <a:spcPts val="640"/>
              </a:spcBef>
              <a:spcAft>
                <a:spcPts val="0"/>
              </a:spcAft>
              <a:buClr>
                <a:schemeClr val="dk1"/>
              </a:buClr>
              <a:buSzPts val="3200"/>
              <a:buNone/>
            </a:pPr>
            <a:r>
              <a:rPr lang="en-US">
                <a:solidFill>
                  <a:schemeClr val="dk1"/>
                </a:solidFill>
                <a:latin typeface="Times New Roman"/>
                <a:ea typeface="Times New Roman"/>
                <a:cs typeface="Times New Roman"/>
                <a:sym typeface="Times New Roman"/>
              </a:rPr>
              <a:t>OR</a:t>
            </a:r>
            <a:endParaRPr>
              <a:solidFill>
                <a:schemeClr val="dk1"/>
              </a:solidFill>
              <a:latin typeface="Times New Roman"/>
              <a:ea typeface="Times New Roman"/>
              <a:cs typeface="Times New Roman"/>
              <a:sym typeface="Times New Roman"/>
            </a:endParaRPr>
          </a:p>
          <a:p>
            <a:pPr marL="342900" lvl="0" indent="-342900" algn="l" rtl="0">
              <a:spcBef>
                <a:spcPts val="640"/>
              </a:spcBef>
              <a:spcAft>
                <a:spcPts val="0"/>
              </a:spcAft>
              <a:buClr>
                <a:schemeClr val="dk1"/>
              </a:buClr>
              <a:buSzPts val="3200"/>
              <a:buNone/>
            </a:pPr>
            <a:r>
              <a:rPr lang="en-US" b="1">
                <a:solidFill>
                  <a:schemeClr val="dk1"/>
                </a:solidFill>
                <a:latin typeface="Times New Roman"/>
                <a:ea typeface="Times New Roman"/>
                <a:cs typeface="Times New Roman"/>
                <a:sym typeface="Times New Roman"/>
              </a:rPr>
              <a:t>Using Base value</a:t>
            </a:r>
            <a:endParaRPr/>
          </a:p>
          <a:p>
            <a:pPr marL="342900" lvl="0" indent="-342900" algn="l" rtl="0">
              <a:spcBef>
                <a:spcPts val="640"/>
              </a:spcBef>
              <a:spcAft>
                <a:spcPts val="0"/>
              </a:spcAft>
              <a:buClr>
                <a:schemeClr val="dk1"/>
              </a:buClr>
              <a:buSzPts val="3200"/>
              <a:buNone/>
            </a:pPr>
            <a:r>
              <a:rPr lang="en-US">
                <a:solidFill>
                  <a:schemeClr val="dk1"/>
                </a:solidFill>
                <a:latin typeface="Times New Roman"/>
                <a:ea typeface="Times New Roman"/>
                <a:cs typeface="Times New Roman"/>
                <a:sym typeface="Times New Roman"/>
              </a:rPr>
              <a:t>Take base as 40. </a:t>
            </a:r>
            <a:endParaRPr/>
          </a:p>
          <a:p>
            <a:pPr marL="342900" lvl="0" indent="-342900" algn="l" rtl="0">
              <a:spcBef>
                <a:spcPts val="640"/>
              </a:spcBef>
              <a:spcAft>
                <a:spcPts val="0"/>
              </a:spcAft>
              <a:buClr>
                <a:schemeClr val="dk1"/>
              </a:buClr>
              <a:buSzPts val="3200"/>
              <a:buNone/>
            </a:pPr>
            <a:r>
              <a:rPr lang="en-US">
                <a:solidFill>
                  <a:schemeClr val="dk1"/>
                </a:solidFill>
                <a:latin typeface="Times New Roman"/>
                <a:ea typeface="Times New Roman"/>
                <a:cs typeface="Times New Roman"/>
                <a:sym typeface="Times New Roman"/>
              </a:rPr>
              <a:t>So, square will be = (44+4)*40 +4</a:t>
            </a:r>
            <a:r>
              <a:rPr lang="en-US" baseline="30000">
                <a:solidFill>
                  <a:schemeClr val="dk1"/>
                </a:solidFill>
                <a:latin typeface="Times New Roman"/>
                <a:ea typeface="Times New Roman"/>
                <a:cs typeface="Times New Roman"/>
                <a:sym typeface="Times New Roman"/>
              </a:rPr>
              <a:t>2</a:t>
            </a:r>
            <a:r>
              <a:rPr lang="en-US">
                <a:solidFill>
                  <a:schemeClr val="dk1"/>
                </a:solidFill>
                <a:latin typeface="Times New Roman"/>
                <a:ea typeface="Times New Roman"/>
                <a:cs typeface="Times New Roman"/>
                <a:sym typeface="Times New Roman"/>
              </a:rPr>
              <a:t> = 1920+16 = 1936</a:t>
            </a:r>
            <a:endParaRPr baseline="30000">
              <a:solidFill>
                <a:schemeClr val="dk1"/>
              </a:solidFill>
              <a:latin typeface="Times New Roman"/>
              <a:ea typeface="Times New Roman"/>
              <a:cs typeface="Times New Roman"/>
              <a:sym typeface="Times New Roman"/>
            </a:endParaRPr>
          </a:p>
          <a:p>
            <a:pPr marL="342900" lvl="0" indent="-342900" algn="l" rtl="0">
              <a:spcBef>
                <a:spcPts val="640"/>
              </a:spcBef>
              <a:spcAft>
                <a:spcPts val="0"/>
              </a:spcAft>
              <a:buClr>
                <a:schemeClr val="dk1"/>
              </a:buClr>
              <a:buSzPts val="3200"/>
              <a:buNone/>
            </a:pPr>
            <a:endParaRPr>
              <a:solidFill>
                <a:schemeClr val="dk1"/>
              </a:solidFill>
              <a:latin typeface="Times New Roman"/>
              <a:ea typeface="Times New Roman"/>
              <a:cs typeface="Times New Roman"/>
              <a:sym typeface="Times New Roman"/>
            </a:endParaRPr>
          </a:p>
          <a:p>
            <a:pPr marL="342900" lvl="0" indent="-342900" algn="l" rtl="0">
              <a:spcBef>
                <a:spcPts val="640"/>
              </a:spcBef>
              <a:spcAft>
                <a:spcPts val="0"/>
              </a:spcAft>
              <a:buClr>
                <a:schemeClr val="dk1"/>
              </a:buClr>
              <a:buSzPts val="3200"/>
              <a:buNone/>
            </a:pPr>
            <a:endParaRPr b="1">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6">
                                            <p:txEl>
                                              <p:pRg st="0" end="0"/>
                                            </p:txEl>
                                          </p:spTgt>
                                        </p:tgtEl>
                                        <p:attrNameLst>
                                          <p:attrName>style.visibility</p:attrName>
                                        </p:attrNameLst>
                                      </p:cBhvr>
                                      <p:to>
                                        <p:strVal val="visible"/>
                                      </p:to>
                                    </p:set>
                                    <p:anim calcmode="lin" valueType="num">
                                      <p:cBhvr additive="base">
                                        <p:cTn id="7" dur="500"/>
                                        <p:tgtEl>
                                          <p:spTgt spid="18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86">
                                            <p:txEl>
                                              <p:pRg st="1" end="1"/>
                                            </p:txEl>
                                          </p:spTgt>
                                        </p:tgtEl>
                                        <p:attrNameLst>
                                          <p:attrName>style.visibility</p:attrName>
                                        </p:attrNameLst>
                                      </p:cBhvr>
                                      <p:to>
                                        <p:strVal val="visible"/>
                                      </p:to>
                                    </p:set>
                                    <p:anim calcmode="lin" valueType="num">
                                      <p:cBhvr additive="base">
                                        <p:cTn id="12" dur="500"/>
                                        <p:tgtEl>
                                          <p:spTgt spid="18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86">
                                            <p:txEl>
                                              <p:pRg st="2" end="2"/>
                                            </p:txEl>
                                          </p:spTgt>
                                        </p:tgtEl>
                                        <p:attrNameLst>
                                          <p:attrName>style.visibility</p:attrName>
                                        </p:attrNameLst>
                                      </p:cBhvr>
                                      <p:to>
                                        <p:strVal val="visible"/>
                                      </p:to>
                                    </p:set>
                                    <p:anim calcmode="lin" valueType="num">
                                      <p:cBhvr additive="base">
                                        <p:cTn id="17" dur="500"/>
                                        <p:tgtEl>
                                          <p:spTgt spid="18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86">
                                            <p:txEl>
                                              <p:pRg st="3" end="3"/>
                                            </p:txEl>
                                          </p:spTgt>
                                        </p:tgtEl>
                                        <p:attrNameLst>
                                          <p:attrName>style.visibility</p:attrName>
                                        </p:attrNameLst>
                                      </p:cBhvr>
                                      <p:to>
                                        <p:strVal val="visible"/>
                                      </p:to>
                                    </p:set>
                                    <p:anim calcmode="lin" valueType="num">
                                      <p:cBhvr additive="base">
                                        <p:cTn id="22" dur="500"/>
                                        <p:tgtEl>
                                          <p:spTgt spid="18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86">
                                            <p:txEl>
                                              <p:pRg st="4" end="4"/>
                                            </p:txEl>
                                          </p:spTgt>
                                        </p:tgtEl>
                                        <p:attrNameLst>
                                          <p:attrName>style.visibility</p:attrName>
                                        </p:attrNameLst>
                                      </p:cBhvr>
                                      <p:to>
                                        <p:strVal val="visible"/>
                                      </p:to>
                                    </p:set>
                                    <p:anim calcmode="lin" valueType="num">
                                      <p:cBhvr additive="base">
                                        <p:cTn id="27" dur="500"/>
                                        <p:tgtEl>
                                          <p:spTgt spid="18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86">
                                            <p:txEl>
                                              <p:pRg st="5" end="5"/>
                                            </p:txEl>
                                          </p:spTgt>
                                        </p:tgtEl>
                                        <p:attrNameLst>
                                          <p:attrName>style.visibility</p:attrName>
                                        </p:attrNameLst>
                                      </p:cBhvr>
                                      <p:to>
                                        <p:strVal val="visible"/>
                                      </p:to>
                                    </p:set>
                                    <p:anim calcmode="lin" valueType="num">
                                      <p:cBhvr additive="base">
                                        <p:cTn id="32" dur="500"/>
                                        <p:tgtEl>
                                          <p:spTgt spid="18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86">
                                            <p:txEl>
                                              <p:pRg st="6" end="6"/>
                                            </p:txEl>
                                          </p:spTgt>
                                        </p:tgtEl>
                                        <p:attrNameLst>
                                          <p:attrName>style.visibility</p:attrName>
                                        </p:attrNameLst>
                                      </p:cBhvr>
                                      <p:to>
                                        <p:strVal val="visible"/>
                                      </p:to>
                                    </p:set>
                                    <p:anim calcmode="lin" valueType="num">
                                      <p:cBhvr additive="base">
                                        <p:cTn id="37" dur="500"/>
                                        <p:tgtEl>
                                          <p:spTgt spid="18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86">
                                            <p:txEl>
                                              <p:pRg st="7" end="7"/>
                                            </p:txEl>
                                          </p:spTgt>
                                        </p:tgtEl>
                                        <p:attrNameLst>
                                          <p:attrName>style.visibility</p:attrName>
                                        </p:attrNameLst>
                                      </p:cBhvr>
                                      <p:to>
                                        <p:strVal val="visible"/>
                                      </p:to>
                                    </p:set>
                                    <p:anim calcmode="lin" valueType="num">
                                      <p:cBhvr additive="base">
                                        <p:cTn id="42" dur="500"/>
                                        <p:tgtEl>
                                          <p:spTgt spid="18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86">
                                            <p:txEl>
                                              <p:pRg st="8" end="8"/>
                                            </p:txEl>
                                          </p:spTgt>
                                        </p:tgtEl>
                                        <p:attrNameLst>
                                          <p:attrName>style.visibility</p:attrName>
                                        </p:attrNameLst>
                                      </p:cBhvr>
                                      <p:to>
                                        <p:strVal val="visible"/>
                                      </p:to>
                                    </p:set>
                                    <p:anim calcmode="lin" valueType="num">
                                      <p:cBhvr additive="base">
                                        <p:cTn id="47" dur="500"/>
                                        <p:tgtEl>
                                          <p:spTgt spid="18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86">
                                            <p:txEl>
                                              <p:pRg st="9" end="9"/>
                                            </p:txEl>
                                          </p:spTgt>
                                        </p:tgtEl>
                                        <p:attrNameLst>
                                          <p:attrName>style.visibility</p:attrName>
                                        </p:attrNameLst>
                                      </p:cBhvr>
                                      <p:to>
                                        <p:strVal val="visible"/>
                                      </p:to>
                                    </p:set>
                                    <p:anim calcmode="lin" valueType="num">
                                      <p:cBhvr additive="base">
                                        <p:cTn id="52" dur="500"/>
                                        <p:tgtEl>
                                          <p:spTgt spid="186">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324869fa905_0_13"/>
          <p:cNvSpPr txBox="1">
            <a:spLocks noGrp="1"/>
          </p:cNvSpPr>
          <p:nvPr>
            <p:ph type="title"/>
          </p:nvPr>
        </p:nvSpPr>
        <p:spPr>
          <a:xfrm>
            <a:off x="609600" y="274638"/>
            <a:ext cx="109728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latin typeface="Times New Roman"/>
                <a:ea typeface="Times New Roman"/>
                <a:cs typeface="Times New Roman"/>
                <a:sym typeface="Times New Roman"/>
              </a:rPr>
              <a:t>Base Method</a:t>
            </a:r>
            <a:endParaRPr>
              <a:latin typeface="Times New Roman"/>
              <a:ea typeface="Times New Roman"/>
              <a:cs typeface="Times New Roman"/>
              <a:sym typeface="Times New Roman"/>
            </a:endParaRPr>
          </a:p>
        </p:txBody>
      </p:sp>
      <p:sp>
        <p:nvSpPr>
          <p:cNvPr id="193" name="Google Shape;193;g324869fa905_0_13"/>
          <p:cNvSpPr txBox="1">
            <a:spLocks noGrp="1"/>
          </p:cNvSpPr>
          <p:nvPr>
            <p:ph type="body" idx="1"/>
          </p:nvPr>
        </p:nvSpPr>
        <p:spPr>
          <a:xfrm>
            <a:off x="609600" y="1417650"/>
            <a:ext cx="10972800" cy="5102700"/>
          </a:xfrm>
          <a:prstGeom prst="rect">
            <a:avLst/>
          </a:prstGeom>
        </p:spPr>
        <p:txBody>
          <a:bodyPr spcFirstLastPara="1" wrap="square" lIns="91425" tIns="45700" rIns="91425" bIns="45700" anchor="t" anchorCtr="0">
            <a:normAutofit lnSpcReduction="10000"/>
          </a:bodyPr>
          <a:lstStyle/>
          <a:p>
            <a:pPr marL="0" lvl="0" indent="0" algn="l" rtl="0">
              <a:spcBef>
                <a:spcPts val="360"/>
              </a:spcBef>
              <a:spcAft>
                <a:spcPts val="0"/>
              </a:spcAft>
              <a:buNone/>
            </a:pPr>
            <a:r>
              <a:rPr lang="en-US" b="1">
                <a:latin typeface="Times New Roman"/>
                <a:ea typeface="Times New Roman"/>
                <a:cs typeface="Times New Roman"/>
                <a:sym typeface="Times New Roman"/>
              </a:rPr>
              <a:t>MF (Number +/- Deviation)/ (Deviation)^2</a:t>
            </a:r>
            <a:endParaRPr b="1">
              <a:latin typeface="Times New Roman"/>
              <a:ea typeface="Times New Roman"/>
              <a:cs typeface="Times New Roman"/>
              <a:sym typeface="Times New Roman"/>
            </a:endParaRPr>
          </a:p>
          <a:p>
            <a:pPr marL="0" lvl="0" indent="0" algn="l" rtl="0">
              <a:spcBef>
                <a:spcPts val="360"/>
              </a:spcBef>
              <a:spcAft>
                <a:spcPts val="0"/>
              </a:spcAft>
              <a:buNone/>
            </a:pPr>
            <a:endParaRPr>
              <a:latin typeface="Times New Roman"/>
              <a:ea typeface="Times New Roman"/>
              <a:cs typeface="Times New Roman"/>
              <a:sym typeface="Times New Roman"/>
            </a:endParaRPr>
          </a:p>
          <a:p>
            <a:pPr marL="0" lvl="0" indent="0" algn="l" rtl="0">
              <a:spcBef>
                <a:spcPts val="360"/>
              </a:spcBef>
              <a:spcAft>
                <a:spcPts val="0"/>
              </a:spcAft>
              <a:buNone/>
            </a:pPr>
            <a:r>
              <a:rPr lang="en-US">
                <a:latin typeface="Times New Roman"/>
                <a:ea typeface="Times New Roman"/>
                <a:cs typeface="Times New Roman"/>
                <a:sym typeface="Times New Roman"/>
              </a:rPr>
              <a:t>MF = Multiplicative factor</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Deviation = Difference from the base</a:t>
            </a:r>
            <a:endParaRPr>
              <a:latin typeface="Times New Roman"/>
              <a:ea typeface="Times New Roman"/>
              <a:cs typeface="Times New Roman"/>
              <a:sym typeface="Times New Roman"/>
            </a:endParaRPr>
          </a:p>
          <a:p>
            <a:pPr marL="0" lvl="0" indent="0" algn="l" rtl="0">
              <a:spcBef>
                <a:spcPts val="360"/>
              </a:spcBef>
              <a:spcAft>
                <a:spcPts val="0"/>
              </a:spcAft>
              <a:buNone/>
            </a:pPr>
            <a:endParaRPr>
              <a:latin typeface="Times New Roman"/>
              <a:ea typeface="Times New Roman"/>
              <a:cs typeface="Times New Roman"/>
              <a:sym typeface="Times New Roman"/>
            </a:endParaRPr>
          </a:p>
          <a:p>
            <a:pPr marL="0" lvl="0" indent="0" algn="l" rtl="0">
              <a:spcBef>
                <a:spcPts val="360"/>
              </a:spcBef>
              <a:spcAft>
                <a:spcPts val="0"/>
              </a:spcAft>
              <a:buClr>
                <a:schemeClr val="dk1"/>
              </a:buClr>
              <a:buSzPts val="1100"/>
              <a:buFont typeface="Arial"/>
              <a:buNone/>
            </a:pPr>
            <a:r>
              <a:rPr lang="en-US">
                <a:latin typeface="Times New Roman"/>
                <a:ea typeface="Times New Roman"/>
                <a:cs typeface="Times New Roman"/>
                <a:sym typeface="Times New Roman"/>
              </a:rPr>
              <a:t>*According to the base, the multiplicative factor will be changed.</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For base 100 MF =1</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For base 200 MF = 2</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For base 150 MF = 1.5</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and so on…….</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324869fa905_0_0"/>
          <p:cNvSpPr txBox="1">
            <a:spLocks noGrp="1"/>
          </p:cNvSpPr>
          <p:nvPr>
            <p:ph type="title"/>
          </p:nvPr>
        </p:nvSpPr>
        <p:spPr>
          <a:xfrm>
            <a:off x="609600" y="274638"/>
            <a:ext cx="109728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latin typeface="Times New Roman"/>
                <a:ea typeface="Times New Roman"/>
                <a:cs typeface="Times New Roman"/>
                <a:sym typeface="Times New Roman"/>
              </a:rPr>
              <a:t>Base-100</a:t>
            </a:r>
            <a:endParaRPr>
              <a:latin typeface="Times New Roman"/>
              <a:ea typeface="Times New Roman"/>
              <a:cs typeface="Times New Roman"/>
              <a:sym typeface="Times New Roman"/>
            </a:endParaRPr>
          </a:p>
        </p:txBody>
      </p:sp>
      <p:sp>
        <p:nvSpPr>
          <p:cNvPr id="200" name="Google Shape;200;g324869fa905_0_0"/>
          <p:cNvSpPr txBox="1">
            <a:spLocks noGrp="1"/>
          </p:cNvSpPr>
          <p:nvPr>
            <p:ph type="body" idx="1"/>
          </p:nvPr>
        </p:nvSpPr>
        <p:spPr>
          <a:xfrm>
            <a:off x="760325" y="1328903"/>
            <a:ext cx="10972800" cy="45261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400" b="1">
                <a:solidFill>
                  <a:srgbClr val="000080"/>
                </a:solidFill>
                <a:highlight>
                  <a:srgbClr val="FFFFFF"/>
                </a:highlight>
                <a:latin typeface="Times New Roman"/>
                <a:ea typeface="Times New Roman"/>
                <a:cs typeface="Times New Roman"/>
                <a:sym typeface="Times New Roman"/>
              </a:rPr>
              <a:t>Example 1:</a:t>
            </a:r>
            <a:r>
              <a:rPr lang="en-US" sz="2400" b="1">
                <a:solidFill>
                  <a:srgbClr val="3A3A3A"/>
                </a:solidFill>
                <a:highlight>
                  <a:srgbClr val="FFFFFF"/>
                </a:highlight>
                <a:latin typeface="Times New Roman"/>
                <a:ea typeface="Times New Roman"/>
                <a:cs typeface="Times New Roman"/>
                <a:sym typeface="Times New Roman"/>
              </a:rPr>
              <a:t> </a:t>
            </a:r>
            <a:r>
              <a:rPr lang="en-US" sz="2400">
                <a:solidFill>
                  <a:srgbClr val="3A3A3A"/>
                </a:solidFill>
                <a:highlight>
                  <a:srgbClr val="FFFFFF"/>
                </a:highlight>
                <a:latin typeface="Times New Roman"/>
                <a:ea typeface="Times New Roman"/>
                <a:cs typeface="Times New Roman"/>
                <a:sym typeface="Times New Roman"/>
              </a:rPr>
              <a:t>Find square of 102 in seconds?</a:t>
            </a:r>
            <a:endParaRPr sz="2400">
              <a:solidFill>
                <a:srgbClr val="3A3A3A"/>
              </a:solidFill>
              <a:highlight>
                <a:srgbClr val="FFFFFF"/>
              </a:highlight>
              <a:latin typeface="Times New Roman"/>
              <a:ea typeface="Times New Roman"/>
              <a:cs typeface="Times New Roman"/>
              <a:sym typeface="Times New Roman"/>
            </a:endParaRPr>
          </a:p>
          <a:p>
            <a:pPr marL="0" lvl="0" indent="0" algn="l" rtl="0">
              <a:lnSpc>
                <a:spcPct val="115000"/>
              </a:lnSpc>
              <a:spcBef>
                <a:spcPts val="1900"/>
              </a:spcBef>
              <a:spcAft>
                <a:spcPts val="0"/>
              </a:spcAft>
              <a:buClr>
                <a:schemeClr val="dk1"/>
              </a:buClr>
              <a:buSzPts val="1100"/>
              <a:buFont typeface="Arial"/>
              <a:buNone/>
            </a:pPr>
            <a:r>
              <a:rPr lang="en-US" sz="2400" b="1">
                <a:solidFill>
                  <a:srgbClr val="000080"/>
                </a:solidFill>
                <a:highlight>
                  <a:srgbClr val="FFFFFF"/>
                </a:highlight>
                <a:latin typeface="Times New Roman"/>
                <a:ea typeface="Times New Roman"/>
                <a:cs typeface="Times New Roman"/>
                <a:sym typeface="Times New Roman"/>
              </a:rPr>
              <a:t>Step 1:</a:t>
            </a:r>
            <a:r>
              <a:rPr lang="en-US" sz="2400">
                <a:highlight>
                  <a:srgbClr val="FFFFFF"/>
                </a:highlight>
                <a:latin typeface="Times New Roman"/>
                <a:ea typeface="Times New Roman"/>
                <a:cs typeface="Times New Roman"/>
                <a:sym typeface="Times New Roman"/>
              </a:rPr>
              <a:t>Take 100 as base and see how far the number is from 100. Add the given number and its deviation. Lets say you need to square 102.Here you can notice that the number is 2 more than 100.</a:t>
            </a:r>
            <a:br>
              <a:rPr lang="en-US" sz="2400">
                <a:highlight>
                  <a:srgbClr val="FFFFFF"/>
                </a:highlight>
                <a:latin typeface="Times New Roman"/>
                <a:ea typeface="Times New Roman"/>
                <a:cs typeface="Times New Roman"/>
                <a:sym typeface="Times New Roman"/>
              </a:rPr>
            </a:br>
            <a:r>
              <a:rPr lang="en-US" sz="2400">
                <a:highlight>
                  <a:srgbClr val="FFFFFF"/>
                </a:highlight>
                <a:latin typeface="Times New Roman"/>
                <a:ea typeface="Times New Roman"/>
                <a:cs typeface="Times New Roman"/>
                <a:sym typeface="Times New Roman"/>
              </a:rPr>
              <a:t>Adding the given number(102) and its deviation(2) we get,</a:t>
            </a:r>
            <a:br>
              <a:rPr lang="en-US" sz="2400">
                <a:highlight>
                  <a:srgbClr val="FFFFFF"/>
                </a:highlight>
                <a:latin typeface="Times New Roman"/>
                <a:ea typeface="Times New Roman"/>
                <a:cs typeface="Times New Roman"/>
                <a:sym typeface="Times New Roman"/>
              </a:rPr>
            </a:br>
            <a:r>
              <a:rPr lang="en-US" sz="2400">
                <a:highlight>
                  <a:srgbClr val="FFFFFF"/>
                </a:highlight>
                <a:latin typeface="Times New Roman"/>
                <a:ea typeface="Times New Roman"/>
                <a:cs typeface="Times New Roman"/>
                <a:sym typeface="Times New Roman"/>
              </a:rPr>
              <a:t>102+2=104</a:t>
            </a:r>
            <a:endParaRPr sz="2400">
              <a:highlight>
                <a:srgbClr val="FFFFFF"/>
              </a:highlight>
              <a:latin typeface="Times New Roman"/>
              <a:ea typeface="Times New Roman"/>
              <a:cs typeface="Times New Roman"/>
              <a:sym typeface="Times New Roman"/>
            </a:endParaRPr>
          </a:p>
          <a:p>
            <a:pPr marL="0" lvl="0" indent="0" algn="l" rtl="0">
              <a:lnSpc>
                <a:spcPct val="115000"/>
              </a:lnSpc>
              <a:spcBef>
                <a:spcPts val="1900"/>
              </a:spcBef>
              <a:spcAft>
                <a:spcPts val="0"/>
              </a:spcAft>
              <a:buClr>
                <a:schemeClr val="dk1"/>
              </a:buClr>
              <a:buSzPts val="1100"/>
              <a:buFont typeface="Arial"/>
              <a:buNone/>
            </a:pPr>
            <a:r>
              <a:rPr lang="en-US" sz="2400" b="1">
                <a:solidFill>
                  <a:srgbClr val="000080"/>
                </a:solidFill>
                <a:highlight>
                  <a:srgbClr val="FFFFFF"/>
                </a:highlight>
                <a:latin typeface="Times New Roman"/>
                <a:ea typeface="Times New Roman"/>
                <a:cs typeface="Times New Roman"/>
                <a:sym typeface="Times New Roman"/>
              </a:rPr>
              <a:t>Step 2:</a:t>
            </a:r>
            <a:r>
              <a:rPr lang="en-US" sz="2400">
                <a:highlight>
                  <a:srgbClr val="FFFFFF"/>
                </a:highlight>
                <a:latin typeface="Times New Roman"/>
                <a:ea typeface="Times New Roman"/>
                <a:cs typeface="Times New Roman"/>
                <a:sym typeface="Times New Roman"/>
              </a:rPr>
              <a:t>Square the deviation(2)and place it next to the result obtained in step 1.</a:t>
            </a:r>
            <a:br>
              <a:rPr lang="en-US" sz="2400">
                <a:highlight>
                  <a:srgbClr val="FFFFFF"/>
                </a:highlight>
                <a:latin typeface="Times New Roman"/>
                <a:ea typeface="Times New Roman"/>
                <a:cs typeface="Times New Roman"/>
                <a:sym typeface="Times New Roman"/>
              </a:rPr>
            </a:br>
            <a:r>
              <a:rPr lang="en-US" sz="2400">
                <a:highlight>
                  <a:srgbClr val="FFFFFF"/>
                </a:highlight>
                <a:latin typeface="Times New Roman"/>
                <a:ea typeface="Times New Roman"/>
                <a:cs typeface="Times New Roman"/>
                <a:sym typeface="Times New Roman"/>
              </a:rPr>
              <a:t>Squaring we get,</a:t>
            </a:r>
            <a:br>
              <a:rPr lang="en-US" sz="2400">
                <a:highlight>
                  <a:srgbClr val="FFFFFF"/>
                </a:highlight>
                <a:latin typeface="Times New Roman"/>
                <a:ea typeface="Times New Roman"/>
                <a:cs typeface="Times New Roman"/>
                <a:sym typeface="Times New Roman"/>
              </a:rPr>
            </a:br>
            <a:r>
              <a:rPr lang="en-US" sz="2400">
                <a:highlight>
                  <a:srgbClr val="FFFFFF"/>
                </a:highlight>
                <a:latin typeface="Times New Roman"/>
                <a:ea typeface="Times New Roman"/>
                <a:cs typeface="Times New Roman"/>
                <a:sym typeface="Times New Roman"/>
              </a:rPr>
              <a:t>2</a:t>
            </a:r>
            <a:r>
              <a:rPr lang="en-US" sz="2050">
                <a:highlight>
                  <a:srgbClr val="FFFFFF"/>
                </a:highlight>
                <a:latin typeface="Times New Roman"/>
                <a:ea typeface="Times New Roman"/>
                <a:cs typeface="Times New Roman"/>
                <a:sym typeface="Times New Roman"/>
              </a:rPr>
              <a:t>2</a:t>
            </a:r>
            <a:r>
              <a:rPr lang="en-US" sz="2400">
                <a:highlight>
                  <a:srgbClr val="FFFFFF"/>
                </a:highlight>
                <a:latin typeface="Times New Roman"/>
                <a:ea typeface="Times New Roman"/>
                <a:cs typeface="Times New Roman"/>
                <a:sym typeface="Times New Roman"/>
              </a:rPr>
              <a:t>=4</a:t>
            </a:r>
            <a:endParaRPr sz="2400">
              <a:highlight>
                <a:srgbClr val="FFFFFF"/>
              </a:highlight>
              <a:latin typeface="Times New Roman"/>
              <a:ea typeface="Times New Roman"/>
              <a:cs typeface="Times New Roman"/>
              <a:sym typeface="Times New Roman"/>
            </a:endParaRPr>
          </a:p>
          <a:p>
            <a:pPr marL="0" lvl="0" indent="0" algn="l" rtl="0">
              <a:lnSpc>
                <a:spcPct val="115000"/>
              </a:lnSpc>
              <a:spcBef>
                <a:spcPts val="1900"/>
              </a:spcBef>
              <a:spcAft>
                <a:spcPts val="0"/>
              </a:spcAft>
              <a:buClr>
                <a:schemeClr val="dk1"/>
              </a:buClr>
              <a:buSzPts val="1100"/>
              <a:buFont typeface="Arial"/>
              <a:buNone/>
            </a:pPr>
            <a:r>
              <a:rPr lang="en-US" sz="2400" b="1">
                <a:highlight>
                  <a:srgbClr val="FFFFFF"/>
                </a:highlight>
                <a:latin typeface="Times New Roman"/>
                <a:ea typeface="Times New Roman"/>
                <a:cs typeface="Times New Roman"/>
                <a:sym typeface="Times New Roman"/>
              </a:rPr>
              <a:t>Ans 10404</a:t>
            </a:r>
            <a:endParaRPr sz="2400" b="1">
              <a:highlight>
                <a:srgbClr val="FFFFFF"/>
              </a:highlight>
              <a:latin typeface="Times New Roman"/>
              <a:ea typeface="Times New Roman"/>
              <a:cs typeface="Times New Roman"/>
              <a:sym typeface="Times New Roman"/>
            </a:endParaRPr>
          </a:p>
          <a:p>
            <a:pPr marL="0" lvl="0" indent="0" algn="l" rtl="0">
              <a:spcBef>
                <a:spcPts val="190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324869fa905_0_7"/>
          <p:cNvSpPr txBox="1">
            <a:spLocks noGrp="1"/>
          </p:cNvSpPr>
          <p:nvPr>
            <p:ph type="title"/>
          </p:nvPr>
        </p:nvSpPr>
        <p:spPr>
          <a:xfrm>
            <a:off x="609600" y="274638"/>
            <a:ext cx="109728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latin typeface="Times New Roman"/>
                <a:ea typeface="Times New Roman"/>
                <a:cs typeface="Times New Roman"/>
                <a:sym typeface="Times New Roman"/>
              </a:rPr>
              <a:t>Base - 100</a:t>
            </a:r>
            <a:endParaRPr>
              <a:latin typeface="Times New Roman"/>
              <a:ea typeface="Times New Roman"/>
              <a:cs typeface="Times New Roman"/>
              <a:sym typeface="Times New Roman"/>
            </a:endParaRPr>
          </a:p>
        </p:txBody>
      </p:sp>
      <p:sp>
        <p:nvSpPr>
          <p:cNvPr id="207" name="Google Shape;207;g324869fa905_0_7"/>
          <p:cNvSpPr txBox="1">
            <a:spLocks noGrp="1"/>
          </p:cNvSpPr>
          <p:nvPr>
            <p:ph type="body" idx="1"/>
          </p:nvPr>
        </p:nvSpPr>
        <p:spPr>
          <a:xfrm>
            <a:off x="609600" y="1600203"/>
            <a:ext cx="10972800" cy="4526100"/>
          </a:xfrm>
          <a:prstGeom prst="rect">
            <a:avLst/>
          </a:prstGeom>
        </p:spPr>
        <p:txBody>
          <a:bodyPr spcFirstLastPara="1" wrap="square" lIns="91425" tIns="45700" rIns="91425" bIns="45700" anchor="t" anchorCtr="0">
            <a:normAutofit/>
          </a:bodyPr>
          <a:lstStyle/>
          <a:p>
            <a:pPr marL="457200" lvl="0" indent="-342900" algn="l" rtl="0">
              <a:spcBef>
                <a:spcPts val="360"/>
              </a:spcBef>
              <a:spcAft>
                <a:spcPts val="0"/>
              </a:spcAft>
              <a:buSzPts val="1800"/>
              <a:buFont typeface="Times New Roman"/>
              <a:buChar char="•"/>
            </a:pPr>
            <a:r>
              <a:rPr lang="en-US" b="1">
                <a:latin typeface="Times New Roman"/>
                <a:ea typeface="Times New Roman"/>
                <a:cs typeface="Times New Roman"/>
                <a:sym typeface="Times New Roman"/>
              </a:rPr>
              <a:t>106^2 = ?</a:t>
            </a:r>
            <a:endParaRPr b="1">
              <a:latin typeface="Times New Roman"/>
              <a:ea typeface="Times New Roman"/>
              <a:cs typeface="Times New Roman"/>
              <a:sym typeface="Times New Roman"/>
            </a:endParaRPr>
          </a:p>
          <a:p>
            <a:pPr marL="0" lvl="0" indent="457200" algn="l" rtl="0">
              <a:spcBef>
                <a:spcPts val="360"/>
              </a:spcBef>
              <a:spcAft>
                <a:spcPts val="0"/>
              </a:spcAft>
              <a:buNone/>
            </a:pPr>
            <a:r>
              <a:rPr lang="en-US">
                <a:latin typeface="Times New Roman"/>
                <a:ea typeface="Times New Roman"/>
                <a:cs typeface="Times New Roman"/>
                <a:sym typeface="Times New Roman"/>
              </a:rPr>
              <a:t>(106 + 6) / 6^2 = 11236</a:t>
            </a:r>
            <a:endParaRPr>
              <a:latin typeface="Times New Roman"/>
              <a:ea typeface="Times New Roman"/>
              <a:cs typeface="Times New Roman"/>
              <a:sym typeface="Times New Roman"/>
            </a:endParaRPr>
          </a:p>
          <a:p>
            <a:pPr marL="0" lvl="0" indent="0" algn="l" rtl="0">
              <a:spcBef>
                <a:spcPts val="360"/>
              </a:spcBef>
              <a:spcAft>
                <a:spcPts val="0"/>
              </a:spcAft>
              <a:buNone/>
            </a:pPr>
            <a:endParaRPr>
              <a:latin typeface="Times New Roman"/>
              <a:ea typeface="Times New Roman"/>
              <a:cs typeface="Times New Roman"/>
              <a:sym typeface="Times New Roman"/>
            </a:endParaRPr>
          </a:p>
          <a:p>
            <a:pPr marL="457200" lvl="0" indent="-342900" algn="l" rtl="0">
              <a:spcBef>
                <a:spcPts val="360"/>
              </a:spcBef>
              <a:spcAft>
                <a:spcPts val="0"/>
              </a:spcAft>
              <a:buSzPts val="1800"/>
              <a:buFont typeface="Times New Roman"/>
              <a:buChar char="•"/>
            </a:pPr>
            <a:r>
              <a:rPr lang="en-US" b="1">
                <a:latin typeface="Times New Roman"/>
                <a:ea typeface="Times New Roman"/>
                <a:cs typeface="Times New Roman"/>
                <a:sym typeface="Times New Roman"/>
              </a:rPr>
              <a:t>91^2 =?</a:t>
            </a:r>
            <a:r>
              <a:rPr lang="en-US">
                <a:latin typeface="Times New Roman"/>
                <a:ea typeface="Times New Roman"/>
                <a:cs typeface="Times New Roman"/>
                <a:sym typeface="Times New Roman"/>
              </a:rPr>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(91 - 9)/ 9^2 = 8281</a:t>
            </a:r>
            <a:endParaRPr>
              <a:latin typeface="Times New Roman"/>
              <a:ea typeface="Times New Roman"/>
              <a:cs typeface="Times New Roman"/>
              <a:sym typeface="Times New Roman"/>
            </a:endParaRPr>
          </a:p>
          <a:p>
            <a:pPr marL="0" lvl="0" indent="0" algn="l" rtl="0">
              <a:spcBef>
                <a:spcPts val="360"/>
              </a:spcBef>
              <a:spcAft>
                <a:spcPts val="0"/>
              </a:spcAft>
              <a:buNone/>
            </a:pPr>
            <a:endParaRPr>
              <a:latin typeface="Times New Roman"/>
              <a:ea typeface="Times New Roman"/>
              <a:cs typeface="Times New Roman"/>
              <a:sym typeface="Times New Roman"/>
            </a:endParaRPr>
          </a:p>
          <a:p>
            <a:pPr marL="457200" lvl="0" indent="-342900" algn="l" rtl="0">
              <a:spcBef>
                <a:spcPts val="360"/>
              </a:spcBef>
              <a:spcAft>
                <a:spcPts val="0"/>
              </a:spcAft>
              <a:buSzPts val="1800"/>
              <a:buFont typeface="Times New Roman"/>
              <a:buChar char="•"/>
            </a:pPr>
            <a:r>
              <a:rPr lang="en-US" b="1">
                <a:latin typeface="Times New Roman"/>
                <a:ea typeface="Times New Roman"/>
                <a:cs typeface="Times New Roman"/>
                <a:sym typeface="Times New Roman"/>
              </a:rPr>
              <a:t>112^2 = ?</a:t>
            </a:r>
            <a:endParaRPr b="1">
              <a:latin typeface="Times New Roman"/>
              <a:ea typeface="Times New Roman"/>
              <a:cs typeface="Times New Roman"/>
              <a:sym typeface="Times New Roman"/>
            </a:endParaRPr>
          </a:p>
          <a:p>
            <a:pPr marL="0" lvl="0" indent="457200" algn="l" rtl="0">
              <a:spcBef>
                <a:spcPts val="360"/>
              </a:spcBef>
              <a:spcAft>
                <a:spcPts val="0"/>
              </a:spcAft>
              <a:buNone/>
            </a:pPr>
            <a:r>
              <a:rPr lang="en-US">
                <a:latin typeface="Times New Roman"/>
                <a:ea typeface="Times New Roman"/>
                <a:cs typeface="Times New Roman"/>
                <a:sym typeface="Times New Roman"/>
              </a:rPr>
              <a:t>(112 + 12) / 12^2 = 124/144 = 12544</a:t>
            </a:r>
            <a:endParaRPr>
              <a:latin typeface="Times New Roman"/>
              <a:ea typeface="Times New Roman"/>
              <a:cs typeface="Times New Roman"/>
              <a:sym typeface="Times New Roman"/>
            </a:endParaRPr>
          </a:p>
          <a:p>
            <a:pPr marL="0" lvl="0" indent="0" algn="l" rtl="0">
              <a:spcBef>
                <a:spcPts val="36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5"/>
          <p:cNvSpPr txBox="1">
            <a:spLocks noGrp="1"/>
          </p:cNvSpPr>
          <p:nvPr>
            <p:ph type="title"/>
          </p:nvPr>
        </p:nvSpPr>
        <p:spPr>
          <a:xfrm>
            <a:off x="0" y="-381000"/>
            <a:ext cx="10972800" cy="1600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SQUARE</a:t>
            </a:r>
            <a:endParaRPr/>
          </a:p>
        </p:txBody>
      </p:sp>
      <p:sp>
        <p:nvSpPr>
          <p:cNvPr id="214" name="Google Shape;214;p15"/>
          <p:cNvSpPr txBox="1">
            <a:spLocks noGrp="1"/>
          </p:cNvSpPr>
          <p:nvPr>
            <p:ph type="body" idx="1"/>
          </p:nvPr>
        </p:nvSpPr>
        <p:spPr>
          <a:xfrm>
            <a:off x="341312" y="1185863"/>
            <a:ext cx="10972800" cy="52117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b="1">
                <a:solidFill>
                  <a:schemeClr val="dk1"/>
                </a:solidFill>
                <a:latin typeface="Times New Roman"/>
                <a:ea typeface="Times New Roman"/>
                <a:cs typeface="Times New Roman"/>
                <a:sym typeface="Times New Roman"/>
              </a:rPr>
              <a:t>For Squares of three digit numbers</a:t>
            </a:r>
            <a:endParaRPr/>
          </a:p>
          <a:p>
            <a:pPr marL="0" lvl="0" indent="0" algn="l" rtl="0">
              <a:spcBef>
                <a:spcPts val="640"/>
              </a:spcBef>
              <a:spcAft>
                <a:spcPts val="0"/>
              </a:spcAft>
              <a:buClr>
                <a:schemeClr val="dk1"/>
              </a:buClr>
              <a:buSzPts val="3200"/>
              <a:buNone/>
            </a:pPr>
            <a:endParaRPr>
              <a:solidFill>
                <a:schemeClr val="dk1"/>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r>
              <a:rPr lang="en-US" b="1">
                <a:solidFill>
                  <a:schemeClr val="dk1"/>
                </a:solidFill>
                <a:latin typeface="Times New Roman"/>
                <a:ea typeface="Times New Roman"/>
                <a:cs typeface="Times New Roman"/>
                <a:sym typeface="Times New Roman"/>
              </a:rPr>
              <a:t>Using base value</a:t>
            </a:r>
            <a:endParaRPr/>
          </a:p>
          <a:p>
            <a:pPr marL="0" lvl="0" indent="0" algn="l" rtl="0">
              <a:spcBef>
                <a:spcPts val="640"/>
              </a:spcBef>
              <a:spcAft>
                <a:spcPts val="0"/>
              </a:spcAft>
              <a:buClr>
                <a:schemeClr val="dk1"/>
              </a:buClr>
              <a:buSzPts val="3200"/>
              <a:buNone/>
            </a:pPr>
            <a:r>
              <a:rPr lang="en-US">
                <a:solidFill>
                  <a:schemeClr val="dk1"/>
                </a:solidFill>
                <a:latin typeface="Times New Roman"/>
                <a:ea typeface="Times New Roman"/>
                <a:cs typeface="Times New Roman"/>
                <a:sym typeface="Times New Roman"/>
              </a:rPr>
              <a:t>As 588=600-12, so take the base value as 600.</a:t>
            </a:r>
            <a:endParaRPr/>
          </a:p>
          <a:p>
            <a:pPr marL="0" lvl="0" indent="0" algn="l" rtl="0">
              <a:spcBef>
                <a:spcPts val="640"/>
              </a:spcBef>
              <a:spcAft>
                <a:spcPts val="0"/>
              </a:spcAft>
              <a:buClr>
                <a:schemeClr val="dk1"/>
              </a:buClr>
              <a:buSzPts val="3200"/>
              <a:buNone/>
            </a:pPr>
            <a:r>
              <a:rPr lang="en-US">
                <a:solidFill>
                  <a:schemeClr val="dk1"/>
                </a:solidFill>
                <a:latin typeface="Times New Roman"/>
                <a:ea typeface="Times New Roman"/>
                <a:cs typeface="Times New Roman"/>
                <a:sym typeface="Times New Roman"/>
              </a:rPr>
              <a:t>So, square of the number will be= (588-12)*600 +12</a:t>
            </a:r>
            <a:r>
              <a:rPr lang="en-US" baseline="30000">
                <a:solidFill>
                  <a:schemeClr val="dk1"/>
                </a:solidFill>
                <a:latin typeface="Times New Roman"/>
                <a:ea typeface="Times New Roman"/>
                <a:cs typeface="Times New Roman"/>
                <a:sym typeface="Times New Roman"/>
              </a:rPr>
              <a:t>2</a:t>
            </a:r>
            <a:r>
              <a:rPr lang="en-US">
                <a:solidFill>
                  <a:schemeClr val="dk1"/>
                </a:solidFill>
                <a:latin typeface="Times New Roman"/>
                <a:ea typeface="Times New Roman"/>
                <a:cs typeface="Times New Roman"/>
                <a:sym typeface="Times New Roman"/>
              </a:rPr>
              <a:t> = 345600+144 = 345744</a:t>
            </a:r>
            <a:endParaRPr>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4">
                                            <p:txEl>
                                              <p:pRg st="0" end="0"/>
                                            </p:txEl>
                                          </p:spTgt>
                                        </p:tgtEl>
                                        <p:attrNameLst>
                                          <p:attrName>style.visibility</p:attrName>
                                        </p:attrNameLst>
                                      </p:cBhvr>
                                      <p:to>
                                        <p:strVal val="visible"/>
                                      </p:to>
                                    </p:set>
                                    <p:anim calcmode="lin" valueType="num">
                                      <p:cBhvr additive="base">
                                        <p:cTn id="7" dur="500"/>
                                        <p:tgtEl>
                                          <p:spTgt spid="2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14">
                                            <p:txEl>
                                              <p:pRg st="1" end="1"/>
                                            </p:txEl>
                                          </p:spTgt>
                                        </p:tgtEl>
                                        <p:attrNameLst>
                                          <p:attrName>style.visibility</p:attrName>
                                        </p:attrNameLst>
                                      </p:cBhvr>
                                      <p:to>
                                        <p:strVal val="visible"/>
                                      </p:to>
                                    </p:set>
                                    <p:anim calcmode="lin" valueType="num">
                                      <p:cBhvr additive="base">
                                        <p:cTn id="12" dur="500"/>
                                        <p:tgtEl>
                                          <p:spTgt spid="21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14">
                                            <p:txEl>
                                              <p:pRg st="2" end="2"/>
                                            </p:txEl>
                                          </p:spTgt>
                                        </p:tgtEl>
                                        <p:attrNameLst>
                                          <p:attrName>style.visibility</p:attrName>
                                        </p:attrNameLst>
                                      </p:cBhvr>
                                      <p:to>
                                        <p:strVal val="visible"/>
                                      </p:to>
                                    </p:set>
                                    <p:anim calcmode="lin" valueType="num">
                                      <p:cBhvr additive="base">
                                        <p:cTn id="17" dur="500"/>
                                        <p:tgtEl>
                                          <p:spTgt spid="21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14">
                                            <p:txEl>
                                              <p:pRg st="3" end="3"/>
                                            </p:txEl>
                                          </p:spTgt>
                                        </p:tgtEl>
                                        <p:attrNameLst>
                                          <p:attrName>style.visibility</p:attrName>
                                        </p:attrNameLst>
                                      </p:cBhvr>
                                      <p:to>
                                        <p:strVal val="visible"/>
                                      </p:to>
                                    </p:set>
                                    <p:anim calcmode="lin" valueType="num">
                                      <p:cBhvr additive="base">
                                        <p:cTn id="22" dur="500"/>
                                        <p:tgtEl>
                                          <p:spTgt spid="21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14">
                                            <p:txEl>
                                              <p:pRg st="4" end="4"/>
                                            </p:txEl>
                                          </p:spTgt>
                                        </p:tgtEl>
                                        <p:attrNameLst>
                                          <p:attrName>style.visibility</p:attrName>
                                        </p:attrNameLst>
                                      </p:cBhvr>
                                      <p:to>
                                        <p:strVal val="visible"/>
                                      </p:to>
                                    </p:set>
                                    <p:anim calcmode="lin" valueType="num">
                                      <p:cBhvr additive="base">
                                        <p:cTn id="27" dur="500"/>
                                        <p:tgtEl>
                                          <p:spTgt spid="21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p:nvPr/>
        </p:nvSpPr>
        <p:spPr>
          <a:xfrm>
            <a:off x="537883" y="1143000"/>
            <a:ext cx="8565776" cy="353943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3200"/>
              <a:buFont typeface="Arial"/>
              <a:buChar char="•"/>
            </a:pPr>
            <a:r>
              <a:rPr lang="en-US" sz="3200" b="0" i="0" u="none" strike="noStrike" cap="none">
                <a:solidFill>
                  <a:schemeClr val="dk1"/>
                </a:solidFill>
                <a:latin typeface="Times New Roman"/>
                <a:ea typeface="Times New Roman"/>
                <a:cs typeface="Times New Roman"/>
                <a:sym typeface="Times New Roman"/>
              </a:rPr>
              <a:t>Multiplication with powers of  5</a:t>
            </a:r>
            <a:endParaRPr/>
          </a:p>
          <a:p>
            <a:pPr marL="285750" marR="0" lvl="0" indent="-285750" algn="l" rtl="0">
              <a:spcBef>
                <a:spcPts val="0"/>
              </a:spcBef>
              <a:spcAft>
                <a:spcPts val="0"/>
              </a:spcAft>
              <a:buClr>
                <a:schemeClr val="dk1"/>
              </a:buClr>
              <a:buSzPts val="3200"/>
              <a:buFont typeface="Arial"/>
              <a:buChar char="•"/>
            </a:pPr>
            <a:r>
              <a:rPr lang="en-US" sz="3200" b="0" i="0" u="none" strike="noStrike" cap="none">
                <a:solidFill>
                  <a:schemeClr val="dk1"/>
                </a:solidFill>
                <a:latin typeface="Times New Roman"/>
                <a:ea typeface="Times New Roman"/>
                <a:cs typeface="Times New Roman"/>
                <a:sym typeface="Times New Roman"/>
              </a:rPr>
              <a:t>Multiplication with series of 1's</a:t>
            </a:r>
            <a:endParaRPr/>
          </a:p>
          <a:p>
            <a:pPr marL="285750" marR="0" lvl="0" indent="-285750" algn="l" rtl="0">
              <a:spcBef>
                <a:spcPts val="0"/>
              </a:spcBef>
              <a:spcAft>
                <a:spcPts val="0"/>
              </a:spcAft>
              <a:buClr>
                <a:schemeClr val="dk1"/>
              </a:buClr>
              <a:buSzPts val="3200"/>
              <a:buFont typeface="Arial"/>
              <a:buChar char="•"/>
            </a:pPr>
            <a:r>
              <a:rPr lang="en-US" sz="3200" b="0" i="0" u="none" strike="noStrike" cap="none">
                <a:solidFill>
                  <a:schemeClr val="dk1"/>
                </a:solidFill>
                <a:latin typeface="Times New Roman"/>
                <a:ea typeface="Times New Roman"/>
                <a:cs typeface="Times New Roman"/>
                <a:sym typeface="Times New Roman"/>
              </a:rPr>
              <a:t>Multiplication with series of 9's</a:t>
            </a:r>
            <a:endParaRPr/>
          </a:p>
          <a:p>
            <a:pPr marL="285750" marR="0" lvl="0" indent="-285750" algn="l" rtl="0">
              <a:spcBef>
                <a:spcPts val="0"/>
              </a:spcBef>
              <a:spcAft>
                <a:spcPts val="0"/>
              </a:spcAft>
              <a:buClr>
                <a:schemeClr val="dk1"/>
              </a:buClr>
              <a:buSzPts val="3200"/>
              <a:buFont typeface="Arial"/>
              <a:buChar char="•"/>
            </a:pPr>
            <a:r>
              <a:rPr lang="en-US" sz="3200" b="0" i="0" u="none" strike="noStrike" cap="none">
                <a:solidFill>
                  <a:schemeClr val="dk1"/>
                </a:solidFill>
                <a:latin typeface="Times New Roman"/>
                <a:ea typeface="Times New Roman"/>
                <a:cs typeface="Times New Roman"/>
                <a:sym typeface="Times New Roman"/>
              </a:rPr>
              <a:t>Multiplication of 2-digit &amp; 3-digit numbers</a:t>
            </a:r>
            <a:endParaRPr/>
          </a:p>
          <a:p>
            <a:pPr marL="285750" marR="0" lvl="0" indent="-285750" algn="l" rtl="0">
              <a:spcBef>
                <a:spcPts val="0"/>
              </a:spcBef>
              <a:spcAft>
                <a:spcPts val="0"/>
              </a:spcAft>
              <a:buClr>
                <a:schemeClr val="dk1"/>
              </a:buClr>
              <a:buSzPts val="3200"/>
              <a:buFont typeface="Arial"/>
              <a:buChar char="•"/>
            </a:pPr>
            <a:r>
              <a:rPr lang="en-US" sz="3200" b="0" i="0" u="none" strike="noStrike" cap="none">
                <a:solidFill>
                  <a:schemeClr val="dk1"/>
                </a:solidFill>
                <a:latin typeface="Times New Roman"/>
                <a:ea typeface="Times New Roman"/>
                <a:cs typeface="Times New Roman"/>
                <a:sym typeface="Times New Roman"/>
              </a:rPr>
              <a:t>Finding squares &amp; square roots</a:t>
            </a:r>
            <a:endParaRPr/>
          </a:p>
          <a:p>
            <a:pPr marL="285750" marR="0" lvl="0" indent="-285750" algn="l" rtl="0">
              <a:spcBef>
                <a:spcPts val="0"/>
              </a:spcBef>
              <a:spcAft>
                <a:spcPts val="0"/>
              </a:spcAft>
              <a:buClr>
                <a:schemeClr val="dk1"/>
              </a:buClr>
              <a:buSzPts val="3200"/>
              <a:buFont typeface="Arial"/>
              <a:buChar char="•"/>
            </a:pPr>
            <a:r>
              <a:rPr lang="en-US" sz="3200" b="0" i="0" u="none" strike="noStrike" cap="none">
                <a:solidFill>
                  <a:schemeClr val="dk1"/>
                </a:solidFill>
                <a:latin typeface="Times New Roman"/>
                <a:ea typeface="Times New Roman"/>
                <a:cs typeface="Times New Roman"/>
                <a:sym typeface="Times New Roman"/>
              </a:rPr>
              <a:t>Finding Cube &amp; cube roots</a:t>
            </a:r>
            <a:endParaRPr/>
          </a:p>
          <a:p>
            <a:pPr marL="0" marR="0" lvl="0" indent="0" algn="l" rtl="0">
              <a:spcBef>
                <a:spcPts val="0"/>
              </a:spcBef>
              <a:spcAft>
                <a:spcPts val="0"/>
              </a:spcAft>
              <a:buNone/>
            </a:pPr>
            <a:endParaRPr sz="32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6"/>
          <p:cNvSpPr txBox="1">
            <a:spLocks noGrp="1"/>
          </p:cNvSpPr>
          <p:nvPr>
            <p:ph type="title"/>
          </p:nvPr>
        </p:nvSpPr>
        <p:spPr>
          <a:xfrm>
            <a:off x="800100" y="457200"/>
            <a:ext cx="10186988"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Times New Roman"/>
              <a:buNone/>
            </a:pPr>
            <a:r>
              <a:rPr lang="en-US" sz="3600" b="1" cap="small">
                <a:latin typeface="Times New Roman"/>
                <a:ea typeface="Times New Roman"/>
                <a:cs typeface="Times New Roman"/>
                <a:sym typeface="Times New Roman"/>
              </a:rPr>
              <a:t>SQUARE OF NUMBERS ENDING WITH 5</a:t>
            </a:r>
            <a:endParaRPr sz="4800">
              <a:latin typeface="Times New Roman"/>
              <a:ea typeface="Times New Roman"/>
              <a:cs typeface="Times New Roman"/>
              <a:sym typeface="Times New Roman"/>
            </a:endParaRPr>
          </a:p>
        </p:txBody>
      </p:sp>
      <p:pic>
        <p:nvPicPr>
          <p:cNvPr id="220" name="Google Shape;220;p16"/>
          <p:cNvPicPr preferRelativeResize="0">
            <a:picLocks noGrp="1"/>
          </p:cNvPicPr>
          <p:nvPr>
            <p:ph type="body" idx="1"/>
          </p:nvPr>
        </p:nvPicPr>
        <p:blipFill rotWithShape="1">
          <a:blip r:embed="rId3">
            <a:alphaModFix/>
          </a:blip>
          <a:srcRect/>
          <a:stretch/>
        </p:blipFill>
        <p:spPr>
          <a:xfrm>
            <a:off x="2209800" y="1600200"/>
            <a:ext cx="7543800" cy="428961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APPLICATIONS</a:t>
            </a:r>
            <a:endParaRPr/>
          </a:p>
        </p:txBody>
      </p:sp>
      <p:sp>
        <p:nvSpPr>
          <p:cNvPr id="227" name="Google Shape;227;p17"/>
          <p:cNvSpPr txBox="1">
            <a:spLocks noGrp="1"/>
          </p:cNvSpPr>
          <p:nvPr>
            <p:ph type="body" idx="1"/>
          </p:nvPr>
        </p:nvSpPr>
        <p:spPr>
          <a:xfrm>
            <a:off x="609600" y="1600203"/>
            <a:ext cx="10972800" cy="4525963"/>
          </a:xfrm>
          <a:prstGeom prst="rect">
            <a:avLst/>
          </a:prstGeom>
          <a:noFill/>
          <a:ln>
            <a:noFill/>
          </a:ln>
        </p:spPr>
        <p:txBody>
          <a:bodyPr spcFirstLastPara="1" wrap="square" lIns="91425" tIns="45700" rIns="91425" bIns="45700" anchor="t" anchorCtr="0">
            <a:normAutofit lnSpcReduction="10000"/>
          </a:bodyPr>
          <a:lstStyle/>
          <a:p>
            <a:pPr marL="457200" lvl="0" indent="-457200" algn="l" rtl="0">
              <a:spcBef>
                <a:spcPts val="0"/>
              </a:spcBef>
              <a:spcAft>
                <a:spcPts val="0"/>
              </a:spcAft>
              <a:buClr>
                <a:schemeClr val="dk1"/>
              </a:buClr>
              <a:buSzPts val="3200"/>
              <a:buAutoNum type="arabicPeriod"/>
            </a:pPr>
            <a:r>
              <a:rPr lang="en-US" b="1">
                <a:solidFill>
                  <a:schemeClr val="dk1"/>
                </a:solidFill>
                <a:latin typeface="Times New Roman"/>
                <a:ea typeface="Times New Roman"/>
                <a:cs typeface="Times New Roman"/>
                <a:sym typeface="Times New Roman"/>
              </a:rPr>
              <a:t>Find the square of  46?</a:t>
            </a:r>
            <a:endParaRPr/>
          </a:p>
          <a:p>
            <a:pPr marL="0" lvl="0" indent="0" algn="l" rtl="0">
              <a:spcBef>
                <a:spcPts val="640"/>
              </a:spcBef>
              <a:spcAft>
                <a:spcPts val="0"/>
              </a:spcAft>
              <a:buClr>
                <a:schemeClr val="dk1"/>
              </a:buClr>
              <a:buSzPts val="3200"/>
              <a:buNone/>
            </a:pPr>
            <a:r>
              <a:rPr lang="en-US">
                <a:solidFill>
                  <a:schemeClr val="dk1"/>
                </a:solidFill>
                <a:latin typeface="Times New Roman"/>
                <a:ea typeface="Times New Roman"/>
                <a:cs typeface="Times New Roman"/>
                <a:sym typeface="Times New Roman"/>
              </a:rPr>
              <a:t>a) 2116		b) 2378		c) 2216		d) 2316</a:t>
            </a:r>
            <a:endParaRPr b="1">
              <a:solidFill>
                <a:schemeClr val="dk1"/>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b="1">
              <a:solidFill>
                <a:schemeClr val="dk1"/>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r>
              <a:rPr lang="en-US" b="1">
                <a:solidFill>
                  <a:schemeClr val="dk1"/>
                </a:solidFill>
                <a:latin typeface="Times New Roman"/>
                <a:ea typeface="Times New Roman"/>
                <a:cs typeface="Times New Roman"/>
                <a:sym typeface="Times New Roman"/>
              </a:rPr>
              <a:t>2. Find the square of  396?</a:t>
            </a:r>
            <a:endParaRPr/>
          </a:p>
          <a:p>
            <a:pPr marL="0" lvl="0" indent="0" algn="l" rtl="0">
              <a:spcBef>
                <a:spcPts val="640"/>
              </a:spcBef>
              <a:spcAft>
                <a:spcPts val="0"/>
              </a:spcAft>
              <a:buClr>
                <a:schemeClr val="dk1"/>
              </a:buClr>
              <a:buSzPts val="3200"/>
              <a:buNone/>
            </a:pPr>
            <a:r>
              <a:rPr lang="en-US">
                <a:solidFill>
                  <a:schemeClr val="dk1"/>
                </a:solidFill>
                <a:latin typeface="Times New Roman"/>
                <a:ea typeface="Times New Roman"/>
                <a:cs typeface="Times New Roman"/>
                <a:sym typeface="Times New Roman"/>
              </a:rPr>
              <a:t>a) 156216 	b) 156816		c) 152664			d) 161664</a:t>
            </a:r>
            <a:endParaRPr b="1">
              <a:solidFill>
                <a:schemeClr val="dk1"/>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b="1">
              <a:solidFill>
                <a:schemeClr val="dk1"/>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r>
              <a:rPr lang="en-US" b="1">
                <a:solidFill>
                  <a:schemeClr val="dk1"/>
                </a:solidFill>
                <a:latin typeface="Times New Roman"/>
                <a:ea typeface="Times New Roman"/>
                <a:cs typeface="Times New Roman"/>
                <a:sym typeface="Times New Roman"/>
              </a:rPr>
              <a:t>3. Find the square of  112?	</a:t>
            </a:r>
            <a:endParaRPr/>
          </a:p>
          <a:p>
            <a:pPr marL="0" lvl="0" indent="0" algn="l" rtl="0">
              <a:spcBef>
                <a:spcPts val="640"/>
              </a:spcBef>
              <a:spcAft>
                <a:spcPts val="0"/>
              </a:spcAft>
              <a:buClr>
                <a:schemeClr val="dk1"/>
              </a:buClr>
              <a:buSzPts val="3200"/>
              <a:buNone/>
            </a:pPr>
            <a:r>
              <a:rPr lang="en-US">
                <a:solidFill>
                  <a:schemeClr val="dk1"/>
                </a:solidFill>
                <a:latin typeface="Times New Roman"/>
                <a:ea typeface="Times New Roman"/>
                <a:cs typeface="Times New Roman"/>
                <a:sym typeface="Times New Roman"/>
              </a:rPr>
              <a:t>a) 11544	b) 12544		c) 11344			d) 12444</a:t>
            </a:r>
            <a:endParaRPr b="1">
              <a:solidFill>
                <a:schemeClr val="dk1"/>
              </a:solidFill>
              <a:latin typeface="Times New Roman"/>
              <a:ea typeface="Times New Roman"/>
              <a:cs typeface="Times New Roman"/>
              <a:sym typeface="Times New Roman"/>
            </a:endParaRPr>
          </a:p>
          <a:p>
            <a:pPr marL="342900" lvl="0" indent="-342900" algn="l" rtl="0">
              <a:spcBef>
                <a:spcPts val="640"/>
              </a:spcBef>
              <a:spcAft>
                <a:spcPts val="0"/>
              </a:spcAft>
              <a:buClr>
                <a:schemeClr val="dk1"/>
              </a:buClr>
              <a:buSzPts val="320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1896341" y="286590"/>
            <a:ext cx="8229600" cy="929640"/>
          </a:xfrm>
          <a:prstGeom prst="rect">
            <a:avLst/>
          </a:prstGeom>
          <a:noFill/>
          <a:ln>
            <a:noFill/>
          </a:ln>
        </p:spPr>
        <p:txBody>
          <a:bodyPr spcFirstLastPara="1" wrap="square" lIns="91425" tIns="45700" rIns="91425" bIns="45700" anchor="ctr" anchorCtr="0">
            <a:noAutofit/>
          </a:bodyPr>
          <a:lstStyle/>
          <a:p>
            <a:pPr marL="0" lvl="0" indent="0" algn="ctr" rtl="0">
              <a:lnSpc>
                <a:spcPct val="150000"/>
              </a:lnSpc>
              <a:spcBef>
                <a:spcPts val="0"/>
              </a:spcBef>
              <a:spcAft>
                <a:spcPts val="0"/>
              </a:spcAft>
              <a:buClr>
                <a:schemeClr val="dk1"/>
              </a:buClr>
              <a:buSzPts val="2400"/>
              <a:buFont typeface="Times New Roman"/>
              <a:buNone/>
            </a:pPr>
            <a:r>
              <a:rPr lang="en-US" sz="2400" b="1" dirty="0">
                <a:latin typeface="Times New Roman"/>
                <a:ea typeface="Times New Roman"/>
                <a:cs typeface="Times New Roman"/>
                <a:sym typeface="Times New Roman"/>
              </a:rPr>
              <a:t> SQUARE ROOT SHORTCUTS</a:t>
            </a:r>
            <a:br>
              <a:rPr lang="en-US" sz="2400" b="1" dirty="0">
                <a:latin typeface="Times New Roman"/>
                <a:ea typeface="Times New Roman"/>
                <a:cs typeface="Times New Roman"/>
                <a:sym typeface="Times New Roman"/>
              </a:rPr>
            </a:br>
            <a:r>
              <a:rPr lang="en-US" sz="2400" b="1" dirty="0">
                <a:latin typeface="Times New Roman"/>
                <a:ea typeface="Times New Roman"/>
                <a:cs typeface="Times New Roman"/>
                <a:sym typeface="Times New Roman"/>
              </a:rPr>
              <a:t>(For Perfect Square Numbers Only)</a:t>
            </a:r>
            <a:endParaRPr sz="2400" dirty="0">
              <a:latin typeface="Times New Roman"/>
              <a:ea typeface="Times New Roman"/>
              <a:cs typeface="Times New Roman"/>
              <a:sym typeface="Times New Roman"/>
            </a:endParaRPr>
          </a:p>
        </p:txBody>
      </p:sp>
      <p:sp>
        <p:nvSpPr>
          <p:cNvPr id="233" name="Google Shape;233;p18"/>
          <p:cNvSpPr txBox="1">
            <a:spLocks noGrp="1"/>
          </p:cNvSpPr>
          <p:nvPr>
            <p:ph type="body" idx="1"/>
          </p:nvPr>
        </p:nvSpPr>
        <p:spPr>
          <a:xfrm>
            <a:off x="891989" y="1147483"/>
            <a:ext cx="8229600" cy="1523999"/>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None/>
            </a:pPr>
            <a:r>
              <a:rPr lang="en-US" sz="2000">
                <a:solidFill>
                  <a:schemeClr val="dk1"/>
                </a:solidFill>
                <a:latin typeface="Times New Roman"/>
                <a:ea typeface="Times New Roman"/>
                <a:cs typeface="Times New Roman"/>
                <a:sym typeface="Times New Roman"/>
              </a:rPr>
              <a:t>Step 1: Check unit digit of the no. (in pair).</a:t>
            </a:r>
            <a:endParaRPr/>
          </a:p>
          <a:p>
            <a:pPr marL="342900" lvl="0" indent="-342900" algn="l" rtl="0">
              <a:spcBef>
                <a:spcPts val="400"/>
              </a:spcBef>
              <a:spcAft>
                <a:spcPts val="0"/>
              </a:spcAft>
              <a:buClr>
                <a:schemeClr val="dk1"/>
              </a:buClr>
              <a:buSzPts val="2000"/>
              <a:buNone/>
            </a:pPr>
            <a:r>
              <a:rPr lang="en-US" sz="2000">
                <a:solidFill>
                  <a:schemeClr val="dk1"/>
                </a:solidFill>
                <a:latin typeface="Times New Roman"/>
                <a:ea typeface="Times New Roman"/>
                <a:cs typeface="Times New Roman"/>
                <a:sym typeface="Times New Roman"/>
              </a:rPr>
              <a:t>Step 2: Select whose square less than remaining no.</a:t>
            </a:r>
            <a:endParaRPr/>
          </a:p>
          <a:p>
            <a:pPr marL="342900" lvl="0" indent="-342900" algn="l" rtl="0">
              <a:spcBef>
                <a:spcPts val="400"/>
              </a:spcBef>
              <a:spcAft>
                <a:spcPts val="0"/>
              </a:spcAft>
              <a:buClr>
                <a:schemeClr val="dk1"/>
              </a:buClr>
              <a:buSzPts val="2000"/>
              <a:buNone/>
            </a:pPr>
            <a:r>
              <a:rPr lang="en-US" sz="2000">
                <a:solidFill>
                  <a:schemeClr val="dk1"/>
                </a:solidFill>
                <a:latin typeface="Times New Roman"/>
                <a:ea typeface="Times New Roman"/>
                <a:cs typeface="Times New Roman"/>
                <a:sym typeface="Times New Roman"/>
              </a:rPr>
              <a:t>Step 3: Multiply no. with consecutively next no.        </a:t>
            </a:r>
            <a:endParaRPr/>
          </a:p>
          <a:p>
            <a:pPr marL="342900" lvl="0" indent="-342900" algn="l" rtl="0">
              <a:spcBef>
                <a:spcPts val="400"/>
              </a:spcBef>
              <a:spcAft>
                <a:spcPts val="0"/>
              </a:spcAft>
              <a:buClr>
                <a:schemeClr val="dk1"/>
              </a:buClr>
              <a:buSzPts val="2000"/>
              <a:buNone/>
            </a:pPr>
            <a:r>
              <a:rPr lang="en-US" sz="2000">
                <a:solidFill>
                  <a:schemeClr val="dk1"/>
                </a:solidFill>
                <a:latin typeface="Times New Roman"/>
                <a:ea typeface="Times New Roman"/>
                <a:cs typeface="Times New Roman"/>
                <a:sym typeface="Times New Roman"/>
              </a:rPr>
              <a:t>Step 4: Compare &amp; select</a:t>
            </a:r>
            <a:endParaRPr sz="2000">
              <a:solidFill>
                <a:schemeClr val="dk1"/>
              </a:solidFill>
            </a:endParaRPr>
          </a:p>
        </p:txBody>
      </p:sp>
      <p:graphicFrame>
        <p:nvGraphicFramePr>
          <p:cNvPr id="234" name="Google Shape;234;p18"/>
          <p:cNvGraphicFramePr/>
          <p:nvPr/>
        </p:nvGraphicFramePr>
        <p:xfrm>
          <a:off x="2501152" y="2723406"/>
          <a:ext cx="3300400" cy="3977740"/>
        </p:xfrm>
        <a:graphic>
          <a:graphicData uri="http://schemas.openxmlformats.org/drawingml/2006/table">
            <a:tbl>
              <a:tblPr firstRow="1" bandRow="1">
                <a:noFill/>
                <a:tableStyleId>{6F402540-4D42-42FD-BBD9-16785D1AB3F3}</a:tableStyleId>
              </a:tblPr>
              <a:tblGrid>
                <a:gridCol w="1248800"/>
                <a:gridCol w="1070400"/>
                <a:gridCol w="981200"/>
              </a:tblGrid>
              <a:tr h="370850">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Number</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Square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Last digit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370850">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370850">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370850">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3</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9</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9</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370850">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16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370850">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25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370850">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36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370850">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7</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49</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9</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370850">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8</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64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370850">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9</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81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sp>
        <p:nvSpPr>
          <p:cNvPr id="235" name="Google Shape;235;p18"/>
          <p:cNvSpPr txBox="1"/>
          <p:nvPr/>
        </p:nvSpPr>
        <p:spPr>
          <a:xfrm>
            <a:off x="6896100" y="2819400"/>
            <a:ext cx="3429000" cy="37856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Example:125</a:t>
            </a:r>
            <a:r>
              <a:rPr lang="en-US" sz="2000" b="1" u="sng">
                <a:solidFill>
                  <a:schemeClr val="dk1"/>
                </a:solidFill>
                <a:latin typeface="Times New Roman"/>
                <a:ea typeface="Times New Roman"/>
                <a:cs typeface="Times New Roman"/>
                <a:sym typeface="Times New Roman"/>
              </a:rPr>
              <a:t>44</a:t>
            </a:r>
            <a:endParaRPr sz="2000" u="sng">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		2 or 8</a:t>
            </a: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11</a:t>
            </a:r>
            <a:r>
              <a:rPr lang="en-US" sz="2000" b="1" baseline="30000">
                <a:solidFill>
                  <a:schemeClr val="dk1"/>
                </a:solidFill>
                <a:latin typeface="Times New Roman"/>
                <a:ea typeface="Times New Roman"/>
                <a:cs typeface="Times New Roman"/>
                <a:sym typeface="Times New Roman"/>
              </a:rPr>
              <a:t>2</a:t>
            </a:r>
            <a:r>
              <a:rPr lang="en-US" sz="2000" b="1">
                <a:solidFill>
                  <a:schemeClr val="dk1"/>
                </a:solidFill>
                <a:latin typeface="Times New Roman"/>
                <a:ea typeface="Times New Roman"/>
                <a:cs typeface="Times New Roman"/>
                <a:sym typeface="Times New Roman"/>
              </a:rPr>
              <a:t>&lt;125&lt;12</a:t>
            </a:r>
            <a:r>
              <a:rPr lang="en-US" sz="2000" b="1" baseline="30000">
                <a:solidFill>
                  <a:schemeClr val="dk1"/>
                </a:solidFill>
                <a:latin typeface="Times New Roman"/>
                <a:ea typeface="Times New Roman"/>
                <a:cs typeface="Times New Roman"/>
                <a:sym typeface="Times New Roman"/>
              </a:rPr>
              <a:t>2</a:t>
            </a: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b="1" baseline="30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Now, 11*12 = 132</a:t>
            </a:r>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125&lt;132; So, we’ll choose the smaller number i.e. 11.</a:t>
            </a:r>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Answer will be 112</a:t>
            </a:r>
            <a:endParaRPr sz="2000">
              <a:solidFill>
                <a:schemeClr val="dk1"/>
              </a:solidFill>
              <a:latin typeface="Times New Roman"/>
              <a:ea typeface="Times New Roman"/>
              <a:cs typeface="Times New Roman"/>
              <a:sym typeface="Times New Roman"/>
            </a:endParaRPr>
          </a:p>
        </p:txBody>
      </p:sp>
      <p:cxnSp>
        <p:nvCxnSpPr>
          <p:cNvPr id="236" name="Google Shape;236;p18"/>
          <p:cNvCxnSpPr/>
          <p:nvPr/>
        </p:nvCxnSpPr>
        <p:spPr>
          <a:xfrm rot="5400000">
            <a:off x="7469841" y="3467100"/>
            <a:ext cx="990600" cy="304800"/>
          </a:xfrm>
          <a:prstGeom prst="straightConnector1">
            <a:avLst/>
          </a:prstGeom>
          <a:noFill/>
          <a:ln w="9525" cap="flat" cmpd="sng">
            <a:solidFill>
              <a:srgbClr val="4A7DBA"/>
            </a:solidFill>
            <a:prstDash val="solid"/>
            <a:round/>
            <a:headEnd type="none" w="sm" len="sm"/>
            <a:tailEnd type="stealth" w="med" len="med"/>
          </a:ln>
        </p:spPr>
      </p:cxnSp>
      <p:cxnSp>
        <p:nvCxnSpPr>
          <p:cNvPr id="237" name="Google Shape;237;p18"/>
          <p:cNvCxnSpPr/>
          <p:nvPr/>
        </p:nvCxnSpPr>
        <p:spPr>
          <a:xfrm rot="-5400000" flipH="1">
            <a:off x="8614410" y="3112770"/>
            <a:ext cx="381000" cy="373380"/>
          </a:xfrm>
          <a:prstGeom prst="straightConnector1">
            <a:avLst/>
          </a:prstGeom>
          <a:noFill/>
          <a:ln w="9525" cap="flat" cmpd="sng">
            <a:solidFill>
              <a:srgbClr val="4A7DBA"/>
            </a:solidFill>
            <a:prstDash val="solid"/>
            <a:round/>
            <a:headEnd type="none" w="sm" len="sm"/>
            <a:tailEnd type="stealth"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3">
                                            <p:txEl>
                                              <p:pRg st="0" end="0"/>
                                            </p:txEl>
                                          </p:spTgt>
                                        </p:tgtEl>
                                        <p:attrNameLst>
                                          <p:attrName>style.visibility</p:attrName>
                                        </p:attrNameLst>
                                      </p:cBhvr>
                                      <p:to>
                                        <p:strVal val="visible"/>
                                      </p:to>
                                    </p:set>
                                    <p:anim calcmode="lin" valueType="num">
                                      <p:cBhvr additive="base">
                                        <p:cTn id="7" dur="500"/>
                                        <p:tgtEl>
                                          <p:spTgt spid="23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33">
                                            <p:txEl>
                                              <p:pRg st="1" end="1"/>
                                            </p:txEl>
                                          </p:spTgt>
                                        </p:tgtEl>
                                        <p:attrNameLst>
                                          <p:attrName>style.visibility</p:attrName>
                                        </p:attrNameLst>
                                      </p:cBhvr>
                                      <p:to>
                                        <p:strVal val="visible"/>
                                      </p:to>
                                    </p:set>
                                    <p:anim calcmode="lin" valueType="num">
                                      <p:cBhvr additive="base">
                                        <p:cTn id="12" dur="500"/>
                                        <p:tgtEl>
                                          <p:spTgt spid="23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33">
                                            <p:txEl>
                                              <p:pRg st="2" end="2"/>
                                            </p:txEl>
                                          </p:spTgt>
                                        </p:tgtEl>
                                        <p:attrNameLst>
                                          <p:attrName>style.visibility</p:attrName>
                                        </p:attrNameLst>
                                      </p:cBhvr>
                                      <p:to>
                                        <p:strVal val="visible"/>
                                      </p:to>
                                    </p:set>
                                    <p:anim calcmode="lin" valueType="num">
                                      <p:cBhvr additive="base">
                                        <p:cTn id="17" dur="500"/>
                                        <p:tgtEl>
                                          <p:spTgt spid="23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33">
                                            <p:txEl>
                                              <p:pRg st="3" end="3"/>
                                            </p:txEl>
                                          </p:spTgt>
                                        </p:tgtEl>
                                        <p:attrNameLst>
                                          <p:attrName>style.visibility</p:attrName>
                                        </p:attrNameLst>
                                      </p:cBhvr>
                                      <p:to>
                                        <p:strVal val="visible"/>
                                      </p:to>
                                    </p:set>
                                    <p:anim calcmode="lin" valueType="num">
                                      <p:cBhvr additive="base">
                                        <p:cTn id="22" dur="500"/>
                                        <p:tgtEl>
                                          <p:spTgt spid="23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34"/>
                                        </p:tgtEl>
                                        <p:attrNameLst>
                                          <p:attrName>style.visibility</p:attrName>
                                        </p:attrNameLst>
                                      </p:cBhvr>
                                      <p:to>
                                        <p:strVal val="visible"/>
                                      </p:to>
                                    </p:set>
                                    <p:anim calcmode="lin" valueType="num">
                                      <p:cBhvr additive="base">
                                        <p:cTn id="27" dur="500"/>
                                        <p:tgtEl>
                                          <p:spTgt spid="234"/>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35">
                                            <p:txEl>
                                              <p:pRg st="0" end="0"/>
                                            </p:txEl>
                                          </p:spTgt>
                                        </p:tgtEl>
                                        <p:attrNameLst>
                                          <p:attrName>style.visibility</p:attrName>
                                        </p:attrNameLst>
                                      </p:cBhvr>
                                      <p:to>
                                        <p:strVal val="visible"/>
                                      </p:to>
                                    </p:set>
                                    <p:anim calcmode="lin" valueType="num">
                                      <p:cBhvr additive="base">
                                        <p:cTn id="32" dur="500"/>
                                        <p:tgtEl>
                                          <p:spTgt spid="2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35">
                                            <p:txEl>
                                              <p:pRg st="1" end="1"/>
                                            </p:txEl>
                                          </p:spTgt>
                                        </p:tgtEl>
                                        <p:attrNameLst>
                                          <p:attrName>style.visibility</p:attrName>
                                        </p:attrNameLst>
                                      </p:cBhvr>
                                      <p:to>
                                        <p:strVal val="visible"/>
                                      </p:to>
                                    </p:set>
                                    <p:anim calcmode="lin" valueType="num">
                                      <p:cBhvr additive="base">
                                        <p:cTn id="37" dur="500"/>
                                        <p:tgtEl>
                                          <p:spTgt spid="23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35">
                                            <p:txEl>
                                              <p:pRg st="2" end="2"/>
                                            </p:txEl>
                                          </p:spTgt>
                                        </p:tgtEl>
                                        <p:attrNameLst>
                                          <p:attrName>style.visibility</p:attrName>
                                        </p:attrNameLst>
                                      </p:cBhvr>
                                      <p:to>
                                        <p:strVal val="visible"/>
                                      </p:to>
                                    </p:set>
                                    <p:anim calcmode="lin" valueType="num">
                                      <p:cBhvr additive="base">
                                        <p:cTn id="42" dur="500"/>
                                        <p:tgtEl>
                                          <p:spTgt spid="23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35">
                                            <p:txEl>
                                              <p:pRg st="3" end="3"/>
                                            </p:txEl>
                                          </p:spTgt>
                                        </p:tgtEl>
                                        <p:attrNameLst>
                                          <p:attrName>style.visibility</p:attrName>
                                        </p:attrNameLst>
                                      </p:cBhvr>
                                      <p:to>
                                        <p:strVal val="visible"/>
                                      </p:to>
                                    </p:set>
                                    <p:anim calcmode="lin" valueType="num">
                                      <p:cBhvr additive="base">
                                        <p:cTn id="47" dur="500"/>
                                        <p:tgtEl>
                                          <p:spTgt spid="23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35">
                                            <p:txEl>
                                              <p:pRg st="4" end="4"/>
                                            </p:txEl>
                                          </p:spTgt>
                                        </p:tgtEl>
                                        <p:attrNameLst>
                                          <p:attrName>style.visibility</p:attrName>
                                        </p:attrNameLst>
                                      </p:cBhvr>
                                      <p:to>
                                        <p:strVal val="visible"/>
                                      </p:to>
                                    </p:set>
                                    <p:anim calcmode="lin" valueType="num">
                                      <p:cBhvr additive="base">
                                        <p:cTn id="52" dur="500"/>
                                        <p:tgtEl>
                                          <p:spTgt spid="23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235">
                                            <p:txEl>
                                              <p:pRg st="5" end="5"/>
                                            </p:txEl>
                                          </p:spTgt>
                                        </p:tgtEl>
                                        <p:attrNameLst>
                                          <p:attrName>style.visibility</p:attrName>
                                        </p:attrNameLst>
                                      </p:cBhvr>
                                      <p:to>
                                        <p:strVal val="visible"/>
                                      </p:to>
                                    </p:set>
                                    <p:anim calcmode="lin" valueType="num">
                                      <p:cBhvr additive="base">
                                        <p:cTn id="57" dur="500"/>
                                        <p:tgtEl>
                                          <p:spTgt spid="23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235">
                                            <p:txEl>
                                              <p:pRg st="6" end="6"/>
                                            </p:txEl>
                                          </p:spTgt>
                                        </p:tgtEl>
                                        <p:attrNameLst>
                                          <p:attrName>style.visibility</p:attrName>
                                        </p:attrNameLst>
                                      </p:cBhvr>
                                      <p:to>
                                        <p:strVal val="visible"/>
                                      </p:to>
                                    </p:set>
                                    <p:anim calcmode="lin" valueType="num">
                                      <p:cBhvr additive="base">
                                        <p:cTn id="62" dur="500"/>
                                        <p:tgtEl>
                                          <p:spTgt spid="23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35">
                                            <p:txEl>
                                              <p:pRg st="7" end="7"/>
                                            </p:txEl>
                                          </p:spTgt>
                                        </p:tgtEl>
                                        <p:attrNameLst>
                                          <p:attrName>style.visibility</p:attrName>
                                        </p:attrNameLst>
                                      </p:cBhvr>
                                      <p:to>
                                        <p:strVal val="visible"/>
                                      </p:to>
                                    </p:set>
                                    <p:anim calcmode="lin" valueType="num">
                                      <p:cBhvr additive="base">
                                        <p:cTn id="67" dur="500"/>
                                        <p:tgtEl>
                                          <p:spTgt spid="23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235">
                                            <p:txEl>
                                              <p:pRg st="8" end="8"/>
                                            </p:txEl>
                                          </p:spTgt>
                                        </p:tgtEl>
                                        <p:attrNameLst>
                                          <p:attrName>style.visibility</p:attrName>
                                        </p:attrNameLst>
                                      </p:cBhvr>
                                      <p:to>
                                        <p:strVal val="visible"/>
                                      </p:to>
                                    </p:set>
                                    <p:anim calcmode="lin" valueType="num">
                                      <p:cBhvr additive="base">
                                        <p:cTn id="72" dur="500"/>
                                        <p:tgtEl>
                                          <p:spTgt spid="23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235">
                                            <p:txEl>
                                              <p:pRg st="9" end="9"/>
                                            </p:txEl>
                                          </p:spTgt>
                                        </p:tgtEl>
                                        <p:attrNameLst>
                                          <p:attrName>style.visibility</p:attrName>
                                        </p:attrNameLst>
                                      </p:cBhvr>
                                      <p:to>
                                        <p:strVal val="visible"/>
                                      </p:to>
                                    </p:set>
                                    <p:anim calcmode="lin" valueType="num">
                                      <p:cBhvr additive="base">
                                        <p:cTn id="77" dur="500"/>
                                        <p:tgtEl>
                                          <p:spTgt spid="23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235">
                                            <p:txEl>
                                              <p:pRg st="10" end="10"/>
                                            </p:txEl>
                                          </p:spTgt>
                                        </p:tgtEl>
                                        <p:attrNameLst>
                                          <p:attrName>style.visibility</p:attrName>
                                        </p:attrNameLst>
                                      </p:cBhvr>
                                      <p:to>
                                        <p:strVal val="visible"/>
                                      </p:to>
                                    </p:set>
                                    <p:anim calcmode="lin" valueType="num">
                                      <p:cBhvr additive="base">
                                        <p:cTn id="82" dur="500"/>
                                        <p:tgtEl>
                                          <p:spTgt spid="235">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9"/>
          <p:cNvSpPr txBox="1">
            <a:spLocks noGrp="1"/>
          </p:cNvSpPr>
          <p:nvPr>
            <p:ph type="title"/>
          </p:nvPr>
        </p:nvSpPr>
        <p:spPr>
          <a:xfrm>
            <a:off x="0" y="-177800"/>
            <a:ext cx="10972800" cy="1600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APPLICATIONS</a:t>
            </a:r>
            <a:endParaRPr/>
          </a:p>
        </p:txBody>
      </p:sp>
      <p:sp>
        <p:nvSpPr>
          <p:cNvPr id="244" name="Google Shape;244;p19"/>
          <p:cNvSpPr txBox="1">
            <a:spLocks noGrp="1"/>
          </p:cNvSpPr>
          <p:nvPr>
            <p:ph type="body" idx="1"/>
          </p:nvPr>
        </p:nvSpPr>
        <p:spPr>
          <a:xfrm>
            <a:off x="863600" y="1816100"/>
            <a:ext cx="10667999" cy="3777622"/>
          </a:xfrm>
          <a:prstGeom prst="rect">
            <a:avLst/>
          </a:prstGeom>
          <a:noFill/>
          <a:ln>
            <a:noFill/>
          </a:ln>
        </p:spPr>
        <p:txBody>
          <a:bodyPr spcFirstLastPara="1" wrap="square" lIns="91425" tIns="45700" rIns="91425" bIns="45700" anchor="t" anchorCtr="0">
            <a:normAutofit lnSpcReduction="10000"/>
          </a:bodyPr>
          <a:lstStyle/>
          <a:p>
            <a:pPr marL="457200" lvl="0" indent="-457200" algn="l" rtl="0">
              <a:spcBef>
                <a:spcPts val="0"/>
              </a:spcBef>
              <a:spcAft>
                <a:spcPts val="0"/>
              </a:spcAft>
              <a:buClr>
                <a:schemeClr val="dk1"/>
              </a:buClr>
              <a:buSzPts val="3200"/>
              <a:buAutoNum type="arabicPeriod"/>
            </a:pPr>
            <a:r>
              <a:rPr lang="en-US" b="1">
                <a:solidFill>
                  <a:schemeClr val="dk1"/>
                </a:solidFill>
                <a:latin typeface="Times New Roman"/>
                <a:ea typeface="Times New Roman"/>
                <a:cs typeface="Times New Roman"/>
                <a:sym typeface="Times New Roman"/>
              </a:rPr>
              <a:t>Find the square root of  14641</a:t>
            </a:r>
            <a:endParaRPr/>
          </a:p>
          <a:p>
            <a:pPr marL="0" lvl="0" indent="0" algn="l" rtl="0">
              <a:spcBef>
                <a:spcPts val="640"/>
              </a:spcBef>
              <a:spcAft>
                <a:spcPts val="0"/>
              </a:spcAft>
              <a:buClr>
                <a:schemeClr val="dk1"/>
              </a:buClr>
              <a:buSzPts val="3200"/>
              <a:buNone/>
            </a:pPr>
            <a:r>
              <a:rPr lang="en-US">
                <a:solidFill>
                  <a:schemeClr val="dk1"/>
                </a:solidFill>
                <a:latin typeface="Times New Roman"/>
                <a:ea typeface="Times New Roman"/>
                <a:cs typeface="Times New Roman"/>
                <a:sym typeface="Times New Roman"/>
              </a:rPr>
              <a:t>a) 121  		b) 91			c) 111			d) 141</a:t>
            </a:r>
            <a:endParaRPr b="1">
              <a:solidFill>
                <a:schemeClr val="dk1"/>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b="1">
              <a:solidFill>
                <a:schemeClr val="dk1"/>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r>
              <a:rPr lang="en-US" b="1">
                <a:solidFill>
                  <a:schemeClr val="dk1"/>
                </a:solidFill>
                <a:latin typeface="Times New Roman"/>
                <a:ea typeface="Times New Roman"/>
                <a:cs typeface="Times New Roman"/>
                <a:sym typeface="Times New Roman"/>
              </a:rPr>
              <a:t>2. Find the square root of  233289	</a:t>
            </a:r>
            <a:endParaRPr/>
          </a:p>
          <a:p>
            <a:pPr marL="0" lvl="0" indent="0" algn="l" rtl="0">
              <a:spcBef>
                <a:spcPts val="640"/>
              </a:spcBef>
              <a:spcAft>
                <a:spcPts val="0"/>
              </a:spcAft>
              <a:buClr>
                <a:schemeClr val="dk1"/>
              </a:buClr>
              <a:buSzPts val="3200"/>
              <a:buNone/>
            </a:pPr>
            <a:r>
              <a:rPr lang="en-US">
                <a:solidFill>
                  <a:schemeClr val="dk1"/>
                </a:solidFill>
                <a:latin typeface="Times New Roman"/>
                <a:ea typeface="Times New Roman"/>
                <a:cs typeface="Times New Roman"/>
                <a:sym typeface="Times New Roman"/>
              </a:rPr>
              <a:t>a) 587		b) 377			c)483			d) 733</a:t>
            </a:r>
            <a:endParaRPr b="1">
              <a:solidFill>
                <a:schemeClr val="dk1"/>
              </a:solidFill>
              <a:latin typeface="Times New Roman"/>
              <a:ea typeface="Times New Roman"/>
              <a:cs typeface="Times New Roman"/>
              <a:sym typeface="Times New Roman"/>
            </a:endParaRPr>
          </a:p>
          <a:p>
            <a:pPr marL="342900" lvl="0" indent="-342900" algn="l" rtl="0">
              <a:spcBef>
                <a:spcPts val="640"/>
              </a:spcBef>
              <a:spcAft>
                <a:spcPts val="0"/>
              </a:spcAft>
              <a:buClr>
                <a:schemeClr val="dk1"/>
              </a:buClr>
              <a:buSzPts val="3200"/>
              <a:buNone/>
            </a:pPr>
            <a:r>
              <a:rPr lang="en-US" b="1">
                <a:solidFill>
                  <a:schemeClr val="dk1"/>
                </a:solidFill>
                <a:latin typeface="Times New Roman"/>
                <a:ea typeface="Times New Roman"/>
                <a:cs typeface="Times New Roman"/>
                <a:sym typeface="Times New Roman"/>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4">
                                            <p:txEl>
                                              <p:pRg st="0" end="0"/>
                                            </p:txEl>
                                          </p:spTgt>
                                        </p:tgtEl>
                                        <p:attrNameLst>
                                          <p:attrName>style.visibility</p:attrName>
                                        </p:attrNameLst>
                                      </p:cBhvr>
                                      <p:to>
                                        <p:strVal val="visible"/>
                                      </p:to>
                                    </p:set>
                                    <p:anim calcmode="lin" valueType="num">
                                      <p:cBhvr additive="base">
                                        <p:cTn id="7" dur="500"/>
                                        <p:tgtEl>
                                          <p:spTgt spid="24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44">
                                            <p:txEl>
                                              <p:pRg st="1" end="1"/>
                                            </p:txEl>
                                          </p:spTgt>
                                        </p:tgtEl>
                                        <p:attrNameLst>
                                          <p:attrName>style.visibility</p:attrName>
                                        </p:attrNameLst>
                                      </p:cBhvr>
                                      <p:to>
                                        <p:strVal val="visible"/>
                                      </p:to>
                                    </p:set>
                                    <p:anim calcmode="lin" valueType="num">
                                      <p:cBhvr additive="base">
                                        <p:cTn id="12" dur="500"/>
                                        <p:tgtEl>
                                          <p:spTgt spid="24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44">
                                            <p:txEl>
                                              <p:pRg st="2" end="2"/>
                                            </p:txEl>
                                          </p:spTgt>
                                        </p:tgtEl>
                                        <p:attrNameLst>
                                          <p:attrName>style.visibility</p:attrName>
                                        </p:attrNameLst>
                                      </p:cBhvr>
                                      <p:to>
                                        <p:strVal val="visible"/>
                                      </p:to>
                                    </p:set>
                                    <p:anim calcmode="lin" valueType="num">
                                      <p:cBhvr additive="base">
                                        <p:cTn id="17" dur="500"/>
                                        <p:tgtEl>
                                          <p:spTgt spid="24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44">
                                            <p:txEl>
                                              <p:pRg st="3" end="3"/>
                                            </p:txEl>
                                          </p:spTgt>
                                        </p:tgtEl>
                                        <p:attrNameLst>
                                          <p:attrName>style.visibility</p:attrName>
                                        </p:attrNameLst>
                                      </p:cBhvr>
                                      <p:to>
                                        <p:strVal val="visible"/>
                                      </p:to>
                                    </p:set>
                                    <p:anim calcmode="lin" valueType="num">
                                      <p:cBhvr additive="base">
                                        <p:cTn id="22" dur="500"/>
                                        <p:tgtEl>
                                          <p:spTgt spid="24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44">
                                            <p:txEl>
                                              <p:pRg st="4" end="4"/>
                                            </p:txEl>
                                          </p:spTgt>
                                        </p:tgtEl>
                                        <p:attrNameLst>
                                          <p:attrName>style.visibility</p:attrName>
                                        </p:attrNameLst>
                                      </p:cBhvr>
                                      <p:to>
                                        <p:strVal val="visible"/>
                                      </p:to>
                                    </p:set>
                                    <p:anim calcmode="lin" valueType="num">
                                      <p:cBhvr additive="base">
                                        <p:cTn id="27" dur="500"/>
                                        <p:tgtEl>
                                          <p:spTgt spid="24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44">
                                            <p:txEl>
                                              <p:pRg st="5" end="5"/>
                                            </p:txEl>
                                          </p:spTgt>
                                        </p:tgtEl>
                                        <p:attrNameLst>
                                          <p:attrName>style.visibility</p:attrName>
                                        </p:attrNameLst>
                                      </p:cBhvr>
                                      <p:to>
                                        <p:strVal val="visible"/>
                                      </p:to>
                                    </p:set>
                                    <p:anim calcmode="lin" valueType="num">
                                      <p:cBhvr additive="base">
                                        <p:cTn id="32" dur="500"/>
                                        <p:tgtEl>
                                          <p:spTgt spid="24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0"/>
          <p:cNvSpPr txBox="1">
            <a:spLocks noGrp="1"/>
          </p:cNvSpPr>
          <p:nvPr>
            <p:ph type="title"/>
          </p:nvPr>
        </p:nvSpPr>
        <p:spPr>
          <a:xfrm>
            <a:off x="1981200" y="319080"/>
            <a:ext cx="8229600" cy="762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2800"/>
              <a:buFont typeface="Times New Roman"/>
              <a:buNone/>
            </a:pPr>
            <a:r>
              <a:rPr lang="en-US" sz="2800" b="1">
                <a:latin typeface="Times New Roman"/>
                <a:ea typeface="Times New Roman"/>
                <a:cs typeface="Times New Roman"/>
                <a:sym typeface="Times New Roman"/>
              </a:rPr>
              <a:t>          </a:t>
            </a:r>
            <a:r>
              <a:rPr lang="en-US" sz="3600" b="1">
                <a:latin typeface="Times New Roman"/>
                <a:ea typeface="Times New Roman"/>
                <a:cs typeface="Times New Roman"/>
                <a:sym typeface="Times New Roman"/>
              </a:rPr>
              <a:t>HOW TO FIND CUBE</a:t>
            </a:r>
            <a:endParaRPr sz="2000">
              <a:latin typeface="Times New Roman"/>
              <a:ea typeface="Times New Roman"/>
              <a:cs typeface="Times New Roman"/>
              <a:sym typeface="Times New Roman"/>
            </a:endParaRPr>
          </a:p>
        </p:txBody>
      </p:sp>
      <p:pic>
        <p:nvPicPr>
          <p:cNvPr id="250" name="Google Shape;250;p20" descr="C:\Users\admin\Pictures\slkd.png"/>
          <p:cNvPicPr preferRelativeResize="0"/>
          <p:nvPr/>
        </p:nvPicPr>
        <p:blipFill rotWithShape="1">
          <a:blip r:embed="rId3">
            <a:alphaModFix/>
          </a:blip>
          <a:srcRect/>
          <a:stretch/>
        </p:blipFill>
        <p:spPr>
          <a:xfrm>
            <a:off x="1373188" y="984735"/>
            <a:ext cx="8570912" cy="5873265"/>
          </a:xfrm>
          <a:prstGeom prst="rect">
            <a:avLst/>
          </a:prstGeom>
          <a:noFill/>
          <a:ln>
            <a:noFill/>
          </a:ln>
        </p:spPr>
      </p:pic>
      <p:cxnSp>
        <p:nvCxnSpPr>
          <p:cNvPr id="251" name="Google Shape;251;p20"/>
          <p:cNvCxnSpPr/>
          <p:nvPr/>
        </p:nvCxnSpPr>
        <p:spPr>
          <a:xfrm flipH="1">
            <a:off x="4719637" y="1685925"/>
            <a:ext cx="914400" cy="762000"/>
          </a:xfrm>
          <a:prstGeom prst="straightConnector1">
            <a:avLst/>
          </a:prstGeom>
          <a:noFill/>
          <a:ln w="9525" cap="flat" cmpd="sng">
            <a:solidFill>
              <a:srgbClr val="4A7DBA"/>
            </a:solidFill>
            <a:prstDash val="solid"/>
            <a:round/>
            <a:headEnd type="none" w="sm" len="sm"/>
            <a:tailEnd type="none" w="sm" len="sm"/>
          </a:ln>
        </p:spPr>
      </p:cxnSp>
      <p:cxnSp>
        <p:nvCxnSpPr>
          <p:cNvPr id="252" name="Google Shape;252;p20"/>
          <p:cNvCxnSpPr/>
          <p:nvPr/>
        </p:nvCxnSpPr>
        <p:spPr>
          <a:xfrm>
            <a:off x="5938837" y="1609725"/>
            <a:ext cx="1295400" cy="838200"/>
          </a:xfrm>
          <a:prstGeom prst="straightConnector1">
            <a:avLst/>
          </a:prstGeom>
          <a:noFill/>
          <a:ln w="9525" cap="flat" cmpd="sng">
            <a:solidFill>
              <a:srgbClr val="4A7DBA"/>
            </a:solidFill>
            <a:prstDash val="solid"/>
            <a:round/>
            <a:headEnd type="none" w="sm" len="sm"/>
            <a:tailEnd type="stealth" w="med" len="med"/>
          </a:ln>
        </p:spPr>
      </p:cxnSp>
      <p:cxnSp>
        <p:nvCxnSpPr>
          <p:cNvPr id="253" name="Google Shape;253;p20"/>
          <p:cNvCxnSpPr/>
          <p:nvPr/>
        </p:nvCxnSpPr>
        <p:spPr>
          <a:xfrm rot="5400000">
            <a:off x="6281737" y="4772025"/>
            <a:ext cx="685800" cy="1588"/>
          </a:xfrm>
          <a:prstGeom prst="straightConnector1">
            <a:avLst/>
          </a:prstGeom>
          <a:noFill/>
          <a:ln w="9525" cap="flat" cmpd="sng">
            <a:solidFill>
              <a:srgbClr val="4A7DBA"/>
            </a:solidFill>
            <a:prstDash val="solid"/>
            <a:round/>
            <a:headEnd type="none" w="sm" len="sm"/>
            <a:tailEnd type="stealth" w="med" len="med"/>
          </a:ln>
        </p:spPr>
      </p:cxnSp>
      <p:cxnSp>
        <p:nvCxnSpPr>
          <p:cNvPr id="254" name="Google Shape;254;p20"/>
          <p:cNvCxnSpPr/>
          <p:nvPr/>
        </p:nvCxnSpPr>
        <p:spPr>
          <a:xfrm rot="5400000">
            <a:off x="5672137" y="4848225"/>
            <a:ext cx="685800" cy="1588"/>
          </a:xfrm>
          <a:prstGeom prst="straightConnector1">
            <a:avLst/>
          </a:prstGeom>
          <a:noFill/>
          <a:ln w="9525" cap="flat" cmpd="sng">
            <a:solidFill>
              <a:srgbClr val="4A7DBA"/>
            </a:solidFill>
            <a:prstDash val="solid"/>
            <a:round/>
            <a:headEnd type="none" w="sm" len="sm"/>
            <a:tailEnd type="stealth" w="med" len="med"/>
          </a:ln>
        </p:spPr>
      </p:cxnSp>
      <p:cxnSp>
        <p:nvCxnSpPr>
          <p:cNvPr id="255" name="Google Shape;255;p20"/>
          <p:cNvCxnSpPr/>
          <p:nvPr/>
        </p:nvCxnSpPr>
        <p:spPr>
          <a:xfrm rot="5400000">
            <a:off x="5138737" y="4848225"/>
            <a:ext cx="685800" cy="1588"/>
          </a:xfrm>
          <a:prstGeom prst="straightConnector1">
            <a:avLst/>
          </a:prstGeom>
          <a:noFill/>
          <a:ln w="9525" cap="flat" cmpd="sng">
            <a:solidFill>
              <a:srgbClr val="4A7DBA"/>
            </a:solidFill>
            <a:prstDash val="solid"/>
            <a:round/>
            <a:headEnd type="none" w="sm" len="sm"/>
            <a:tailEnd type="stealth" w="med" len="med"/>
          </a:ln>
        </p:spPr>
      </p:cxnSp>
      <p:cxnSp>
        <p:nvCxnSpPr>
          <p:cNvPr id="256" name="Google Shape;256;p20"/>
          <p:cNvCxnSpPr/>
          <p:nvPr/>
        </p:nvCxnSpPr>
        <p:spPr>
          <a:xfrm rot="5400000">
            <a:off x="4300537" y="4772025"/>
            <a:ext cx="685800" cy="1588"/>
          </a:xfrm>
          <a:prstGeom prst="straightConnector1">
            <a:avLst/>
          </a:prstGeom>
          <a:noFill/>
          <a:ln w="9525" cap="flat" cmpd="sng">
            <a:solidFill>
              <a:srgbClr val="4A7DBA"/>
            </a:solidFill>
            <a:prstDash val="solid"/>
            <a:round/>
            <a:headEnd type="none" w="sm" len="sm"/>
            <a:tailEnd type="stealth" w="med" len="med"/>
          </a:ln>
        </p:spPr>
      </p:cxnSp>
      <p:cxnSp>
        <p:nvCxnSpPr>
          <p:cNvPr id="257" name="Google Shape;257;p20"/>
          <p:cNvCxnSpPr/>
          <p:nvPr/>
        </p:nvCxnSpPr>
        <p:spPr>
          <a:xfrm flipH="1">
            <a:off x="3181349" y="4352925"/>
            <a:ext cx="1766888" cy="1004888"/>
          </a:xfrm>
          <a:prstGeom prst="straightConnector1">
            <a:avLst/>
          </a:prstGeom>
          <a:noFill/>
          <a:ln w="9525" cap="flat" cmpd="sng">
            <a:solidFill>
              <a:srgbClr val="4A7DBA"/>
            </a:solidFill>
            <a:prstDash val="solid"/>
            <a:round/>
            <a:headEnd type="none" w="sm" len="sm"/>
            <a:tailEnd type="stealth" w="med" len="med"/>
          </a:ln>
        </p:spPr>
      </p:cxnSp>
      <p:cxnSp>
        <p:nvCxnSpPr>
          <p:cNvPr id="258" name="Google Shape;258;p20"/>
          <p:cNvCxnSpPr/>
          <p:nvPr/>
        </p:nvCxnSpPr>
        <p:spPr>
          <a:xfrm>
            <a:off x="4795837" y="4200525"/>
            <a:ext cx="381000" cy="152400"/>
          </a:xfrm>
          <a:prstGeom prst="bentConnector3">
            <a:avLst>
              <a:gd name="adj1" fmla="val 50000"/>
            </a:avLst>
          </a:prstGeom>
          <a:noFill/>
          <a:ln w="9525" cap="flat" cmpd="sng">
            <a:solidFill>
              <a:srgbClr val="4A7DBA"/>
            </a:solidFill>
            <a:prstDash val="solid"/>
            <a:round/>
            <a:headEnd type="stealth" w="med" len="med"/>
            <a:tailEnd type="stealth"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1"/>
          <p:cNvSpPr txBox="1">
            <a:spLocks noGrp="1"/>
          </p:cNvSpPr>
          <p:nvPr>
            <p:ph type="title"/>
          </p:nvPr>
        </p:nvSpPr>
        <p:spPr>
          <a:xfrm>
            <a:off x="0" y="-177800"/>
            <a:ext cx="10972800" cy="1600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APPLICATIONS</a:t>
            </a:r>
            <a:endParaRPr/>
          </a:p>
        </p:txBody>
      </p:sp>
      <p:sp>
        <p:nvSpPr>
          <p:cNvPr id="265" name="Google Shape;265;p21"/>
          <p:cNvSpPr txBox="1">
            <a:spLocks noGrp="1"/>
          </p:cNvSpPr>
          <p:nvPr>
            <p:ph type="body" idx="1"/>
          </p:nvPr>
        </p:nvSpPr>
        <p:spPr>
          <a:xfrm>
            <a:off x="863600" y="1816100"/>
            <a:ext cx="10223499" cy="4318000"/>
          </a:xfrm>
          <a:prstGeom prst="rect">
            <a:avLst/>
          </a:prstGeom>
          <a:noFill/>
          <a:ln>
            <a:noFill/>
          </a:ln>
        </p:spPr>
        <p:txBody>
          <a:bodyPr spcFirstLastPara="1" wrap="square" lIns="91425" tIns="45700" rIns="91425" bIns="45700" anchor="t" anchorCtr="0">
            <a:normAutofit fontScale="92500"/>
          </a:bodyPr>
          <a:lstStyle/>
          <a:p>
            <a:pPr marL="342900" lvl="0" indent="-342900" algn="l" rtl="0">
              <a:spcBef>
                <a:spcPts val="0"/>
              </a:spcBef>
              <a:spcAft>
                <a:spcPts val="0"/>
              </a:spcAft>
              <a:buClr>
                <a:schemeClr val="dk1"/>
              </a:buClr>
              <a:buSzPct val="100000"/>
              <a:buNone/>
            </a:pPr>
            <a:r>
              <a:rPr lang="en-US" b="1">
                <a:solidFill>
                  <a:schemeClr val="dk1"/>
                </a:solidFill>
                <a:latin typeface="Times New Roman"/>
                <a:ea typeface="Times New Roman"/>
                <a:cs typeface="Times New Roman"/>
                <a:sym typeface="Times New Roman"/>
              </a:rPr>
              <a:t>1. Find the Cube of  17</a:t>
            </a:r>
            <a:endParaRPr/>
          </a:p>
          <a:p>
            <a:pPr marL="457200" lvl="0" indent="-457200" algn="l" rtl="0">
              <a:spcBef>
                <a:spcPts val="592"/>
              </a:spcBef>
              <a:spcAft>
                <a:spcPts val="0"/>
              </a:spcAft>
              <a:buClr>
                <a:schemeClr val="dk1"/>
              </a:buClr>
              <a:buSzPct val="100000"/>
              <a:buAutoNum type="alphaLcParenR"/>
            </a:pPr>
            <a:r>
              <a:rPr lang="en-US">
                <a:solidFill>
                  <a:schemeClr val="dk1"/>
                </a:solidFill>
                <a:latin typeface="Times New Roman"/>
                <a:ea typeface="Times New Roman"/>
                <a:cs typeface="Times New Roman"/>
                <a:sym typeface="Times New Roman"/>
              </a:rPr>
              <a:t>4179  		b) 4963		c) 3821		d) 4913</a:t>
            </a:r>
            <a:endParaRPr/>
          </a:p>
          <a:p>
            <a:pPr marL="457200" lvl="0" indent="-457200" algn="l" rtl="0">
              <a:spcBef>
                <a:spcPts val="592"/>
              </a:spcBef>
              <a:spcAft>
                <a:spcPts val="0"/>
              </a:spcAft>
              <a:buClr>
                <a:schemeClr val="dk1"/>
              </a:buClr>
              <a:buSzPct val="100000"/>
              <a:buNone/>
            </a:pPr>
            <a:endParaRPr b="1">
              <a:solidFill>
                <a:schemeClr val="dk1"/>
              </a:solidFill>
              <a:latin typeface="Times New Roman"/>
              <a:ea typeface="Times New Roman"/>
              <a:cs typeface="Times New Roman"/>
              <a:sym typeface="Times New Roman"/>
            </a:endParaRPr>
          </a:p>
          <a:p>
            <a:pPr marL="342900" lvl="0" indent="-342900" algn="l" rtl="0">
              <a:spcBef>
                <a:spcPts val="592"/>
              </a:spcBef>
              <a:spcAft>
                <a:spcPts val="0"/>
              </a:spcAft>
              <a:buClr>
                <a:schemeClr val="dk1"/>
              </a:buClr>
              <a:buSzPct val="100000"/>
              <a:buNone/>
            </a:pPr>
            <a:r>
              <a:rPr lang="en-US" b="1">
                <a:solidFill>
                  <a:schemeClr val="dk1"/>
                </a:solidFill>
                <a:latin typeface="Times New Roman"/>
                <a:ea typeface="Times New Roman"/>
                <a:cs typeface="Times New Roman"/>
                <a:sym typeface="Times New Roman"/>
              </a:rPr>
              <a:t>2. Find the Cube of  24</a:t>
            </a:r>
            <a:endParaRPr b="1">
              <a:solidFill>
                <a:schemeClr val="dk1"/>
              </a:solidFill>
              <a:latin typeface="Times New Roman"/>
              <a:ea typeface="Times New Roman"/>
              <a:cs typeface="Times New Roman"/>
              <a:sym typeface="Times New Roman"/>
            </a:endParaRPr>
          </a:p>
          <a:p>
            <a:pPr marL="0" lvl="0" indent="0" algn="l" rtl="0">
              <a:spcBef>
                <a:spcPts val="592"/>
              </a:spcBef>
              <a:spcAft>
                <a:spcPts val="0"/>
              </a:spcAft>
              <a:buClr>
                <a:schemeClr val="dk1"/>
              </a:buClr>
              <a:buSzPct val="100000"/>
              <a:buNone/>
            </a:pPr>
            <a:r>
              <a:rPr lang="en-US">
                <a:solidFill>
                  <a:schemeClr val="dk1"/>
                </a:solidFill>
                <a:latin typeface="Times New Roman"/>
                <a:ea typeface="Times New Roman"/>
                <a:cs typeface="Times New Roman"/>
                <a:sym typeface="Times New Roman"/>
              </a:rPr>
              <a:t>a) 14178  		b) 14964		c) 13824		d) 13148</a:t>
            </a:r>
            <a:endParaRPr b="1">
              <a:solidFill>
                <a:schemeClr val="dk1"/>
              </a:solidFill>
              <a:latin typeface="Times New Roman"/>
              <a:ea typeface="Times New Roman"/>
              <a:cs typeface="Times New Roman"/>
              <a:sym typeface="Times New Roman"/>
            </a:endParaRPr>
          </a:p>
          <a:p>
            <a:pPr marL="342900" lvl="0" indent="-342900" algn="l" rtl="0">
              <a:spcBef>
                <a:spcPts val="592"/>
              </a:spcBef>
              <a:spcAft>
                <a:spcPts val="0"/>
              </a:spcAft>
              <a:buClr>
                <a:schemeClr val="dk1"/>
              </a:buClr>
              <a:buSzPct val="100000"/>
              <a:buNone/>
            </a:pPr>
            <a:r>
              <a:rPr lang="en-US" b="1">
                <a:solidFill>
                  <a:schemeClr val="dk1"/>
                </a:solidFill>
                <a:latin typeface="Times New Roman"/>
                <a:ea typeface="Times New Roman"/>
                <a:cs typeface="Times New Roman"/>
                <a:sym typeface="Times New Roman"/>
              </a:rPr>
              <a:t>			</a:t>
            </a:r>
            <a:endParaRPr/>
          </a:p>
          <a:p>
            <a:pPr marL="342900" lvl="0" indent="-342900" algn="l" rtl="0">
              <a:spcBef>
                <a:spcPts val="592"/>
              </a:spcBef>
              <a:spcAft>
                <a:spcPts val="0"/>
              </a:spcAft>
              <a:buClr>
                <a:schemeClr val="dk1"/>
              </a:buClr>
              <a:buSzPct val="100000"/>
              <a:buNone/>
            </a:pPr>
            <a:r>
              <a:rPr lang="en-US" b="1">
                <a:solidFill>
                  <a:schemeClr val="dk1"/>
                </a:solidFill>
                <a:latin typeface="Times New Roman"/>
                <a:ea typeface="Times New Roman"/>
                <a:cs typeface="Times New Roman"/>
                <a:sym typeface="Times New Roman"/>
              </a:rPr>
              <a:t>3. Find the Cube of  73	</a:t>
            </a:r>
            <a:endParaRPr/>
          </a:p>
          <a:p>
            <a:pPr marL="0" lvl="0" indent="0" algn="l" rtl="0">
              <a:spcBef>
                <a:spcPts val="592"/>
              </a:spcBef>
              <a:spcAft>
                <a:spcPts val="0"/>
              </a:spcAft>
              <a:buClr>
                <a:schemeClr val="dk1"/>
              </a:buClr>
              <a:buSzPct val="100000"/>
              <a:buNone/>
            </a:pPr>
            <a:r>
              <a:rPr lang="en-US">
                <a:solidFill>
                  <a:schemeClr val="dk1"/>
                </a:solidFill>
                <a:latin typeface="Times New Roman"/>
                <a:ea typeface="Times New Roman"/>
                <a:cs typeface="Times New Roman"/>
                <a:sym typeface="Times New Roman"/>
              </a:rPr>
              <a:t>a) 384131  		b) 389017		c) 413141		d) 361487</a:t>
            </a:r>
            <a:endParaRPr b="1">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5">
                                            <p:txEl>
                                              <p:pRg st="0" end="0"/>
                                            </p:txEl>
                                          </p:spTgt>
                                        </p:tgtEl>
                                        <p:attrNameLst>
                                          <p:attrName>style.visibility</p:attrName>
                                        </p:attrNameLst>
                                      </p:cBhvr>
                                      <p:to>
                                        <p:strVal val="visible"/>
                                      </p:to>
                                    </p:set>
                                    <p:anim calcmode="lin" valueType="num">
                                      <p:cBhvr additive="base">
                                        <p:cTn id="7" dur="500"/>
                                        <p:tgtEl>
                                          <p:spTgt spid="26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65">
                                            <p:txEl>
                                              <p:pRg st="1" end="1"/>
                                            </p:txEl>
                                          </p:spTgt>
                                        </p:tgtEl>
                                        <p:attrNameLst>
                                          <p:attrName>style.visibility</p:attrName>
                                        </p:attrNameLst>
                                      </p:cBhvr>
                                      <p:to>
                                        <p:strVal val="visible"/>
                                      </p:to>
                                    </p:set>
                                    <p:anim calcmode="lin" valueType="num">
                                      <p:cBhvr additive="base">
                                        <p:cTn id="12" dur="500"/>
                                        <p:tgtEl>
                                          <p:spTgt spid="26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65">
                                            <p:txEl>
                                              <p:pRg st="2" end="2"/>
                                            </p:txEl>
                                          </p:spTgt>
                                        </p:tgtEl>
                                        <p:attrNameLst>
                                          <p:attrName>style.visibility</p:attrName>
                                        </p:attrNameLst>
                                      </p:cBhvr>
                                      <p:to>
                                        <p:strVal val="visible"/>
                                      </p:to>
                                    </p:set>
                                    <p:anim calcmode="lin" valueType="num">
                                      <p:cBhvr additive="base">
                                        <p:cTn id="17" dur="500"/>
                                        <p:tgtEl>
                                          <p:spTgt spid="26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65">
                                            <p:txEl>
                                              <p:pRg st="3" end="3"/>
                                            </p:txEl>
                                          </p:spTgt>
                                        </p:tgtEl>
                                        <p:attrNameLst>
                                          <p:attrName>style.visibility</p:attrName>
                                        </p:attrNameLst>
                                      </p:cBhvr>
                                      <p:to>
                                        <p:strVal val="visible"/>
                                      </p:to>
                                    </p:set>
                                    <p:anim calcmode="lin" valueType="num">
                                      <p:cBhvr additive="base">
                                        <p:cTn id="22" dur="500"/>
                                        <p:tgtEl>
                                          <p:spTgt spid="26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65">
                                            <p:txEl>
                                              <p:pRg st="4" end="4"/>
                                            </p:txEl>
                                          </p:spTgt>
                                        </p:tgtEl>
                                        <p:attrNameLst>
                                          <p:attrName>style.visibility</p:attrName>
                                        </p:attrNameLst>
                                      </p:cBhvr>
                                      <p:to>
                                        <p:strVal val="visible"/>
                                      </p:to>
                                    </p:set>
                                    <p:anim calcmode="lin" valueType="num">
                                      <p:cBhvr additive="base">
                                        <p:cTn id="27" dur="500"/>
                                        <p:tgtEl>
                                          <p:spTgt spid="26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65">
                                            <p:txEl>
                                              <p:pRg st="5" end="5"/>
                                            </p:txEl>
                                          </p:spTgt>
                                        </p:tgtEl>
                                        <p:attrNameLst>
                                          <p:attrName>style.visibility</p:attrName>
                                        </p:attrNameLst>
                                      </p:cBhvr>
                                      <p:to>
                                        <p:strVal val="visible"/>
                                      </p:to>
                                    </p:set>
                                    <p:anim calcmode="lin" valueType="num">
                                      <p:cBhvr additive="base">
                                        <p:cTn id="32" dur="500"/>
                                        <p:tgtEl>
                                          <p:spTgt spid="26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65">
                                            <p:txEl>
                                              <p:pRg st="6" end="6"/>
                                            </p:txEl>
                                          </p:spTgt>
                                        </p:tgtEl>
                                        <p:attrNameLst>
                                          <p:attrName>style.visibility</p:attrName>
                                        </p:attrNameLst>
                                      </p:cBhvr>
                                      <p:to>
                                        <p:strVal val="visible"/>
                                      </p:to>
                                    </p:set>
                                    <p:anim calcmode="lin" valueType="num">
                                      <p:cBhvr additive="base">
                                        <p:cTn id="37" dur="500"/>
                                        <p:tgtEl>
                                          <p:spTgt spid="26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65">
                                            <p:txEl>
                                              <p:pRg st="7" end="7"/>
                                            </p:txEl>
                                          </p:spTgt>
                                        </p:tgtEl>
                                        <p:attrNameLst>
                                          <p:attrName>style.visibility</p:attrName>
                                        </p:attrNameLst>
                                      </p:cBhvr>
                                      <p:to>
                                        <p:strVal val="visible"/>
                                      </p:to>
                                    </p:set>
                                    <p:anim calcmode="lin" valueType="num">
                                      <p:cBhvr additive="base">
                                        <p:cTn id="42" dur="500"/>
                                        <p:tgtEl>
                                          <p:spTgt spid="26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2"/>
          <p:cNvSpPr txBox="1">
            <a:spLocks noGrp="1"/>
          </p:cNvSpPr>
          <p:nvPr>
            <p:ph type="title"/>
          </p:nvPr>
        </p:nvSpPr>
        <p:spPr>
          <a:xfrm>
            <a:off x="1981200" y="533400"/>
            <a:ext cx="8229600" cy="762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2800"/>
              <a:buFont typeface="Times New Roman"/>
              <a:buNone/>
            </a:pPr>
            <a:r>
              <a:rPr lang="en-US" sz="2800" b="1">
                <a:latin typeface="Times New Roman"/>
                <a:ea typeface="Times New Roman"/>
                <a:cs typeface="Times New Roman"/>
                <a:sym typeface="Times New Roman"/>
              </a:rPr>
              <a:t>          </a:t>
            </a:r>
            <a:r>
              <a:rPr lang="en-US" sz="3600" b="1">
                <a:latin typeface="Times New Roman"/>
                <a:ea typeface="Times New Roman"/>
                <a:cs typeface="Times New Roman"/>
                <a:sym typeface="Times New Roman"/>
              </a:rPr>
              <a:t>CUBE ROOT SHORTCUTS</a:t>
            </a:r>
            <a:endParaRPr sz="2000">
              <a:latin typeface="Times New Roman"/>
              <a:ea typeface="Times New Roman"/>
              <a:cs typeface="Times New Roman"/>
              <a:sym typeface="Times New Roman"/>
            </a:endParaRPr>
          </a:p>
        </p:txBody>
      </p:sp>
      <p:sp>
        <p:nvSpPr>
          <p:cNvPr id="271" name="Google Shape;271;p22"/>
          <p:cNvSpPr txBox="1">
            <a:spLocks noGrp="1"/>
          </p:cNvSpPr>
          <p:nvPr>
            <p:ph type="body" idx="1"/>
          </p:nvPr>
        </p:nvSpPr>
        <p:spPr>
          <a:xfrm>
            <a:off x="1981200" y="1295401"/>
            <a:ext cx="8229600" cy="1523999"/>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None/>
            </a:pPr>
            <a:r>
              <a:rPr lang="en-US" sz="2000">
                <a:solidFill>
                  <a:schemeClr val="dk1"/>
                </a:solidFill>
                <a:latin typeface="Times New Roman"/>
                <a:ea typeface="Times New Roman"/>
                <a:cs typeface="Times New Roman"/>
                <a:sym typeface="Times New Roman"/>
              </a:rPr>
              <a:t>Step 1: Check unit digit and write its corresponding last digit number</a:t>
            </a:r>
            <a:endParaRPr/>
          </a:p>
          <a:p>
            <a:pPr marL="342900" lvl="0" indent="-342900" algn="l" rtl="0">
              <a:spcBef>
                <a:spcPts val="400"/>
              </a:spcBef>
              <a:spcAft>
                <a:spcPts val="0"/>
              </a:spcAft>
              <a:buClr>
                <a:schemeClr val="dk1"/>
              </a:buClr>
              <a:buSzPts val="2000"/>
              <a:buNone/>
            </a:pPr>
            <a:r>
              <a:rPr lang="en-US" sz="2000">
                <a:solidFill>
                  <a:schemeClr val="dk1"/>
                </a:solidFill>
                <a:latin typeface="Times New Roman"/>
                <a:ea typeface="Times New Roman"/>
                <a:cs typeface="Times New Roman"/>
                <a:sym typeface="Times New Roman"/>
              </a:rPr>
              <a:t>Step 2: Ignore the last three digits </a:t>
            </a:r>
            <a:endParaRPr/>
          </a:p>
          <a:p>
            <a:pPr marL="342900" lvl="0" indent="-342900" algn="l" rtl="0">
              <a:spcBef>
                <a:spcPts val="400"/>
              </a:spcBef>
              <a:spcAft>
                <a:spcPts val="0"/>
              </a:spcAft>
              <a:buClr>
                <a:schemeClr val="dk1"/>
              </a:buClr>
              <a:buSzPts val="2000"/>
              <a:buNone/>
            </a:pPr>
            <a:r>
              <a:rPr lang="en-US" sz="2000">
                <a:solidFill>
                  <a:schemeClr val="dk1"/>
                </a:solidFill>
                <a:latin typeface="Times New Roman"/>
                <a:ea typeface="Times New Roman"/>
                <a:cs typeface="Times New Roman"/>
                <a:sym typeface="Times New Roman"/>
              </a:rPr>
              <a:t>Step 3:Select whose cube is less than or equal to the remaining digit.</a:t>
            </a:r>
            <a:endParaRPr/>
          </a:p>
          <a:p>
            <a:pPr marL="342900" lvl="0" indent="-342900" algn="l" rtl="0">
              <a:spcBef>
                <a:spcPts val="400"/>
              </a:spcBef>
              <a:spcAft>
                <a:spcPts val="0"/>
              </a:spcAft>
              <a:buClr>
                <a:schemeClr val="dk1"/>
              </a:buClr>
              <a:buSzPts val="2000"/>
              <a:buNone/>
            </a:pPr>
            <a:r>
              <a:rPr lang="en-US" sz="2000">
                <a:solidFill>
                  <a:schemeClr val="dk1"/>
                </a:solidFill>
                <a:latin typeface="Times New Roman"/>
                <a:ea typeface="Times New Roman"/>
                <a:cs typeface="Times New Roman"/>
                <a:sym typeface="Times New Roman"/>
              </a:rPr>
              <a:t>Step 4: Write that number with the corresponding number       </a:t>
            </a:r>
            <a:endParaRPr/>
          </a:p>
        </p:txBody>
      </p:sp>
      <p:graphicFrame>
        <p:nvGraphicFramePr>
          <p:cNvPr id="272" name="Google Shape;272;p22"/>
          <p:cNvGraphicFramePr/>
          <p:nvPr/>
        </p:nvGraphicFramePr>
        <p:xfrm>
          <a:off x="2743200" y="2880360"/>
          <a:ext cx="2819400" cy="3977740"/>
        </p:xfrm>
        <a:graphic>
          <a:graphicData uri="http://schemas.openxmlformats.org/drawingml/2006/table">
            <a:tbl>
              <a:tblPr firstRow="1" bandRow="1">
                <a:noFill/>
                <a:tableStyleId>{6F402540-4D42-42FD-BBD9-16785D1AB3F3}</a:tableStyleId>
              </a:tblPr>
              <a:tblGrid>
                <a:gridCol w="1066800"/>
                <a:gridCol w="914400"/>
                <a:gridCol w="838200"/>
              </a:tblGrid>
              <a:tr h="370850">
                <a:tc>
                  <a:txBody>
                    <a:bodyPr/>
                    <a:lstStyle/>
                    <a:p>
                      <a:pPr marL="0" marR="0" lvl="0" indent="0" algn="ctr" rtl="0">
                        <a:spcBef>
                          <a:spcPts val="0"/>
                        </a:spcBef>
                        <a:spcAft>
                          <a:spcPts val="0"/>
                        </a:spcAft>
                        <a:buNone/>
                      </a:pPr>
                      <a:r>
                        <a:rPr lang="en-US" sz="1800" u="none" strike="noStrike" cap="none">
                          <a:solidFill>
                            <a:schemeClr val="dk1"/>
                          </a:solidFill>
                        </a:rPr>
                        <a:t>Number</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rPr>
                        <a:t>Cube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rPr>
                        <a:t>Last digit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370850">
                <a:tc>
                  <a:txBody>
                    <a:bodyPr/>
                    <a:lstStyle/>
                    <a:p>
                      <a:pPr marL="0" marR="0" lvl="0" indent="0" algn="ctr" rtl="0">
                        <a:spcBef>
                          <a:spcPts val="0"/>
                        </a:spcBef>
                        <a:spcAft>
                          <a:spcPts val="0"/>
                        </a:spcAft>
                        <a:buNone/>
                      </a:pPr>
                      <a:r>
                        <a:rPr lang="en-US" sz="1800" u="none" strike="noStrike" cap="none">
                          <a:solidFill>
                            <a:schemeClr val="dk1"/>
                          </a:solidFill>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370850">
                <a:tc>
                  <a:txBody>
                    <a:bodyPr/>
                    <a:lstStyle/>
                    <a:p>
                      <a:pPr marL="0" marR="0" lvl="0" indent="0" algn="ctr" rtl="0">
                        <a:spcBef>
                          <a:spcPts val="0"/>
                        </a:spcBef>
                        <a:spcAft>
                          <a:spcPts val="0"/>
                        </a:spcAft>
                        <a:buNone/>
                      </a:pPr>
                      <a:r>
                        <a:rPr lang="en-US" sz="1800" u="none" strike="noStrike" cap="none">
                          <a:solidFill>
                            <a:schemeClr val="dk1"/>
                          </a:solidFill>
                        </a:rPr>
                        <a:t>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rPr>
                        <a:t>8</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rPr>
                        <a:t>8</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370850">
                <a:tc>
                  <a:txBody>
                    <a:bodyPr/>
                    <a:lstStyle/>
                    <a:p>
                      <a:pPr marL="0" marR="0" lvl="0" indent="0" algn="ctr" rtl="0">
                        <a:spcBef>
                          <a:spcPts val="0"/>
                        </a:spcBef>
                        <a:spcAft>
                          <a:spcPts val="0"/>
                        </a:spcAft>
                        <a:buNone/>
                      </a:pPr>
                      <a:r>
                        <a:rPr lang="en-US" sz="1800" u="none" strike="noStrike" cap="none">
                          <a:solidFill>
                            <a:schemeClr val="dk1"/>
                          </a:solidFill>
                        </a:rPr>
                        <a:t>3</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rPr>
                        <a:t>27</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rPr>
                        <a:t>7</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370850">
                <a:tc>
                  <a:txBody>
                    <a:bodyPr/>
                    <a:lstStyle/>
                    <a:p>
                      <a:pPr marL="0" marR="0" lvl="0" indent="0" algn="ctr" rtl="0">
                        <a:spcBef>
                          <a:spcPts val="0"/>
                        </a:spcBef>
                        <a:spcAft>
                          <a:spcPts val="0"/>
                        </a:spcAft>
                        <a:buNone/>
                      </a:pPr>
                      <a:r>
                        <a:rPr lang="en-US" sz="1800" u="none" strike="noStrike" cap="none">
                          <a:solidFill>
                            <a:schemeClr val="dk1"/>
                          </a:solidFill>
                        </a:rPr>
                        <a:t>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rPr>
                        <a:t>64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rPr>
                        <a:t>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370850">
                <a:tc>
                  <a:txBody>
                    <a:bodyPr/>
                    <a:lstStyle/>
                    <a:p>
                      <a:pPr marL="0" marR="0" lvl="0" indent="0" algn="ctr" rtl="0">
                        <a:spcBef>
                          <a:spcPts val="0"/>
                        </a:spcBef>
                        <a:spcAft>
                          <a:spcPts val="0"/>
                        </a:spcAft>
                        <a:buNone/>
                      </a:pPr>
                      <a:r>
                        <a:rPr lang="en-US" sz="1800" u="none" strike="noStrike" cap="none">
                          <a:solidFill>
                            <a:schemeClr val="dk1"/>
                          </a:solidFill>
                        </a:rPr>
                        <a:t>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rPr>
                        <a:t>125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rPr>
                        <a:t>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370850">
                <a:tc>
                  <a:txBody>
                    <a:bodyPr/>
                    <a:lstStyle/>
                    <a:p>
                      <a:pPr marL="0" marR="0" lvl="0" indent="0" algn="ctr" rtl="0">
                        <a:spcBef>
                          <a:spcPts val="0"/>
                        </a:spcBef>
                        <a:spcAft>
                          <a:spcPts val="0"/>
                        </a:spcAft>
                        <a:buNone/>
                      </a:pPr>
                      <a:r>
                        <a:rPr lang="en-US" sz="1800" u="none" strike="noStrike" cap="none">
                          <a:solidFill>
                            <a:schemeClr val="dk1"/>
                          </a:solidFill>
                        </a:rPr>
                        <a:t>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rPr>
                        <a:t>216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rPr>
                        <a:t>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370850">
                <a:tc>
                  <a:txBody>
                    <a:bodyPr/>
                    <a:lstStyle/>
                    <a:p>
                      <a:pPr marL="0" marR="0" lvl="0" indent="0" algn="ctr" rtl="0">
                        <a:spcBef>
                          <a:spcPts val="0"/>
                        </a:spcBef>
                        <a:spcAft>
                          <a:spcPts val="0"/>
                        </a:spcAft>
                        <a:buNone/>
                      </a:pPr>
                      <a:r>
                        <a:rPr lang="en-US" sz="1800" u="none" strike="noStrike" cap="none">
                          <a:solidFill>
                            <a:schemeClr val="dk1"/>
                          </a:solidFill>
                        </a:rPr>
                        <a:t>7</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rPr>
                        <a:t>343</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rPr>
                        <a:t>3</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370850">
                <a:tc>
                  <a:txBody>
                    <a:bodyPr/>
                    <a:lstStyle/>
                    <a:p>
                      <a:pPr marL="0" marR="0" lvl="0" indent="0" algn="ctr" rtl="0">
                        <a:spcBef>
                          <a:spcPts val="0"/>
                        </a:spcBef>
                        <a:spcAft>
                          <a:spcPts val="0"/>
                        </a:spcAft>
                        <a:buNone/>
                      </a:pPr>
                      <a:r>
                        <a:rPr lang="en-US" sz="1800" u="none" strike="noStrike" cap="none">
                          <a:solidFill>
                            <a:schemeClr val="dk1"/>
                          </a:solidFill>
                        </a:rPr>
                        <a:t>8</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rPr>
                        <a:t>512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rPr>
                        <a:t>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370850">
                <a:tc>
                  <a:txBody>
                    <a:bodyPr/>
                    <a:lstStyle/>
                    <a:p>
                      <a:pPr marL="0" marR="0" lvl="0" indent="0" algn="ctr" rtl="0">
                        <a:spcBef>
                          <a:spcPts val="0"/>
                        </a:spcBef>
                        <a:spcAft>
                          <a:spcPts val="0"/>
                        </a:spcAft>
                        <a:buNone/>
                      </a:pPr>
                      <a:r>
                        <a:rPr lang="en-US" sz="1800" u="none" strike="noStrike" cap="none">
                          <a:solidFill>
                            <a:schemeClr val="dk1"/>
                          </a:solidFill>
                        </a:rPr>
                        <a:t>9</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rPr>
                        <a:t>729</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rPr>
                        <a:t>9</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sp>
        <p:nvSpPr>
          <p:cNvPr id="273" name="Google Shape;273;p22"/>
          <p:cNvSpPr txBox="1"/>
          <p:nvPr/>
        </p:nvSpPr>
        <p:spPr>
          <a:xfrm>
            <a:off x="6362700" y="2819399"/>
            <a:ext cx="3276600" cy="2555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Example:110592</a:t>
            </a:r>
            <a:endParaRPr sz="2000" u="sng">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		                       8</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           4</a:t>
            </a:r>
            <a:r>
              <a:rPr lang="en-US" sz="2000" b="1" baseline="30000">
                <a:solidFill>
                  <a:schemeClr val="dk1"/>
                </a:solidFill>
                <a:latin typeface="Calibri"/>
                <a:ea typeface="Calibri"/>
                <a:cs typeface="Calibri"/>
                <a:sym typeface="Calibri"/>
              </a:rPr>
              <a:t>3</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baseline="30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Now, 48 will be the answer</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cxnSp>
        <p:nvCxnSpPr>
          <p:cNvPr id="274" name="Google Shape;274;p22"/>
          <p:cNvCxnSpPr/>
          <p:nvPr/>
        </p:nvCxnSpPr>
        <p:spPr>
          <a:xfrm rot="5400000">
            <a:off x="7063740" y="3467100"/>
            <a:ext cx="868680" cy="274320"/>
          </a:xfrm>
          <a:prstGeom prst="straightConnector1">
            <a:avLst/>
          </a:prstGeom>
          <a:noFill/>
          <a:ln w="9525" cap="flat" cmpd="sng">
            <a:solidFill>
              <a:srgbClr val="4A7DBA"/>
            </a:solidFill>
            <a:prstDash val="solid"/>
            <a:round/>
            <a:headEnd type="none" w="sm" len="sm"/>
            <a:tailEnd type="stealth" w="med" len="med"/>
          </a:ln>
        </p:spPr>
      </p:cxnSp>
      <p:cxnSp>
        <p:nvCxnSpPr>
          <p:cNvPr id="275" name="Google Shape;275;p22"/>
          <p:cNvCxnSpPr/>
          <p:nvPr/>
        </p:nvCxnSpPr>
        <p:spPr>
          <a:xfrm rot="-5400000" flipH="1">
            <a:off x="8290560" y="3139440"/>
            <a:ext cx="335280" cy="335280"/>
          </a:xfrm>
          <a:prstGeom prst="straightConnector1">
            <a:avLst/>
          </a:prstGeom>
          <a:noFill/>
          <a:ln w="9525" cap="flat" cmpd="sng">
            <a:solidFill>
              <a:srgbClr val="4A7DBA"/>
            </a:solidFill>
            <a:prstDash val="solid"/>
            <a:round/>
            <a:headEnd type="none" w="sm" len="sm"/>
            <a:tailEnd type="stealth"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1">
                                            <p:txEl>
                                              <p:pRg st="0" end="0"/>
                                            </p:txEl>
                                          </p:spTgt>
                                        </p:tgtEl>
                                        <p:attrNameLst>
                                          <p:attrName>style.visibility</p:attrName>
                                        </p:attrNameLst>
                                      </p:cBhvr>
                                      <p:to>
                                        <p:strVal val="visible"/>
                                      </p:to>
                                    </p:set>
                                    <p:anim calcmode="lin" valueType="num">
                                      <p:cBhvr additive="base">
                                        <p:cTn id="7" dur="500"/>
                                        <p:tgtEl>
                                          <p:spTgt spid="27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71">
                                            <p:txEl>
                                              <p:pRg st="1" end="1"/>
                                            </p:txEl>
                                          </p:spTgt>
                                        </p:tgtEl>
                                        <p:attrNameLst>
                                          <p:attrName>style.visibility</p:attrName>
                                        </p:attrNameLst>
                                      </p:cBhvr>
                                      <p:to>
                                        <p:strVal val="visible"/>
                                      </p:to>
                                    </p:set>
                                    <p:anim calcmode="lin" valueType="num">
                                      <p:cBhvr additive="base">
                                        <p:cTn id="12" dur="500"/>
                                        <p:tgtEl>
                                          <p:spTgt spid="27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71">
                                            <p:txEl>
                                              <p:pRg st="2" end="2"/>
                                            </p:txEl>
                                          </p:spTgt>
                                        </p:tgtEl>
                                        <p:attrNameLst>
                                          <p:attrName>style.visibility</p:attrName>
                                        </p:attrNameLst>
                                      </p:cBhvr>
                                      <p:to>
                                        <p:strVal val="visible"/>
                                      </p:to>
                                    </p:set>
                                    <p:anim calcmode="lin" valueType="num">
                                      <p:cBhvr additive="base">
                                        <p:cTn id="17" dur="500"/>
                                        <p:tgtEl>
                                          <p:spTgt spid="27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71">
                                            <p:txEl>
                                              <p:pRg st="3" end="3"/>
                                            </p:txEl>
                                          </p:spTgt>
                                        </p:tgtEl>
                                        <p:attrNameLst>
                                          <p:attrName>style.visibility</p:attrName>
                                        </p:attrNameLst>
                                      </p:cBhvr>
                                      <p:to>
                                        <p:strVal val="visible"/>
                                      </p:to>
                                    </p:set>
                                    <p:anim calcmode="lin" valueType="num">
                                      <p:cBhvr additive="base">
                                        <p:cTn id="22" dur="500"/>
                                        <p:tgtEl>
                                          <p:spTgt spid="27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72"/>
                                        </p:tgtEl>
                                        <p:attrNameLst>
                                          <p:attrName>style.visibility</p:attrName>
                                        </p:attrNameLst>
                                      </p:cBhvr>
                                      <p:to>
                                        <p:strVal val="visible"/>
                                      </p:to>
                                    </p:set>
                                    <p:anim calcmode="lin" valueType="num">
                                      <p:cBhvr additive="base">
                                        <p:cTn id="27" dur="500"/>
                                        <p:tgtEl>
                                          <p:spTgt spid="272"/>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73">
                                            <p:txEl>
                                              <p:pRg st="0" end="0"/>
                                            </p:txEl>
                                          </p:spTgt>
                                        </p:tgtEl>
                                        <p:attrNameLst>
                                          <p:attrName>style.visibility</p:attrName>
                                        </p:attrNameLst>
                                      </p:cBhvr>
                                      <p:to>
                                        <p:strVal val="visible"/>
                                      </p:to>
                                    </p:set>
                                    <p:anim calcmode="lin" valueType="num">
                                      <p:cBhvr additive="base">
                                        <p:cTn id="32" dur="500"/>
                                        <p:tgtEl>
                                          <p:spTgt spid="27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73">
                                            <p:txEl>
                                              <p:pRg st="1" end="1"/>
                                            </p:txEl>
                                          </p:spTgt>
                                        </p:tgtEl>
                                        <p:attrNameLst>
                                          <p:attrName>style.visibility</p:attrName>
                                        </p:attrNameLst>
                                      </p:cBhvr>
                                      <p:to>
                                        <p:strVal val="visible"/>
                                      </p:to>
                                    </p:set>
                                    <p:anim calcmode="lin" valueType="num">
                                      <p:cBhvr additive="base">
                                        <p:cTn id="37" dur="500"/>
                                        <p:tgtEl>
                                          <p:spTgt spid="27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73">
                                            <p:txEl>
                                              <p:pRg st="2" end="2"/>
                                            </p:txEl>
                                          </p:spTgt>
                                        </p:tgtEl>
                                        <p:attrNameLst>
                                          <p:attrName>style.visibility</p:attrName>
                                        </p:attrNameLst>
                                      </p:cBhvr>
                                      <p:to>
                                        <p:strVal val="visible"/>
                                      </p:to>
                                    </p:set>
                                    <p:anim calcmode="lin" valueType="num">
                                      <p:cBhvr additive="base">
                                        <p:cTn id="42" dur="500"/>
                                        <p:tgtEl>
                                          <p:spTgt spid="27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73">
                                            <p:txEl>
                                              <p:pRg st="3" end="3"/>
                                            </p:txEl>
                                          </p:spTgt>
                                        </p:tgtEl>
                                        <p:attrNameLst>
                                          <p:attrName>style.visibility</p:attrName>
                                        </p:attrNameLst>
                                      </p:cBhvr>
                                      <p:to>
                                        <p:strVal val="visible"/>
                                      </p:to>
                                    </p:set>
                                    <p:anim calcmode="lin" valueType="num">
                                      <p:cBhvr additive="base">
                                        <p:cTn id="47" dur="500"/>
                                        <p:tgtEl>
                                          <p:spTgt spid="27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73">
                                            <p:txEl>
                                              <p:pRg st="4" end="4"/>
                                            </p:txEl>
                                          </p:spTgt>
                                        </p:tgtEl>
                                        <p:attrNameLst>
                                          <p:attrName>style.visibility</p:attrName>
                                        </p:attrNameLst>
                                      </p:cBhvr>
                                      <p:to>
                                        <p:strVal val="visible"/>
                                      </p:to>
                                    </p:set>
                                    <p:anim calcmode="lin" valueType="num">
                                      <p:cBhvr additive="base">
                                        <p:cTn id="52" dur="500"/>
                                        <p:tgtEl>
                                          <p:spTgt spid="27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273">
                                            <p:txEl>
                                              <p:pRg st="5" end="5"/>
                                            </p:txEl>
                                          </p:spTgt>
                                        </p:tgtEl>
                                        <p:attrNameLst>
                                          <p:attrName>style.visibility</p:attrName>
                                        </p:attrNameLst>
                                      </p:cBhvr>
                                      <p:to>
                                        <p:strVal val="visible"/>
                                      </p:to>
                                    </p:set>
                                    <p:anim calcmode="lin" valueType="num">
                                      <p:cBhvr additive="base">
                                        <p:cTn id="57" dur="500"/>
                                        <p:tgtEl>
                                          <p:spTgt spid="27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273">
                                            <p:txEl>
                                              <p:pRg st="6" end="6"/>
                                            </p:txEl>
                                          </p:spTgt>
                                        </p:tgtEl>
                                        <p:attrNameLst>
                                          <p:attrName>style.visibility</p:attrName>
                                        </p:attrNameLst>
                                      </p:cBhvr>
                                      <p:to>
                                        <p:strVal val="visible"/>
                                      </p:to>
                                    </p:set>
                                    <p:anim calcmode="lin" valueType="num">
                                      <p:cBhvr additive="base">
                                        <p:cTn id="62" dur="500"/>
                                        <p:tgtEl>
                                          <p:spTgt spid="27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73">
                                            <p:txEl>
                                              <p:pRg st="7" end="7"/>
                                            </p:txEl>
                                          </p:spTgt>
                                        </p:tgtEl>
                                        <p:attrNameLst>
                                          <p:attrName>style.visibility</p:attrName>
                                        </p:attrNameLst>
                                      </p:cBhvr>
                                      <p:to>
                                        <p:strVal val="visible"/>
                                      </p:to>
                                    </p:set>
                                    <p:anim calcmode="lin" valueType="num">
                                      <p:cBhvr additive="base">
                                        <p:cTn id="67" dur="500"/>
                                        <p:tgtEl>
                                          <p:spTgt spid="27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3"/>
          <p:cNvSpPr txBox="1">
            <a:spLocks noGrp="1"/>
          </p:cNvSpPr>
          <p:nvPr>
            <p:ph type="title"/>
          </p:nvPr>
        </p:nvSpPr>
        <p:spPr>
          <a:xfrm>
            <a:off x="0" y="-177800"/>
            <a:ext cx="10972800" cy="1600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APPLICATIONS</a:t>
            </a:r>
            <a:endParaRPr/>
          </a:p>
        </p:txBody>
      </p:sp>
      <p:sp>
        <p:nvSpPr>
          <p:cNvPr id="282" name="Google Shape;282;p23"/>
          <p:cNvSpPr txBox="1">
            <a:spLocks noGrp="1"/>
          </p:cNvSpPr>
          <p:nvPr>
            <p:ph type="body" idx="1"/>
          </p:nvPr>
        </p:nvSpPr>
        <p:spPr>
          <a:xfrm>
            <a:off x="965200" y="1816100"/>
            <a:ext cx="9893299" cy="4356100"/>
          </a:xfrm>
          <a:prstGeom prst="rect">
            <a:avLst/>
          </a:prstGeom>
          <a:noFill/>
          <a:ln>
            <a:noFill/>
          </a:ln>
        </p:spPr>
        <p:txBody>
          <a:bodyPr spcFirstLastPara="1" wrap="square" lIns="91425" tIns="45700" rIns="91425" bIns="45700" anchor="t" anchorCtr="0">
            <a:normAutofit/>
          </a:bodyPr>
          <a:lstStyle/>
          <a:p>
            <a:pPr marL="457200" lvl="0" indent="-457200" algn="l" rtl="0">
              <a:spcBef>
                <a:spcPts val="0"/>
              </a:spcBef>
              <a:spcAft>
                <a:spcPts val="0"/>
              </a:spcAft>
              <a:buClr>
                <a:schemeClr val="dk1"/>
              </a:buClr>
              <a:buSzPts val="3200"/>
              <a:buAutoNum type="arabicPeriod"/>
            </a:pPr>
            <a:r>
              <a:rPr lang="en-US" b="1">
                <a:solidFill>
                  <a:schemeClr val="dk1"/>
                </a:solidFill>
                <a:latin typeface="Times New Roman"/>
                <a:ea typeface="Times New Roman"/>
                <a:cs typeface="Times New Roman"/>
                <a:sym typeface="Times New Roman"/>
              </a:rPr>
              <a:t>Find the cube root of  5832</a:t>
            </a:r>
            <a:endParaRPr b="1">
              <a:solidFill>
                <a:schemeClr val="dk1"/>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r>
              <a:rPr lang="en-US">
                <a:solidFill>
                  <a:schemeClr val="dk1"/>
                </a:solidFill>
                <a:latin typeface="Times New Roman"/>
                <a:ea typeface="Times New Roman"/>
                <a:cs typeface="Times New Roman"/>
                <a:sym typeface="Times New Roman"/>
              </a:rPr>
              <a:t>a) 14	  		b) 18			c) 16			d) 22</a:t>
            </a:r>
            <a:endParaRPr b="1">
              <a:solidFill>
                <a:schemeClr val="dk1"/>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r>
              <a:rPr lang="en-US" b="1">
                <a:solidFill>
                  <a:schemeClr val="dk1"/>
                </a:solidFill>
                <a:latin typeface="Times New Roman"/>
                <a:ea typeface="Times New Roman"/>
                <a:cs typeface="Times New Roman"/>
                <a:sym typeface="Times New Roman"/>
              </a:rPr>
              <a:t>			</a:t>
            </a:r>
            <a:endParaRPr/>
          </a:p>
          <a:p>
            <a:pPr marL="342900" lvl="0" indent="-342900" algn="l" rtl="0">
              <a:spcBef>
                <a:spcPts val="640"/>
              </a:spcBef>
              <a:spcAft>
                <a:spcPts val="0"/>
              </a:spcAft>
              <a:buClr>
                <a:schemeClr val="dk1"/>
              </a:buClr>
              <a:buSzPts val="3200"/>
              <a:buNone/>
            </a:pPr>
            <a:r>
              <a:rPr lang="en-US" b="1">
                <a:solidFill>
                  <a:schemeClr val="dk1"/>
                </a:solidFill>
                <a:latin typeface="Times New Roman"/>
                <a:ea typeface="Times New Roman"/>
                <a:cs typeface="Times New Roman"/>
                <a:sym typeface="Times New Roman"/>
              </a:rPr>
              <a:t>2. Find the cube root of 24389</a:t>
            </a:r>
            <a:endParaRPr/>
          </a:p>
          <a:p>
            <a:pPr marL="342900" lvl="0" indent="-342900" algn="l" rtl="0">
              <a:spcBef>
                <a:spcPts val="640"/>
              </a:spcBef>
              <a:spcAft>
                <a:spcPts val="0"/>
              </a:spcAft>
              <a:buClr>
                <a:schemeClr val="dk1"/>
              </a:buClr>
              <a:buSzPts val="3200"/>
              <a:buNone/>
            </a:pPr>
            <a:r>
              <a:rPr lang="en-US">
                <a:solidFill>
                  <a:schemeClr val="dk1"/>
                </a:solidFill>
                <a:latin typeface="Times New Roman"/>
                <a:ea typeface="Times New Roman"/>
                <a:cs typeface="Times New Roman"/>
                <a:sym typeface="Times New Roman"/>
              </a:rPr>
              <a:t>a) 33 	 		b) 43			c) 23			d) 29</a:t>
            </a:r>
            <a:endParaRPr b="1">
              <a:solidFill>
                <a:schemeClr val="dk1"/>
              </a:solidFill>
              <a:latin typeface="Times New Roman"/>
              <a:ea typeface="Times New Roman"/>
              <a:cs typeface="Times New Roman"/>
              <a:sym typeface="Times New Roman"/>
            </a:endParaRPr>
          </a:p>
          <a:p>
            <a:pPr marL="342900" lvl="0" indent="-342900" algn="l" rtl="0">
              <a:spcBef>
                <a:spcPts val="640"/>
              </a:spcBef>
              <a:spcAft>
                <a:spcPts val="0"/>
              </a:spcAft>
              <a:buClr>
                <a:schemeClr val="dk1"/>
              </a:buClr>
              <a:buSzPts val="3200"/>
              <a:buNone/>
            </a:pPr>
            <a:r>
              <a:rPr lang="en-US" b="1">
                <a:solidFill>
                  <a:schemeClr val="dk1"/>
                </a:solidFill>
                <a:latin typeface="Times New Roman"/>
                <a:ea typeface="Times New Roman"/>
                <a:cs typeface="Times New Roman"/>
                <a:sym typeface="Times New Roman"/>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2">
                                            <p:txEl>
                                              <p:pRg st="0" end="0"/>
                                            </p:txEl>
                                          </p:spTgt>
                                        </p:tgtEl>
                                        <p:attrNameLst>
                                          <p:attrName>style.visibility</p:attrName>
                                        </p:attrNameLst>
                                      </p:cBhvr>
                                      <p:to>
                                        <p:strVal val="visible"/>
                                      </p:to>
                                    </p:set>
                                    <p:anim calcmode="lin" valueType="num">
                                      <p:cBhvr additive="base">
                                        <p:cTn id="7" dur="500"/>
                                        <p:tgtEl>
                                          <p:spTgt spid="28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82">
                                            <p:txEl>
                                              <p:pRg st="1" end="1"/>
                                            </p:txEl>
                                          </p:spTgt>
                                        </p:tgtEl>
                                        <p:attrNameLst>
                                          <p:attrName>style.visibility</p:attrName>
                                        </p:attrNameLst>
                                      </p:cBhvr>
                                      <p:to>
                                        <p:strVal val="visible"/>
                                      </p:to>
                                    </p:set>
                                    <p:anim calcmode="lin" valueType="num">
                                      <p:cBhvr additive="base">
                                        <p:cTn id="12" dur="500"/>
                                        <p:tgtEl>
                                          <p:spTgt spid="28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82">
                                            <p:txEl>
                                              <p:pRg st="2" end="2"/>
                                            </p:txEl>
                                          </p:spTgt>
                                        </p:tgtEl>
                                        <p:attrNameLst>
                                          <p:attrName>style.visibility</p:attrName>
                                        </p:attrNameLst>
                                      </p:cBhvr>
                                      <p:to>
                                        <p:strVal val="visible"/>
                                      </p:to>
                                    </p:set>
                                    <p:anim calcmode="lin" valueType="num">
                                      <p:cBhvr additive="base">
                                        <p:cTn id="17" dur="500"/>
                                        <p:tgtEl>
                                          <p:spTgt spid="28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82">
                                            <p:txEl>
                                              <p:pRg st="3" end="3"/>
                                            </p:txEl>
                                          </p:spTgt>
                                        </p:tgtEl>
                                        <p:attrNameLst>
                                          <p:attrName>style.visibility</p:attrName>
                                        </p:attrNameLst>
                                      </p:cBhvr>
                                      <p:to>
                                        <p:strVal val="visible"/>
                                      </p:to>
                                    </p:set>
                                    <p:anim calcmode="lin" valueType="num">
                                      <p:cBhvr additive="base">
                                        <p:cTn id="22" dur="500"/>
                                        <p:tgtEl>
                                          <p:spTgt spid="28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82">
                                            <p:txEl>
                                              <p:pRg st="4" end="4"/>
                                            </p:txEl>
                                          </p:spTgt>
                                        </p:tgtEl>
                                        <p:attrNameLst>
                                          <p:attrName>style.visibility</p:attrName>
                                        </p:attrNameLst>
                                      </p:cBhvr>
                                      <p:to>
                                        <p:strVal val="visible"/>
                                      </p:to>
                                    </p:set>
                                    <p:anim calcmode="lin" valueType="num">
                                      <p:cBhvr additive="base">
                                        <p:cTn id="27" dur="500"/>
                                        <p:tgtEl>
                                          <p:spTgt spid="28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82">
                                            <p:txEl>
                                              <p:pRg st="5" end="5"/>
                                            </p:txEl>
                                          </p:spTgt>
                                        </p:tgtEl>
                                        <p:attrNameLst>
                                          <p:attrName>style.visibility</p:attrName>
                                        </p:attrNameLst>
                                      </p:cBhvr>
                                      <p:to>
                                        <p:strVal val="visible"/>
                                      </p:to>
                                    </p:set>
                                    <p:anim calcmode="lin" valueType="num">
                                      <p:cBhvr additive="base">
                                        <p:cTn id="32" dur="500"/>
                                        <p:tgtEl>
                                          <p:spTgt spid="28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2362200" y="533400"/>
            <a:ext cx="7848600" cy="1036638"/>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Times New Roman"/>
              <a:buNone/>
            </a:pPr>
            <a:r>
              <a:rPr lang="en-US" sz="3600" b="1">
                <a:latin typeface="Times New Roman"/>
                <a:ea typeface="Times New Roman"/>
                <a:cs typeface="Times New Roman"/>
                <a:sym typeface="Times New Roman"/>
              </a:rPr>
              <a:t>      MULTIPLICATION OF NUMBERS WITH 5, 25 &amp; 125</a:t>
            </a:r>
            <a:endParaRPr sz="3600" b="1">
              <a:latin typeface="Times New Roman"/>
              <a:ea typeface="Times New Roman"/>
              <a:cs typeface="Times New Roman"/>
              <a:sym typeface="Times New Roman"/>
            </a:endParaRPr>
          </a:p>
        </p:txBody>
      </p:sp>
      <p:sp>
        <p:nvSpPr>
          <p:cNvPr id="101" name="Google Shape;101;p3"/>
          <p:cNvSpPr txBox="1">
            <a:spLocks noGrp="1"/>
          </p:cNvSpPr>
          <p:nvPr>
            <p:ph type="body" idx="1"/>
          </p:nvPr>
        </p:nvSpPr>
        <p:spPr>
          <a:xfrm>
            <a:off x="2209800" y="1371600"/>
            <a:ext cx="7696200" cy="51816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None/>
            </a:pPr>
            <a:endParaRPr sz="2400">
              <a:solidFill>
                <a:schemeClr val="dk1"/>
              </a:solidFill>
              <a:latin typeface="Times New Roman"/>
              <a:ea typeface="Times New Roman"/>
              <a:cs typeface="Times New Roman"/>
              <a:sym typeface="Times New Roman"/>
            </a:endParaRPr>
          </a:p>
          <a:p>
            <a:pPr marL="342900" lvl="0" indent="-342900" algn="l" rtl="0">
              <a:spcBef>
                <a:spcPts val="48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1. 8*5 </a:t>
            </a:r>
            <a:endParaRPr/>
          </a:p>
          <a:p>
            <a:pPr marL="342900" lvl="0" indent="-342900" algn="l" rtl="0">
              <a:spcBef>
                <a:spcPts val="48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Solution :- half the number and write one zero with it</a:t>
            </a:r>
            <a:endParaRPr/>
          </a:p>
          <a:p>
            <a:pPr marL="342900" lvl="0" indent="-342900" algn="l" rtl="0">
              <a:spcBef>
                <a:spcPts val="48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 So 8*5 = 8/2 =4 and write one zero = 40</a:t>
            </a:r>
            <a:endParaRPr/>
          </a:p>
          <a:p>
            <a:pPr marL="342900" lvl="0" indent="-342900" algn="l" rtl="0">
              <a:spcBef>
                <a:spcPts val="48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2. 8*25</a:t>
            </a:r>
            <a:endParaRPr/>
          </a:p>
          <a:p>
            <a:pPr marL="342900" lvl="0" indent="-342900" algn="l" rtl="0">
              <a:spcBef>
                <a:spcPts val="48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Solution :- half the given number two times and write two zeroes with it</a:t>
            </a:r>
            <a:endParaRPr/>
          </a:p>
          <a:p>
            <a:pPr marL="342900" lvl="0" indent="-342900" algn="l" rtl="0">
              <a:spcBef>
                <a:spcPts val="48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So 8*25 = 8/2 = 4, 4/2 = 2 and write two zeroes= 200</a:t>
            </a:r>
            <a:endParaRPr/>
          </a:p>
          <a:p>
            <a:pPr marL="342900" lvl="0" indent="-342900" algn="l" rtl="0">
              <a:spcBef>
                <a:spcPts val="48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3. 8*125</a:t>
            </a:r>
            <a:endParaRPr/>
          </a:p>
          <a:p>
            <a:pPr marL="342900" lvl="0" indent="-342900" algn="l" rtl="0">
              <a:spcBef>
                <a:spcPts val="48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Solution:- half the given number three times and write three zeroes with it</a:t>
            </a:r>
            <a:endParaRPr/>
          </a:p>
          <a:p>
            <a:pPr marL="342900" lvl="0" indent="-342900" algn="l" rtl="0">
              <a:spcBef>
                <a:spcPts val="48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So 8*125 = 8/2=4,4/2=2,2/2=1 and write three zeroes = 1000</a:t>
            </a:r>
            <a:endParaRPr/>
          </a:p>
          <a:p>
            <a:pPr marL="342900" lvl="0" indent="-342900" algn="l" rtl="0">
              <a:spcBef>
                <a:spcPts val="480"/>
              </a:spcBef>
              <a:spcAft>
                <a:spcPts val="0"/>
              </a:spcAft>
              <a:buClr>
                <a:schemeClr val="dk1"/>
              </a:buClr>
              <a:buSzPts val="2400"/>
              <a:buNone/>
            </a:pPr>
            <a:endParaRPr sz="2400">
              <a:solidFill>
                <a:schemeClr val="dk1"/>
              </a:solidFill>
              <a:latin typeface="Times New Roman"/>
              <a:ea typeface="Times New Roman"/>
              <a:cs typeface="Times New Roman"/>
              <a:sym typeface="Times New Roman"/>
            </a:endParaRPr>
          </a:p>
          <a:p>
            <a:pPr marL="342900" lvl="0" indent="-342900" algn="l" rtl="0">
              <a:spcBef>
                <a:spcPts val="480"/>
              </a:spcBef>
              <a:spcAft>
                <a:spcPts val="0"/>
              </a:spcAft>
              <a:buClr>
                <a:schemeClr val="dk1"/>
              </a:buClr>
              <a:buSzPts val="2400"/>
              <a:buNone/>
            </a:pPr>
            <a:endParaRPr sz="2400">
              <a:solidFill>
                <a:schemeClr val="dk1"/>
              </a:solidFill>
              <a:latin typeface="Times New Roman"/>
              <a:ea typeface="Times New Roman"/>
              <a:cs typeface="Times New Roman"/>
              <a:sym typeface="Times New Roman"/>
            </a:endParaRPr>
          </a:p>
          <a:p>
            <a:pPr marL="342900" lvl="0" indent="-342900" algn="l" rtl="0">
              <a:spcBef>
                <a:spcPts val="480"/>
              </a:spcBef>
              <a:spcAft>
                <a:spcPts val="0"/>
              </a:spcAft>
              <a:buClr>
                <a:schemeClr val="dk1"/>
              </a:buClr>
              <a:buSzPts val="2400"/>
              <a:buNone/>
            </a:pPr>
            <a:r>
              <a:rPr lang="en-US" sz="2400" b="1">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4"/>
          <p:cNvSpPr txBox="1">
            <a:spLocks noGrp="1"/>
          </p:cNvSpPr>
          <p:nvPr>
            <p:ph type="title"/>
          </p:nvPr>
        </p:nvSpPr>
        <p:spPr>
          <a:xfrm>
            <a:off x="0" y="-177800"/>
            <a:ext cx="10972800" cy="1600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APPLICATIONS</a:t>
            </a:r>
            <a:endParaRPr/>
          </a:p>
        </p:txBody>
      </p:sp>
      <p:sp>
        <p:nvSpPr>
          <p:cNvPr id="108" name="Google Shape;108;p4"/>
          <p:cNvSpPr txBox="1">
            <a:spLocks noGrp="1"/>
          </p:cNvSpPr>
          <p:nvPr>
            <p:ph type="body" idx="1"/>
          </p:nvPr>
        </p:nvSpPr>
        <p:spPr>
          <a:xfrm>
            <a:off x="406400" y="1422400"/>
            <a:ext cx="10566399" cy="4597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a:solidFill>
                  <a:schemeClr val="dk1"/>
                </a:solidFill>
                <a:latin typeface="Times New Roman"/>
                <a:ea typeface="Times New Roman"/>
                <a:cs typeface="Times New Roman"/>
                <a:sym typeface="Times New Roman"/>
              </a:rPr>
              <a:t/>
            </a: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1. </a:t>
            </a:r>
            <a:r>
              <a:rPr lang="en-US" b="1">
                <a:solidFill>
                  <a:srgbClr val="000000"/>
                </a:solidFill>
                <a:latin typeface="Times New Roman"/>
                <a:ea typeface="Times New Roman"/>
                <a:cs typeface="Times New Roman"/>
                <a:sym typeface="Times New Roman"/>
              </a:rPr>
              <a:t>Find the product 37 x 25?</a:t>
            </a:r>
            <a:endParaRPr/>
          </a:p>
          <a:p>
            <a:pPr marL="0" lvl="0" indent="0" algn="l" rtl="0">
              <a:spcBef>
                <a:spcPts val="0"/>
              </a:spcBef>
              <a:spcAft>
                <a:spcPts val="0"/>
              </a:spcAft>
              <a:buClr>
                <a:schemeClr val="dk1"/>
              </a:buClr>
              <a:buSzPts val="3200"/>
              <a:buNone/>
            </a:pP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Clr>
                <a:srgbClr val="000000"/>
              </a:buClr>
              <a:buSzPts val="3200"/>
              <a:buNone/>
            </a:pPr>
            <a:r>
              <a:rPr lang="en-US">
                <a:solidFill>
                  <a:srgbClr val="000000"/>
                </a:solidFill>
                <a:latin typeface="Times New Roman"/>
                <a:ea typeface="Times New Roman"/>
                <a:cs typeface="Times New Roman"/>
                <a:sym typeface="Times New Roman"/>
              </a:rPr>
              <a:t>A) 935		B) 765		C) 925			D) 245</a:t>
            </a:r>
            <a:endParaRPr>
              <a:solidFill>
                <a:srgbClr val="000000"/>
              </a:solidFill>
              <a:latin typeface="Palatino Linotype"/>
              <a:ea typeface="Palatino Linotype"/>
              <a:cs typeface="Palatino Linotype"/>
              <a:sym typeface="Palatino Linotype"/>
            </a:endParaRPr>
          </a:p>
          <a:p>
            <a:pPr marL="0" lvl="0" indent="0" algn="l" rtl="0">
              <a:spcBef>
                <a:spcPts val="0"/>
              </a:spcBef>
              <a:spcAft>
                <a:spcPts val="0"/>
              </a:spcAft>
              <a:buClr>
                <a:schemeClr val="dk1"/>
              </a:buClr>
              <a:buSzPts val="3200"/>
              <a:buNone/>
            </a:pPr>
            <a:r>
              <a:rPr lang="en-US">
                <a:solidFill>
                  <a:schemeClr val="dk1"/>
                </a:solidFill>
                <a:latin typeface="Times New Roman"/>
                <a:ea typeface="Times New Roman"/>
                <a:cs typeface="Times New Roman"/>
                <a:sym typeface="Times New Roman"/>
              </a:rPr>
              <a:t>		</a:t>
            </a:r>
            <a:endParaRPr/>
          </a:p>
          <a:p>
            <a:pPr marL="457200" lvl="0" indent="-457200" algn="l" rtl="0">
              <a:spcBef>
                <a:spcPts val="640"/>
              </a:spcBef>
              <a:spcAft>
                <a:spcPts val="0"/>
              </a:spcAft>
              <a:buClr>
                <a:schemeClr val="dk1"/>
              </a:buClr>
              <a:buSzPts val="3200"/>
              <a:buAutoNum type="arabicPeriod" startAt="2"/>
            </a:pPr>
            <a:r>
              <a:rPr lang="en-US" b="1">
                <a:solidFill>
                  <a:schemeClr val="dk1"/>
                </a:solidFill>
                <a:latin typeface="Times New Roman"/>
                <a:ea typeface="Times New Roman"/>
                <a:cs typeface="Times New Roman"/>
                <a:sym typeface="Times New Roman"/>
              </a:rPr>
              <a:t>Find the value of  147*25 ?</a:t>
            </a:r>
            <a:r>
              <a:rPr lang="en-US">
                <a:solidFill>
                  <a:schemeClr val="dk1"/>
                </a:solidFill>
                <a:latin typeface="Times New Roman"/>
                <a:ea typeface="Times New Roman"/>
                <a:cs typeface="Times New Roman"/>
                <a:sym typeface="Times New Roman"/>
              </a:rPr>
              <a:t>	</a:t>
            </a:r>
            <a:endParaRPr/>
          </a:p>
          <a:p>
            <a:pPr marL="0" lvl="0" indent="0" algn="l" rtl="0">
              <a:spcBef>
                <a:spcPts val="640"/>
              </a:spcBef>
              <a:spcAft>
                <a:spcPts val="0"/>
              </a:spcAft>
              <a:buClr>
                <a:schemeClr val="dk1"/>
              </a:buClr>
              <a:buSzPts val="3200"/>
              <a:buNone/>
            </a:pPr>
            <a:r>
              <a:rPr lang="en-US">
                <a:solidFill>
                  <a:schemeClr val="dk1"/>
                </a:solidFill>
                <a:latin typeface="Times New Roman"/>
                <a:ea typeface="Times New Roman"/>
                <a:cs typeface="Times New Roman"/>
                <a:sym typeface="Times New Roman"/>
              </a:rPr>
              <a:t>A) 3675  		B) 3075		C) 3125		D) 3175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8">
                                            <p:txEl>
                                              <p:pRg st="0" end="0"/>
                                            </p:txEl>
                                          </p:spTgt>
                                        </p:tgtEl>
                                        <p:attrNameLst>
                                          <p:attrName>style.visibility</p:attrName>
                                        </p:attrNameLst>
                                      </p:cBhvr>
                                      <p:to>
                                        <p:strVal val="visible"/>
                                      </p:to>
                                    </p:set>
                                    <p:anim calcmode="lin" valueType="num">
                                      <p:cBhvr additive="base">
                                        <p:cTn id="7" dur="500"/>
                                        <p:tgtEl>
                                          <p:spTgt spid="10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8">
                                            <p:txEl>
                                              <p:pRg st="1" end="1"/>
                                            </p:txEl>
                                          </p:spTgt>
                                        </p:tgtEl>
                                        <p:attrNameLst>
                                          <p:attrName>style.visibility</p:attrName>
                                        </p:attrNameLst>
                                      </p:cBhvr>
                                      <p:to>
                                        <p:strVal val="visible"/>
                                      </p:to>
                                    </p:set>
                                    <p:anim calcmode="lin" valueType="num">
                                      <p:cBhvr additive="base">
                                        <p:cTn id="12" dur="500"/>
                                        <p:tgtEl>
                                          <p:spTgt spid="10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8">
                                            <p:txEl>
                                              <p:pRg st="2" end="2"/>
                                            </p:txEl>
                                          </p:spTgt>
                                        </p:tgtEl>
                                        <p:attrNameLst>
                                          <p:attrName>style.visibility</p:attrName>
                                        </p:attrNameLst>
                                      </p:cBhvr>
                                      <p:to>
                                        <p:strVal val="visible"/>
                                      </p:to>
                                    </p:set>
                                    <p:anim calcmode="lin" valueType="num">
                                      <p:cBhvr additive="base">
                                        <p:cTn id="17" dur="500"/>
                                        <p:tgtEl>
                                          <p:spTgt spid="10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08">
                                            <p:txEl>
                                              <p:pRg st="3" end="3"/>
                                            </p:txEl>
                                          </p:spTgt>
                                        </p:tgtEl>
                                        <p:attrNameLst>
                                          <p:attrName>style.visibility</p:attrName>
                                        </p:attrNameLst>
                                      </p:cBhvr>
                                      <p:to>
                                        <p:strVal val="visible"/>
                                      </p:to>
                                    </p:set>
                                    <p:anim calcmode="lin" valueType="num">
                                      <p:cBhvr additive="base">
                                        <p:cTn id="22" dur="500"/>
                                        <p:tgtEl>
                                          <p:spTgt spid="10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8">
                                            <p:txEl>
                                              <p:pRg st="4" end="4"/>
                                            </p:txEl>
                                          </p:spTgt>
                                        </p:tgtEl>
                                        <p:attrNameLst>
                                          <p:attrName>style.visibility</p:attrName>
                                        </p:attrNameLst>
                                      </p:cBhvr>
                                      <p:to>
                                        <p:strVal val="visible"/>
                                      </p:to>
                                    </p:set>
                                    <p:anim calcmode="lin" valueType="num">
                                      <p:cBhvr additive="base">
                                        <p:cTn id="27" dur="500"/>
                                        <p:tgtEl>
                                          <p:spTgt spid="10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08">
                                            <p:txEl>
                                              <p:pRg st="5" end="5"/>
                                            </p:txEl>
                                          </p:spTgt>
                                        </p:tgtEl>
                                        <p:attrNameLst>
                                          <p:attrName>style.visibility</p:attrName>
                                        </p:attrNameLst>
                                      </p:cBhvr>
                                      <p:to>
                                        <p:strVal val="visible"/>
                                      </p:to>
                                    </p:set>
                                    <p:anim calcmode="lin" valueType="num">
                                      <p:cBhvr additive="base">
                                        <p:cTn id="32" dur="500"/>
                                        <p:tgtEl>
                                          <p:spTgt spid="10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324c3c66f7a_0_0"/>
          <p:cNvSpPr txBox="1">
            <a:spLocks noGrp="1"/>
          </p:cNvSpPr>
          <p:nvPr>
            <p:ph type="title"/>
          </p:nvPr>
        </p:nvSpPr>
        <p:spPr>
          <a:xfrm>
            <a:off x="0" y="-177800"/>
            <a:ext cx="10972800" cy="1600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APPLICATIONS</a:t>
            </a:r>
            <a:endParaRPr/>
          </a:p>
        </p:txBody>
      </p:sp>
      <p:sp>
        <p:nvSpPr>
          <p:cNvPr id="115" name="Google Shape;115;g324c3c66f7a_0_0"/>
          <p:cNvSpPr txBox="1">
            <a:spLocks noGrp="1"/>
          </p:cNvSpPr>
          <p:nvPr>
            <p:ph type="body" idx="1"/>
          </p:nvPr>
        </p:nvSpPr>
        <p:spPr>
          <a:xfrm>
            <a:off x="406400" y="1422400"/>
            <a:ext cx="10566300" cy="4597500"/>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Clr>
                <a:schemeClr val="dk1"/>
              </a:buClr>
              <a:buSzPts val="3200"/>
              <a:buNone/>
            </a:pPr>
            <a:r>
              <a:rPr lang="en-US">
                <a:solidFill>
                  <a:schemeClr val="dk1"/>
                </a:solidFill>
                <a:latin typeface="Times New Roman"/>
                <a:ea typeface="Times New Roman"/>
                <a:cs typeface="Times New Roman"/>
                <a:sym typeface="Times New Roman"/>
              </a:rPr>
              <a:t/>
            </a:r>
            <a:br>
              <a:rPr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1. </a:t>
            </a:r>
            <a:r>
              <a:rPr lang="en-US" b="1">
                <a:solidFill>
                  <a:srgbClr val="000000"/>
                </a:solidFill>
                <a:latin typeface="Times New Roman"/>
                <a:ea typeface="Times New Roman"/>
                <a:cs typeface="Times New Roman"/>
                <a:sym typeface="Times New Roman"/>
              </a:rPr>
              <a:t>Find the product 432 x 125?</a:t>
            </a:r>
            <a:endParaRPr/>
          </a:p>
          <a:p>
            <a:pPr marL="0" lvl="0" indent="0" algn="l" rtl="0">
              <a:spcBef>
                <a:spcPts val="0"/>
              </a:spcBef>
              <a:spcAft>
                <a:spcPts val="0"/>
              </a:spcAft>
              <a:buClr>
                <a:schemeClr val="dk1"/>
              </a:buClr>
              <a:buSzPts val="3200"/>
              <a:buNone/>
            </a:pP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Clr>
                <a:srgbClr val="000000"/>
              </a:buClr>
              <a:buSzPts val="3200"/>
              <a:buNone/>
            </a:pPr>
            <a:r>
              <a:rPr lang="en-US">
                <a:solidFill>
                  <a:srgbClr val="000000"/>
                </a:solidFill>
                <a:latin typeface="Times New Roman"/>
                <a:ea typeface="Times New Roman"/>
                <a:cs typeface="Times New Roman"/>
                <a:sym typeface="Times New Roman"/>
              </a:rPr>
              <a:t>A) 35000		B) 54000		C) 33200			D) 52000</a:t>
            </a:r>
            <a:endParaRPr>
              <a:solidFill>
                <a:srgbClr val="000000"/>
              </a:solidFill>
              <a:latin typeface="Palatino Linotype"/>
              <a:ea typeface="Palatino Linotype"/>
              <a:cs typeface="Palatino Linotype"/>
              <a:sym typeface="Palatino Linotype"/>
            </a:endParaRPr>
          </a:p>
          <a:p>
            <a:pPr marL="0" lvl="0" indent="0" algn="l" rtl="0">
              <a:spcBef>
                <a:spcPts val="0"/>
              </a:spcBef>
              <a:spcAft>
                <a:spcPts val="0"/>
              </a:spcAft>
              <a:buClr>
                <a:schemeClr val="dk1"/>
              </a:buClr>
              <a:buSzPts val="3200"/>
              <a:buNone/>
            </a:pPr>
            <a:r>
              <a:rPr lang="en-US">
                <a:solidFill>
                  <a:schemeClr val="dk1"/>
                </a:solidFill>
                <a:latin typeface="Times New Roman"/>
                <a:ea typeface="Times New Roman"/>
                <a:cs typeface="Times New Roman"/>
                <a:sym typeface="Times New Roman"/>
              </a:rPr>
              <a:t>		</a:t>
            </a:r>
            <a:endParaRPr/>
          </a:p>
          <a:p>
            <a:pPr marL="457200" lvl="0" indent="-457200" algn="l" rtl="0">
              <a:spcBef>
                <a:spcPts val="640"/>
              </a:spcBef>
              <a:spcAft>
                <a:spcPts val="0"/>
              </a:spcAft>
              <a:buClr>
                <a:schemeClr val="dk1"/>
              </a:buClr>
              <a:buSzPts val="3200"/>
              <a:buAutoNum type="arabicPeriod" startAt="2"/>
            </a:pPr>
            <a:r>
              <a:rPr lang="en-US" b="1">
                <a:solidFill>
                  <a:schemeClr val="dk1"/>
                </a:solidFill>
                <a:latin typeface="Times New Roman"/>
                <a:ea typeface="Times New Roman"/>
                <a:cs typeface="Times New Roman"/>
                <a:sym typeface="Times New Roman"/>
              </a:rPr>
              <a:t>Find the value of  </a:t>
            </a:r>
            <a:r>
              <a:rPr lang="en-US" b="1">
                <a:latin typeface="Times New Roman"/>
                <a:ea typeface="Times New Roman"/>
                <a:cs typeface="Times New Roman"/>
                <a:sym typeface="Times New Roman"/>
              </a:rPr>
              <a:t>3240</a:t>
            </a:r>
            <a:r>
              <a:rPr lang="en-US" b="1">
                <a:solidFill>
                  <a:schemeClr val="dk1"/>
                </a:solidFill>
                <a:latin typeface="Times New Roman"/>
                <a:ea typeface="Times New Roman"/>
                <a:cs typeface="Times New Roman"/>
                <a:sym typeface="Times New Roman"/>
              </a:rPr>
              <a:t>*125 ?</a:t>
            </a:r>
            <a:r>
              <a:rPr lang="en-US">
                <a:solidFill>
                  <a:schemeClr val="dk1"/>
                </a:solidFill>
                <a:latin typeface="Times New Roman"/>
                <a:ea typeface="Times New Roman"/>
                <a:cs typeface="Times New Roman"/>
                <a:sym typeface="Times New Roman"/>
              </a:rPr>
              <a:t>	</a:t>
            </a:r>
            <a:endParaRPr/>
          </a:p>
          <a:p>
            <a:pPr marL="0" lvl="0" indent="0" algn="l" rtl="0">
              <a:spcBef>
                <a:spcPts val="640"/>
              </a:spcBef>
              <a:spcAft>
                <a:spcPts val="0"/>
              </a:spcAft>
              <a:buClr>
                <a:schemeClr val="dk1"/>
              </a:buClr>
              <a:buSzPts val="3200"/>
              <a:buNone/>
            </a:pPr>
            <a:r>
              <a:rPr lang="en-US">
                <a:solidFill>
                  <a:schemeClr val="dk1"/>
                </a:solidFill>
                <a:latin typeface="Times New Roman"/>
                <a:ea typeface="Times New Roman"/>
                <a:cs typeface="Times New Roman"/>
                <a:sym typeface="Times New Roman"/>
              </a:rPr>
              <a:t>A) </a:t>
            </a:r>
            <a:r>
              <a:rPr lang="en-US">
                <a:latin typeface="Times New Roman"/>
                <a:ea typeface="Times New Roman"/>
                <a:cs typeface="Times New Roman"/>
                <a:sym typeface="Times New Roman"/>
              </a:rPr>
              <a:t>405000</a:t>
            </a:r>
            <a:r>
              <a:rPr lang="en-US">
                <a:solidFill>
                  <a:schemeClr val="dk1"/>
                </a:solidFill>
                <a:latin typeface="Times New Roman"/>
                <a:ea typeface="Times New Roman"/>
                <a:cs typeface="Times New Roman"/>
                <a:sym typeface="Times New Roman"/>
              </a:rPr>
              <a:t> 		B) </a:t>
            </a:r>
            <a:r>
              <a:rPr lang="en-US">
                <a:latin typeface="Times New Roman"/>
                <a:ea typeface="Times New Roman"/>
                <a:cs typeface="Times New Roman"/>
                <a:sym typeface="Times New Roman"/>
              </a:rPr>
              <a:t>504000</a:t>
            </a:r>
            <a:r>
              <a:rPr lang="en-US">
                <a:solidFill>
                  <a:schemeClr val="dk1"/>
                </a:solidFill>
                <a:latin typeface="Times New Roman"/>
                <a:ea typeface="Times New Roman"/>
                <a:cs typeface="Times New Roman"/>
                <a:sym typeface="Times New Roman"/>
              </a:rPr>
              <a:t>		C) </a:t>
            </a:r>
            <a:r>
              <a:rPr lang="en-US">
                <a:latin typeface="Times New Roman"/>
                <a:ea typeface="Times New Roman"/>
                <a:cs typeface="Times New Roman"/>
                <a:sym typeface="Times New Roman"/>
              </a:rPr>
              <a:t>616000	</a:t>
            </a:r>
            <a:r>
              <a:rPr lang="en-US">
                <a:solidFill>
                  <a:schemeClr val="dk1"/>
                </a:solidFill>
                <a:latin typeface="Times New Roman"/>
                <a:ea typeface="Times New Roman"/>
                <a:cs typeface="Times New Roman"/>
                <a:sym typeface="Times New Roman"/>
              </a:rPr>
              <a:t>	D) </a:t>
            </a:r>
            <a:r>
              <a:rPr lang="en-US">
                <a:latin typeface="Times New Roman"/>
                <a:ea typeface="Times New Roman"/>
                <a:cs typeface="Times New Roman"/>
                <a:sym typeface="Times New Roman"/>
              </a:rPr>
              <a:t>402000</a:t>
            </a:r>
            <a:r>
              <a:rPr lang="en-US">
                <a:solidFill>
                  <a:schemeClr val="dk1"/>
                </a:solidFill>
                <a:latin typeface="Times New Roman"/>
                <a:ea typeface="Times New Roman"/>
                <a:cs typeface="Times New Roman"/>
                <a:sym typeface="Times New Roman"/>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5">
                                            <p:txEl>
                                              <p:pRg st="0" end="0"/>
                                            </p:txEl>
                                          </p:spTgt>
                                        </p:tgtEl>
                                        <p:attrNameLst>
                                          <p:attrName>style.visibility</p:attrName>
                                        </p:attrNameLst>
                                      </p:cBhvr>
                                      <p:to>
                                        <p:strVal val="visible"/>
                                      </p:to>
                                    </p:set>
                                    <p:anim calcmode="lin" valueType="num">
                                      <p:cBhvr additive="base">
                                        <p:cTn id="7" dur="500"/>
                                        <p:tgtEl>
                                          <p:spTgt spid="1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5">
                                            <p:txEl>
                                              <p:pRg st="1" end="1"/>
                                            </p:txEl>
                                          </p:spTgt>
                                        </p:tgtEl>
                                        <p:attrNameLst>
                                          <p:attrName>style.visibility</p:attrName>
                                        </p:attrNameLst>
                                      </p:cBhvr>
                                      <p:to>
                                        <p:strVal val="visible"/>
                                      </p:to>
                                    </p:set>
                                    <p:anim calcmode="lin" valueType="num">
                                      <p:cBhvr additive="base">
                                        <p:cTn id="12" dur="500"/>
                                        <p:tgtEl>
                                          <p:spTgt spid="1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5">
                                            <p:txEl>
                                              <p:pRg st="2" end="2"/>
                                            </p:txEl>
                                          </p:spTgt>
                                        </p:tgtEl>
                                        <p:attrNameLst>
                                          <p:attrName>style.visibility</p:attrName>
                                        </p:attrNameLst>
                                      </p:cBhvr>
                                      <p:to>
                                        <p:strVal val="visible"/>
                                      </p:to>
                                    </p:set>
                                    <p:anim calcmode="lin" valueType="num">
                                      <p:cBhvr additive="base">
                                        <p:cTn id="17" dur="500"/>
                                        <p:tgtEl>
                                          <p:spTgt spid="1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15">
                                            <p:txEl>
                                              <p:pRg st="3" end="3"/>
                                            </p:txEl>
                                          </p:spTgt>
                                        </p:tgtEl>
                                        <p:attrNameLst>
                                          <p:attrName>style.visibility</p:attrName>
                                        </p:attrNameLst>
                                      </p:cBhvr>
                                      <p:to>
                                        <p:strVal val="visible"/>
                                      </p:to>
                                    </p:set>
                                    <p:anim calcmode="lin" valueType="num">
                                      <p:cBhvr additive="base">
                                        <p:cTn id="22" dur="500"/>
                                        <p:tgtEl>
                                          <p:spTgt spid="1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15">
                                            <p:txEl>
                                              <p:pRg st="4" end="4"/>
                                            </p:txEl>
                                          </p:spTgt>
                                        </p:tgtEl>
                                        <p:attrNameLst>
                                          <p:attrName>style.visibility</p:attrName>
                                        </p:attrNameLst>
                                      </p:cBhvr>
                                      <p:to>
                                        <p:strVal val="visible"/>
                                      </p:to>
                                    </p:set>
                                    <p:anim calcmode="lin" valueType="num">
                                      <p:cBhvr additive="base">
                                        <p:cTn id="27" dur="500"/>
                                        <p:tgtEl>
                                          <p:spTgt spid="1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15">
                                            <p:txEl>
                                              <p:pRg st="5" end="5"/>
                                            </p:txEl>
                                          </p:spTgt>
                                        </p:tgtEl>
                                        <p:attrNameLst>
                                          <p:attrName>style.visibility</p:attrName>
                                        </p:attrNameLst>
                                      </p:cBhvr>
                                      <p:to>
                                        <p:strVal val="visible"/>
                                      </p:to>
                                    </p:set>
                                    <p:anim calcmode="lin" valueType="num">
                                      <p:cBhvr additive="base">
                                        <p:cTn id="32" dur="500"/>
                                        <p:tgtEl>
                                          <p:spTgt spid="11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2362200" y="533400"/>
            <a:ext cx="7848600" cy="1036638"/>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Times New Roman"/>
              <a:buNone/>
            </a:pPr>
            <a:r>
              <a:rPr lang="en-US" sz="3600" b="1">
                <a:latin typeface="Times New Roman"/>
                <a:ea typeface="Times New Roman"/>
                <a:cs typeface="Times New Roman"/>
                <a:sym typeface="Times New Roman"/>
              </a:rPr>
              <a:t>      MULTIPLICATION OF NUMBERS WITH 11</a:t>
            </a:r>
            <a:endParaRPr/>
          </a:p>
        </p:txBody>
      </p:sp>
      <p:sp>
        <p:nvSpPr>
          <p:cNvPr id="122" name="Google Shape;122;p5"/>
          <p:cNvSpPr txBox="1">
            <a:spLocks noGrp="1"/>
          </p:cNvSpPr>
          <p:nvPr>
            <p:ph type="body" idx="1"/>
          </p:nvPr>
        </p:nvSpPr>
        <p:spPr>
          <a:xfrm>
            <a:off x="407893" y="1371600"/>
            <a:ext cx="11546541" cy="51816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None/>
            </a:pPr>
            <a:endParaRPr sz="2400">
              <a:solidFill>
                <a:schemeClr val="dk1"/>
              </a:solidFill>
              <a:latin typeface="Times New Roman"/>
              <a:ea typeface="Times New Roman"/>
              <a:cs typeface="Times New Roman"/>
              <a:sym typeface="Times New Roman"/>
            </a:endParaRPr>
          </a:p>
          <a:p>
            <a:pPr marL="342900" lvl="0" indent="-342900" algn="l" rtl="0">
              <a:spcBef>
                <a:spcPts val="48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To multiply any number with 11 </a:t>
            </a:r>
            <a:endParaRPr/>
          </a:p>
          <a:p>
            <a:pPr marL="342900" lvl="0" indent="-342900" algn="l" rtl="0">
              <a:spcBef>
                <a:spcPts val="48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Step 1:- Write the last digit as it is </a:t>
            </a:r>
            <a:endParaRPr/>
          </a:p>
          <a:p>
            <a:pPr marL="342900" lvl="0" indent="-342900" algn="l" rtl="0">
              <a:spcBef>
                <a:spcPts val="48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Step 2:- Add last digit to next digit and write the unit digit as it is and carry forward rest and so on</a:t>
            </a:r>
            <a:endParaRPr/>
          </a:p>
          <a:p>
            <a:pPr marL="342900" lvl="0" indent="-342900" algn="l" rtl="0">
              <a:spcBef>
                <a:spcPts val="48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Step 3:- Write the last digit as it is</a:t>
            </a:r>
            <a:endParaRPr/>
          </a:p>
          <a:p>
            <a:pPr marL="342900" lvl="0" indent="-342900" algn="l" rtl="0">
              <a:spcBef>
                <a:spcPts val="48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For example :- 23*11 </a:t>
            </a:r>
            <a:endParaRPr/>
          </a:p>
          <a:p>
            <a:pPr marL="342900" lvl="0" indent="-342900" algn="l" rtl="0">
              <a:spcBef>
                <a:spcPts val="48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Step 1:- Keep last digit as 3 </a:t>
            </a:r>
            <a:endParaRPr sz="2400">
              <a:solidFill>
                <a:schemeClr val="dk1"/>
              </a:solidFill>
              <a:latin typeface="Times New Roman"/>
              <a:ea typeface="Times New Roman"/>
              <a:cs typeface="Times New Roman"/>
              <a:sym typeface="Times New Roman"/>
            </a:endParaRPr>
          </a:p>
          <a:p>
            <a:pPr marL="342900" lvl="0" indent="-342900" algn="l" rtl="0">
              <a:spcBef>
                <a:spcPts val="48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Step 2:- Add 3+2 =5 </a:t>
            </a:r>
            <a:endParaRPr/>
          </a:p>
          <a:p>
            <a:pPr marL="342900" lvl="0" indent="-342900" algn="l" rtl="0">
              <a:spcBef>
                <a:spcPts val="48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Step 3:- Write last digit as 2 </a:t>
            </a:r>
            <a:endParaRPr/>
          </a:p>
          <a:p>
            <a:pPr marL="342900" lvl="0" indent="-342900" algn="l" rtl="0">
              <a:spcBef>
                <a:spcPts val="48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So answer will be 253</a:t>
            </a:r>
            <a:endParaRPr sz="2400">
              <a:solidFill>
                <a:schemeClr val="dk1"/>
              </a:solidFill>
              <a:latin typeface="Times New Roman"/>
              <a:ea typeface="Times New Roman"/>
              <a:cs typeface="Times New Roman"/>
              <a:sym typeface="Times New Roman"/>
            </a:endParaRPr>
          </a:p>
          <a:p>
            <a:pPr marL="342900" lvl="0" indent="-342900" algn="l" rtl="0">
              <a:spcBef>
                <a:spcPts val="480"/>
              </a:spcBef>
              <a:spcAft>
                <a:spcPts val="0"/>
              </a:spcAft>
              <a:buClr>
                <a:schemeClr val="dk1"/>
              </a:buClr>
              <a:buSzPts val="2400"/>
              <a:buNone/>
            </a:pPr>
            <a:endParaRPr sz="2400">
              <a:solidFill>
                <a:schemeClr val="dk1"/>
              </a:solidFill>
              <a:latin typeface="Times New Roman"/>
              <a:ea typeface="Times New Roman"/>
              <a:cs typeface="Times New Roman"/>
              <a:sym typeface="Times New Roman"/>
            </a:endParaRPr>
          </a:p>
          <a:p>
            <a:pPr marL="342900" lvl="0" indent="-342900" algn="l" rtl="0">
              <a:spcBef>
                <a:spcPts val="480"/>
              </a:spcBef>
              <a:spcAft>
                <a:spcPts val="0"/>
              </a:spcAft>
              <a:buClr>
                <a:schemeClr val="dk1"/>
              </a:buClr>
              <a:buSzPts val="2400"/>
              <a:buNone/>
            </a:pPr>
            <a:r>
              <a:rPr lang="en-US" sz="2400" b="1">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6"/>
          <p:cNvSpPr txBox="1">
            <a:spLocks noGrp="1"/>
          </p:cNvSpPr>
          <p:nvPr>
            <p:ph type="title"/>
          </p:nvPr>
        </p:nvSpPr>
        <p:spPr>
          <a:xfrm>
            <a:off x="0" y="-177800"/>
            <a:ext cx="10972800" cy="1600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APPLICATIONS</a:t>
            </a:r>
            <a:endParaRPr/>
          </a:p>
        </p:txBody>
      </p:sp>
      <p:sp>
        <p:nvSpPr>
          <p:cNvPr id="129" name="Google Shape;129;p6"/>
          <p:cNvSpPr txBox="1">
            <a:spLocks noGrp="1"/>
          </p:cNvSpPr>
          <p:nvPr>
            <p:ph type="body" idx="1"/>
          </p:nvPr>
        </p:nvSpPr>
        <p:spPr>
          <a:xfrm>
            <a:off x="647700" y="1816100"/>
            <a:ext cx="10972799" cy="4737100"/>
          </a:xfrm>
          <a:prstGeom prst="rect">
            <a:avLst/>
          </a:prstGeom>
          <a:noFill/>
          <a:ln>
            <a:noFill/>
          </a:ln>
        </p:spPr>
        <p:txBody>
          <a:bodyPr spcFirstLastPara="1" wrap="square" lIns="91425" tIns="45700" rIns="91425" bIns="45700" anchor="t" anchorCtr="0">
            <a:normAutofit/>
          </a:bodyPr>
          <a:lstStyle/>
          <a:p>
            <a:pPr marL="457200" lvl="0" indent="-457200" algn="l" rtl="0">
              <a:spcBef>
                <a:spcPts val="0"/>
              </a:spcBef>
              <a:spcAft>
                <a:spcPts val="0"/>
              </a:spcAft>
              <a:buClr>
                <a:schemeClr val="dk1"/>
              </a:buClr>
              <a:buSzPts val="3200"/>
              <a:buAutoNum type="arabicPeriod"/>
            </a:pPr>
            <a:r>
              <a:rPr lang="en-US" b="1">
                <a:solidFill>
                  <a:schemeClr val="dk1"/>
                </a:solidFill>
                <a:latin typeface="Times New Roman"/>
                <a:ea typeface="Times New Roman"/>
                <a:cs typeface="Times New Roman"/>
                <a:sym typeface="Times New Roman"/>
              </a:rPr>
              <a:t>Find the value of  79*11?</a:t>
            </a:r>
            <a:endParaRPr b="1">
              <a:solidFill>
                <a:schemeClr val="dk1"/>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r>
              <a:rPr lang="en-US" b="1">
                <a:solidFill>
                  <a:schemeClr val="dk1"/>
                </a:solidFill>
                <a:latin typeface="Times New Roman"/>
                <a:ea typeface="Times New Roman"/>
                <a:cs typeface="Times New Roman"/>
                <a:sym typeface="Times New Roman"/>
              </a:rPr>
              <a:t>  </a:t>
            </a:r>
            <a:r>
              <a:rPr lang="en-US">
                <a:solidFill>
                  <a:schemeClr val="dk1"/>
                </a:solidFill>
                <a:latin typeface="Times New Roman"/>
                <a:ea typeface="Times New Roman"/>
                <a:cs typeface="Times New Roman"/>
                <a:sym typeface="Times New Roman"/>
              </a:rPr>
              <a:t>a)869  		b) 789		c) 909		d) 809</a:t>
            </a:r>
            <a:endParaRPr>
              <a:solidFill>
                <a:schemeClr val="dk1"/>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r>
              <a:rPr lang="en-US" b="1">
                <a:solidFill>
                  <a:schemeClr val="dk1"/>
                </a:solidFill>
                <a:latin typeface="Times New Roman"/>
                <a:ea typeface="Times New Roman"/>
                <a:cs typeface="Times New Roman"/>
                <a:sym typeface="Times New Roman"/>
              </a:rPr>
              <a:t>	</a:t>
            </a:r>
            <a:endParaRPr/>
          </a:p>
          <a:p>
            <a:pPr marL="342900" lvl="0" indent="-342900" algn="l" rtl="0">
              <a:spcBef>
                <a:spcPts val="640"/>
              </a:spcBef>
              <a:spcAft>
                <a:spcPts val="0"/>
              </a:spcAft>
              <a:buClr>
                <a:schemeClr val="dk1"/>
              </a:buClr>
              <a:buSzPts val="3200"/>
              <a:buNone/>
            </a:pPr>
            <a:r>
              <a:rPr lang="en-US" b="1">
                <a:solidFill>
                  <a:schemeClr val="dk1"/>
                </a:solidFill>
                <a:latin typeface="Times New Roman"/>
                <a:ea typeface="Times New Roman"/>
                <a:cs typeface="Times New Roman"/>
                <a:sym typeface="Times New Roman"/>
              </a:rPr>
              <a:t>2. Find the value of  123*11?	</a:t>
            </a:r>
            <a:endParaRPr/>
          </a:p>
          <a:p>
            <a:pPr marL="342900" lvl="0" indent="-342900" algn="l" rtl="0">
              <a:spcBef>
                <a:spcPts val="640"/>
              </a:spcBef>
              <a:spcAft>
                <a:spcPts val="0"/>
              </a:spcAft>
              <a:buClr>
                <a:schemeClr val="dk1"/>
              </a:buClr>
              <a:buSzPts val="3200"/>
              <a:buNone/>
            </a:pPr>
            <a:r>
              <a:rPr lang="en-US">
                <a:solidFill>
                  <a:schemeClr val="dk1"/>
                </a:solidFill>
                <a:latin typeface="Times New Roman"/>
                <a:ea typeface="Times New Roman"/>
                <a:cs typeface="Times New Roman"/>
                <a:sym typeface="Times New Roman"/>
              </a:rPr>
              <a:t>  a)1323  		b) 1353		c) 1333		d) 1293 </a:t>
            </a:r>
            <a:endParaRPr/>
          </a:p>
          <a:p>
            <a:pPr marL="342900" lvl="0" indent="-342900" algn="l" rtl="0">
              <a:spcBef>
                <a:spcPts val="640"/>
              </a:spcBef>
              <a:spcAft>
                <a:spcPts val="0"/>
              </a:spcAft>
              <a:buClr>
                <a:schemeClr val="dk1"/>
              </a:buClr>
              <a:buSzPts val="3200"/>
              <a:buNone/>
            </a:pPr>
            <a:r>
              <a:rPr lang="en-US" b="1">
                <a:solidFill>
                  <a:schemeClr val="dk1"/>
                </a:solidFill>
                <a:latin typeface="Times New Roman"/>
                <a:ea typeface="Times New Roman"/>
                <a:cs typeface="Times New Roman"/>
                <a:sym typeface="Times New Roman"/>
              </a:rPr>
              <a:t>	</a:t>
            </a:r>
            <a:endParaRPr/>
          </a:p>
          <a:p>
            <a:pPr marL="342900" lvl="0" indent="-342900" algn="l" rtl="0">
              <a:spcBef>
                <a:spcPts val="640"/>
              </a:spcBef>
              <a:spcAft>
                <a:spcPts val="0"/>
              </a:spcAft>
              <a:buClr>
                <a:schemeClr val="dk1"/>
              </a:buClr>
              <a:buSzPts val="3200"/>
              <a:buNone/>
            </a:pPr>
            <a:r>
              <a:rPr lang="en-US">
                <a:solidFill>
                  <a:schemeClr val="dk1"/>
                </a:solidFill>
                <a:latin typeface="Times New Roman"/>
                <a:ea typeface="Times New Roman"/>
                <a:cs typeface="Times New Roman"/>
                <a:sym typeface="Times New Roman"/>
              </a:rPr>
              <a:t>	</a:t>
            </a:r>
            <a:endParaRPr>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9">
                                            <p:txEl>
                                              <p:pRg st="0" end="0"/>
                                            </p:txEl>
                                          </p:spTgt>
                                        </p:tgtEl>
                                        <p:attrNameLst>
                                          <p:attrName>style.visibility</p:attrName>
                                        </p:attrNameLst>
                                      </p:cBhvr>
                                      <p:to>
                                        <p:strVal val="visible"/>
                                      </p:to>
                                    </p:set>
                                    <p:anim calcmode="lin" valueType="num">
                                      <p:cBhvr additive="base">
                                        <p:cTn id="7" dur="500"/>
                                        <p:tgtEl>
                                          <p:spTgt spid="12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9">
                                            <p:txEl>
                                              <p:pRg st="1" end="1"/>
                                            </p:txEl>
                                          </p:spTgt>
                                        </p:tgtEl>
                                        <p:attrNameLst>
                                          <p:attrName>style.visibility</p:attrName>
                                        </p:attrNameLst>
                                      </p:cBhvr>
                                      <p:to>
                                        <p:strVal val="visible"/>
                                      </p:to>
                                    </p:set>
                                    <p:anim calcmode="lin" valueType="num">
                                      <p:cBhvr additive="base">
                                        <p:cTn id="12" dur="500"/>
                                        <p:tgtEl>
                                          <p:spTgt spid="12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9">
                                            <p:txEl>
                                              <p:pRg st="2" end="2"/>
                                            </p:txEl>
                                          </p:spTgt>
                                        </p:tgtEl>
                                        <p:attrNameLst>
                                          <p:attrName>style.visibility</p:attrName>
                                        </p:attrNameLst>
                                      </p:cBhvr>
                                      <p:to>
                                        <p:strVal val="visible"/>
                                      </p:to>
                                    </p:set>
                                    <p:anim calcmode="lin" valueType="num">
                                      <p:cBhvr additive="base">
                                        <p:cTn id="17" dur="500"/>
                                        <p:tgtEl>
                                          <p:spTgt spid="12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29">
                                            <p:txEl>
                                              <p:pRg st="3" end="3"/>
                                            </p:txEl>
                                          </p:spTgt>
                                        </p:tgtEl>
                                        <p:attrNameLst>
                                          <p:attrName>style.visibility</p:attrName>
                                        </p:attrNameLst>
                                      </p:cBhvr>
                                      <p:to>
                                        <p:strVal val="visible"/>
                                      </p:to>
                                    </p:set>
                                    <p:anim calcmode="lin" valueType="num">
                                      <p:cBhvr additive="base">
                                        <p:cTn id="22" dur="500"/>
                                        <p:tgtEl>
                                          <p:spTgt spid="12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29">
                                            <p:txEl>
                                              <p:pRg st="4" end="4"/>
                                            </p:txEl>
                                          </p:spTgt>
                                        </p:tgtEl>
                                        <p:attrNameLst>
                                          <p:attrName>style.visibility</p:attrName>
                                        </p:attrNameLst>
                                      </p:cBhvr>
                                      <p:to>
                                        <p:strVal val="visible"/>
                                      </p:to>
                                    </p:set>
                                    <p:anim calcmode="lin" valueType="num">
                                      <p:cBhvr additive="base">
                                        <p:cTn id="27" dur="500"/>
                                        <p:tgtEl>
                                          <p:spTgt spid="12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29">
                                            <p:txEl>
                                              <p:pRg st="5" end="5"/>
                                            </p:txEl>
                                          </p:spTgt>
                                        </p:tgtEl>
                                        <p:attrNameLst>
                                          <p:attrName>style.visibility</p:attrName>
                                        </p:attrNameLst>
                                      </p:cBhvr>
                                      <p:to>
                                        <p:strVal val="visible"/>
                                      </p:to>
                                    </p:set>
                                    <p:anim calcmode="lin" valueType="num">
                                      <p:cBhvr additive="base">
                                        <p:cTn id="32" dur="500"/>
                                        <p:tgtEl>
                                          <p:spTgt spid="12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9">
                                            <p:txEl>
                                              <p:pRg st="6" end="6"/>
                                            </p:txEl>
                                          </p:spTgt>
                                        </p:tgtEl>
                                        <p:attrNameLst>
                                          <p:attrName>style.visibility</p:attrName>
                                        </p:attrNameLst>
                                      </p:cBhvr>
                                      <p:to>
                                        <p:strVal val="visible"/>
                                      </p:to>
                                    </p:set>
                                    <p:anim calcmode="lin" valueType="num">
                                      <p:cBhvr additive="base">
                                        <p:cTn id="37" dur="500"/>
                                        <p:tgtEl>
                                          <p:spTgt spid="12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7"/>
          <p:cNvSpPr txBox="1">
            <a:spLocks noGrp="1"/>
          </p:cNvSpPr>
          <p:nvPr>
            <p:ph type="title"/>
          </p:nvPr>
        </p:nvSpPr>
        <p:spPr>
          <a:xfrm>
            <a:off x="2362200" y="533400"/>
            <a:ext cx="7848600" cy="1036638"/>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Times New Roman"/>
              <a:buNone/>
            </a:pPr>
            <a:r>
              <a:rPr lang="en-US" sz="3600" b="1">
                <a:latin typeface="Times New Roman"/>
                <a:ea typeface="Times New Roman"/>
                <a:cs typeface="Times New Roman"/>
                <a:sym typeface="Times New Roman"/>
              </a:rPr>
              <a:t>      MULTIPLICATION OF NUMBERS WITH 9, 99 &amp; 999…</a:t>
            </a:r>
            <a:endParaRPr sz="3600" b="1">
              <a:latin typeface="Times New Roman"/>
              <a:ea typeface="Times New Roman"/>
              <a:cs typeface="Times New Roman"/>
              <a:sym typeface="Times New Roman"/>
            </a:endParaRPr>
          </a:p>
        </p:txBody>
      </p:sp>
      <p:sp>
        <p:nvSpPr>
          <p:cNvPr id="136" name="Google Shape;136;p7"/>
          <p:cNvSpPr txBox="1">
            <a:spLocks noGrp="1"/>
          </p:cNvSpPr>
          <p:nvPr>
            <p:ph type="body" idx="1"/>
          </p:nvPr>
        </p:nvSpPr>
        <p:spPr>
          <a:xfrm>
            <a:off x="905434" y="1438835"/>
            <a:ext cx="11035554" cy="51816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None/>
            </a:pPr>
            <a:endParaRPr sz="2400">
              <a:solidFill>
                <a:schemeClr val="dk1"/>
              </a:solidFill>
              <a:latin typeface="Times New Roman"/>
              <a:ea typeface="Times New Roman"/>
              <a:cs typeface="Times New Roman"/>
              <a:sym typeface="Times New Roman"/>
            </a:endParaRPr>
          </a:p>
          <a:p>
            <a:pPr marL="342900" lvl="0" indent="-342900" algn="l" rtl="0">
              <a:spcBef>
                <a:spcPts val="48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To multiply any number with 9,99 &amp; 999… </a:t>
            </a:r>
            <a:endParaRPr/>
          </a:p>
          <a:p>
            <a:pPr marL="342900" lvl="0" indent="-342900" algn="l" rtl="0">
              <a:spcBef>
                <a:spcPts val="48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Step 1:- Write number of zeroes equal to number of 9s on the right hand side of the number to be multiplied </a:t>
            </a:r>
            <a:endParaRPr/>
          </a:p>
          <a:p>
            <a:pPr marL="342900" lvl="0" indent="-342900" algn="l" rtl="0">
              <a:spcBef>
                <a:spcPts val="48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Step 2:- Now subtract the number to be multiplied from this number</a:t>
            </a:r>
            <a:endParaRPr/>
          </a:p>
          <a:p>
            <a:pPr marL="342900" lvl="0" indent="-342900" algn="l" rtl="0">
              <a:spcBef>
                <a:spcPts val="48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For example:- 8*9</a:t>
            </a:r>
            <a:endParaRPr/>
          </a:p>
          <a:p>
            <a:pPr marL="342900" lvl="0" indent="-342900" algn="l" rtl="0">
              <a:spcBef>
                <a:spcPts val="48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Step 1 :- Write one zero with 8 to make the number as 80</a:t>
            </a:r>
            <a:endParaRPr/>
          </a:p>
          <a:p>
            <a:pPr marL="342900" lvl="0" indent="-342900" algn="l" rtl="0">
              <a:spcBef>
                <a:spcPts val="48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Step 2 :- Now subtract 8 from 80 i.e 80-8 = 72</a:t>
            </a:r>
            <a:endParaRPr/>
          </a:p>
          <a:p>
            <a:pPr marL="342900" lvl="0" indent="-342900" algn="l" rtl="0">
              <a:spcBef>
                <a:spcPts val="48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		So 8*9 = 72</a:t>
            </a:r>
            <a:endParaRPr/>
          </a:p>
          <a:p>
            <a:pPr marL="342900" lvl="0" indent="-342900" algn="l" rtl="0">
              <a:spcBef>
                <a:spcPts val="480"/>
              </a:spcBef>
              <a:spcAft>
                <a:spcPts val="0"/>
              </a:spcAft>
              <a:buClr>
                <a:schemeClr val="dk1"/>
              </a:buClr>
              <a:buSzPts val="2400"/>
              <a:buNone/>
            </a:pPr>
            <a:endParaRPr sz="2400">
              <a:solidFill>
                <a:schemeClr val="dk1"/>
              </a:solidFill>
              <a:latin typeface="Times New Roman"/>
              <a:ea typeface="Times New Roman"/>
              <a:cs typeface="Times New Roman"/>
              <a:sym typeface="Times New Roman"/>
            </a:endParaRPr>
          </a:p>
          <a:p>
            <a:pPr marL="342900" lvl="0" indent="-342900" algn="l" rtl="0">
              <a:spcBef>
                <a:spcPts val="480"/>
              </a:spcBef>
              <a:spcAft>
                <a:spcPts val="0"/>
              </a:spcAft>
              <a:buClr>
                <a:schemeClr val="dk1"/>
              </a:buClr>
              <a:buSzPts val="2400"/>
              <a:buNone/>
            </a:pPr>
            <a:r>
              <a:rPr lang="en-US" sz="2400" b="1">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8"/>
          <p:cNvSpPr txBox="1">
            <a:spLocks noGrp="1"/>
          </p:cNvSpPr>
          <p:nvPr>
            <p:ph type="title"/>
          </p:nvPr>
        </p:nvSpPr>
        <p:spPr>
          <a:xfrm>
            <a:off x="0" y="-177800"/>
            <a:ext cx="10972800" cy="1600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APPLICATIONS</a:t>
            </a:r>
            <a:endParaRPr/>
          </a:p>
        </p:txBody>
      </p:sp>
      <p:sp>
        <p:nvSpPr>
          <p:cNvPr id="143" name="Google Shape;143;p8"/>
          <p:cNvSpPr txBox="1">
            <a:spLocks noGrp="1"/>
          </p:cNvSpPr>
          <p:nvPr>
            <p:ph type="body" idx="1"/>
          </p:nvPr>
        </p:nvSpPr>
        <p:spPr>
          <a:xfrm>
            <a:off x="736600" y="1816100"/>
            <a:ext cx="10820399" cy="4165600"/>
          </a:xfrm>
          <a:prstGeom prst="rect">
            <a:avLst/>
          </a:prstGeom>
          <a:noFill/>
          <a:ln>
            <a:noFill/>
          </a:ln>
        </p:spPr>
        <p:txBody>
          <a:bodyPr spcFirstLastPara="1" wrap="square" lIns="91425" tIns="45700" rIns="91425" bIns="45700" anchor="t" anchorCtr="0">
            <a:normAutofit/>
          </a:bodyPr>
          <a:lstStyle/>
          <a:p>
            <a:pPr marL="457200" lvl="0" indent="-457200" algn="l" rtl="0">
              <a:spcBef>
                <a:spcPts val="0"/>
              </a:spcBef>
              <a:spcAft>
                <a:spcPts val="0"/>
              </a:spcAft>
              <a:buClr>
                <a:schemeClr val="dk1"/>
              </a:buClr>
              <a:buSzPts val="3200"/>
              <a:buAutoNum type="arabicPeriod"/>
            </a:pPr>
            <a:r>
              <a:rPr lang="en-US" b="1">
                <a:solidFill>
                  <a:schemeClr val="dk1"/>
                </a:solidFill>
                <a:latin typeface="Times New Roman"/>
                <a:ea typeface="Times New Roman"/>
                <a:cs typeface="Times New Roman"/>
                <a:sym typeface="Times New Roman"/>
              </a:rPr>
              <a:t>Find the value of  257*9 	</a:t>
            </a:r>
            <a:endParaRPr/>
          </a:p>
          <a:p>
            <a:pPr marL="0" lvl="0" indent="0" algn="l" rtl="0">
              <a:spcBef>
                <a:spcPts val="640"/>
              </a:spcBef>
              <a:spcAft>
                <a:spcPts val="0"/>
              </a:spcAft>
              <a:buClr>
                <a:schemeClr val="dk1"/>
              </a:buClr>
              <a:buSzPts val="3200"/>
              <a:buNone/>
            </a:pPr>
            <a:r>
              <a:rPr lang="en-US">
                <a:solidFill>
                  <a:schemeClr val="dk1"/>
                </a:solidFill>
                <a:latin typeface="Times New Roman"/>
                <a:ea typeface="Times New Roman"/>
                <a:cs typeface="Times New Roman"/>
                <a:sym typeface="Times New Roman"/>
              </a:rPr>
              <a:t>a)2353  		b) 2303		c) 2313		d) 2363 </a:t>
            </a:r>
            <a:endParaRPr/>
          </a:p>
          <a:p>
            <a:pPr marL="0" lvl="0" indent="0" algn="l" rtl="0">
              <a:spcBef>
                <a:spcPts val="640"/>
              </a:spcBef>
              <a:spcAft>
                <a:spcPts val="0"/>
              </a:spcAft>
              <a:buClr>
                <a:schemeClr val="dk1"/>
              </a:buClr>
              <a:buSzPts val="3200"/>
              <a:buNone/>
            </a:pPr>
            <a:r>
              <a:rPr lang="en-US" b="1">
                <a:solidFill>
                  <a:schemeClr val="dk1"/>
                </a:solidFill>
                <a:latin typeface="Times New Roman"/>
                <a:ea typeface="Times New Roman"/>
                <a:cs typeface="Times New Roman"/>
                <a:sym typeface="Times New Roman"/>
              </a:rPr>
              <a:t>	</a:t>
            </a:r>
            <a:endParaRPr/>
          </a:p>
          <a:p>
            <a:pPr marL="457200" lvl="0" indent="-457200" algn="l" rtl="0">
              <a:spcBef>
                <a:spcPts val="640"/>
              </a:spcBef>
              <a:spcAft>
                <a:spcPts val="0"/>
              </a:spcAft>
              <a:buClr>
                <a:schemeClr val="dk1"/>
              </a:buClr>
              <a:buSzPts val="3200"/>
              <a:buAutoNum type="arabicPeriod" startAt="2"/>
            </a:pPr>
            <a:r>
              <a:rPr lang="en-US" b="1">
                <a:solidFill>
                  <a:schemeClr val="dk1"/>
                </a:solidFill>
                <a:latin typeface="Times New Roman"/>
                <a:ea typeface="Times New Roman"/>
                <a:cs typeface="Times New Roman"/>
                <a:sym typeface="Times New Roman"/>
              </a:rPr>
              <a:t>Find the value of  58*99 </a:t>
            </a:r>
            <a:endParaRPr b="1">
              <a:solidFill>
                <a:schemeClr val="dk1"/>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r>
              <a:rPr lang="en-US">
                <a:solidFill>
                  <a:schemeClr val="dk1"/>
                </a:solidFill>
                <a:latin typeface="Times New Roman"/>
                <a:ea typeface="Times New Roman"/>
                <a:cs typeface="Times New Roman"/>
                <a:sym typeface="Times New Roman"/>
              </a:rPr>
              <a:t>a)5632  		b) 6182		c) 6822		d) 5742 </a:t>
            </a:r>
            <a:endParaRPr>
              <a:solidFill>
                <a:schemeClr val="dk1"/>
              </a:solidFill>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r>
              <a:rPr lang="en-US">
                <a:solidFill>
                  <a:schemeClr val="dk1"/>
                </a:solidFill>
                <a:latin typeface="Times New Roman"/>
                <a:ea typeface="Times New Roman"/>
                <a:cs typeface="Times New Roman"/>
                <a:sym typeface="Times New Roman"/>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
                                            <p:txEl>
                                              <p:pRg st="0" end="0"/>
                                            </p:txEl>
                                          </p:spTgt>
                                        </p:tgtEl>
                                        <p:attrNameLst>
                                          <p:attrName>style.visibility</p:attrName>
                                        </p:attrNameLst>
                                      </p:cBhvr>
                                      <p:to>
                                        <p:strVal val="visible"/>
                                      </p:to>
                                    </p:set>
                                    <p:anim calcmode="lin" valueType="num">
                                      <p:cBhvr additive="base">
                                        <p:cTn id="7" dur="500"/>
                                        <p:tgtEl>
                                          <p:spTgt spid="1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3">
                                            <p:txEl>
                                              <p:pRg st="1" end="1"/>
                                            </p:txEl>
                                          </p:spTgt>
                                        </p:tgtEl>
                                        <p:attrNameLst>
                                          <p:attrName>style.visibility</p:attrName>
                                        </p:attrNameLst>
                                      </p:cBhvr>
                                      <p:to>
                                        <p:strVal val="visible"/>
                                      </p:to>
                                    </p:set>
                                    <p:anim calcmode="lin" valueType="num">
                                      <p:cBhvr additive="base">
                                        <p:cTn id="12" dur="500"/>
                                        <p:tgtEl>
                                          <p:spTgt spid="1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3">
                                            <p:txEl>
                                              <p:pRg st="2" end="2"/>
                                            </p:txEl>
                                          </p:spTgt>
                                        </p:tgtEl>
                                        <p:attrNameLst>
                                          <p:attrName>style.visibility</p:attrName>
                                        </p:attrNameLst>
                                      </p:cBhvr>
                                      <p:to>
                                        <p:strVal val="visible"/>
                                      </p:to>
                                    </p:set>
                                    <p:anim calcmode="lin" valueType="num">
                                      <p:cBhvr additive="base">
                                        <p:cTn id="17" dur="500"/>
                                        <p:tgtEl>
                                          <p:spTgt spid="1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43">
                                            <p:txEl>
                                              <p:pRg st="3" end="3"/>
                                            </p:txEl>
                                          </p:spTgt>
                                        </p:tgtEl>
                                        <p:attrNameLst>
                                          <p:attrName>style.visibility</p:attrName>
                                        </p:attrNameLst>
                                      </p:cBhvr>
                                      <p:to>
                                        <p:strVal val="visible"/>
                                      </p:to>
                                    </p:set>
                                    <p:anim calcmode="lin" valueType="num">
                                      <p:cBhvr additive="base">
                                        <p:cTn id="22" dur="500"/>
                                        <p:tgtEl>
                                          <p:spTgt spid="14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3">
                                            <p:txEl>
                                              <p:pRg st="4" end="4"/>
                                            </p:txEl>
                                          </p:spTgt>
                                        </p:tgtEl>
                                        <p:attrNameLst>
                                          <p:attrName>style.visibility</p:attrName>
                                        </p:attrNameLst>
                                      </p:cBhvr>
                                      <p:to>
                                        <p:strVal val="visible"/>
                                      </p:to>
                                    </p:set>
                                    <p:anim calcmode="lin" valueType="num">
                                      <p:cBhvr additive="base">
                                        <p:cTn id="27" dur="500"/>
                                        <p:tgtEl>
                                          <p:spTgt spid="14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43">
                                            <p:txEl>
                                              <p:pRg st="5" end="5"/>
                                            </p:txEl>
                                          </p:spTgt>
                                        </p:tgtEl>
                                        <p:attrNameLst>
                                          <p:attrName>style.visibility</p:attrName>
                                        </p:attrNameLst>
                                      </p:cBhvr>
                                      <p:to>
                                        <p:strVal val="visible"/>
                                      </p:to>
                                    </p:set>
                                    <p:anim calcmode="lin" valueType="num">
                                      <p:cBhvr additive="base">
                                        <p:cTn id="32" dur="500"/>
                                        <p:tgtEl>
                                          <p:spTgt spid="14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932</Words>
  <Application>Microsoft Office PowerPoint</Application>
  <PresentationFormat>Custom</PresentationFormat>
  <Paragraphs>311</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Palatino Linotype</vt:lpstr>
      <vt:lpstr>Calibri</vt:lpstr>
      <vt:lpstr>Times New Roman</vt:lpstr>
      <vt:lpstr>Office Theme</vt:lpstr>
      <vt:lpstr> Lecture - 1 VEDIC MATHS   </vt:lpstr>
      <vt:lpstr>PowerPoint Presentation</vt:lpstr>
      <vt:lpstr>      MULTIPLICATION OF NUMBERS WITH 5, 25 &amp; 125</vt:lpstr>
      <vt:lpstr>APPLICATIONS</vt:lpstr>
      <vt:lpstr>APPLICATIONS</vt:lpstr>
      <vt:lpstr>      MULTIPLICATION OF NUMBERS WITH 11</vt:lpstr>
      <vt:lpstr>APPLICATIONS</vt:lpstr>
      <vt:lpstr>      MULTIPLICATION OF NUMBERS WITH 9, 99 &amp; 999…</vt:lpstr>
      <vt:lpstr>APPLICATIONS</vt:lpstr>
      <vt:lpstr>APPLICATIONS</vt:lpstr>
      <vt:lpstr>MULTIPLICATION OF TWO DIGIT NUMBERS USING CRISS CROSS METHOD</vt:lpstr>
      <vt:lpstr>MULTIPLICATION OF THREE DIGIT NUMBERS  (CRISS CROSS METHOD)</vt:lpstr>
      <vt:lpstr>APPLICATIONS</vt:lpstr>
      <vt:lpstr>APPLICATIONS</vt:lpstr>
      <vt:lpstr>SQUARE</vt:lpstr>
      <vt:lpstr>Base Method</vt:lpstr>
      <vt:lpstr>Base-100</vt:lpstr>
      <vt:lpstr>Base - 100</vt:lpstr>
      <vt:lpstr>SQUARE</vt:lpstr>
      <vt:lpstr>SQUARE OF NUMBERS ENDING WITH 5</vt:lpstr>
      <vt:lpstr>APPLICATIONS</vt:lpstr>
      <vt:lpstr> SQUARE ROOT SHORTCUTS (For Perfect Square Numbers Only)</vt:lpstr>
      <vt:lpstr>APPLICATIONS</vt:lpstr>
      <vt:lpstr>          HOW TO FIND CUBE</vt:lpstr>
      <vt:lpstr>APPLICATIONS</vt:lpstr>
      <vt:lpstr>          CUBE ROOT SHORTCUTS</vt:lpstr>
      <vt:lpstr>APPLICATIONS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Lecture - 1 VEDIC MATHS   </dc:title>
  <dc:creator>cu</dc:creator>
  <cp:lastModifiedBy>Dell</cp:lastModifiedBy>
  <cp:revision>1</cp:revision>
  <dcterms:created xsi:type="dcterms:W3CDTF">2017-07-13T07:57:18Z</dcterms:created>
  <dcterms:modified xsi:type="dcterms:W3CDTF">2025-01-11T08:20:17Z</dcterms:modified>
</cp:coreProperties>
</file>