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282" r:id="rId59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61"/>
      <p:bold r:id="rId62"/>
      <p:italic r:id="rId63"/>
      <p:boldItalic r:id="rId64"/>
    </p:embeddedFont>
    <p:embeddedFont>
      <p:font typeface="Times" panose="02020603050405020304" pitchFamily="18" charset="0"/>
      <p:regular r:id="rId65"/>
      <p:bold r:id="rId66"/>
      <p:italic r:id="rId67"/>
      <p:boldItalic r:id="rId68"/>
    </p:embeddedFont>
    <p:embeddedFont>
      <p:font typeface="Verdana" panose="020B0604030504040204" pitchFamily="34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7" roundtripDataSignature="AMtx7mi8d/qzBFDVBwlmBYH+G+TcM3Bb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2575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dt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ft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2500884" y="-1467612"/>
            <a:ext cx="4187952" cy="81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4991101" y="2171704"/>
            <a:ext cx="525779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876300" y="190503"/>
            <a:ext cx="5257801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2004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56616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30"/>
          <p:cNvSpPr txBox="1"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>
                <a:solidFill>
                  <a:srgbClr val="6393D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102642"/>
                </a:solidFill>
              </a:defRPr>
            </a:lvl1pPr>
            <a:lvl2pPr lvl="1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25"/>
              </a:spcBef>
              <a:spcAft>
                <a:spcPts val="0"/>
              </a:spcAft>
              <a:buSzPts val="2016"/>
              <a:buNone/>
              <a:defRPr/>
            </a:lvl4pPr>
            <a:lvl5pPr lvl="4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dt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000"/>
              <a:buFont typeface="Verdan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ft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000"/>
              <a:buFont typeface="Verdan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ldNum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02642"/>
              </a:buClr>
              <a:buSzPts val="3600"/>
              <a:buFont typeface="Verdana"/>
              <a:buNone/>
              <a:defRPr sz="3600" b="0" cap="none">
                <a:solidFill>
                  <a:srgbClr val="10264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91425" bIns="45700" anchor="t" anchorCtr="0">
            <a:noAutofit/>
          </a:bodyPr>
          <a:lstStyle>
            <a:lvl1pPr marL="457200" marR="36830" lvl="0" indent="-228600" algn="l">
              <a:spcBef>
                <a:spcPts val="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345D8D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25"/>
              </a:spcBef>
              <a:spcAft>
                <a:spcPts val="0"/>
              </a:spcAft>
              <a:buSzPts val="1568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dt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ft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sldNum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>
            <a:spLocks noGrp="1"/>
          </p:cNvSpPr>
          <p:nvPr>
            <p:ph type="title"/>
          </p:nvPr>
        </p:nvSpPr>
        <p:spPr>
          <a:xfrm>
            <a:off x="503238" y="4986338"/>
            <a:ext cx="8183563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1"/>
          </p:nvPr>
        </p:nvSpPr>
        <p:spPr>
          <a:xfrm>
            <a:off x="514352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6068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marL="914400" lvl="1" indent="-3683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marL="1371600" lvl="2" indent="-355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56616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 sz="1800"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2"/>
          </p:nvPr>
        </p:nvSpPr>
        <p:spPr>
          <a:xfrm>
            <a:off x="4755360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6068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marL="914400" lvl="1" indent="-3683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marL="1371600" lvl="2" indent="-355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56616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 sz="1800"/>
            </a:lvl4pPr>
            <a:lvl5pPr marL="2286000" lvl="4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dt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ft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 txBox="1"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92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225"/>
              </a:spcBef>
              <a:spcAft>
                <a:spcPts val="0"/>
              </a:spcAft>
              <a:buSzPts val="1792"/>
              <a:buNone/>
              <a:defRPr sz="1600" b="1"/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2"/>
          </p:nvPr>
        </p:nvSpPr>
        <p:spPr>
          <a:xfrm>
            <a:off x="4652169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45700" anchor="ctr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92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225"/>
              </a:spcBef>
              <a:spcAft>
                <a:spcPts val="0"/>
              </a:spcAft>
              <a:buSzPts val="1792"/>
              <a:buNone/>
              <a:defRPr sz="1600" b="1"/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3"/>
          </p:nvPr>
        </p:nvSpPr>
        <p:spPr>
          <a:xfrm>
            <a:off x="607224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5052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392" algn="l">
              <a:spcBef>
                <a:spcPts val="225"/>
              </a:spcBef>
              <a:spcAft>
                <a:spcPts val="0"/>
              </a:spcAft>
              <a:buSzPts val="1792"/>
              <a:buChar char="◦"/>
              <a:defRPr sz="1600"/>
            </a:lvl4pPr>
            <a:lvl5pPr marL="2286000" lvl="4" indent="-3302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body" idx="4"/>
          </p:nvPr>
        </p:nvSpPr>
        <p:spPr>
          <a:xfrm>
            <a:off x="4652169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5052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392" algn="l">
              <a:spcBef>
                <a:spcPts val="225"/>
              </a:spcBef>
              <a:spcAft>
                <a:spcPts val="0"/>
              </a:spcAft>
              <a:buSzPts val="1792"/>
              <a:buChar char="◦"/>
              <a:defRPr sz="1600"/>
            </a:lvl4pPr>
            <a:lvl5pPr marL="2286000" lvl="4" indent="-3302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dt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ft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sldNum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503238" y="4986338"/>
            <a:ext cx="8183563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dt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ft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sldNum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" name="Google Shape;53;p35"/>
          <p:cNvSpPr txBox="1">
            <a:spLocks noGrp="1"/>
          </p:cNvSpPr>
          <p:nvPr>
            <p:ph type="dt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000"/>
              <a:buFont typeface="Verdan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ft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000"/>
              <a:buFont typeface="Verdan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sldNum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sz="2200" b="1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body" idx="1"/>
          </p:nvPr>
        </p:nvSpPr>
        <p:spPr>
          <a:xfrm>
            <a:off x="5538847" y="1447802"/>
            <a:ext cx="2971800" cy="420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marR="18415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2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25"/>
              </a:spcBef>
              <a:spcAft>
                <a:spcPts val="0"/>
              </a:spcAft>
              <a:buSzPts val="1008"/>
              <a:buNone/>
              <a:defRPr sz="9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5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lt1"/>
                </a:solidFill>
              </a:defRPr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2"/>
          </p:nvPr>
        </p:nvSpPr>
        <p:spPr>
          <a:xfrm>
            <a:off x="761372" y="930144"/>
            <a:ext cx="4626159" cy="4724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lvl="0" indent="-370840" algn="l">
              <a:spcBef>
                <a:spcPts val="250"/>
              </a:spcBef>
              <a:spcAft>
                <a:spcPts val="0"/>
              </a:spcAft>
              <a:buSzPts val="2240"/>
              <a:buChar char="⚫"/>
              <a:defRPr sz="2800">
                <a:solidFill>
                  <a:schemeClr val="lt1"/>
                </a:solidFill>
              </a:defRPr>
            </a:lvl1pPr>
            <a:lvl2pPr marL="914400" lvl="1" indent="-393700" algn="l">
              <a:spcBef>
                <a:spcPts val="250"/>
              </a:spcBef>
              <a:spcAft>
                <a:spcPts val="0"/>
              </a:spcAft>
              <a:buSzPts val="2600"/>
              <a:buChar char="◦"/>
              <a:defRPr sz="2600">
                <a:solidFill>
                  <a:schemeClr val="lt1"/>
                </a:solidFill>
              </a:defRPr>
            </a:lvl2pPr>
            <a:lvl3pPr marL="1371600" lvl="2" indent="-381000" algn="l">
              <a:spcBef>
                <a:spcPts val="250"/>
              </a:spcBef>
              <a:spcAft>
                <a:spcPts val="0"/>
              </a:spcAft>
              <a:buSzPts val="2400"/>
              <a:buChar char="●"/>
              <a:defRPr sz="2400">
                <a:solidFill>
                  <a:schemeClr val="lt1"/>
                </a:solidFill>
              </a:defRPr>
            </a:lvl3pPr>
            <a:lvl4pPr marL="1828800" lvl="3" indent="-370839" algn="l">
              <a:spcBef>
                <a:spcPts val="225"/>
              </a:spcBef>
              <a:spcAft>
                <a:spcPts val="0"/>
              </a:spcAft>
              <a:buSzPts val="2240"/>
              <a:buChar char="◦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50"/>
              </a:spcBef>
              <a:spcAft>
                <a:spcPts val="0"/>
              </a:spcAft>
              <a:buSzPts val="1700"/>
              <a:buNone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dt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ft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ldNum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/>
          <p:nvPr/>
        </p:nvSpPr>
        <p:spPr>
          <a:xfrm>
            <a:off x="304800" y="328613"/>
            <a:ext cx="8532813" cy="6197600"/>
          </a:xfrm>
          <a:prstGeom prst="roundRect">
            <a:avLst>
              <a:gd name="adj" fmla="val 2081"/>
            </a:avLst>
          </a:prstGeom>
          <a:gradFill>
            <a:gsLst>
              <a:gs pos="0">
                <a:srgbClr val="FFFFFF"/>
              </a:gs>
              <a:gs pos="98000">
                <a:srgbClr val="FFFFFF"/>
              </a:gs>
              <a:gs pos="99055">
                <a:srgbClr val="F6F6F6"/>
              </a:gs>
              <a:gs pos="100000">
                <a:srgbClr val="D8D8D8"/>
              </a:gs>
            </a:gsLst>
            <a:lin ang="5400000" scaled="0"/>
          </a:gradFill>
          <a:ln w="9525" cap="rnd" cmpd="sng">
            <a:solidFill>
              <a:srgbClr val="A2A0A0"/>
            </a:solidFill>
            <a:prstDash val="solid"/>
            <a:round/>
            <a:headEnd type="none" w="sm" len="sm"/>
            <a:tailEnd type="none" w="sm" len="sm"/>
          </a:ln>
          <a:effectLst>
            <a:outerShdw blurRad="76200" dist="50800" dir="54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" name="Google Shape;65;p37"/>
          <p:cNvSpPr/>
          <p:nvPr/>
        </p:nvSpPr>
        <p:spPr>
          <a:xfrm>
            <a:off x="6400800" y="433388"/>
            <a:ext cx="2324100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02642"/>
              </a:buClr>
              <a:buSzPts val="3600"/>
              <a:buFont typeface="Verdana"/>
              <a:buNone/>
              <a:defRPr sz="3600" b="0">
                <a:solidFill>
                  <a:srgbClr val="10264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body" idx="1"/>
          </p:nvPr>
        </p:nvSpPr>
        <p:spPr>
          <a:xfrm>
            <a:off x="6462712" y="533400"/>
            <a:ext cx="2240280" cy="42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spcBef>
                <a:spcPts val="250"/>
              </a:spcBef>
              <a:spcAft>
                <a:spcPts val="0"/>
              </a:spcAft>
              <a:buSzPts val="1200"/>
              <a:buChar char="◦"/>
              <a:defRPr sz="1200">
                <a:solidFill>
                  <a:srgbClr val="FFFFFF"/>
                </a:solidFill>
              </a:defRPr>
            </a:lvl2pPr>
            <a:lvl3pPr marL="1371600" lvl="2" indent="-292100" algn="l">
              <a:spcBef>
                <a:spcPts val="250"/>
              </a:spcBef>
              <a:spcAft>
                <a:spcPts val="0"/>
              </a:spcAft>
              <a:buSzPts val="1000"/>
              <a:buChar char="●"/>
              <a:defRPr sz="1000">
                <a:solidFill>
                  <a:srgbClr val="FFFFFF"/>
                </a:solidFill>
              </a:defRPr>
            </a:lvl3pPr>
            <a:lvl4pPr marL="1828800" lvl="3" indent="-292608" algn="l">
              <a:spcBef>
                <a:spcPts val="225"/>
              </a:spcBef>
              <a:spcAft>
                <a:spcPts val="0"/>
              </a:spcAft>
              <a:buSzPts val="1008"/>
              <a:buChar char="◦"/>
              <a:defRPr sz="900">
                <a:solidFill>
                  <a:srgbClr val="FFFFFF"/>
                </a:solidFill>
              </a:defRPr>
            </a:lvl4pPr>
            <a:lvl5pPr marL="2286000" lvl="4" indent="-285750" algn="l">
              <a:spcBef>
                <a:spcPts val="250"/>
              </a:spcBef>
              <a:spcAft>
                <a:spcPts val="0"/>
              </a:spcAft>
              <a:buSzPts val="900"/>
              <a:buChar char="●"/>
              <a:defRPr sz="900">
                <a:solidFill>
                  <a:srgbClr val="FFFFFF"/>
                </a:solidFill>
              </a:defRPr>
            </a:lvl5pPr>
            <a:lvl6pPr marL="2743200" lvl="5" indent="-3429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255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>
            <a:spLocks noGrp="1"/>
          </p:cNvSpPr>
          <p:nvPr>
            <p:ph type="pic" idx="2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rgbClr val="0A192B"/>
          </a:solidFill>
          <a:ln>
            <a:noFill/>
          </a:ln>
        </p:spPr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000"/>
              <a:buFont typeface="Verdan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000"/>
              <a:buFont typeface="Verdan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503238" y="4986338"/>
            <a:ext cx="8183563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6594D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6594D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6594D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6594D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6594D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6594D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6594D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6594D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6594D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503238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>
            <a:lvl1pPr marL="457200" marR="0" lvl="0" indent="-37084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68300" algn="l" rtl="0">
              <a:spcBef>
                <a:spcPts val="250"/>
              </a:spcBef>
              <a:spcAft>
                <a:spcPts val="0"/>
              </a:spcAft>
              <a:buClr>
                <a:srgbClr val="FF3D39"/>
              </a:buClr>
              <a:buSzPts val="2200"/>
              <a:buFont typeface="Noto Sans Symbols"/>
              <a:buChar char="●"/>
              <a:defRPr sz="2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63728" algn="l" rtl="0">
              <a:spcBef>
                <a:spcPts val="225"/>
              </a:spcBef>
              <a:spcAft>
                <a:spcPts val="0"/>
              </a:spcAft>
              <a:buClr>
                <a:srgbClr val="FF3D39"/>
              </a:buClr>
              <a:buSzPts val="2128"/>
              <a:buFont typeface="Verdana"/>
              <a:buChar char="◦"/>
              <a:defRPr sz="1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250"/>
              </a:spcBef>
              <a:spcAft>
                <a:spcPts val="0"/>
              </a:spcAft>
              <a:buClr>
                <a:srgbClr val="BEFF4B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6550" algn="l" rtl="0">
              <a:spcBef>
                <a:spcPts val="250"/>
              </a:spcBef>
              <a:spcAft>
                <a:spcPts val="0"/>
              </a:spcAft>
              <a:buClr>
                <a:srgbClr val="BFFF49"/>
              </a:buClr>
              <a:buSzPts val="1700"/>
              <a:buFont typeface="Verdana"/>
              <a:buChar char="◦"/>
              <a:defRPr sz="17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23850" algn="l" rtl="0">
              <a:spcBef>
                <a:spcPts val="255"/>
              </a:spcBef>
              <a:spcAft>
                <a:spcPts val="0"/>
              </a:spcAft>
              <a:buClr>
                <a:srgbClr val="BFFF4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23850" algn="l" rtl="0">
              <a:spcBef>
                <a:spcPts val="255"/>
              </a:spcBef>
              <a:spcAft>
                <a:spcPts val="0"/>
              </a:spcAft>
              <a:buClr>
                <a:srgbClr val="BFFF49"/>
              </a:buClr>
              <a:buSzPts val="1500"/>
              <a:buFont typeface="Verdana"/>
              <a:buChar char="◦"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23850" algn="l" rtl="0">
              <a:spcBef>
                <a:spcPts val="255"/>
              </a:spcBef>
              <a:spcAft>
                <a:spcPts val="0"/>
              </a:spcAft>
              <a:buClr>
                <a:srgbClr val="BFFF49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dt" idx="10"/>
          </p:nvPr>
        </p:nvSpPr>
        <p:spPr>
          <a:xfrm>
            <a:off x="3776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000"/>
              <a:buFont typeface="Verdana"/>
              <a:buNone/>
              <a:defRPr sz="1000" b="0" i="0" u="none" strike="noStrike" cap="none">
                <a:solidFill>
                  <a:srgbClr val="16355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ftr" idx="11"/>
          </p:nvPr>
        </p:nvSpPr>
        <p:spPr>
          <a:xfrm>
            <a:off x="6062663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55B"/>
              </a:buClr>
              <a:buSzPts val="1000"/>
              <a:buFont typeface="Verdana"/>
              <a:buNone/>
              <a:defRPr sz="1000" b="0" i="0" u="none" strike="noStrike" cap="none">
                <a:solidFill>
                  <a:srgbClr val="16355B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ldNum" idx="12"/>
          </p:nvPr>
        </p:nvSpPr>
        <p:spPr>
          <a:xfrm>
            <a:off x="8348663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 sz="1000" b="0" i="0" u="none" strike="noStrike" cap="none">
                <a:solidFill>
                  <a:srgbClr val="14335A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 sz="1000" b="0" i="0" u="none" strike="noStrike" cap="none">
                <a:solidFill>
                  <a:srgbClr val="14335A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 sz="1000" b="0" i="0" u="none" strike="noStrike" cap="none">
                <a:solidFill>
                  <a:srgbClr val="14335A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 sz="1000" b="0" i="0" u="none" strike="noStrike" cap="none">
                <a:solidFill>
                  <a:srgbClr val="14335A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 sz="1000" b="0" i="0" u="none" strike="noStrike" cap="none">
                <a:solidFill>
                  <a:srgbClr val="14335A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 sz="1000" b="0" i="0" u="none" strike="noStrike" cap="none">
                <a:solidFill>
                  <a:srgbClr val="14335A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 sz="1000" b="0" i="0" u="none" strike="noStrike" cap="none">
                <a:solidFill>
                  <a:srgbClr val="14335A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 sz="1000" b="0" i="0" u="none" strike="noStrike" cap="none">
                <a:solidFill>
                  <a:srgbClr val="14335A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335A"/>
              </a:buClr>
              <a:buSzPts val="1000"/>
              <a:buFont typeface="Verdana"/>
              <a:buNone/>
              <a:defRPr sz="1000" b="0" i="0" u="none" strike="noStrike" cap="none">
                <a:solidFill>
                  <a:srgbClr val="14335A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1341120"/>
            <a:ext cx="7068185" cy="473519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845820" y="870585"/>
            <a:ext cx="6318250" cy="54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/>
        </p:nvSpPr>
        <p:spPr>
          <a:xfrm>
            <a:off x="142875" y="928688"/>
            <a:ext cx="87867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should come in place of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5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K5 is divisible by 9?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7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8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9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2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/>
        </p:nvSpPr>
        <p:spPr>
          <a:xfrm>
            <a:off x="142875" y="928688"/>
            <a:ext cx="87867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what values of P number 36345472P34 is exactly divisible by 9.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3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4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6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7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/>
        </p:nvSpPr>
        <p:spPr>
          <a:xfrm>
            <a:off x="142875" y="928688"/>
            <a:ext cx="87867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what values of N number 549724N is exactly divisible by 6.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2 &amp; 8 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4 &amp; 6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2 &amp; 6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6 &amp; 8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/>
        </p:nvSpPr>
        <p:spPr>
          <a:xfrm>
            <a:off x="142875" y="928688"/>
            <a:ext cx="87867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what values of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number 99857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 is exactly divisible by 11.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1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0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3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4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/>
        </p:nvSpPr>
        <p:spPr>
          <a:xfrm>
            <a:off x="142875" y="928688"/>
            <a:ext cx="8786700" cy="461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should come in place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4857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divisible by 88? </a:t>
            </a: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6 </a:t>
            </a: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8</a:t>
            </a: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2</a:t>
            </a: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4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[E] None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these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/>
        </p:nvSpPr>
        <p:spPr>
          <a:xfrm>
            <a:off x="142875" y="928688"/>
            <a:ext cx="8786813" cy="514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lang="en-US" sz="40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Factorials</a:t>
            </a:r>
            <a:br>
              <a:rPr lang="en-US" sz="32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 sz="32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Trailing zeros (Number of zeros at the end)</a:t>
            </a:r>
            <a:endParaRPr sz="3200" b="1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1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</a:pPr>
            <a:r>
              <a:rPr lang="en-US" sz="32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Concept: </a:t>
            </a:r>
            <a:r>
              <a:rPr lang="en-US" sz="32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 multiplication zero can be produced when we have a pair of 2 and 5. So, in order to find no. of zeros at the end, the pair of 2 and 5 need to be counted.</a:t>
            </a:r>
            <a:endParaRPr sz="32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</a:pPr>
            <a:r>
              <a:rPr lang="en-US" sz="32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Example: 2^3 x 5 x 9 x 8 x 24 x 15 Find number of zeros at the end. </a:t>
            </a:r>
            <a:endParaRPr sz="32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"/>
          <p:cNvSpPr txBox="1"/>
          <p:nvPr/>
        </p:nvSpPr>
        <p:spPr>
          <a:xfrm>
            <a:off x="249238" y="836613"/>
            <a:ext cx="86439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number of trailing zeros in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0!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27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/>
          <p:nvPr/>
        </p:nvSpPr>
        <p:spPr>
          <a:xfrm>
            <a:off x="214313" y="1000125"/>
            <a:ext cx="8643937" cy="375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number of trailing zeros in 154!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35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31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34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37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/>
        </p:nvSpPr>
        <p:spPr>
          <a:xfrm>
            <a:off x="214313" y="1000125"/>
            <a:ext cx="86790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number of trailing zero in 100!+200!+300!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24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49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73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None of these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/>
        </p:nvSpPr>
        <p:spPr>
          <a:xfrm>
            <a:off x="214313" y="765175"/>
            <a:ext cx="8643937" cy="375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number of trailing zero in 100! X 200!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24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49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73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None of these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285750" y="692150"/>
            <a:ext cx="8078788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285750" y="1557338"/>
            <a:ext cx="8543925" cy="3960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⚫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numbers.</a:t>
            </a: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⚫"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Divisibility rules.</a:t>
            </a: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⚫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Factorials.</a:t>
            </a: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⚫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digit calculation.</a:t>
            </a: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330200">
              <a:spcBef>
                <a:spcPts val="0"/>
              </a:spcBef>
              <a:buClr>
                <a:schemeClr val="dk1"/>
              </a:buClr>
              <a:buSzPts val="1600"/>
              <a:buFont typeface="Times New Roman"/>
              <a:buChar char="⚫"/>
            </a:pPr>
            <a:r>
              <a:rPr lang="en-GB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Factors</a:t>
            </a:r>
          </a:p>
          <a:p>
            <a:pPr lvl="0" indent="-330200">
              <a:spcBef>
                <a:spcPts val="0"/>
              </a:spcBef>
              <a:buClr>
                <a:schemeClr val="dk1"/>
              </a:buClr>
              <a:buSzPts val="1600"/>
              <a:buFont typeface="Times New Roman"/>
              <a:buChar char="⚫"/>
            </a:pPr>
            <a:r>
              <a:rPr lang="en-GB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Remainder Theorems</a:t>
            </a:r>
          </a:p>
          <a:p>
            <a:pPr lvl="0" indent="-330200">
              <a:spcBef>
                <a:spcPts val="0"/>
              </a:spcBef>
              <a:buClr>
                <a:schemeClr val="dk1"/>
              </a:buClr>
              <a:buSzPts val="1600"/>
              <a:buFont typeface="Times New Roman"/>
              <a:buChar char="⚫"/>
            </a:pPr>
            <a:r>
              <a:rPr lang="en-GB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HCF and LCM</a:t>
            </a: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⚫"/>
            </a:pP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2" descr="Image result for content images"/>
          <p:cNvSpPr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 descr="Image result for content images"/>
          <p:cNvSpPr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 descr="Image result for content images"/>
          <p:cNvSpPr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" descr="https://encrypted-tbn1.gstatic.com/images?q=tbn:ANd9GcQ5ckqowr0ihkP1K54LNvPc-S6lgbGB-unvcrTB6I0Gp4EYMF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88426">
            <a:off x="4891088" y="4046538"/>
            <a:ext cx="3255962" cy="2354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395605" y="62103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0C0C"/>
                </a:solidFill>
              </a:rPr>
              <a:t>Unit Digits:</a:t>
            </a:r>
            <a:endParaRPr>
              <a:solidFill>
                <a:srgbClr val="0C0C0C"/>
              </a:solidFill>
            </a:endParaRPr>
          </a:p>
        </p:txBody>
      </p:sp>
      <p:sp>
        <p:nvSpPr>
          <p:cNvPr id="197" name="Google Shape;197;p20"/>
          <p:cNvSpPr txBox="1">
            <a:spLocks noGrp="1"/>
          </p:cNvSpPr>
          <p:nvPr>
            <p:ph type="body" idx="1"/>
          </p:nvPr>
        </p:nvSpPr>
        <p:spPr>
          <a:xfrm>
            <a:off x="502920" y="1901825"/>
            <a:ext cx="8183880" cy="399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Right most digit of a number is called Unit digit.</a:t>
            </a: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65430" lvl="0" indent="-12319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r>
              <a:rPr lang="en-US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For e.g. 278 × 623 what will be the unit digit?</a:t>
            </a:r>
            <a:br>
              <a:rPr lang="en-US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r>
              <a:rPr lang="en-US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8 x 3 = 24</a:t>
            </a:r>
            <a:br>
              <a:rPr lang="en-US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US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last digit is 4</a:t>
            </a:r>
            <a:endParaRPr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65430" lvl="0" indent="-12319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5430" lvl="0" indent="-12319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430" lvl="0" indent="0" algn="l" rtl="0">
              <a:spcBef>
                <a:spcPts val="2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265430" lvl="0" indent="0" algn="l" rtl="0">
              <a:spcBef>
                <a:spcPts val="2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265430" lvl="0" indent="0" algn="l" rtl="0">
              <a:spcBef>
                <a:spcPts val="2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265430" lvl="0" indent="0" algn="l" rtl="0">
              <a:spcBef>
                <a:spcPts val="2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265430" lvl="0" indent="0" algn="l" rtl="0">
              <a:spcBef>
                <a:spcPts val="25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265430" lvl="0" indent="0" algn="l" rtl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Digit of higher power numbers </a:t>
            </a:r>
            <a:endParaRPr sz="3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>
            <a:off x="285750" y="929005"/>
            <a:ext cx="8501380" cy="49714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47" r="-10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/>
        </p:nvSpPr>
        <p:spPr>
          <a:xfrm>
            <a:off x="179705" y="908368"/>
            <a:ext cx="8786813" cy="28551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39" b="-234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/>
        </p:nvSpPr>
        <p:spPr>
          <a:xfrm>
            <a:off x="142875" y="928688"/>
            <a:ext cx="8786813" cy="28082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39" b="-43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/>
        </p:nvSpPr>
        <p:spPr>
          <a:xfrm>
            <a:off x="117475" y="548323"/>
            <a:ext cx="8786813" cy="28082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39" b="-41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/>
        </p:nvSpPr>
        <p:spPr>
          <a:xfrm>
            <a:off x="142875" y="764858"/>
            <a:ext cx="8786813" cy="28551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39" b="-234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611188" y="692150"/>
            <a:ext cx="8215312" cy="543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430" lvl="0" indent="-265430" algn="l" rtl="0">
              <a:spcBef>
                <a:spcPts val="0"/>
              </a:spcBef>
              <a:spcAft>
                <a:spcPts val="0"/>
              </a:spcAft>
              <a:buSzPts val="3520"/>
              <a:buNone/>
            </a:pPr>
            <a:r>
              <a:rPr lang="en-US" sz="4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Factors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r>
              <a:rPr lang="en-US" sz="3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</a:t>
            </a: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number are the values that divides the number completely.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r>
              <a:rPr lang="en-US" sz="3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Factors of 10 are 1, 2, 5 and 10.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5076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250825" y="908050"/>
            <a:ext cx="8569325" cy="543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Total Number of factors:</a:t>
            </a:r>
            <a:endParaRPr sz="3200" b="1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514350" marR="0" lvl="0" indent="-51435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1" i="0" u="none" strike="noStrike" cap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65430" marR="0" lvl="0" indent="-290830" algn="just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Char char="⚫"/>
            </a:pPr>
            <a:r>
              <a:rPr lang="en-US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any number “N” and it is to be convert into </a:t>
            </a:r>
            <a:r>
              <a:rPr lang="en-US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of prime numbers</a:t>
            </a:r>
            <a:r>
              <a:rPr lang="en-US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</a:t>
            </a:r>
            <a:r>
              <a:rPr lang="en-US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 factorization</a:t>
            </a:r>
            <a:r>
              <a:rPr lang="en-US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i.e.</a:t>
            </a:r>
            <a:endParaRPr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i="0" u="none" strike="noStrike" cap="none">
              <a:solidFill>
                <a:srgbClr val="505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marR="0" lvl="0" indent="-290830" algn="just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Times New Roman"/>
              <a:buChar char="⚫"/>
            </a:pPr>
            <a:r>
              <a:rPr lang="en-US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A</a:t>
            </a:r>
            <a:r>
              <a:rPr lang="en-US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B</a:t>
            </a:r>
            <a:r>
              <a:rPr lang="en-US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C</a:t>
            </a:r>
            <a:r>
              <a:rPr lang="en-US" i="0" u="none" strike="noStrike" cap="none" baseline="30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here A, B , C are prime numbers and p, q, and r were respective powers of that prime numbers.</a:t>
            </a:r>
            <a:endParaRPr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i="0" u="none" strike="noStrike" cap="none">
              <a:solidFill>
                <a:srgbClr val="505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marR="0" lvl="0" indent="-290830" algn="just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320"/>
              <a:buFont typeface="Noto Sans Symbols"/>
              <a:buChar char="⚫"/>
            </a:pPr>
            <a:r>
              <a:rPr lang="en-US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numbers of factors for  N </a:t>
            </a:r>
            <a:r>
              <a:rPr lang="en-US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(p + 1)(q +1)(r +1).</a:t>
            </a:r>
            <a:endParaRPr i="0" u="none" strike="noStrike" cap="none">
              <a:solidFill>
                <a:srgbClr val="505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066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350081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50825" y="714375"/>
            <a:ext cx="8393113" cy="543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430" lvl="0" indent="-26543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143509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27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Step 1:</a:t>
            </a:r>
            <a:r>
              <a:rPr lang="en-US" sz="27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 factorize the given number 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1200 = 12 x 100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= 2^2 x 3 x 10^2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= 2^2 x 3 x 2^2 x 5^2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= 2^4 x 3 x 5^2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2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</a:t>
            </a: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 1 to the powers and multiply.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(4+1) x (1+1) x (2+1)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= 5 x 2 x 3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= 30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∴ Number of factors of 1200 is 30.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928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179388" y="692150"/>
            <a:ext cx="81851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numbers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75" y="1697038"/>
            <a:ext cx="82486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214313" y="928688"/>
            <a:ext cx="87153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the total number of factors of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30.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2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8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16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32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4753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214313" y="928688"/>
            <a:ext cx="8715375" cy="326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Find the total number of factors of 1560.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6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16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12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32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425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/>
        </p:nvSpPr>
        <p:spPr>
          <a:xfrm>
            <a:off x="500063" y="785813"/>
            <a:ext cx="8143875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</a:pPr>
            <a:r>
              <a:rPr lang="en-US" sz="3600" b="1" i="0" u="non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Remainder theorem</a:t>
            </a:r>
            <a:endParaRPr sz="3600" b="1" i="0" u="non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250" y="1916113"/>
            <a:ext cx="4956175" cy="227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/>
          <p:nvPr/>
        </p:nvSpPr>
        <p:spPr>
          <a:xfrm>
            <a:off x="684213" y="4365625"/>
            <a:ext cx="7775575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684213" y="4456113"/>
            <a:ext cx="7775575" cy="523875"/>
          </a:xfrm>
          <a:prstGeom prst="rect">
            <a:avLst/>
          </a:prstGeom>
          <a:solidFill>
            <a:srgbClr val="E5B8B7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None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Dividend= (Divisor × Quotient + remainder)</a:t>
            </a:r>
            <a:endParaRPr sz="28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63690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161925" y="908050"/>
            <a:ext cx="88203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Question: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I</a:t>
            </a:r>
            <a:r>
              <a:rPr lang="en-US" sz="280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a division process divisor is 5 times of quotient and remainder is 3 times of quotient. If remainder is 15. Find dividend.</a:t>
            </a:r>
            <a:endParaRPr sz="280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80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140</a:t>
            </a:r>
            <a:endParaRPr sz="280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80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150</a:t>
            </a:r>
            <a:endParaRPr sz="280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80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170</a:t>
            </a:r>
            <a:endParaRPr sz="280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80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190</a:t>
            </a:r>
            <a:endParaRPr sz="280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1192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161925" y="908050"/>
            <a:ext cx="8820300" cy="44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</a:t>
            </a:r>
            <a:r>
              <a:rPr lang="en-US" sz="280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when divided by 252 leaves the remainder 34. Find the remainder when the same number is divided by 21.</a:t>
            </a:r>
            <a:endParaRPr sz="280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80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1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80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5</a:t>
            </a:r>
            <a:endParaRPr sz="280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80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7</a:t>
            </a:r>
            <a:endParaRPr sz="280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80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2</a:t>
            </a:r>
            <a:endParaRPr sz="280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2769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/>
        </p:nvSpPr>
        <p:spPr>
          <a:xfrm>
            <a:off x="215516" y="1386243"/>
            <a:ext cx="8712968" cy="49950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8" b="-18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 cap="none"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323850" y="549275"/>
            <a:ext cx="6624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Rules</a:t>
            </a:r>
            <a:endParaRPr sz="32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8426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/>
        </p:nvSpPr>
        <p:spPr>
          <a:xfrm>
            <a:off x="179512" y="908720"/>
            <a:ext cx="8712968" cy="446481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8" r="-104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 cap="none"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7148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684213" y="1052513"/>
            <a:ext cx="3743325" cy="647700"/>
          </a:xfrm>
          <a:prstGeom prst="rect">
            <a:avLst/>
          </a:prstGeom>
          <a:solidFill>
            <a:srgbClr val="F2DADA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684213" y="1844675"/>
            <a:ext cx="3743325" cy="792163"/>
          </a:xfrm>
          <a:prstGeom prst="rect">
            <a:avLst/>
          </a:prstGeom>
          <a:solidFill>
            <a:srgbClr val="F2DADA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71513" y="2708275"/>
            <a:ext cx="4103688" cy="649288"/>
          </a:xfrm>
          <a:prstGeom prst="rect">
            <a:avLst/>
          </a:prstGeom>
          <a:solidFill>
            <a:srgbClr val="F2DADA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671513" y="3357563"/>
            <a:ext cx="8148638" cy="1008063"/>
          </a:xfrm>
          <a:prstGeom prst="rect">
            <a:avLst/>
          </a:prstGeom>
          <a:solidFill>
            <a:srgbClr val="F2DADA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684213" y="4437063"/>
            <a:ext cx="4175125" cy="647700"/>
          </a:xfrm>
          <a:prstGeom prst="rect">
            <a:avLst/>
          </a:prstGeom>
          <a:solidFill>
            <a:srgbClr val="F2DADA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684213" y="5084763"/>
            <a:ext cx="8135938" cy="1008063"/>
          </a:xfrm>
          <a:prstGeom prst="rect">
            <a:avLst/>
          </a:prstGeom>
          <a:solidFill>
            <a:srgbClr val="F2DADA"/>
          </a:solidFill>
          <a:ln w="1905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215516" y="476672"/>
            <a:ext cx="8712968" cy="604370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7" t="-906" r="-69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800" b="0" i="0" u="none" cap="none">
                <a:latin typeface="Arial"/>
                <a:ea typeface="Arial"/>
                <a:cs typeface="Arial"/>
                <a:sym typeface="Arial"/>
              </a:rPr>
              <a:t> </a:t>
            </a:r>
            <a:endParaRPr sz="1800" b="0" i="0" u="none" cap="non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41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body" idx="1"/>
          </p:nvPr>
        </p:nvSpPr>
        <p:spPr>
          <a:xfrm>
            <a:off x="214313" y="928688"/>
            <a:ext cx="8643937" cy="550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430" lvl="0" indent="-265430" algn="l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3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Remainder Cyclicity:</a:t>
            </a:r>
            <a:r>
              <a:rPr lang="en-US" sz="34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sz="3400"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280"/>
              <a:buNone/>
            </a:pPr>
            <a:r>
              <a:rPr lang="en-US" sz="3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remainder when 2^201 is divided by 7?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28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2^1/7 = R(2)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2^2/7= R(4)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2^3/7 = R(1) or 8/7 = R(1)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 [(2^3)^67 ] / 7 = 1  / 7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28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1/7 = R(1)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28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280"/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03981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body" idx="1"/>
          </p:nvPr>
        </p:nvSpPr>
        <p:spPr>
          <a:xfrm>
            <a:off x="285750" y="928688"/>
            <a:ext cx="8572500" cy="500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430" lvl="0" indent="-265430" algn="just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30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Note:</a:t>
            </a:r>
            <a:r>
              <a:rPr lang="en-US" sz="3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cancel any numerator value with the denominator value as the remainder will differ.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R(6/4) ≠ R(3/2)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6/4 = R(2)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3/2 = R(1)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just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just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want to cancel out numerator and denominator by </a:t>
            </a: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certain value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at last we also need to multiply the remainder by the </a:t>
            </a:r>
            <a:r>
              <a:rPr lang="en-U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value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get correct remainder.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1920"/>
              <a:buNone/>
            </a:pPr>
            <a:endParaRPr sz="3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87000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168275" y="785813"/>
            <a:ext cx="8364538" cy="62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94DA"/>
              </a:buClr>
              <a:buSzPct val="100000"/>
              <a:buFont typeface="Times New Roman"/>
              <a:buNone/>
            </a:pP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214313" y="928688"/>
            <a:ext cx="8643937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of a decimal number to fraction: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1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4" descr="C:\Users\Muntazir\Desktop\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7188" y="1643063"/>
            <a:ext cx="6786562" cy="207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 descr="C:\Users\Muntazir\Desktop\2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00063" y="3643313"/>
            <a:ext cx="7358062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>
            <a:spLocks noGrp="1"/>
          </p:cNvSpPr>
          <p:nvPr>
            <p:ph type="body" idx="1"/>
          </p:nvPr>
        </p:nvSpPr>
        <p:spPr>
          <a:xfrm>
            <a:off x="214313" y="928688"/>
            <a:ext cx="8643937" cy="550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Q)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remainder when 2</a:t>
            </a:r>
            <a:r>
              <a:rPr lang="en-US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divided by 8?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0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5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7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62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>
            <a:spLocks noGrp="1"/>
          </p:cNvSpPr>
          <p:nvPr>
            <p:ph type="body" idx="1"/>
          </p:nvPr>
        </p:nvSpPr>
        <p:spPr>
          <a:xfrm>
            <a:off x="571500" y="928688"/>
            <a:ext cx="8151813" cy="328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430" lvl="0" indent="-265430" algn="l" rtl="0"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Q) Remainder when 35</a:t>
            </a:r>
            <a:r>
              <a:rPr lang="en-US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113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divided by 9?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8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3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lvl="0" indent="-265430" algn="l" rtl="0">
              <a:spcBef>
                <a:spcPts val="250"/>
              </a:spcBef>
              <a:spcAft>
                <a:spcPts val="0"/>
              </a:spcAft>
              <a:buSzPts val="224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6322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body" idx="1"/>
          </p:nvPr>
        </p:nvSpPr>
        <p:spPr>
          <a:xfrm>
            <a:off x="571500" y="928688"/>
            <a:ext cx="8151813" cy="328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430" marR="0" lvl="0" indent="-2654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Q) Remainder when 2</a:t>
            </a:r>
            <a:r>
              <a:rPr lang="en-US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divided by 9?</a:t>
            </a:r>
            <a:endParaRPr sz="2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marR="0" lvl="0" indent="-26543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marR="0" lvl="0" indent="-26543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1</a:t>
            </a:r>
            <a:endParaRPr sz="2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marR="0" lvl="0" indent="-26543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4</a:t>
            </a:r>
            <a:endParaRPr sz="2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marR="0" lvl="0" indent="-26543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8</a:t>
            </a:r>
            <a:endParaRPr sz="2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65430" marR="0" lvl="0" indent="-26543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5</a:t>
            </a:r>
            <a:endParaRPr sz="2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307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571500" y="928688"/>
            <a:ext cx="8151813" cy="328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430" marR="0" lvl="0" indent="-2654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Q) Remainder when 2</a:t>
            </a:r>
            <a:r>
              <a:rPr lang="en-US" sz="28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divided by 10?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5430" marR="0" lvl="0" indent="-26543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5430" marR="0" lvl="0" indent="-26543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[A] 1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5430" marR="0" lvl="0" indent="-26543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[B] 4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5430" marR="0" lvl="0" indent="-26543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[C] 2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65430" marR="0" lvl="0" indent="-26543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[D] 8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622535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/>
        </p:nvSpPr>
        <p:spPr>
          <a:xfrm>
            <a:off x="179400" y="1484327"/>
            <a:ext cx="8785200" cy="4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32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LCM- Least Common Multiple</a:t>
            </a:r>
            <a:endParaRPr sz="3200" b="1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800" b="1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For e.g.  12= 12, 24, 36, 48, 60, 72, 84, 96…………</a:t>
            </a:r>
            <a:endParaRPr sz="28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16= 16, 32, 48, 64, 80, 96…………</a:t>
            </a:r>
            <a:endParaRPr sz="28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lang="en-US" sz="28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So there are lots of multiple of 12 and 16 which will be common but the least multiple which is common is 48. 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 Antiqua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So LCM = 48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179388" y="552450"/>
            <a:ext cx="5040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 Antiqua"/>
              <a:buNone/>
            </a:pPr>
            <a:r>
              <a:rPr lang="en-US" sz="3200" b="1" i="0" u="sng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LCM </a:t>
            </a:r>
            <a:r>
              <a:rPr lang="en-US" sz="3200" b="1" u="sng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&amp;</a:t>
            </a:r>
            <a:r>
              <a:rPr lang="en-US" sz="3200" b="1" i="0" u="sng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HCF</a:t>
            </a:r>
            <a:endParaRPr sz="3200" b="1" i="0" u="sng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594297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/>
        </p:nvSpPr>
        <p:spPr>
          <a:xfrm>
            <a:off x="179388" y="836613"/>
            <a:ext cx="84963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lang="en-US" sz="3600" b="1" i="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HCF- Highest Common Factor</a:t>
            </a:r>
            <a:endParaRPr sz="3200" b="0" i="0" u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lang="en-US" sz="3200" b="0" i="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For e.g.  12= 1, 2, 3, 4, 6, 12</a:t>
            </a:r>
            <a:endParaRPr sz="3200" b="0" i="0" u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lang="en-US" sz="3200" b="0" i="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16= 1, 2, 4, 8, 16</a:t>
            </a:r>
            <a:endParaRPr sz="3200" b="0" i="0" u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ook Antiqua"/>
              <a:buNone/>
            </a:pPr>
            <a:r>
              <a:rPr lang="en-US" sz="3200" b="0" i="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So there three common factor=1, 2, 4 but the Greatest factor is 4. That is the HCF of 12 and 16.</a:t>
            </a:r>
            <a:endParaRPr sz="3200" b="0" i="0" u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54114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48970" y="3141980"/>
            <a:ext cx="10442575" cy="305498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900113" y="1916113"/>
            <a:ext cx="7343775" cy="792163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1107274" y="2019700"/>
            <a:ext cx="7443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</a:pPr>
            <a:r>
              <a:rPr lang="en-US" sz="32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Product of Two numbers = HCF x LCM</a:t>
            </a:r>
            <a:endParaRPr sz="3200" b="0" i="0" u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179388" y="711200"/>
            <a:ext cx="6696075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</a:pPr>
            <a:r>
              <a:rPr lang="en-US" sz="3200" b="0" i="0" u="sng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Important Formulae</a:t>
            </a:r>
            <a:endParaRPr sz="3200" b="0" i="0" u="sng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857442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" name="Google Shape;218;p25"/>
          <p:cNvGraphicFramePr/>
          <p:nvPr/>
        </p:nvGraphicFramePr>
        <p:xfrm>
          <a:off x="323850" y="1700213"/>
          <a:ext cx="8569325" cy="4232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8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Answer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Least number which is exactly divisible by x, y and z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LCM(x, y, z)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least number which when divided by x, y, z  leaves the same remainder R in each case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LCM (x, y, z) + R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3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least Number which when divided by x, y and z, leaves remainder a, b and c respectively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LCM (x, y, z)-K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</a:t>
                      </a: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</a:t>
                      </a:r>
                      <a:r>
                        <a:rPr lang="en-US" sz="2000" b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=(x-a)=(y-b)=(z-c)</a:t>
                      </a:r>
                      <a:endParaRPr sz="20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9" name="Google Shape;219;p25"/>
          <p:cNvSpPr txBox="1"/>
          <p:nvPr/>
        </p:nvSpPr>
        <p:spPr>
          <a:xfrm>
            <a:off x="323850" y="620713"/>
            <a:ext cx="68405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</a:pPr>
            <a:r>
              <a:rPr lang="en-US" sz="3200" b="1" i="0" u="sng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LCM Word Problems</a:t>
            </a:r>
            <a:endParaRPr sz="32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277519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26"/>
          <p:cNvGraphicFramePr/>
          <p:nvPr/>
        </p:nvGraphicFramePr>
        <p:xfrm>
          <a:off x="250825" y="1557338"/>
          <a:ext cx="8642350" cy="4230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0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Answer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greatest number that will exactly divide x, y and z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HCF(x, y, z)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greatest number that will divide x, y, z and leaves remainder R in each case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HCF(x-y, y-z, z-x) 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HCF(x-R, y-R, z-R)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2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greatest Number that will divide x, y and z, leaving remainder a, b and c respectively 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HCF(x-a, y-b, z-c)</a:t>
                      </a:r>
                      <a:endParaRPr sz="20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" name="Google Shape;225;p26"/>
          <p:cNvSpPr txBox="1"/>
          <p:nvPr/>
        </p:nvSpPr>
        <p:spPr>
          <a:xfrm>
            <a:off x="238125" y="692150"/>
            <a:ext cx="4572000" cy="58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 Antiqua"/>
              <a:buNone/>
            </a:pPr>
            <a:r>
              <a:rPr lang="en-US" sz="3200" b="1" i="0" u="sng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HCF Word Problems</a:t>
            </a:r>
            <a:endParaRPr sz="3200" b="1" i="0" u="sng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1891965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/>
        </p:nvSpPr>
        <p:spPr>
          <a:xfrm>
            <a:off x="285750" y="1000125"/>
            <a:ext cx="8572500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0" i="0" u="non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Q) Find the lowest common multiple of 24, 36 and 40.</a:t>
            </a:r>
            <a:endParaRPr sz="2400" b="0" i="0" u="none" cap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lang="en-US" sz="2400" b="0" i="0" u="non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[A] 120             </a:t>
            </a:r>
            <a:endParaRPr sz="2400" b="0" i="0" u="none" cap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lang="en-US" sz="2400" b="0" i="0" u="non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[B] 240          </a:t>
            </a:r>
            <a:endParaRPr sz="2400" b="0" i="0" u="none" cap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lang="en-US" sz="2400" b="0" i="0" u="non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[C] 360           </a:t>
            </a:r>
            <a:endParaRPr sz="2400" b="0" i="0" u="none" cap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lang="en-US" sz="2400" b="0" i="0" u="non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[D] 480</a:t>
            </a:r>
            <a:endParaRPr sz="2400" b="0" i="0" u="none" cap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90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357188" y="928688"/>
            <a:ext cx="8501062" cy="336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Question.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rational form of the recurring rational 0.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333333333</a:t>
            </a: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11/99</a:t>
            </a: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1/3</a:t>
            </a: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13/30</a:t>
            </a: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/>
        </p:nvSpPr>
        <p:spPr>
          <a:xfrm>
            <a:off x="285750" y="1000125"/>
            <a:ext cx="8572500" cy="32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lang="en-US" sz="2400" b="0" i="0" u="non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Q) </a:t>
            </a:r>
            <a:r>
              <a:rPr lang="en-US" sz="2400" b="0" i="0" u="non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greatest number that will exactly divide 36 and 84 is:</a:t>
            </a:r>
            <a:endParaRPr sz="2400" b="0" i="0" u="none" cap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lang="en-US" sz="2400" b="0" i="0" u="non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[A] 4             </a:t>
            </a:r>
            <a:endParaRPr sz="2400" b="0" i="0" u="none" cap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lang="en-US" sz="2400" b="0" i="0" u="non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[B] 6          </a:t>
            </a:r>
            <a:endParaRPr sz="2400" b="0" i="0" u="none" cap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lang="en-US" sz="2400" b="0" i="0" u="non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[C] 12           </a:t>
            </a:r>
            <a:endParaRPr sz="2400" b="0" i="0" u="none" cap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ook Antiqua"/>
              <a:buNone/>
            </a:pPr>
            <a:r>
              <a:rPr lang="en-US" sz="2400" b="0" i="0" u="none" cap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[D] 18</a:t>
            </a:r>
            <a:endParaRPr sz="2400" b="0" i="0" u="none" cap="none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491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>
            <a:spLocks noGrp="1"/>
          </p:cNvSpPr>
          <p:nvPr>
            <p:ph type="body" idx="1"/>
          </p:nvPr>
        </p:nvSpPr>
        <p:spPr>
          <a:xfrm>
            <a:off x="320675" y="920750"/>
            <a:ext cx="8501063" cy="5014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45700" anchor="t" anchorCtr="0">
            <a:noAutofit/>
          </a:bodyPr>
          <a:lstStyle/>
          <a:p>
            <a:pPr marL="265430" lvl="0" indent="-265430" algn="just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 b="1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Q)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Four bells ring at an interval 3min, 4min, 5min and 6 minutes respectively. If all the four bells ring at 9am first, when will it ring again? </a:t>
            </a:r>
            <a:endParaRPr sz="2400" b="1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lvl="0" indent="0" algn="just" rtl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A]. 10:00am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just" rtl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B]. 10:30am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just" rtl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C]. 11:00am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lvl="0" indent="0" algn="just" rtl="0"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D]. None of these</a:t>
            </a:r>
            <a:endParaRPr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1639382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/>
          <p:nvPr/>
        </p:nvSpPr>
        <p:spPr>
          <a:xfrm>
            <a:off x="214313" y="928688"/>
            <a:ext cx="8643937" cy="336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Q) </a:t>
            </a: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Which of the following fraction is the largest? 7/8, 13/16, 31/40, 63/80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7/8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13/16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31/40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63/80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640440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214313" y="928688"/>
            <a:ext cx="8643937" cy="336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Q) </a:t>
            </a:r>
            <a:r>
              <a:rPr lang="en-US" sz="2400" b="0" i="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Three number are in the ratio of 3 : 4 : 5 and their L.C.M. is 2400. Their H.C.F. is: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40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80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120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200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874039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/>
          <p:nvPr/>
        </p:nvSpPr>
        <p:spPr>
          <a:xfrm>
            <a:off x="214313" y="928688"/>
            <a:ext cx="8643937" cy="336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Q) </a:t>
            </a:r>
            <a:r>
              <a:rPr lang="en-US" sz="2400" b="0" i="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Find the smallest number, which when divided by 3, 4 and 5 leaves remainder 1, 2 and  3 respectively?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60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53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58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None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5534764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/>
          <p:nvPr/>
        </p:nvSpPr>
        <p:spPr>
          <a:xfrm>
            <a:off x="214313" y="928688"/>
            <a:ext cx="8643937" cy="336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Q) </a:t>
            </a:r>
            <a:r>
              <a:rPr lang="en-US" sz="2400" b="0" i="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The greatest number which on dividing 1657 and 2037 leaves remainders 6 and 5 respectively, is: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123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127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235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305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539258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/>
        </p:nvSpPr>
        <p:spPr>
          <a:xfrm>
            <a:off x="214313" y="928688"/>
            <a:ext cx="8643937" cy="336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Q) </a:t>
            </a:r>
            <a:r>
              <a:rPr lang="en-US" sz="2400" b="0" i="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Find the greatest number that will divide 43, 91 and 183 so as to leave the same remainder in each case.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4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7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9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13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266867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/>
          <p:nvPr/>
        </p:nvSpPr>
        <p:spPr>
          <a:xfrm>
            <a:off x="214313" y="928688"/>
            <a:ext cx="8643937" cy="336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Q) </a:t>
            </a:r>
            <a:r>
              <a:rPr lang="en-US" sz="2400" b="0" i="0" u="non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The product of two numbers is 4107. If the H.C.F. of these numbers is 37, then the greater number is: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101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107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111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 b="0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185</a:t>
            </a:r>
            <a:endParaRPr sz="2400" b="0" i="0" u="none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922742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3" y="981075"/>
            <a:ext cx="7883525" cy="484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>
            <a:spLocks noGrp="1"/>
          </p:cNvSpPr>
          <p:nvPr>
            <p:ph type="title"/>
          </p:nvPr>
        </p:nvSpPr>
        <p:spPr>
          <a:xfrm>
            <a:off x="0" y="785813"/>
            <a:ext cx="8364538" cy="92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594DA"/>
              </a:buClr>
              <a:buSzPct val="100000"/>
              <a:buFont typeface="Times New Roman"/>
              <a:buNone/>
            </a:pP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i="0" u="none" strike="noStrike" cap="none">
                <a:solidFill>
                  <a:srgbClr val="659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322263" y="1052513"/>
            <a:ext cx="8499475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Question.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 37.565656565656…………….</a:t>
            </a:r>
            <a:r>
              <a:rPr lang="en-US" sz="2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 P/Q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395605" y="2420620"/>
            <a:ext cx="8279765" cy="3207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800"/>
              <a:buFont typeface="Times"/>
              <a:buNone/>
            </a:pPr>
            <a:r>
              <a:rPr lang="en-US" sz="2800" b="0" i="0" u="none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rPr>
              <a:t>A)3719/99</a:t>
            </a:r>
            <a:br>
              <a:rPr lang="en-US" sz="1800" b="0" i="0" u="none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2800" b="0" i="0" u="none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rPr>
              <a:t>B)3663/90</a:t>
            </a:r>
            <a:br>
              <a:rPr lang="en-US" sz="2800" b="0" i="0" u="none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2800" b="0" i="0" u="none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rPr>
              <a:t>C)3443/990</a:t>
            </a:r>
            <a:br>
              <a:rPr lang="en-US" sz="2800" b="0" i="0" u="none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2800" b="0" i="0" u="none">
                <a:solidFill>
                  <a:srgbClr val="0C0C0C"/>
                </a:solidFill>
                <a:latin typeface="Times"/>
                <a:ea typeface="Times"/>
                <a:cs typeface="Times"/>
                <a:sym typeface="Times"/>
              </a:rPr>
              <a:t>D)None of these</a:t>
            </a:r>
            <a:endParaRPr sz="2800" b="0" i="0" u="none">
              <a:solidFill>
                <a:srgbClr val="0C0C0C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214313" y="642938"/>
            <a:ext cx="81851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Verdana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Divisibility Rules</a:t>
            </a:r>
            <a:endParaRPr sz="36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213" y="1566863"/>
            <a:ext cx="8064500" cy="474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850" y="1125538"/>
            <a:ext cx="8640763" cy="48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/>
        </p:nvSpPr>
        <p:spPr>
          <a:xfrm>
            <a:off x="142875" y="928688"/>
            <a:ext cx="8786700" cy="3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number 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9292N is divisible by 2. How many</a:t>
            </a:r>
            <a:b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N can take?</a:t>
            </a: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4</a:t>
            </a: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5</a:t>
            </a: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3</a:t>
            </a: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6</a:t>
            </a: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pec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1898</Words>
  <Application>Microsoft Office PowerPoint</Application>
  <PresentationFormat>On-screen Show (4:3)</PresentationFormat>
  <Paragraphs>262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Noto Sans Symbols</vt:lpstr>
      <vt:lpstr>Calibri</vt:lpstr>
      <vt:lpstr>Arial</vt:lpstr>
      <vt:lpstr>Times</vt:lpstr>
      <vt:lpstr>Times New Roman</vt:lpstr>
      <vt:lpstr>Verdana</vt:lpstr>
      <vt:lpstr>Book Antiqua</vt:lpstr>
      <vt:lpstr>Aspect</vt:lpstr>
      <vt:lpstr>PowerPoint Presentation</vt:lpstr>
      <vt:lpstr>Content</vt:lpstr>
      <vt:lpstr>Types of numbers</vt:lpstr>
      <vt:lpstr>                                              </vt:lpstr>
      <vt:lpstr>PowerPoint Presentation</vt:lpstr>
      <vt:lpstr>                                              </vt:lpstr>
      <vt:lpstr>  Divisibility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Digits: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</dc:creator>
  <cp:lastModifiedBy>avtar singh</cp:lastModifiedBy>
  <cp:revision>3</cp:revision>
  <dcterms:created xsi:type="dcterms:W3CDTF">2025-01-03T09:47:25Z</dcterms:created>
  <dcterms:modified xsi:type="dcterms:W3CDTF">2025-08-12T06:14:58Z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CDD194A51F4E114A2F967767DA8FD92E_43</vt:lpwstr>
  </property>
  <property fmtid="{D5CDD505-2E9C-101B-9397-08002B2CF9AE}" pid="3" name="KSOProductBuildVer">
    <vt:lpwstr>1033-6.10.1.8197</vt:lpwstr>
  </property>
</Properties>
</file>