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ton"/>
      <p:regular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2C2A01-D4D7-4022-9728-04AE78D624DE}">
  <a:tblStyle styleId="{A22C2A01-D4D7-4022-9728-04AE78D624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ton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f53a36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f53a36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Success Factors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9f53a3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9f53a3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f53a36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9f53a36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9f53a36d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9f53a36d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&amp; Competition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9f53a36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9f53a36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 Selection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9f53a36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9f53a36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Selection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9f53a36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9f53a36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&amp; Resource analysis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9f53a36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9f53a36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applications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9f53a36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9f53a36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74450" y="338950"/>
            <a:ext cx="8195100" cy="300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86700" y="542325"/>
            <a:ext cx="714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AIRDASHER</a:t>
            </a:r>
            <a:endParaRPr sz="9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9975" y="2334950"/>
            <a:ext cx="798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NALYTICAL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NTELLIGENCE IN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OUTE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EVELOPMENT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ND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TRATEGIC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ANDLING OF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CONOMIC </a:t>
            </a:r>
            <a:r>
              <a:rPr b="1" lang="en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19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ESOURCES</a:t>
            </a:r>
            <a:endParaRPr sz="19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74800" y="3728125"/>
            <a:ext cx="7394400" cy="831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SUBMISSION FOR THE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R² DATA LABS RESPONSIBLE GROWTH HACKATHON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TEAM: π-thon (Sakshat Rao)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1305150" y="137600"/>
            <a:ext cx="653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KEY SUCCESS FACTORS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97275" y="1067248"/>
            <a:ext cx="8656800" cy="1132500"/>
          </a:xfrm>
          <a:prstGeom prst="roundRect">
            <a:avLst>
              <a:gd fmla="val 16667" name="adj"/>
            </a:avLst>
          </a:prstGeom>
          <a:solidFill>
            <a:srgbClr val="2C88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608060" y="1264054"/>
            <a:ext cx="72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BD8F2"/>
                </a:solidFill>
                <a:latin typeface="Roboto"/>
                <a:ea typeface="Roboto"/>
                <a:cs typeface="Roboto"/>
                <a:sym typeface="Roboto"/>
              </a:rPr>
              <a:t>QUICK ENTRY INTO MARKET TO CAPITALIZE ON POST-PANDEMIC REVIVAL &amp; GROWTH OF AIR TRAVEL ACROSS INDIA</a:t>
            </a:r>
            <a:endParaRPr b="1" sz="1800">
              <a:solidFill>
                <a:srgbClr val="BBD8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00" y="1174550"/>
            <a:ext cx="917900" cy="9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297275" y="2406098"/>
            <a:ext cx="8656800" cy="1132500"/>
          </a:xfrm>
          <a:prstGeom prst="roundRect">
            <a:avLst>
              <a:gd fmla="val 16667" name="adj"/>
            </a:avLst>
          </a:prstGeom>
          <a:solidFill>
            <a:srgbClr val="2C88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1608060" y="2602904"/>
            <a:ext cx="72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BD8F2"/>
                </a:solidFill>
                <a:latin typeface="Roboto"/>
                <a:ea typeface="Roboto"/>
                <a:cs typeface="Roboto"/>
                <a:sym typeface="Roboto"/>
              </a:rPr>
              <a:t>BEST FORECASTS COULD BE OBTAINED BY COMBINING DIRECT CUSTOMER FEEDBACK WITH MACRO-ECONOMIC INFO</a:t>
            </a:r>
            <a:endParaRPr b="1" sz="1800">
              <a:solidFill>
                <a:srgbClr val="BBD8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97275" y="3744948"/>
            <a:ext cx="8656800" cy="1132500"/>
          </a:xfrm>
          <a:prstGeom prst="roundRect">
            <a:avLst>
              <a:gd fmla="val 16667" name="adj"/>
            </a:avLst>
          </a:prstGeom>
          <a:solidFill>
            <a:srgbClr val="2C88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1608060" y="3941754"/>
            <a:ext cx="723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BD8F2"/>
                </a:solidFill>
                <a:latin typeface="Roboto"/>
                <a:ea typeface="Roboto"/>
                <a:cs typeface="Roboto"/>
                <a:sym typeface="Roboto"/>
              </a:rPr>
              <a:t>EXPERT KNOWLEDGE ON AIRLINE OPERATIONS, COSTS, RISKS &amp; STRATEGIES WILL HELP IN SETTING CORE BUSINESS DIRECTION</a:t>
            </a:r>
            <a:endParaRPr b="1" sz="1800">
              <a:solidFill>
                <a:srgbClr val="BBD8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00" y="2513400"/>
            <a:ext cx="917900" cy="9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00" y="3852250"/>
            <a:ext cx="917900" cy="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368075" y="1014200"/>
            <a:ext cx="3629400" cy="111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17325" y="1709861"/>
            <a:ext cx="4897200" cy="645000"/>
          </a:xfrm>
          <a:prstGeom prst="roundRect">
            <a:avLst>
              <a:gd fmla="val 16667" name="adj"/>
            </a:avLst>
          </a:prstGeom>
          <a:solidFill>
            <a:srgbClr val="2C88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305150" y="137600"/>
            <a:ext cx="653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WHAT IS THE PROBLEM HERE?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94" y="1757641"/>
            <a:ext cx="511443" cy="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82525" y="999450"/>
            <a:ext cx="48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DEMAND FOR AIR TRAVEL IS EXPECTED TO RAPIDLY INCREASE FOR THE NEXT FEW YEARS DUE TO -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24400" y="1754500"/>
            <a:ext cx="40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D8F2"/>
                </a:solidFill>
              </a:rPr>
              <a:t>GROWING ECONOMIES ACROSS INDIA INCREASE DEMAND FOR INTER-CITY AIR TRAVEL</a:t>
            </a:r>
            <a:endParaRPr sz="1200">
              <a:solidFill>
                <a:srgbClr val="BBD8F2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17325" y="2478650"/>
            <a:ext cx="4897200" cy="645000"/>
          </a:xfrm>
          <a:prstGeom prst="roundRect">
            <a:avLst>
              <a:gd fmla="val 16667" name="adj"/>
            </a:avLst>
          </a:prstGeom>
          <a:solidFill>
            <a:srgbClr val="2C88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00" y="2545447"/>
            <a:ext cx="511425" cy="51140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217325" y="3264900"/>
            <a:ext cx="4897200" cy="645000"/>
          </a:xfrm>
          <a:prstGeom prst="roundRect">
            <a:avLst>
              <a:gd fmla="val 16667" name="adj"/>
            </a:avLst>
          </a:prstGeom>
          <a:solidFill>
            <a:srgbClr val="2C88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00" y="3324087"/>
            <a:ext cx="511425" cy="5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17325" y="4051150"/>
            <a:ext cx="489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HAS PROVIDED AIRPORTS WITH AN OPPORTUNITY TO EXPAND THEIR NETWORK &amp; CAPITALIZE ON THE INCREASING DEMAND.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024400" y="2516500"/>
            <a:ext cx="40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D8F2"/>
                </a:solidFill>
              </a:rPr>
              <a:t>LOWER FLIGHT FARES HAVE BRIDGED THE INCOME GAP, ESPECIALLY FOR  THE MIDDLE-CLASS</a:t>
            </a:r>
            <a:endParaRPr sz="1200">
              <a:solidFill>
                <a:srgbClr val="BBD8F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006150" y="3302750"/>
            <a:ext cx="409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BD8F2"/>
                </a:solidFill>
              </a:rPr>
              <a:t>CIVIL AVIATION INDUSTRY IS EXPECTED TO RECOVER &amp; GROW FOR POST-PANDEMIC PERIODS</a:t>
            </a:r>
            <a:endParaRPr sz="1200">
              <a:solidFill>
                <a:srgbClr val="BBD8F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97050" y="1021450"/>
            <a:ext cx="353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LOW-COST U.S. CARRIERS, AS LOW AS 50% OF NEWLY DEVELOPED ROUTES REMAINED IN SERVICE TWO YEARS AFTER INAUGURATION. HOW TO INCREASE THE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 RATE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SUCH NEW ROUTES?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349950" y="2354850"/>
            <a:ext cx="3629400" cy="111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378925" y="2362100"/>
            <a:ext cx="353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DIRECT CUSTOMER FEEDBACK IS USEFUL BUT DIFFICULT, TIME-CONSUMING &amp; EXPENSIVE TO COLLECT. CAN CITY-WISE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MACRO-ECONOMIC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FACTORS BE USED TO PREDICT DEMAND FOR NEW ROUTES?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331825" y="3702750"/>
            <a:ext cx="3629400" cy="1115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360800" y="3710000"/>
            <a:ext cx="353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ROUTE DEVELOPMENT HAS SEVERAL COMPLEXITIES INVOLVED IN TERMS OF BUSINESS MODEL, STRATEGIES &amp; PARAMETERS. CAN A SYSTEM BE BUILT TO PROVIDE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PARAMETERIZED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COST ANALYSIS?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43450" y="956250"/>
            <a:ext cx="5686800" cy="3926400"/>
          </a:xfrm>
          <a:prstGeom prst="rect">
            <a:avLst/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415700" y="1570050"/>
            <a:ext cx="2142000" cy="2003400"/>
          </a:xfrm>
          <a:prstGeom prst="blockArc">
            <a:avLst>
              <a:gd fmla="val 21557143" name="adj1"/>
              <a:gd fmla="val 12675117" name="adj2"/>
              <a:gd fmla="val 43212" name="adj3"/>
            </a:avLst>
          </a:prstGeom>
          <a:gradFill>
            <a:gsLst>
              <a:gs pos="0">
                <a:srgbClr val="BBD8F2"/>
              </a:gs>
              <a:gs pos="43000">
                <a:srgbClr val="2C88D9"/>
              </a:gs>
              <a:gs pos="100000">
                <a:srgbClr val="2C88D9"/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016005" y="1570050"/>
            <a:ext cx="2142000" cy="2003400"/>
          </a:xfrm>
          <a:prstGeom prst="blockArc">
            <a:avLst>
              <a:gd fmla="val 10786169" name="adj1"/>
              <a:gd fmla="val 21554826" name="adj2"/>
              <a:gd fmla="val 34352" name="adj3"/>
            </a:avLst>
          </a:prstGeom>
          <a:gradFill>
            <a:gsLst>
              <a:gs pos="0">
                <a:srgbClr val="2C88D9"/>
              </a:gs>
              <a:gs pos="56000">
                <a:srgbClr val="1AAE9F"/>
              </a:gs>
              <a:gs pos="100000">
                <a:srgbClr val="1AAE9F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829688" y="1935896"/>
            <a:ext cx="1313700" cy="1272000"/>
          </a:xfrm>
          <a:prstGeom prst="ellipse">
            <a:avLst/>
          </a:prstGeom>
          <a:solidFill>
            <a:srgbClr val="D0D6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CITY SELECTION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616309" y="1570050"/>
            <a:ext cx="2142000" cy="2003400"/>
          </a:xfrm>
          <a:prstGeom prst="blockArc">
            <a:avLst>
              <a:gd fmla="val 19014555" name="adj1"/>
              <a:gd fmla="val 10872545" name="adj2"/>
              <a:gd fmla="val 40256" name="adj3"/>
            </a:avLst>
          </a:prstGeom>
          <a:gradFill>
            <a:gsLst>
              <a:gs pos="0">
                <a:srgbClr val="1AAE9F"/>
              </a:gs>
              <a:gs pos="50000">
                <a:srgbClr val="1AAE9F"/>
              </a:gs>
              <a:gs pos="100000">
                <a:srgbClr val="B8F4EE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030297" y="1935896"/>
            <a:ext cx="1313700" cy="1272000"/>
          </a:xfrm>
          <a:prstGeom prst="ellipse">
            <a:avLst/>
          </a:prstGeom>
          <a:solidFill>
            <a:srgbClr val="D0D6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AND RESOURCE 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429992" y="1935896"/>
            <a:ext cx="1313700" cy="1272000"/>
          </a:xfrm>
          <a:prstGeom prst="ellipse">
            <a:avLst/>
          </a:prstGeom>
          <a:solidFill>
            <a:srgbClr val="D0D6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SELECTION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293900" y="1035975"/>
            <a:ext cx="35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ROUTE DEVELOPMENT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305150" y="123150"/>
            <a:ext cx="653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APPLICATIONS OF AIRDASHER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128725" y="956250"/>
            <a:ext cx="2743200" cy="2003400"/>
          </a:xfrm>
          <a:prstGeom prst="rect">
            <a:avLst/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128725" y="3136800"/>
            <a:ext cx="2743200" cy="1746000"/>
          </a:xfrm>
          <a:prstGeom prst="rect">
            <a:avLst/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6237400" y="959775"/>
            <a:ext cx="2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NEW AIRPORTS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237400" y="3136850"/>
            <a:ext cx="25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CIVIL AVIATION ANALYTICS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47800" y="3770850"/>
            <a:ext cx="1477800" cy="923400"/>
          </a:xfrm>
          <a:prstGeom prst="rect">
            <a:avLst/>
          </a:prstGeom>
          <a:solidFill>
            <a:srgbClr val="F7C32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cities having high demand &amp; growth in air travel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348100" y="3770850"/>
            <a:ext cx="1477800" cy="923400"/>
          </a:xfrm>
          <a:prstGeom prst="rect">
            <a:avLst/>
          </a:prstGeom>
          <a:solidFill>
            <a:srgbClr val="F7C32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Identify best routes to integrate city into airline’s network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948400" y="3770400"/>
            <a:ext cx="1477800" cy="923400"/>
          </a:xfrm>
          <a:prstGeom prst="rect">
            <a:avLst/>
          </a:prstGeom>
          <a:solidFill>
            <a:srgbClr val="F7C32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 highly parameterized cost &amp; resource analysis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863" y="1559050"/>
            <a:ext cx="649050" cy="6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7164538" y="1452350"/>
            <a:ext cx="159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DATA-DRIVEN SUGGESTIONS FOR CREATION OF NEW AIRPORTS IN CITIES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237263" y="2190444"/>
            <a:ext cx="25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HAVING HIGH DEMAND AND FUTURE GROWTH IN AIR TRAFFIC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875" y="3970500"/>
            <a:ext cx="723300" cy="7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7149000" y="3870450"/>
            <a:ext cx="16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STATISTICS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&amp; INSIGHTS ABOUT INDIAN/APAC CIVIL AVIATION SECTOR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202750" y="78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{A22C2A01-D4D7-4022-9728-04AE78D624DE}</a:tableStyleId>
              </a:tblPr>
              <a:tblGrid>
                <a:gridCol w="2245550"/>
                <a:gridCol w="2782925"/>
                <a:gridCol w="371002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APPLICATIONS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TARGETED MARKET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COMPETITION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</a:tr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Route Opportunity Analysis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Airlines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Jeppesen Aircraft Routing, ASM Passenger Route Forecast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Route Cost Analysis &amp; Optimizations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Airlines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ASM Passenger Route Forecast Tool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Route/Airport Development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Airports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Avia Solutions’ Route Development, ASM Airport Long Term Passenger Forecast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Route/Airport Development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Regional Governments / Tourism Boards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Avia Solutions’ Route Development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Aviation Analytics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Aircraft Lessors &amp; Manufacturers/OEMs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Cirium Airline Routes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202688" y="33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{A22C2A01-D4D7-4022-9728-04AE78D624DE}</a:tableStyleId>
              </a:tblPr>
              <a:tblGrid>
                <a:gridCol w="1007575"/>
                <a:gridCol w="3470625"/>
                <a:gridCol w="4260275"/>
              </a:tblGrid>
              <a:tr h="34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MARKET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MARKET SIZE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MARKET GROWTH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</a:tr>
              <a:tr h="57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Indian Airlines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 Major + 6 Scheduled Commuter Airlines with total of 700+ operating fleet size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India is the 3rd largest &amp;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fastest growing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aviation sector in the world. Among 14 main Indian airlines,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1400+ new orders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have been made to increase total fleet by ~200%.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Route Development Analytics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Global Aviation Analytics market worth ~$2 billion dollars while Route Profitability Software market worth ~$10 billion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Global Aviation Analytics market expected to grow to ~$5 billion by 2028 at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CAGR of 12%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while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Route Profitability Software market expected to grow to $27 billion by 2030 at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CAGR of 10%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5" name="Google Shape;115;p16"/>
          <p:cNvSpPr txBox="1"/>
          <p:nvPr/>
        </p:nvSpPr>
        <p:spPr>
          <a:xfrm>
            <a:off x="1305150" y="61400"/>
            <a:ext cx="653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MARKET SIZE &amp; COMPETITION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305150" y="61400"/>
            <a:ext cx="653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ROUTE DEVELOPMENT: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STEP 1 - CITY SELECTION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179400" y="2393575"/>
            <a:ext cx="2803800" cy="1477500"/>
          </a:xfrm>
          <a:prstGeom prst="rect">
            <a:avLst/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MACRO-ECONOMIC FACTORS TO TRAIN A MODEL. THEN FORECAST THESE MACRO-ECONOMIC FACTORS, APPLY THEM TO THE TRAINED MODEL TO GET FORECASTS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7" y="1425975"/>
            <a:ext cx="5647802" cy="34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305150" y="61400"/>
            <a:ext cx="653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ROUTE DEVELOPMENT: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STEP 2 - ROUTE SELECTION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00" y="1326225"/>
            <a:ext cx="4932899" cy="36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5752000" y="1881100"/>
            <a:ext cx="3013800" cy="2555100"/>
          </a:xfrm>
          <a:prstGeom prst="rect">
            <a:avLst/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 MACRO-ECONOMIC FACTORS OF SOURCE &amp; DESTINATION CITIES ALONG WITH RAILWAY CONNECTIVITY DATA TO TRAIN A MODEL. THEN FORECAST THE MACRO-ECONOMIC FACTORS, APPLY THEM FOR SOURCE &amp; DESTINATION CITIES ALONG WITH RAILWAY CONNECTIVITY DATA TO THE TRAINED MODEL TO GET FORECASTS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6140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ROUTE DEVELOPMENT: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STEP 3 - COST/RESOURCE ANALYSIS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8" y="2497275"/>
            <a:ext cx="8861476" cy="25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562200" y="1399650"/>
            <a:ext cx="8019600" cy="831300"/>
          </a:xfrm>
          <a:prstGeom prst="rect">
            <a:avLst/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 GIVEN ROUTE, FIND MARKET SHARE BASED ON PRICING &amp; NO. OF FLIGHTS. THEN FOR DIFFERENT COMBINATIONS/OPTIONS OF FREQUENCIES &amp; AIRCRAFT TYPES, CALCULATE THE TOTAL EARNINGS, EXPENSES, DEMAND &amp; CAPACITIES TO JUDGE AN OPTION’S FEASIBILITY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0" y="137600"/>
            <a:ext cx="914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OTHER APPLICATIONS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69475" y="1282250"/>
            <a:ext cx="3951900" cy="3281700"/>
          </a:xfrm>
          <a:prstGeom prst="roundRect">
            <a:avLst>
              <a:gd fmla="val 16667" name="adj"/>
            </a:avLst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39500" y="1413175"/>
            <a:ext cx="362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NEW AIRPORTS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50300" y="2096850"/>
            <a:ext cx="360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TRAINED MODEL IN ‘CITY SELECTION’ STEP TO PREDICT CURRENT AIR TRAVEL DEMAND FOR A CITY WITH NO AIRPORT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550300" y="3288425"/>
            <a:ext cx="360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THE MACRO-ECONOMIC FACTORS OF CITY, APPLY IT TO THE MODEL AGAIN TO GET FORECASTED AIR TRAVEL DEMAND</a:t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4933525" y="1282250"/>
            <a:ext cx="3940800" cy="3281700"/>
          </a:xfrm>
          <a:prstGeom prst="roundRect">
            <a:avLst>
              <a:gd fmla="val 16667" name="adj"/>
            </a:avLst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5085925" y="1413175"/>
            <a:ext cx="362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Roboto"/>
                <a:ea typeface="Roboto"/>
                <a:cs typeface="Roboto"/>
                <a:sym typeface="Roboto"/>
              </a:rPr>
              <a:t>CIVIL AVIATION ANALYTICS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252175" y="2434100"/>
            <a:ext cx="3354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INSIGHTS &amp; STATISTICS FROM A COMPREHENSIVE MANUALLY-BUILT DATASET COMPRISING INFORMATION OF 850+ FLIGHTS CONNECTING 125+ INDIAN TIER-I/II CITIES AS WELL AS ASIA-PACIFIC REGIONS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-75" y="-25"/>
            <a:ext cx="9144000" cy="51435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305150" y="137600"/>
            <a:ext cx="6533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Roboto"/>
                <a:ea typeface="Roboto"/>
                <a:cs typeface="Roboto"/>
                <a:sym typeface="Roboto"/>
              </a:rPr>
              <a:t>BUSINESS MODEL</a:t>
            </a:r>
            <a:endParaRPr b="1"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264425" y="996225"/>
            <a:ext cx="4130100" cy="2180700"/>
          </a:xfrm>
          <a:prstGeom prst="roundRect">
            <a:avLst>
              <a:gd fmla="val 16667" name="adj"/>
            </a:avLst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742250" y="996225"/>
            <a:ext cx="4130100" cy="2180700"/>
          </a:xfrm>
          <a:prstGeom prst="roundRect">
            <a:avLst>
              <a:gd fmla="val 16667" name="adj"/>
            </a:avLst>
          </a:prstGeom>
          <a:solidFill>
            <a:srgbClr val="BBD8F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64475" y="1097650"/>
            <a:ext cx="413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END-TO-END ROUTE DEVELOPMENT TOOL FOR AIRLINES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742250" y="1097650"/>
            <a:ext cx="413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CIVIL AVIATION SECTOR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ANALYTICS TOOL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264475" y="1799825"/>
            <a:ext cx="372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Targeted towards Airlines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includes Air Travel Demand Analysis along with Parameterized Cost &amp; Resource Analysis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742250" y="1799825"/>
            <a:ext cx="413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Targeted towards Airports, Regional Governments / Tourism Boards, Aircraft Manufacturers &amp; OEMs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Application includes Air Travel Demand Analysis of India/APAC civil aviation sector</a:t>
            </a:r>
            <a:endParaRPr/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264425" y="340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{A22C2A01-D4D7-4022-9728-04AE78D624DE}</a:tableStyleId>
              </a:tblPr>
              <a:tblGrid>
                <a:gridCol w="3483125"/>
                <a:gridCol w="15634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BUSINESS FEATURE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OPEX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WEB SERVER (RENT), DOMAIN NAME, SSL CERTIFICATES, WEB DESIGN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$100 / MONTH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MARKETING &amp; SEO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$5000 / MONTH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BUSINESS CLOUD STORAGE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$25 / MONTH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1"/>
          <p:cNvGraphicFramePr/>
          <p:nvPr/>
        </p:nvGraphicFramePr>
        <p:xfrm>
          <a:off x="5505450" y="37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{A22C2A01-D4D7-4022-9728-04AE78D624DE}</a:tableStyleId>
              </a:tblPr>
              <a:tblGrid>
                <a:gridCol w="1683450"/>
                <a:gridCol w="168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STAGE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DURATION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D8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MINIMUM VIABLE PRODUCT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 MONTHS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PRODUCT OFFERING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 MONTHS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1"/>
          <p:cNvSpPr txBox="1"/>
          <p:nvPr/>
        </p:nvSpPr>
        <p:spPr>
          <a:xfrm>
            <a:off x="5419800" y="3369050"/>
            <a:ext cx="2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TIMELINE: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