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95" r:id="rId2"/>
    <p:sldId id="256" r:id="rId3"/>
    <p:sldId id="258" r:id="rId4"/>
    <p:sldId id="259" r:id="rId5"/>
    <p:sldId id="260" r:id="rId6"/>
    <p:sldId id="261" r:id="rId7"/>
    <p:sldId id="262" r:id="rId8"/>
    <p:sldId id="263" r:id="rId9"/>
    <p:sldId id="264" r:id="rId10"/>
    <p:sldId id="265" r:id="rId11"/>
    <p:sldId id="303" r:id="rId12"/>
    <p:sldId id="306" r:id="rId13"/>
    <p:sldId id="304" r:id="rId14"/>
    <p:sldId id="305" r:id="rId15"/>
    <p:sldId id="266" r:id="rId16"/>
    <p:sldId id="267" r:id="rId17"/>
    <p:sldId id="268" r:id="rId18"/>
    <p:sldId id="269" r:id="rId19"/>
    <p:sldId id="296" r:id="rId20"/>
    <p:sldId id="297" r:id="rId21"/>
    <p:sldId id="298" r:id="rId22"/>
    <p:sldId id="299" r:id="rId23"/>
    <p:sldId id="300" r:id="rId24"/>
    <p:sldId id="301" r:id="rId25"/>
    <p:sldId id="302" r:id="rId26"/>
    <p:sldId id="270" r:id="rId27"/>
    <p:sldId id="307" r:id="rId28"/>
    <p:sldId id="308" r:id="rId29"/>
    <p:sldId id="309" r:id="rId30"/>
    <p:sldId id="310" r:id="rId31"/>
    <p:sldId id="311" r:id="rId32"/>
    <p:sldId id="277" r:id="rId33"/>
    <p:sldId id="271" r:id="rId34"/>
    <p:sldId id="272" r:id="rId35"/>
    <p:sldId id="274" r:id="rId36"/>
    <p:sldId id="275" r:id="rId37"/>
    <p:sldId id="276" r:id="rId38"/>
    <p:sldId id="273" r:id="rId39"/>
    <p:sldId id="278" r:id="rId40"/>
    <p:sldId id="279" r:id="rId41"/>
    <p:sldId id="280" r:id="rId42"/>
    <p:sldId id="281" r:id="rId43"/>
    <p:sldId id="282" r:id="rId44"/>
    <p:sldId id="283" r:id="rId45"/>
    <p:sldId id="284" r:id="rId46"/>
    <p:sldId id="312" r:id="rId47"/>
    <p:sldId id="291" r:id="rId48"/>
    <p:sldId id="292" r:id="rId49"/>
    <p:sldId id="314" r:id="rId50"/>
    <p:sldId id="315" r:id="rId51"/>
    <p:sldId id="316" r:id="rId52"/>
    <p:sldId id="317" r:id="rId53"/>
    <p:sldId id="318" r:id="rId54"/>
    <p:sldId id="319" r:id="rId55"/>
    <p:sldId id="320" r:id="rId56"/>
    <p:sldId id="321" r:id="rId57"/>
    <p:sldId id="322" r:id="rId58"/>
    <p:sldId id="328" r:id="rId59"/>
    <p:sldId id="329" r:id="rId60"/>
    <p:sldId id="323" r:id="rId61"/>
    <p:sldId id="330" r:id="rId62"/>
    <p:sldId id="324" r:id="rId63"/>
    <p:sldId id="325" r:id="rId64"/>
    <p:sldId id="293" r:id="rId65"/>
    <p:sldId id="327"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0" d="100"/>
          <a:sy n="70" d="100"/>
        </p:scale>
        <p:origin x="660"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ED413-3C86-4852-A1F7-9E721A89C5AD}" type="datetimeFigureOut">
              <a:rPr lang="en-IN" smtClean="0"/>
              <a:t>22-08-2024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0622E-2E01-4F34-975A-4FB7C9EC6B90}" type="slidenum">
              <a:rPr lang="en-IN" smtClean="0"/>
              <a:t>‹#›</a:t>
            </a:fld>
            <a:endParaRPr lang="en-IN"/>
          </a:p>
        </p:txBody>
      </p:sp>
    </p:spTree>
    <p:extLst>
      <p:ext uri="{BB962C8B-B14F-4D97-AF65-F5344CB8AC3E}">
        <p14:creationId xmlns:p14="http://schemas.microsoft.com/office/powerpoint/2010/main" val="2403307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The await keyword is used to signify that the </a:t>
            </a:r>
            <a:r>
              <a:rPr lang="en-IN" sz="1200" b="0" i="0" kern="1200" dirty="0" err="1" smtClean="0">
                <a:solidFill>
                  <a:schemeClr val="tx1"/>
                </a:solidFill>
                <a:effectLst/>
                <a:latin typeface="+mn-lt"/>
                <a:ea typeface="+mn-ea"/>
                <a:cs typeface="+mn-cs"/>
              </a:rPr>
              <a:t>coroutine</a:t>
            </a:r>
            <a:r>
              <a:rPr lang="en-IN" sz="1200" b="0" i="0" kern="1200" dirty="0" smtClean="0">
                <a:solidFill>
                  <a:schemeClr val="tx1"/>
                </a:solidFill>
                <a:effectLst/>
                <a:latin typeface="+mn-lt"/>
                <a:ea typeface="+mn-ea"/>
                <a:cs typeface="+mn-cs"/>
              </a:rPr>
              <a:t> should pause execution until the awaited task completes. During this pause, the event loop can switch to executing other tasks efficiently using system resources. Once the awaited task is complete, the </a:t>
            </a:r>
            <a:r>
              <a:rPr lang="en-IN" sz="1200" b="0" i="0" kern="1200" dirty="0" err="1" smtClean="0">
                <a:solidFill>
                  <a:schemeClr val="tx1"/>
                </a:solidFill>
                <a:effectLst/>
                <a:latin typeface="+mn-lt"/>
                <a:ea typeface="+mn-ea"/>
                <a:cs typeface="+mn-cs"/>
              </a:rPr>
              <a:t>coroutine</a:t>
            </a:r>
            <a:r>
              <a:rPr lang="en-IN" sz="1200" b="0" i="0" kern="1200" dirty="0" smtClean="0">
                <a:solidFill>
                  <a:schemeClr val="tx1"/>
                </a:solidFill>
                <a:effectLst/>
                <a:latin typeface="+mn-lt"/>
                <a:ea typeface="+mn-ea"/>
                <a:cs typeface="+mn-cs"/>
              </a:rPr>
              <a:t> resumes from where it left off.</a:t>
            </a:r>
            <a:endParaRPr lang="en-IN" dirty="0"/>
          </a:p>
        </p:txBody>
      </p:sp>
      <p:sp>
        <p:nvSpPr>
          <p:cNvPr id="4" name="Slide Number Placeholder 3"/>
          <p:cNvSpPr>
            <a:spLocks noGrp="1"/>
          </p:cNvSpPr>
          <p:nvPr>
            <p:ph type="sldNum" sz="quarter" idx="10"/>
          </p:nvPr>
        </p:nvSpPr>
        <p:spPr/>
        <p:txBody>
          <a:bodyPr/>
          <a:lstStyle/>
          <a:p>
            <a:fld id="{E3D01F73-6D16-4997-A556-6A26F9573D29}" type="slidenum">
              <a:rPr lang="en-IN" smtClean="0"/>
              <a:t>62</a:t>
            </a:fld>
            <a:endParaRPr lang="en-IN"/>
          </a:p>
        </p:txBody>
      </p:sp>
    </p:spTree>
    <p:extLst>
      <p:ext uri="{BB962C8B-B14F-4D97-AF65-F5344CB8AC3E}">
        <p14:creationId xmlns:p14="http://schemas.microsoft.com/office/powerpoint/2010/main" val="2007248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308A201-AABD-40C0-A639-7C20CFA9066B}"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3D6ECB-714D-4F5C-ABA9-DAC295E7759D}" type="slidenum">
              <a:rPr lang="en-IN" smtClean="0"/>
              <a:t>‹#›</a:t>
            </a:fld>
            <a:endParaRPr lang="en-IN"/>
          </a:p>
        </p:txBody>
      </p:sp>
    </p:spTree>
    <p:extLst>
      <p:ext uri="{BB962C8B-B14F-4D97-AF65-F5344CB8AC3E}">
        <p14:creationId xmlns:p14="http://schemas.microsoft.com/office/powerpoint/2010/main" val="685483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308A201-AABD-40C0-A639-7C20CFA9066B}"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3D6ECB-714D-4F5C-ABA9-DAC295E7759D}" type="slidenum">
              <a:rPr lang="en-IN" smtClean="0"/>
              <a:t>‹#›</a:t>
            </a:fld>
            <a:endParaRPr lang="en-IN"/>
          </a:p>
        </p:txBody>
      </p:sp>
    </p:spTree>
    <p:extLst>
      <p:ext uri="{BB962C8B-B14F-4D97-AF65-F5344CB8AC3E}">
        <p14:creationId xmlns:p14="http://schemas.microsoft.com/office/powerpoint/2010/main" val="2429055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308A201-AABD-40C0-A639-7C20CFA9066B}"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3D6ECB-714D-4F5C-ABA9-DAC295E7759D}" type="slidenum">
              <a:rPr lang="en-IN" smtClean="0"/>
              <a:t>‹#›</a:t>
            </a:fld>
            <a:endParaRPr lang="en-IN"/>
          </a:p>
        </p:txBody>
      </p:sp>
    </p:spTree>
    <p:extLst>
      <p:ext uri="{BB962C8B-B14F-4D97-AF65-F5344CB8AC3E}">
        <p14:creationId xmlns:p14="http://schemas.microsoft.com/office/powerpoint/2010/main" val="2743904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308A201-AABD-40C0-A639-7C20CFA9066B}"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3D6ECB-714D-4F5C-ABA9-DAC295E7759D}" type="slidenum">
              <a:rPr lang="en-IN" smtClean="0"/>
              <a:t>‹#›</a:t>
            </a:fld>
            <a:endParaRPr lang="en-IN"/>
          </a:p>
        </p:txBody>
      </p:sp>
    </p:spTree>
    <p:extLst>
      <p:ext uri="{BB962C8B-B14F-4D97-AF65-F5344CB8AC3E}">
        <p14:creationId xmlns:p14="http://schemas.microsoft.com/office/powerpoint/2010/main" val="457466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08A201-AABD-40C0-A639-7C20CFA9066B}"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3D6ECB-714D-4F5C-ABA9-DAC295E7759D}" type="slidenum">
              <a:rPr lang="en-IN" smtClean="0"/>
              <a:t>‹#›</a:t>
            </a:fld>
            <a:endParaRPr lang="en-IN"/>
          </a:p>
        </p:txBody>
      </p:sp>
    </p:spTree>
    <p:extLst>
      <p:ext uri="{BB962C8B-B14F-4D97-AF65-F5344CB8AC3E}">
        <p14:creationId xmlns:p14="http://schemas.microsoft.com/office/powerpoint/2010/main" val="156733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308A201-AABD-40C0-A639-7C20CFA9066B}"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3D6ECB-714D-4F5C-ABA9-DAC295E7759D}" type="slidenum">
              <a:rPr lang="en-IN" smtClean="0"/>
              <a:t>‹#›</a:t>
            </a:fld>
            <a:endParaRPr lang="en-IN"/>
          </a:p>
        </p:txBody>
      </p:sp>
    </p:spTree>
    <p:extLst>
      <p:ext uri="{BB962C8B-B14F-4D97-AF65-F5344CB8AC3E}">
        <p14:creationId xmlns:p14="http://schemas.microsoft.com/office/powerpoint/2010/main" val="246059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308A201-AABD-40C0-A639-7C20CFA9066B}" type="datetimeFigureOut">
              <a:rPr lang="en-IN" smtClean="0"/>
              <a:t>22-08-2024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3D6ECB-714D-4F5C-ABA9-DAC295E7759D}" type="slidenum">
              <a:rPr lang="en-IN" smtClean="0"/>
              <a:t>‹#›</a:t>
            </a:fld>
            <a:endParaRPr lang="en-IN"/>
          </a:p>
        </p:txBody>
      </p:sp>
    </p:spTree>
    <p:extLst>
      <p:ext uri="{BB962C8B-B14F-4D97-AF65-F5344CB8AC3E}">
        <p14:creationId xmlns:p14="http://schemas.microsoft.com/office/powerpoint/2010/main" val="2090168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308A201-AABD-40C0-A639-7C20CFA9066B}" type="datetimeFigureOut">
              <a:rPr lang="en-IN" smtClean="0"/>
              <a:t>22-08-2024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3D6ECB-714D-4F5C-ABA9-DAC295E7759D}" type="slidenum">
              <a:rPr lang="en-IN" smtClean="0"/>
              <a:t>‹#›</a:t>
            </a:fld>
            <a:endParaRPr lang="en-IN"/>
          </a:p>
        </p:txBody>
      </p:sp>
    </p:spTree>
    <p:extLst>
      <p:ext uri="{BB962C8B-B14F-4D97-AF65-F5344CB8AC3E}">
        <p14:creationId xmlns:p14="http://schemas.microsoft.com/office/powerpoint/2010/main" val="383496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08A201-AABD-40C0-A639-7C20CFA9066B}" type="datetimeFigureOut">
              <a:rPr lang="en-IN" smtClean="0"/>
              <a:t>22-08-2024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3D6ECB-714D-4F5C-ABA9-DAC295E7759D}" type="slidenum">
              <a:rPr lang="en-IN" smtClean="0"/>
              <a:t>‹#›</a:t>
            </a:fld>
            <a:endParaRPr lang="en-IN"/>
          </a:p>
        </p:txBody>
      </p:sp>
    </p:spTree>
    <p:extLst>
      <p:ext uri="{BB962C8B-B14F-4D97-AF65-F5344CB8AC3E}">
        <p14:creationId xmlns:p14="http://schemas.microsoft.com/office/powerpoint/2010/main" val="826513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08A201-AABD-40C0-A639-7C20CFA9066B}"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3D6ECB-714D-4F5C-ABA9-DAC295E7759D}" type="slidenum">
              <a:rPr lang="en-IN" smtClean="0"/>
              <a:t>‹#›</a:t>
            </a:fld>
            <a:endParaRPr lang="en-IN"/>
          </a:p>
        </p:txBody>
      </p:sp>
    </p:spTree>
    <p:extLst>
      <p:ext uri="{BB962C8B-B14F-4D97-AF65-F5344CB8AC3E}">
        <p14:creationId xmlns:p14="http://schemas.microsoft.com/office/powerpoint/2010/main" val="160176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08A201-AABD-40C0-A639-7C20CFA9066B}"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3D6ECB-714D-4F5C-ABA9-DAC295E7759D}" type="slidenum">
              <a:rPr lang="en-IN" smtClean="0"/>
              <a:t>‹#›</a:t>
            </a:fld>
            <a:endParaRPr lang="en-IN"/>
          </a:p>
        </p:txBody>
      </p:sp>
    </p:spTree>
    <p:extLst>
      <p:ext uri="{BB962C8B-B14F-4D97-AF65-F5344CB8AC3E}">
        <p14:creationId xmlns:p14="http://schemas.microsoft.com/office/powerpoint/2010/main" val="12996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08A201-AABD-40C0-A639-7C20CFA9066B}" type="datetimeFigureOut">
              <a:rPr lang="en-IN" smtClean="0"/>
              <a:t>22-08-2024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3D6ECB-714D-4F5C-ABA9-DAC295E7759D}" type="slidenum">
              <a:rPr lang="en-IN" smtClean="0"/>
              <a:t>‹#›</a:t>
            </a:fld>
            <a:endParaRPr lang="en-IN"/>
          </a:p>
        </p:txBody>
      </p:sp>
    </p:spTree>
    <p:extLst>
      <p:ext uri="{BB962C8B-B14F-4D97-AF65-F5344CB8AC3E}">
        <p14:creationId xmlns:p14="http://schemas.microsoft.com/office/powerpoint/2010/main" val="2296234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jython.org/" TargetMode="External"/><Relationship Id="rId7" Type="http://schemas.openxmlformats.org/officeDocument/2006/relationships/hyperlink" Target="http://micropython.org/" TargetMode="External"/><Relationship Id="rId2" Type="http://schemas.openxmlformats.org/officeDocument/2006/relationships/hyperlink" Target="http://ironpython.net/" TargetMode="External"/><Relationship Id="rId1" Type="http://schemas.openxmlformats.org/officeDocument/2006/relationships/slideLayout" Target="../slideLayouts/slideLayout2.xml"/><Relationship Id="rId6" Type="http://schemas.openxmlformats.org/officeDocument/2006/relationships/hyperlink" Target="http://www.stackless.com/" TargetMode="External"/><Relationship Id="rId5" Type="http://schemas.openxmlformats.org/officeDocument/2006/relationships/hyperlink" Target="http://speed.pypy.org/" TargetMode="External"/><Relationship Id="rId4" Type="http://schemas.openxmlformats.org/officeDocument/2006/relationships/hyperlink" Target="http://pypy.org/"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anaconda.com/distribution/" TargetMode="External"/><Relationship Id="rId3" Type="http://schemas.openxmlformats.org/officeDocument/2006/relationships/hyperlink" Target="http://python-xy.github.io/" TargetMode="External"/><Relationship Id="rId7" Type="http://schemas.openxmlformats.org/officeDocument/2006/relationships/hyperlink" Target="http://www.roguewave.com/products/imsl-numerical-libraries/pyimsl-studio.aspx" TargetMode="External"/><Relationship Id="rId2" Type="http://schemas.openxmlformats.org/officeDocument/2006/relationships/hyperlink" Target="http://www.activestate.com/activepython/" TargetMode="External"/><Relationship Id="rId1" Type="http://schemas.openxmlformats.org/officeDocument/2006/relationships/slideLayout" Target="../slideLayouts/slideLayout2.xml"/><Relationship Id="rId6" Type="http://schemas.openxmlformats.org/officeDocument/2006/relationships/hyperlink" Target="https://www.enthought.com/products/canopy/" TargetMode="External"/><Relationship Id="rId5" Type="http://schemas.openxmlformats.org/officeDocument/2006/relationships/hyperlink" Target="http://www.conceptive.be/python-sdk.html" TargetMode="External"/><Relationship Id="rId10" Type="http://schemas.openxmlformats.org/officeDocument/2006/relationships/hyperlink" Target="https://www.pythonanywhere.com/" TargetMode="External"/><Relationship Id="rId4" Type="http://schemas.openxmlformats.org/officeDocument/2006/relationships/hyperlink" Target="http://winpython.github.io/" TargetMode="External"/><Relationship Id="rId9" Type="http://schemas.openxmlformats.org/officeDocument/2006/relationships/hyperlink" Target="https://www.egenix.com/products/python/PyRu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Programming in Python</a:t>
            </a:r>
            <a:br>
              <a:rPr lang="en-IN" b="1" dirty="0" smtClean="0"/>
            </a:br>
            <a:r>
              <a:rPr lang="en-IN" b="1" dirty="0" smtClean="0"/>
              <a:t>(23DCE2101)</a:t>
            </a:r>
            <a:endParaRPr lang="en-IN" b="1" dirty="0"/>
          </a:p>
        </p:txBody>
      </p:sp>
      <p:sp>
        <p:nvSpPr>
          <p:cNvPr id="3" name="Subtitle 2"/>
          <p:cNvSpPr>
            <a:spLocks noGrp="1"/>
          </p:cNvSpPr>
          <p:nvPr>
            <p:ph type="subTitle" idx="1"/>
          </p:nvPr>
        </p:nvSpPr>
        <p:spPr/>
        <p:txBody>
          <a:bodyPr>
            <a:normAutofit/>
          </a:bodyPr>
          <a:lstStyle/>
          <a:p>
            <a:r>
              <a:rPr lang="en-IN" sz="3600" b="1" dirty="0" smtClean="0"/>
              <a:t>(As per NEP 2023 pattern)</a:t>
            </a:r>
            <a:endParaRPr lang="en-IN" sz="3600" b="1" dirty="0"/>
          </a:p>
        </p:txBody>
      </p:sp>
    </p:spTree>
    <p:extLst>
      <p:ext uri="{BB962C8B-B14F-4D97-AF65-F5344CB8AC3E}">
        <p14:creationId xmlns:p14="http://schemas.microsoft.com/office/powerpoint/2010/main" val="6877362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Python Popular Frameworks and </a:t>
            </a:r>
            <a:r>
              <a:rPr lang="en-IN" b="1" dirty="0" smtClean="0"/>
              <a:t>Libraries</a:t>
            </a:r>
            <a:endParaRPr lang="en-IN" b="1" dirty="0"/>
          </a:p>
        </p:txBody>
      </p:sp>
      <p:sp>
        <p:nvSpPr>
          <p:cNvPr id="3" name="Content Placeholder 2"/>
          <p:cNvSpPr>
            <a:spLocks noGrp="1"/>
          </p:cNvSpPr>
          <p:nvPr>
            <p:ph idx="1"/>
          </p:nvPr>
        </p:nvSpPr>
        <p:spPr/>
        <p:txBody>
          <a:bodyPr>
            <a:normAutofit fontScale="92500"/>
          </a:bodyPr>
          <a:lstStyle/>
          <a:p>
            <a:pPr marL="0" indent="0">
              <a:buNone/>
            </a:pPr>
            <a:r>
              <a:rPr lang="en-IN" dirty="0"/>
              <a:t>Python has wide range of libraries and frameworks widely used in various fields such as machine learning, artificial intelligence, web applications, etc. We define some popular frameworks and libraries of Python as follows.</a:t>
            </a:r>
            <a:endParaRPr lang="en-IN" dirty="0" smtClean="0"/>
          </a:p>
          <a:p>
            <a:r>
              <a:rPr lang="en-IN" dirty="0" smtClean="0"/>
              <a:t>Frameworks:</a:t>
            </a:r>
          </a:p>
          <a:p>
            <a:pPr lvl="1"/>
            <a:r>
              <a:rPr lang="en-IN" b="1" dirty="0"/>
              <a:t>Web development (Server-side) -</a:t>
            </a:r>
            <a:r>
              <a:rPr lang="en-IN" dirty="0"/>
              <a:t> Django Flask, Pyramid, </a:t>
            </a:r>
            <a:r>
              <a:rPr lang="en-IN" dirty="0" err="1" smtClean="0"/>
              <a:t>CherryPy</a:t>
            </a:r>
            <a:endParaRPr lang="en-IN" dirty="0" smtClean="0"/>
          </a:p>
          <a:p>
            <a:pPr lvl="1"/>
            <a:r>
              <a:rPr lang="fr-FR" b="1" dirty="0" err="1"/>
              <a:t>GUIs</a:t>
            </a:r>
            <a:r>
              <a:rPr lang="fr-FR" b="1" dirty="0"/>
              <a:t> </a:t>
            </a:r>
            <a:r>
              <a:rPr lang="fr-FR" b="1" dirty="0" err="1"/>
              <a:t>based</a:t>
            </a:r>
            <a:r>
              <a:rPr lang="fr-FR" b="1" dirty="0"/>
              <a:t> applications -</a:t>
            </a:r>
            <a:r>
              <a:rPr lang="fr-FR" dirty="0"/>
              <a:t> </a:t>
            </a:r>
            <a:r>
              <a:rPr lang="fr-FR" dirty="0" err="1"/>
              <a:t>Tk</a:t>
            </a:r>
            <a:r>
              <a:rPr lang="fr-FR" dirty="0"/>
              <a:t>, </a:t>
            </a:r>
            <a:r>
              <a:rPr lang="fr-FR" dirty="0" err="1"/>
              <a:t>PyGTK</a:t>
            </a:r>
            <a:r>
              <a:rPr lang="fr-FR" dirty="0"/>
              <a:t>, </a:t>
            </a:r>
            <a:r>
              <a:rPr lang="fr-FR" dirty="0" err="1"/>
              <a:t>PyQt</a:t>
            </a:r>
            <a:r>
              <a:rPr lang="fr-FR" dirty="0"/>
              <a:t>, </a:t>
            </a:r>
            <a:r>
              <a:rPr lang="fr-FR" dirty="0" err="1"/>
              <a:t>PyJs</a:t>
            </a:r>
            <a:r>
              <a:rPr lang="fr-FR" dirty="0"/>
              <a:t>, etc</a:t>
            </a:r>
            <a:r>
              <a:rPr lang="fr-FR" dirty="0" smtClean="0"/>
              <a:t>.</a:t>
            </a:r>
          </a:p>
          <a:p>
            <a:pPr lvl="1"/>
            <a:r>
              <a:rPr lang="en-IN" b="1" dirty="0"/>
              <a:t>Machine Learning -</a:t>
            </a:r>
            <a:r>
              <a:rPr lang="en-IN" dirty="0"/>
              <a:t> </a:t>
            </a:r>
            <a:r>
              <a:rPr lang="en-IN" dirty="0" err="1"/>
              <a:t>TensorFlow</a:t>
            </a:r>
            <a:r>
              <a:rPr lang="en-IN" dirty="0"/>
              <a:t>, </a:t>
            </a:r>
            <a:r>
              <a:rPr lang="en-IN" dirty="0" err="1"/>
              <a:t>PyTorch</a:t>
            </a:r>
            <a:r>
              <a:rPr lang="en-IN" dirty="0"/>
              <a:t>, </a:t>
            </a:r>
            <a:r>
              <a:rPr lang="en-IN" b="1" dirty="0" err="1"/>
              <a:t>Scikit</a:t>
            </a:r>
            <a:r>
              <a:rPr lang="en-IN" b="1" dirty="0"/>
              <a:t>-learn</a:t>
            </a:r>
            <a:r>
              <a:rPr lang="en-IN" dirty="0"/>
              <a:t>, </a:t>
            </a:r>
            <a:r>
              <a:rPr lang="en-IN" dirty="0" err="1"/>
              <a:t>Matplotlib</a:t>
            </a:r>
            <a:r>
              <a:rPr lang="en-IN" dirty="0"/>
              <a:t>, </a:t>
            </a:r>
            <a:r>
              <a:rPr lang="en-IN" dirty="0" err="1"/>
              <a:t>Scipy</a:t>
            </a:r>
            <a:r>
              <a:rPr lang="en-IN" dirty="0"/>
              <a:t>, etc.</a:t>
            </a:r>
          </a:p>
          <a:p>
            <a:pPr lvl="1"/>
            <a:r>
              <a:rPr lang="en-IN" b="1" dirty="0" err="1"/>
              <a:t>Kivy</a:t>
            </a:r>
            <a:r>
              <a:rPr lang="en-IN" b="1" dirty="0"/>
              <a:t>:</a:t>
            </a:r>
            <a:r>
              <a:rPr lang="en-IN" dirty="0"/>
              <a:t> a framework for building multi-touch applications</a:t>
            </a:r>
          </a:p>
          <a:p>
            <a:pPr lvl="1"/>
            <a:r>
              <a:rPr lang="en-IN" b="1" dirty="0" err="1"/>
              <a:t>Pytest</a:t>
            </a:r>
            <a:r>
              <a:rPr lang="en-IN" b="1" dirty="0"/>
              <a:t>:</a:t>
            </a:r>
            <a:r>
              <a:rPr lang="en-IN" dirty="0"/>
              <a:t> a testing framework for Python</a:t>
            </a:r>
          </a:p>
          <a:p>
            <a:pPr lvl="1"/>
            <a:r>
              <a:rPr lang="en-IN" b="1" dirty="0"/>
              <a:t>Django REST framework:</a:t>
            </a:r>
            <a:r>
              <a:rPr lang="en-IN" dirty="0"/>
              <a:t> a toolkit for building RESTful APIs</a:t>
            </a:r>
          </a:p>
          <a:p>
            <a:pPr lvl="1"/>
            <a:r>
              <a:rPr lang="en-IN" b="1" dirty="0" err="1"/>
              <a:t>FastAPI</a:t>
            </a:r>
            <a:r>
              <a:rPr lang="en-IN" b="1" dirty="0"/>
              <a:t>:</a:t>
            </a:r>
            <a:r>
              <a:rPr lang="en-IN" dirty="0"/>
              <a:t> a modern, fast web framework for building </a:t>
            </a:r>
            <a:r>
              <a:rPr lang="en-IN" dirty="0" smtClean="0"/>
              <a:t>APIs</a:t>
            </a:r>
          </a:p>
          <a:p>
            <a:pPr lvl="1"/>
            <a:endParaRPr lang="en-IN" dirty="0"/>
          </a:p>
          <a:p>
            <a:pPr lvl="1"/>
            <a:endParaRPr lang="fr-FR" dirty="0"/>
          </a:p>
          <a:p>
            <a:pPr lvl="1"/>
            <a:endParaRPr lang="en-IN" dirty="0"/>
          </a:p>
          <a:p>
            <a:pPr lvl="1"/>
            <a:endParaRPr lang="en-IN" dirty="0" smtClean="0"/>
          </a:p>
          <a:p>
            <a:pPr lvl="1"/>
            <a:endParaRPr lang="en-IN" dirty="0"/>
          </a:p>
        </p:txBody>
      </p:sp>
    </p:spTree>
    <p:extLst>
      <p:ext uri="{BB962C8B-B14F-4D97-AF65-F5344CB8AC3E}">
        <p14:creationId xmlns:p14="http://schemas.microsoft.com/office/powerpoint/2010/main" val="661823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Python Virtual Machine (PVM)</a:t>
            </a:r>
            <a:endParaRPr lang="en-IN" b="1" dirty="0"/>
          </a:p>
        </p:txBody>
      </p:sp>
      <p:sp>
        <p:nvSpPr>
          <p:cNvPr id="3" name="Content Placeholder 2"/>
          <p:cNvSpPr>
            <a:spLocks noGrp="1"/>
          </p:cNvSpPr>
          <p:nvPr>
            <p:ph idx="1"/>
          </p:nvPr>
        </p:nvSpPr>
        <p:spPr/>
        <p:txBody>
          <a:bodyPr/>
          <a:lstStyle/>
          <a:p>
            <a:r>
              <a:rPr lang="en-IN" dirty="0" smtClean="0"/>
              <a:t>Frozen binaries</a:t>
            </a:r>
          </a:p>
          <a:p>
            <a:r>
              <a:rPr lang="en-IN" dirty="0" smtClean="0"/>
              <a:t>Run a python program in a interactive mode</a:t>
            </a:r>
          </a:p>
          <a:p>
            <a:r>
              <a:rPr lang="en-IN" dirty="0"/>
              <a:t>Run a python program in </a:t>
            </a:r>
            <a:r>
              <a:rPr lang="en-IN" dirty="0" smtClean="0"/>
              <a:t>Script or file mode</a:t>
            </a:r>
          </a:p>
          <a:p>
            <a:r>
              <a:rPr lang="en-IN" dirty="0" smtClean="0"/>
              <a:t>Python interpreter</a:t>
            </a:r>
          </a:p>
          <a:p>
            <a:r>
              <a:rPr lang="en-IN" dirty="0" smtClean="0"/>
              <a:t>Python run time engine</a:t>
            </a:r>
          </a:p>
          <a:p>
            <a:endParaRPr lang="en-IN" dirty="0"/>
          </a:p>
        </p:txBody>
      </p:sp>
    </p:spTree>
    <p:extLst>
      <p:ext uri="{BB962C8B-B14F-4D97-AF65-F5344CB8AC3E}">
        <p14:creationId xmlns:p14="http://schemas.microsoft.com/office/powerpoint/2010/main" val="3242151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657615" y="218365"/>
            <a:ext cx="6568272" cy="6223378"/>
          </a:xfrm>
          <a:prstGeom prst="rect">
            <a:avLst/>
          </a:prstGeom>
        </p:spPr>
      </p:pic>
    </p:spTree>
    <p:extLst>
      <p:ext uri="{BB962C8B-B14F-4D97-AF65-F5344CB8AC3E}">
        <p14:creationId xmlns:p14="http://schemas.microsoft.com/office/powerpoint/2010/main" val="1403160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Run Time Engine</a:t>
            </a:r>
            <a:endParaRPr lang="en-IN" b="1" dirty="0"/>
          </a:p>
        </p:txBody>
      </p:sp>
      <p:sp>
        <p:nvSpPr>
          <p:cNvPr id="3" name="Content Placeholder 2"/>
          <p:cNvSpPr>
            <a:spLocks noGrp="1"/>
          </p:cNvSpPr>
          <p:nvPr>
            <p:ph idx="1"/>
          </p:nvPr>
        </p:nvSpPr>
        <p:spPr/>
        <p:txBody>
          <a:bodyPr>
            <a:normAutofit fontScale="92500"/>
          </a:bodyPr>
          <a:lstStyle/>
          <a:p>
            <a:pPr algn="just"/>
            <a:r>
              <a:rPr lang="en-IN" dirty="0"/>
              <a:t>Software that must be running in the computer for applications to execute. For example, all programming language interpreters are runtime engines. They convert the program, which is in its original source code or which has been converted into an interim, intermediate language, into machine language. In addition, runtime engines provide common routines and functions that the applications require.</a:t>
            </a:r>
          </a:p>
          <a:p>
            <a:pPr algn="just"/>
            <a:endParaRPr lang="en-IN" dirty="0"/>
          </a:p>
          <a:p>
            <a:pPr algn="just"/>
            <a:r>
              <a:rPr lang="en-IN" dirty="0"/>
              <a:t>Although not classified as such, one might call an operating system a runtime engine because it is always required. Indeed, it "is" the essential runtime engine; however, the OS falls into the "runtime environment" category.</a:t>
            </a:r>
          </a:p>
        </p:txBody>
      </p:sp>
    </p:spTree>
    <p:extLst>
      <p:ext uri="{BB962C8B-B14F-4D97-AF65-F5344CB8AC3E}">
        <p14:creationId xmlns:p14="http://schemas.microsoft.com/office/powerpoint/2010/main" val="150242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R</a:t>
            </a:r>
            <a:r>
              <a:rPr lang="en-IN" b="1" dirty="0" smtClean="0"/>
              <a:t>untime Environment</a:t>
            </a:r>
            <a:endParaRPr lang="en-IN" b="1" dirty="0"/>
          </a:p>
        </p:txBody>
      </p:sp>
      <p:sp>
        <p:nvSpPr>
          <p:cNvPr id="3" name="Content Placeholder 2"/>
          <p:cNvSpPr>
            <a:spLocks noGrp="1"/>
          </p:cNvSpPr>
          <p:nvPr>
            <p:ph idx="1"/>
          </p:nvPr>
        </p:nvSpPr>
        <p:spPr/>
        <p:txBody>
          <a:bodyPr/>
          <a:lstStyle/>
          <a:p>
            <a:pPr algn="just"/>
            <a:r>
              <a:rPr lang="en-IN" dirty="0"/>
              <a:t>A configuration of hardware and software. It includes the CPU type, operating system and any runtime engines or system software required by a particular category of applications</a:t>
            </a:r>
            <a:r>
              <a:rPr lang="en-IN" dirty="0" smtClean="0"/>
              <a:t>.</a:t>
            </a:r>
          </a:p>
          <a:p>
            <a:pPr algn="just"/>
            <a:endParaRPr lang="en-IN" dirty="0"/>
          </a:p>
        </p:txBody>
      </p:sp>
    </p:spTree>
    <p:extLst>
      <p:ext uri="{BB962C8B-B14F-4D97-AF65-F5344CB8AC3E}">
        <p14:creationId xmlns:p14="http://schemas.microsoft.com/office/powerpoint/2010/main" val="13401506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Libraries</a:t>
            </a:r>
            <a:endParaRPr lang="en-IN" b="1" dirty="0"/>
          </a:p>
        </p:txBody>
      </p:sp>
      <p:sp>
        <p:nvSpPr>
          <p:cNvPr id="3" name="Content Placeholder 2"/>
          <p:cNvSpPr>
            <a:spLocks noGrp="1"/>
          </p:cNvSpPr>
          <p:nvPr>
            <p:ph idx="1"/>
          </p:nvPr>
        </p:nvSpPr>
        <p:spPr/>
        <p:txBody>
          <a:bodyPr>
            <a:normAutofit/>
          </a:bodyPr>
          <a:lstStyle/>
          <a:p>
            <a:pPr lvl="1"/>
            <a:r>
              <a:rPr lang="fr-FR" b="1" dirty="0" err="1" smtClean="0"/>
              <a:t>GUIs</a:t>
            </a:r>
            <a:r>
              <a:rPr lang="fr-FR" b="1" dirty="0" smtClean="0"/>
              <a:t> </a:t>
            </a:r>
            <a:r>
              <a:rPr lang="fr-FR" b="1" dirty="0" err="1"/>
              <a:t>based</a:t>
            </a:r>
            <a:r>
              <a:rPr lang="fr-FR" b="1" dirty="0"/>
              <a:t> applications -</a:t>
            </a:r>
            <a:r>
              <a:rPr lang="fr-FR" dirty="0"/>
              <a:t> </a:t>
            </a:r>
            <a:r>
              <a:rPr lang="fr-FR" dirty="0" err="1"/>
              <a:t>Tk</a:t>
            </a:r>
            <a:r>
              <a:rPr lang="fr-FR" dirty="0"/>
              <a:t>, </a:t>
            </a:r>
            <a:r>
              <a:rPr lang="fr-FR" dirty="0" err="1"/>
              <a:t>PyGTK</a:t>
            </a:r>
            <a:r>
              <a:rPr lang="fr-FR" dirty="0"/>
              <a:t>, </a:t>
            </a:r>
            <a:r>
              <a:rPr lang="fr-FR" dirty="0" err="1"/>
              <a:t>PyQt</a:t>
            </a:r>
            <a:r>
              <a:rPr lang="fr-FR" dirty="0"/>
              <a:t>, </a:t>
            </a:r>
            <a:r>
              <a:rPr lang="fr-FR" dirty="0" err="1"/>
              <a:t>PyJs</a:t>
            </a:r>
            <a:r>
              <a:rPr lang="fr-FR" dirty="0"/>
              <a:t>, etc</a:t>
            </a:r>
            <a:r>
              <a:rPr lang="fr-FR" dirty="0" smtClean="0"/>
              <a:t>.</a:t>
            </a:r>
          </a:p>
          <a:p>
            <a:pPr lvl="1"/>
            <a:r>
              <a:rPr lang="en-IN" b="1" dirty="0"/>
              <a:t>Machine </a:t>
            </a:r>
            <a:r>
              <a:rPr lang="en-IN" b="1" dirty="0" smtClean="0"/>
              <a:t>Learning: </a:t>
            </a:r>
            <a:r>
              <a:rPr lang="en-IN" dirty="0" err="1" smtClean="0"/>
              <a:t>Scikit</a:t>
            </a:r>
            <a:r>
              <a:rPr lang="en-IN" dirty="0" smtClean="0"/>
              <a:t>-learn</a:t>
            </a:r>
          </a:p>
          <a:p>
            <a:pPr lvl="1"/>
            <a:r>
              <a:rPr lang="en-IN" b="1" dirty="0" smtClean="0"/>
              <a:t>Mathematics </a:t>
            </a:r>
            <a:r>
              <a:rPr lang="en-IN" b="1" dirty="0"/>
              <a:t>-</a:t>
            </a:r>
            <a:r>
              <a:rPr lang="en-IN" dirty="0"/>
              <a:t> </a:t>
            </a:r>
            <a:r>
              <a:rPr lang="en-IN" dirty="0" err="1"/>
              <a:t>Numpy</a:t>
            </a:r>
            <a:r>
              <a:rPr lang="en-IN" dirty="0"/>
              <a:t>, Pandas, etc.</a:t>
            </a:r>
          </a:p>
          <a:p>
            <a:pPr lvl="1"/>
            <a:r>
              <a:rPr lang="en-IN" b="1" dirty="0" err="1"/>
              <a:t>BeautifulSoup</a:t>
            </a:r>
            <a:r>
              <a:rPr lang="en-IN" b="1" dirty="0"/>
              <a:t>:</a:t>
            </a:r>
            <a:r>
              <a:rPr lang="en-IN" dirty="0"/>
              <a:t> a library for web scraping and parsing HTML and XML</a:t>
            </a:r>
          </a:p>
          <a:p>
            <a:pPr lvl="1"/>
            <a:r>
              <a:rPr lang="en-IN" b="1" dirty="0"/>
              <a:t>Requests:</a:t>
            </a:r>
            <a:r>
              <a:rPr lang="en-IN" dirty="0"/>
              <a:t> a library for making HTTP requests</a:t>
            </a:r>
          </a:p>
          <a:p>
            <a:pPr lvl="1"/>
            <a:r>
              <a:rPr lang="en-IN" b="1" dirty="0" err="1"/>
              <a:t>SQLAlchemy</a:t>
            </a:r>
            <a:r>
              <a:rPr lang="en-IN" b="1" dirty="0"/>
              <a:t>:</a:t>
            </a:r>
            <a:r>
              <a:rPr lang="en-IN" dirty="0"/>
              <a:t> a library for working with SQL </a:t>
            </a:r>
            <a:r>
              <a:rPr lang="en-IN" dirty="0" smtClean="0"/>
              <a:t>databases</a:t>
            </a:r>
          </a:p>
          <a:p>
            <a:pPr lvl="1"/>
            <a:r>
              <a:rPr lang="en-IN" b="1" dirty="0" err="1"/>
              <a:t>Pygame</a:t>
            </a:r>
            <a:r>
              <a:rPr lang="en-IN" b="1" dirty="0"/>
              <a:t>:</a:t>
            </a:r>
            <a:r>
              <a:rPr lang="en-IN" dirty="0"/>
              <a:t> a library for game development</a:t>
            </a:r>
          </a:p>
          <a:p>
            <a:pPr lvl="1"/>
            <a:r>
              <a:rPr lang="en-IN" b="1" dirty="0" err="1"/>
              <a:t>Streamlit</a:t>
            </a:r>
            <a:r>
              <a:rPr lang="en-IN" b="1" dirty="0"/>
              <a:t>:</a:t>
            </a:r>
            <a:r>
              <a:rPr lang="en-IN" dirty="0"/>
              <a:t> a library for building interactive web apps for machine learning and data science</a:t>
            </a:r>
          </a:p>
          <a:p>
            <a:pPr lvl="1"/>
            <a:r>
              <a:rPr lang="en-IN" b="1" dirty="0"/>
              <a:t>NLTK:</a:t>
            </a:r>
            <a:r>
              <a:rPr lang="en-IN" dirty="0"/>
              <a:t> a library for natural language processing</a:t>
            </a:r>
          </a:p>
          <a:p>
            <a:pPr lvl="1"/>
            <a:endParaRPr lang="en-IN" dirty="0"/>
          </a:p>
          <a:p>
            <a:pPr lvl="1"/>
            <a:endParaRPr lang="fr-FR" dirty="0"/>
          </a:p>
          <a:p>
            <a:pPr lvl="1"/>
            <a:endParaRPr lang="en-IN" dirty="0"/>
          </a:p>
        </p:txBody>
      </p:sp>
    </p:spTree>
    <p:extLst>
      <p:ext uri="{BB962C8B-B14F-4D97-AF65-F5344CB8AC3E}">
        <p14:creationId xmlns:p14="http://schemas.microsoft.com/office/powerpoint/2010/main" val="1036599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5046"/>
          </a:xfrm>
        </p:spPr>
        <p:txBody>
          <a:bodyPr/>
          <a:lstStyle/>
          <a:p>
            <a:pPr algn="ctr"/>
            <a:r>
              <a:rPr lang="en-IN" b="1" dirty="0" smtClean="0"/>
              <a:t>Typical Python program structure</a:t>
            </a:r>
            <a:endParaRPr lang="en-IN"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50742832"/>
              </p:ext>
            </p:extLst>
          </p:nvPr>
        </p:nvGraphicFramePr>
        <p:xfrm>
          <a:off x="838200" y="1825626"/>
          <a:ext cx="2860343" cy="3991579"/>
        </p:xfrm>
        <a:graphic>
          <a:graphicData uri="http://schemas.openxmlformats.org/drawingml/2006/table">
            <a:tbl>
              <a:tblPr bandRow="1">
                <a:tableStyleId>{5C22544A-7EE6-4342-B048-85BDC9FD1C3A}</a:tableStyleId>
              </a:tblPr>
              <a:tblGrid>
                <a:gridCol w="2860343">
                  <a:extLst>
                    <a:ext uri="{9D8B030D-6E8A-4147-A177-3AD203B41FA5}">
                      <a16:colId xmlns:a16="http://schemas.microsoft.com/office/drawing/2014/main" val="4143098754"/>
                    </a:ext>
                  </a:extLst>
                </a:gridCol>
              </a:tblGrid>
              <a:tr h="419612">
                <a:tc>
                  <a:txBody>
                    <a:bodyPr/>
                    <a:lstStyle/>
                    <a:p>
                      <a:r>
                        <a:rPr lang="en-IN" dirty="0" smtClean="0"/>
                        <a:t>Documentation</a:t>
                      </a:r>
                      <a:r>
                        <a:rPr lang="en-IN" baseline="0" dirty="0" smtClean="0"/>
                        <a:t> Section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4748842"/>
                  </a:ext>
                </a:extLst>
              </a:tr>
              <a:tr h="381111">
                <a:tc>
                  <a:txBody>
                    <a:bodyPr/>
                    <a:lstStyle/>
                    <a:p>
                      <a:r>
                        <a:rPr lang="en-IN" dirty="0" smtClean="0"/>
                        <a:t>Import Statement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6698031"/>
                  </a:ext>
                </a:extLst>
              </a:tr>
              <a:tr h="381111">
                <a:tc>
                  <a:txBody>
                    <a:bodyPr/>
                    <a:lstStyle/>
                    <a:p>
                      <a:r>
                        <a:rPr lang="en-IN" dirty="0" smtClean="0"/>
                        <a:t>Global Declaration</a:t>
                      </a:r>
                      <a:r>
                        <a:rPr lang="en-IN" baseline="0" dirty="0" smtClean="0"/>
                        <a:t> Section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7781614"/>
                  </a:ext>
                </a:extLst>
              </a:tr>
              <a:tr h="1509949">
                <a:tc>
                  <a:txBody>
                    <a:bodyPr/>
                    <a:lstStyle/>
                    <a:p>
                      <a:r>
                        <a:rPr lang="en-IN" dirty="0" smtClean="0"/>
                        <a:t>Class Section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564775"/>
                  </a:ext>
                </a:extLst>
              </a:tr>
              <a:tr h="662163">
                <a:tc>
                  <a:txBody>
                    <a:bodyPr/>
                    <a:lstStyle/>
                    <a:p>
                      <a:r>
                        <a:rPr lang="en-IN" dirty="0" smtClean="0"/>
                        <a:t>Subprogram Section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9460729"/>
                  </a:ext>
                </a:extLst>
              </a:tr>
              <a:tr h="637633">
                <a:tc>
                  <a:txBody>
                    <a:bodyPr/>
                    <a:lstStyle/>
                    <a:p>
                      <a:r>
                        <a:rPr lang="en-IN" dirty="0" smtClean="0"/>
                        <a:t>Play Ground Section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509751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6243964"/>
              </p:ext>
            </p:extLst>
          </p:nvPr>
        </p:nvGraphicFramePr>
        <p:xfrm>
          <a:off x="1332741" y="3450575"/>
          <a:ext cx="1871259" cy="741680"/>
        </p:xfrm>
        <a:graphic>
          <a:graphicData uri="http://schemas.openxmlformats.org/drawingml/2006/table">
            <a:tbl>
              <a:tblPr bandRow="1">
                <a:tableStyleId>{5C22544A-7EE6-4342-B048-85BDC9FD1C3A}</a:tableStyleId>
              </a:tblPr>
              <a:tblGrid>
                <a:gridCol w="1871259">
                  <a:extLst>
                    <a:ext uri="{9D8B030D-6E8A-4147-A177-3AD203B41FA5}">
                      <a16:colId xmlns:a16="http://schemas.microsoft.com/office/drawing/2014/main" val="1739861869"/>
                    </a:ext>
                  </a:extLst>
                </a:gridCol>
              </a:tblGrid>
              <a:tr h="370840">
                <a:tc>
                  <a:txBody>
                    <a:bodyPr/>
                    <a:lstStyle/>
                    <a:p>
                      <a:r>
                        <a:rPr lang="en-IN" dirty="0" smtClean="0"/>
                        <a:t>Data Members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1022663"/>
                  </a:ext>
                </a:extLst>
              </a:tr>
              <a:tr h="370840">
                <a:tc>
                  <a:txBody>
                    <a:bodyPr/>
                    <a:lstStyle/>
                    <a:p>
                      <a:r>
                        <a:rPr lang="en-IN" dirty="0" smtClean="0"/>
                        <a:t>Member Function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859331"/>
                  </a:ext>
                </a:extLst>
              </a:tr>
            </a:tbl>
          </a:graphicData>
        </a:graphic>
      </p:graphicFrame>
      <p:sp>
        <p:nvSpPr>
          <p:cNvPr id="8" name="Right Brace 7"/>
          <p:cNvSpPr/>
          <p:nvPr/>
        </p:nvSpPr>
        <p:spPr>
          <a:xfrm>
            <a:off x="3810578" y="1992573"/>
            <a:ext cx="231083" cy="311169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Right Brace 10"/>
          <p:cNvSpPr/>
          <p:nvPr/>
        </p:nvSpPr>
        <p:spPr>
          <a:xfrm>
            <a:off x="3881857" y="5227093"/>
            <a:ext cx="66937" cy="491319"/>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4" name="TextBox 13"/>
          <p:cNvSpPr txBox="1"/>
          <p:nvPr/>
        </p:nvSpPr>
        <p:spPr>
          <a:xfrm>
            <a:off x="4258099" y="3355039"/>
            <a:ext cx="1078173" cy="369332"/>
          </a:xfrm>
          <a:prstGeom prst="rect">
            <a:avLst/>
          </a:prstGeom>
          <a:noFill/>
        </p:spPr>
        <p:txBody>
          <a:bodyPr wrap="square" rtlCol="0">
            <a:spAutoFit/>
          </a:bodyPr>
          <a:lstStyle/>
          <a:p>
            <a:r>
              <a:rPr lang="en-IN" dirty="0" smtClean="0"/>
              <a:t>Optional</a:t>
            </a:r>
          </a:p>
        </p:txBody>
      </p:sp>
      <p:sp>
        <p:nvSpPr>
          <p:cNvPr id="15" name="TextBox 14"/>
          <p:cNvSpPr txBox="1"/>
          <p:nvPr/>
        </p:nvSpPr>
        <p:spPr>
          <a:xfrm>
            <a:off x="4151084" y="5284066"/>
            <a:ext cx="1074057" cy="369332"/>
          </a:xfrm>
          <a:prstGeom prst="rect">
            <a:avLst/>
          </a:prstGeom>
          <a:noFill/>
        </p:spPr>
        <p:txBody>
          <a:bodyPr wrap="square" rtlCol="0">
            <a:spAutoFit/>
          </a:bodyPr>
          <a:lstStyle/>
          <a:p>
            <a:r>
              <a:rPr lang="en-IN" dirty="0" smtClean="0"/>
              <a:t>Essential</a:t>
            </a:r>
            <a:endParaRPr lang="en-IN" dirty="0"/>
          </a:p>
        </p:txBody>
      </p:sp>
      <p:sp>
        <p:nvSpPr>
          <p:cNvPr id="16" name="TextBox 15"/>
          <p:cNvSpPr txBox="1"/>
          <p:nvPr/>
        </p:nvSpPr>
        <p:spPr>
          <a:xfrm>
            <a:off x="5852886" y="1190172"/>
            <a:ext cx="5500914" cy="5355312"/>
          </a:xfrm>
          <a:prstGeom prst="rect">
            <a:avLst/>
          </a:prstGeom>
          <a:noFill/>
        </p:spPr>
        <p:txBody>
          <a:bodyPr wrap="square" rtlCol="0">
            <a:spAutoFit/>
          </a:bodyPr>
          <a:lstStyle/>
          <a:p>
            <a:r>
              <a:rPr lang="en-IN" dirty="0" smtClean="0"/>
              <a:t>#Python program structure	#documentation section</a:t>
            </a:r>
          </a:p>
          <a:p>
            <a:r>
              <a:rPr lang="en-IN" dirty="0" smtClean="0"/>
              <a:t>import math		#import statement</a:t>
            </a:r>
          </a:p>
          <a:p>
            <a:r>
              <a:rPr lang="en-IN" dirty="0" smtClean="0"/>
              <a:t>radius=5			#global declaration section</a:t>
            </a:r>
          </a:p>
          <a:p>
            <a:r>
              <a:rPr lang="en-IN" dirty="0"/>
              <a:t>c</a:t>
            </a:r>
            <a:r>
              <a:rPr lang="en-IN" dirty="0" smtClean="0"/>
              <a:t>lass Circle():		#class section</a:t>
            </a:r>
          </a:p>
          <a:p>
            <a:r>
              <a:rPr lang="en-IN" dirty="0"/>
              <a:t> </a:t>
            </a:r>
            <a:r>
              <a:rPr lang="en-IN" dirty="0" smtClean="0"/>
              <a:t>     </a:t>
            </a:r>
            <a:r>
              <a:rPr lang="en-IN" dirty="0" err="1" smtClean="0"/>
              <a:t>def</a:t>
            </a:r>
            <a:r>
              <a:rPr lang="en-IN" dirty="0" smtClean="0"/>
              <a:t> </a:t>
            </a:r>
            <a:r>
              <a:rPr lang="en-IN" dirty="0" err="1" smtClean="0"/>
              <a:t>getArea</a:t>
            </a:r>
            <a:r>
              <a:rPr lang="en-IN" dirty="0" smtClean="0"/>
              <a:t>(self):</a:t>
            </a:r>
          </a:p>
          <a:p>
            <a:r>
              <a:rPr lang="en-IN" dirty="0"/>
              <a:t> </a:t>
            </a:r>
            <a:r>
              <a:rPr lang="en-IN" dirty="0" smtClean="0"/>
              <a:t>              return </a:t>
            </a:r>
            <a:r>
              <a:rPr lang="en-IN" dirty="0" err="1" smtClean="0"/>
              <a:t>math.pi.radius</a:t>
            </a:r>
            <a:r>
              <a:rPr lang="en-IN" dirty="0" smtClean="0"/>
              <a:t>*radius</a:t>
            </a:r>
          </a:p>
          <a:p>
            <a:r>
              <a:rPr lang="en-IN" dirty="0"/>
              <a:t> </a:t>
            </a:r>
            <a:r>
              <a:rPr lang="en-IN" dirty="0" smtClean="0"/>
              <a:t>     </a:t>
            </a:r>
            <a:r>
              <a:rPr lang="en-IN" dirty="0" err="1" smtClean="0"/>
              <a:t>def</a:t>
            </a:r>
            <a:r>
              <a:rPr lang="en-IN" dirty="0" smtClean="0"/>
              <a:t> </a:t>
            </a:r>
            <a:r>
              <a:rPr lang="en-IN" dirty="0" err="1" smtClean="0"/>
              <a:t>getCircumference</a:t>
            </a:r>
            <a:r>
              <a:rPr lang="en-IN" dirty="0" smtClean="0"/>
              <a:t>(self):</a:t>
            </a:r>
          </a:p>
          <a:p>
            <a:r>
              <a:rPr lang="en-IN" dirty="0"/>
              <a:t> </a:t>
            </a:r>
            <a:r>
              <a:rPr lang="en-IN" dirty="0" smtClean="0"/>
              <a:t>              return radius*2*</a:t>
            </a:r>
            <a:r>
              <a:rPr lang="en-IN" dirty="0" err="1" smtClean="0"/>
              <a:t>math.pi</a:t>
            </a:r>
            <a:endParaRPr lang="en-IN" dirty="0" smtClean="0"/>
          </a:p>
          <a:p>
            <a:r>
              <a:rPr lang="en-IN" dirty="0"/>
              <a:t> </a:t>
            </a:r>
            <a:r>
              <a:rPr lang="en-IN" dirty="0" err="1" smtClean="0"/>
              <a:t>def</a:t>
            </a:r>
            <a:r>
              <a:rPr lang="en-IN" dirty="0" smtClean="0"/>
              <a:t> </a:t>
            </a:r>
            <a:r>
              <a:rPr lang="en-IN" dirty="0" err="1" smtClean="0"/>
              <a:t>showradius</a:t>
            </a:r>
            <a:r>
              <a:rPr lang="en-IN" dirty="0" smtClean="0"/>
              <a:t>():	#sub program section</a:t>
            </a:r>
          </a:p>
          <a:p>
            <a:r>
              <a:rPr lang="en-IN" dirty="0"/>
              <a:t> </a:t>
            </a:r>
            <a:r>
              <a:rPr lang="en-IN" dirty="0" smtClean="0"/>
              <a:t>        print(“Radius  =“,radius)</a:t>
            </a:r>
          </a:p>
          <a:p>
            <a:r>
              <a:rPr lang="en-IN" dirty="0" err="1" smtClean="0"/>
              <a:t>showradius</a:t>
            </a:r>
            <a:r>
              <a:rPr lang="en-IN" dirty="0" smtClean="0"/>
              <a:t>()         		#playground section</a:t>
            </a:r>
          </a:p>
          <a:p>
            <a:r>
              <a:rPr lang="en-IN" dirty="0" smtClean="0"/>
              <a:t>c=Circle()</a:t>
            </a:r>
          </a:p>
          <a:p>
            <a:r>
              <a:rPr lang="en-IN" dirty="0"/>
              <a:t>p</a:t>
            </a:r>
            <a:r>
              <a:rPr lang="en-IN" dirty="0" smtClean="0"/>
              <a:t>rint(“Area =“,</a:t>
            </a:r>
            <a:r>
              <a:rPr lang="en-IN" dirty="0" err="1" smtClean="0"/>
              <a:t>c.getArea</a:t>
            </a:r>
            <a:r>
              <a:rPr lang="en-IN" dirty="0" smtClean="0"/>
              <a:t>())  </a:t>
            </a:r>
          </a:p>
          <a:p>
            <a:r>
              <a:rPr lang="en-IN" dirty="0" smtClean="0"/>
              <a:t>print(“</a:t>
            </a:r>
            <a:r>
              <a:rPr lang="en-IN" dirty="0"/>
              <a:t>Circumference </a:t>
            </a:r>
            <a:r>
              <a:rPr lang="en-IN" dirty="0" smtClean="0"/>
              <a:t>= “, </a:t>
            </a:r>
            <a:r>
              <a:rPr lang="en-IN" dirty="0" err="1" smtClean="0"/>
              <a:t>c.getCircumference</a:t>
            </a:r>
            <a:r>
              <a:rPr lang="en-IN" dirty="0"/>
              <a:t>())</a:t>
            </a:r>
          </a:p>
          <a:p>
            <a:endParaRPr lang="en-IN" dirty="0"/>
          </a:p>
          <a:p>
            <a:r>
              <a:rPr lang="en-IN" b="1" dirty="0" smtClean="0"/>
              <a:t>OUTPUT:</a:t>
            </a:r>
            <a:endParaRPr lang="en-IN" dirty="0" smtClean="0"/>
          </a:p>
          <a:p>
            <a:r>
              <a:rPr lang="en-IN" dirty="0" smtClean="0"/>
              <a:t> Radius = 5</a:t>
            </a:r>
          </a:p>
          <a:p>
            <a:r>
              <a:rPr lang="en-IN" dirty="0"/>
              <a:t> </a:t>
            </a:r>
            <a:r>
              <a:rPr lang="en-IN" dirty="0" smtClean="0"/>
              <a:t>Area = 78.53981633974483</a:t>
            </a:r>
          </a:p>
          <a:p>
            <a:r>
              <a:rPr lang="en-IN" dirty="0"/>
              <a:t> </a:t>
            </a:r>
            <a:r>
              <a:rPr lang="en-IN" dirty="0" smtClean="0"/>
              <a:t>Circumference = 31.41592653589793</a:t>
            </a:r>
            <a:endParaRPr lang="en-IN" dirty="0"/>
          </a:p>
        </p:txBody>
      </p:sp>
    </p:spTree>
    <p:extLst>
      <p:ext uri="{BB962C8B-B14F-4D97-AF65-F5344CB8AC3E}">
        <p14:creationId xmlns:p14="http://schemas.microsoft.com/office/powerpoint/2010/main" val="6826642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8708"/>
          </a:xfrm>
        </p:spPr>
        <p:txBody>
          <a:bodyPr/>
          <a:lstStyle/>
          <a:p>
            <a:pPr algn="ctr"/>
            <a:r>
              <a:rPr lang="en-IN" b="1" dirty="0" smtClean="0"/>
              <a:t>Python Implementations</a:t>
            </a:r>
            <a:endParaRPr lang="en-IN" b="1" dirty="0"/>
          </a:p>
        </p:txBody>
      </p:sp>
      <p:sp>
        <p:nvSpPr>
          <p:cNvPr id="3" name="Content Placeholder 2"/>
          <p:cNvSpPr>
            <a:spLocks noGrp="1"/>
          </p:cNvSpPr>
          <p:nvPr>
            <p:ph idx="1"/>
          </p:nvPr>
        </p:nvSpPr>
        <p:spPr/>
        <p:txBody>
          <a:bodyPr>
            <a:normAutofit/>
          </a:bodyPr>
          <a:lstStyle/>
          <a:p>
            <a:pPr marL="0" indent="0" fontAlgn="base">
              <a:buNone/>
            </a:pPr>
            <a:r>
              <a:rPr lang="en-IN" dirty="0" smtClean="0"/>
              <a:t>“Traditional“ or default implementation </a:t>
            </a:r>
            <a:r>
              <a:rPr lang="en-IN" dirty="0"/>
              <a:t>of Python </a:t>
            </a:r>
            <a:r>
              <a:rPr lang="en-IN" dirty="0" smtClean="0"/>
              <a:t>is called </a:t>
            </a:r>
            <a:r>
              <a:rPr lang="en-IN" dirty="0" err="1" smtClean="0"/>
              <a:t>CPython</a:t>
            </a:r>
            <a:r>
              <a:rPr lang="en-IN" dirty="0" smtClean="0"/>
              <a:t>. </a:t>
            </a:r>
          </a:p>
          <a:p>
            <a:pPr fontAlgn="base"/>
            <a:r>
              <a:rPr lang="en-IN" dirty="0" smtClean="0"/>
              <a:t>A </a:t>
            </a:r>
            <a:r>
              <a:rPr lang="en-IN" dirty="0"/>
              <a:t>number of alternative implementations are available as well, namely</a:t>
            </a:r>
          </a:p>
          <a:p>
            <a:pPr fontAlgn="base"/>
            <a:r>
              <a:rPr lang="en-IN" dirty="0" err="1">
                <a:hlinkClick r:id="rId2"/>
              </a:rPr>
              <a:t>IronPython</a:t>
            </a:r>
            <a:r>
              <a:rPr lang="en-IN" dirty="0"/>
              <a:t> (Python running on .NET)</a:t>
            </a:r>
          </a:p>
          <a:p>
            <a:pPr fontAlgn="base"/>
            <a:r>
              <a:rPr lang="en-IN" dirty="0" err="1">
                <a:hlinkClick r:id="rId3"/>
              </a:rPr>
              <a:t>Jython</a:t>
            </a:r>
            <a:r>
              <a:rPr lang="en-IN" dirty="0"/>
              <a:t> (Python running on the Java Virtual Machine)</a:t>
            </a:r>
          </a:p>
          <a:p>
            <a:pPr fontAlgn="base"/>
            <a:r>
              <a:rPr lang="en-IN" dirty="0" err="1">
                <a:hlinkClick r:id="rId4"/>
              </a:rPr>
              <a:t>PyPy</a:t>
            </a:r>
            <a:r>
              <a:rPr lang="en-IN" dirty="0"/>
              <a:t> (A </a:t>
            </a:r>
            <a:r>
              <a:rPr lang="en-IN" dirty="0">
                <a:hlinkClick r:id="rId5"/>
              </a:rPr>
              <a:t>fast</a:t>
            </a:r>
            <a:r>
              <a:rPr lang="en-IN" dirty="0"/>
              <a:t> python implementation with a JIT compiler)</a:t>
            </a:r>
          </a:p>
          <a:p>
            <a:pPr fontAlgn="base"/>
            <a:r>
              <a:rPr lang="en-IN" dirty="0" err="1">
                <a:hlinkClick r:id="rId6"/>
              </a:rPr>
              <a:t>Stackless</a:t>
            </a:r>
            <a:r>
              <a:rPr lang="en-IN" dirty="0">
                <a:hlinkClick r:id="rId6"/>
              </a:rPr>
              <a:t> Python</a:t>
            </a:r>
            <a:r>
              <a:rPr lang="en-IN" dirty="0"/>
              <a:t> (Branch of </a:t>
            </a:r>
            <a:r>
              <a:rPr lang="en-IN" dirty="0" err="1"/>
              <a:t>CPython</a:t>
            </a:r>
            <a:r>
              <a:rPr lang="en-IN" dirty="0"/>
              <a:t> supporting </a:t>
            </a:r>
            <a:r>
              <a:rPr lang="en-IN" dirty="0" err="1"/>
              <a:t>microthreads</a:t>
            </a:r>
            <a:r>
              <a:rPr lang="en-IN" dirty="0"/>
              <a:t>)</a:t>
            </a:r>
          </a:p>
          <a:p>
            <a:pPr fontAlgn="base"/>
            <a:r>
              <a:rPr lang="en-IN" dirty="0" err="1">
                <a:hlinkClick r:id="rId7"/>
              </a:rPr>
              <a:t>MicroPython</a:t>
            </a:r>
            <a:r>
              <a:rPr lang="en-IN" dirty="0"/>
              <a:t> (Python running on micro controllers</a:t>
            </a:r>
            <a:r>
              <a:rPr lang="en-IN" dirty="0" smtClean="0"/>
              <a:t>)</a:t>
            </a:r>
            <a:endParaRPr lang="en-IN" dirty="0"/>
          </a:p>
        </p:txBody>
      </p:sp>
    </p:spTree>
    <p:extLst>
      <p:ext uri="{BB962C8B-B14F-4D97-AF65-F5344CB8AC3E}">
        <p14:creationId xmlns:p14="http://schemas.microsoft.com/office/powerpoint/2010/main" val="4735658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6773" y="617561"/>
            <a:ext cx="11386782" cy="5622878"/>
          </a:xfrm>
        </p:spPr>
        <p:txBody>
          <a:bodyPr>
            <a:normAutofit fontScale="77500" lnSpcReduction="20000"/>
          </a:bodyPr>
          <a:lstStyle/>
          <a:p>
            <a:pPr marL="0" indent="0" algn="just" fontAlgn="base">
              <a:buNone/>
            </a:pPr>
            <a:r>
              <a:rPr lang="en-IN" dirty="0" smtClean="0"/>
              <a:t>	Other </a:t>
            </a:r>
            <a:r>
              <a:rPr lang="en-IN" dirty="0"/>
              <a:t>parties have re-packaged </a:t>
            </a:r>
            <a:r>
              <a:rPr lang="en-IN" dirty="0" err="1"/>
              <a:t>CPython</a:t>
            </a:r>
            <a:r>
              <a:rPr lang="en-IN" dirty="0"/>
              <a:t>. These </a:t>
            </a:r>
            <a:r>
              <a:rPr lang="en-IN" dirty="0" smtClean="0"/>
              <a:t>re-packaging </a:t>
            </a:r>
            <a:r>
              <a:rPr lang="en-IN" dirty="0"/>
              <a:t>often include more libraries or are specialized for a particular application:</a:t>
            </a:r>
          </a:p>
          <a:p>
            <a:pPr algn="just" fontAlgn="base"/>
            <a:r>
              <a:rPr lang="en-IN" dirty="0" err="1">
                <a:hlinkClick r:id="rId2"/>
              </a:rPr>
              <a:t>ActiveState</a:t>
            </a:r>
            <a:r>
              <a:rPr lang="en-IN" dirty="0">
                <a:hlinkClick r:id="rId2"/>
              </a:rPr>
              <a:t> </a:t>
            </a:r>
            <a:r>
              <a:rPr lang="en-IN" dirty="0" err="1">
                <a:hlinkClick r:id="rId2"/>
              </a:rPr>
              <a:t>ActivePython</a:t>
            </a:r>
            <a:r>
              <a:rPr lang="en-IN" dirty="0"/>
              <a:t> (commercial and community versions, including scientific computing modules)</a:t>
            </a:r>
          </a:p>
          <a:p>
            <a:pPr algn="just" fontAlgn="base"/>
            <a:r>
              <a:rPr lang="en-IN" dirty="0" err="1">
                <a:hlinkClick r:id="rId3"/>
              </a:rPr>
              <a:t>pythonxy</a:t>
            </a:r>
            <a:r>
              <a:rPr lang="en-IN" dirty="0"/>
              <a:t> (Scientific-oriented Python Distribution based on </a:t>
            </a:r>
            <a:r>
              <a:rPr lang="en-IN" dirty="0" err="1"/>
              <a:t>Qt</a:t>
            </a:r>
            <a:r>
              <a:rPr lang="en-IN" dirty="0"/>
              <a:t> and </a:t>
            </a:r>
            <a:r>
              <a:rPr lang="en-IN" dirty="0" err="1"/>
              <a:t>Spyder</a:t>
            </a:r>
            <a:r>
              <a:rPr lang="en-IN" dirty="0"/>
              <a:t>)</a:t>
            </a:r>
          </a:p>
          <a:p>
            <a:pPr algn="just" fontAlgn="base"/>
            <a:r>
              <a:rPr lang="en-IN" dirty="0" err="1">
                <a:hlinkClick r:id="rId4"/>
              </a:rPr>
              <a:t>winpython</a:t>
            </a:r>
            <a:r>
              <a:rPr lang="en-IN" dirty="0"/>
              <a:t> (</a:t>
            </a:r>
            <a:r>
              <a:rPr lang="en-IN" dirty="0" err="1"/>
              <a:t>WinPython</a:t>
            </a:r>
            <a:r>
              <a:rPr lang="en-IN" dirty="0"/>
              <a:t> is a portable scientific Python distribution for Windows)</a:t>
            </a:r>
          </a:p>
          <a:p>
            <a:pPr algn="just" fontAlgn="base"/>
            <a:r>
              <a:rPr lang="en-IN" dirty="0">
                <a:hlinkClick r:id="rId5"/>
              </a:rPr>
              <a:t>Conceptive Python SDK</a:t>
            </a:r>
            <a:r>
              <a:rPr lang="en-IN" dirty="0"/>
              <a:t> (targets business, desktop and database applications)</a:t>
            </a:r>
          </a:p>
          <a:p>
            <a:pPr algn="just" fontAlgn="base"/>
            <a:r>
              <a:rPr lang="en-IN" dirty="0" err="1">
                <a:hlinkClick r:id="rId6"/>
              </a:rPr>
              <a:t>Enthought</a:t>
            </a:r>
            <a:r>
              <a:rPr lang="en-IN" dirty="0">
                <a:hlinkClick r:id="rId6"/>
              </a:rPr>
              <a:t> Canopy</a:t>
            </a:r>
            <a:r>
              <a:rPr lang="en-IN" dirty="0"/>
              <a:t> (a commercial distribution for scientific computing)</a:t>
            </a:r>
          </a:p>
          <a:p>
            <a:pPr algn="just" fontAlgn="base"/>
            <a:r>
              <a:rPr lang="en-IN" dirty="0" err="1">
                <a:hlinkClick r:id="rId7"/>
              </a:rPr>
              <a:t>PyIMSL</a:t>
            </a:r>
            <a:r>
              <a:rPr lang="en-IN" dirty="0">
                <a:hlinkClick r:id="rId7"/>
              </a:rPr>
              <a:t> Studio</a:t>
            </a:r>
            <a:r>
              <a:rPr lang="en-IN" dirty="0"/>
              <a:t> (a commercial distribution for numerical analysis – free for non-commercial use)</a:t>
            </a:r>
          </a:p>
          <a:p>
            <a:pPr algn="just" fontAlgn="base"/>
            <a:r>
              <a:rPr lang="en-IN" dirty="0">
                <a:hlinkClick r:id="rId8"/>
              </a:rPr>
              <a:t>Anaconda Python</a:t>
            </a:r>
            <a:r>
              <a:rPr lang="en-IN" dirty="0"/>
              <a:t> (a full Python distribution for data management, analysis and visualization of large data sets)</a:t>
            </a:r>
          </a:p>
          <a:p>
            <a:pPr algn="just" fontAlgn="base"/>
            <a:r>
              <a:rPr lang="en-IN" dirty="0" err="1">
                <a:hlinkClick r:id="rId9"/>
              </a:rPr>
              <a:t>eGenix</a:t>
            </a:r>
            <a:r>
              <a:rPr lang="en-IN" dirty="0">
                <a:hlinkClick r:id="rId9"/>
              </a:rPr>
              <a:t> </a:t>
            </a:r>
            <a:r>
              <a:rPr lang="en-IN" dirty="0" err="1">
                <a:hlinkClick r:id="rId9"/>
              </a:rPr>
              <a:t>PyRun</a:t>
            </a:r>
            <a:r>
              <a:rPr lang="en-IN" dirty="0"/>
              <a:t> (a portable Python runtime, complete with </a:t>
            </a:r>
            <a:r>
              <a:rPr lang="en-IN" dirty="0" err="1"/>
              <a:t>stdlib</a:t>
            </a:r>
            <a:r>
              <a:rPr lang="en-IN" dirty="0"/>
              <a:t>, frozen into a single 3.5MB - 13MB executable file)</a:t>
            </a:r>
          </a:p>
          <a:p>
            <a:pPr marL="0" indent="0" algn="just" fontAlgn="base">
              <a:buNone/>
            </a:pPr>
            <a:endParaRPr lang="en-IN" dirty="0" smtClean="0"/>
          </a:p>
          <a:p>
            <a:pPr marL="0" indent="0" algn="just" fontAlgn="base">
              <a:buNone/>
            </a:pPr>
            <a:r>
              <a:rPr lang="en-IN" dirty="0" smtClean="0"/>
              <a:t>If </a:t>
            </a:r>
            <a:r>
              <a:rPr lang="en-IN" dirty="0"/>
              <a:t>you want to host and run Python in the cloud, these implementations may be right for you:</a:t>
            </a:r>
          </a:p>
          <a:p>
            <a:pPr algn="just" fontAlgn="base"/>
            <a:r>
              <a:rPr lang="en-IN" dirty="0" err="1">
                <a:hlinkClick r:id="rId10"/>
              </a:rPr>
              <a:t>PythonAnywhere</a:t>
            </a:r>
            <a:r>
              <a:rPr lang="en-IN" dirty="0"/>
              <a:t> (freemium hosted Python installation which lets you run Python in the browser, e.g. for tutorials, showcases, etc.)</a:t>
            </a:r>
          </a:p>
          <a:p>
            <a:pPr algn="just"/>
            <a:endParaRPr lang="en-IN" dirty="0"/>
          </a:p>
          <a:p>
            <a:pPr algn="just"/>
            <a:endParaRPr lang="en-IN" dirty="0"/>
          </a:p>
        </p:txBody>
      </p:sp>
    </p:spTree>
    <p:extLst>
      <p:ext uri="{BB962C8B-B14F-4D97-AF65-F5344CB8AC3E}">
        <p14:creationId xmlns:p14="http://schemas.microsoft.com/office/powerpoint/2010/main" val="42350927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90720"/>
          </a:xfrm>
        </p:spPr>
        <p:txBody>
          <a:bodyPr/>
          <a:lstStyle/>
          <a:p>
            <a:pPr algn="ctr"/>
            <a:r>
              <a:rPr lang="en-IN" b="1" dirty="0"/>
              <a:t>Internal working of Python</a:t>
            </a:r>
          </a:p>
        </p:txBody>
      </p:sp>
      <p:sp>
        <p:nvSpPr>
          <p:cNvPr id="3" name="Content Placeholder 2"/>
          <p:cNvSpPr>
            <a:spLocks noGrp="1"/>
          </p:cNvSpPr>
          <p:nvPr>
            <p:ph idx="1"/>
          </p:nvPr>
        </p:nvSpPr>
        <p:spPr>
          <a:xfrm>
            <a:off x="838200" y="1825624"/>
            <a:ext cx="10515600" cy="4670709"/>
          </a:xfrm>
        </p:spPr>
        <p:txBody>
          <a:bodyPr>
            <a:normAutofit fontScale="92500" lnSpcReduction="20000"/>
          </a:bodyPr>
          <a:lstStyle/>
          <a:p>
            <a:pPr algn="just"/>
            <a:r>
              <a:rPr lang="en-IN" dirty="0"/>
              <a:t>Python is an object-oriented programming language like Java. Python is called an interpreted language. Python uses code modules that are interchangeable instead of a single long list of instructions that was standard for functional programming languages. The standard implementation of Python is called “</a:t>
            </a:r>
            <a:r>
              <a:rPr lang="en-IN" dirty="0" err="1"/>
              <a:t>cpython</a:t>
            </a:r>
            <a:r>
              <a:rPr lang="en-IN" dirty="0"/>
              <a:t>”. It is the default and widely used implementation of Python. </a:t>
            </a:r>
          </a:p>
          <a:p>
            <a:pPr algn="just"/>
            <a:endParaRPr lang="en-IN" dirty="0"/>
          </a:p>
          <a:p>
            <a:pPr algn="just"/>
            <a:r>
              <a:rPr lang="en-IN" b="1" dirty="0"/>
              <a:t>Internal working of </a:t>
            </a:r>
            <a:r>
              <a:rPr lang="en-IN" b="1" dirty="0" smtClean="0"/>
              <a:t>Python:</a:t>
            </a:r>
            <a:endParaRPr lang="en-IN" b="1" dirty="0"/>
          </a:p>
          <a:p>
            <a:pPr algn="just"/>
            <a:r>
              <a:rPr lang="en-IN" dirty="0"/>
              <a:t>Python doesn’t convert its code into machine code, something that hardware can understand. It converts it into something called byte code. So within Python, compilation happens, but it’s just not in a machine language. It is into byte code (.</a:t>
            </a:r>
            <a:r>
              <a:rPr lang="en-IN" dirty="0" err="1"/>
              <a:t>pyc</a:t>
            </a:r>
            <a:r>
              <a:rPr lang="en-IN" dirty="0"/>
              <a:t> or .</a:t>
            </a:r>
            <a:r>
              <a:rPr lang="en-IN" dirty="0" err="1"/>
              <a:t>pyo</a:t>
            </a:r>
            <a:r>
              <a:rPr lang="en-IN" dirty="0"/>
              <a:t>) and this byte code can’t be understood by the CPU. So we need an interpreter called the Python virtual machine to execute the byte codes. </a:t>
            </a:r>
          </a:p>
        </p:txBody>
      </p:sp>
    </p:spTree>
    <p:extLst>
      <p:ext uri="{BB962C8B-B14F-4D97-AF65-F5344CB8AC3E}">
        <p14:creationId xmlns:p14="http://schemas.microsoft.com/office/powerpoint/2010/main" val="3418673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83208"/>
            <a:ext cx="9144000" cy="3763536"/>
          </a:xfrm>
        </p:spPr>
        <p:txBody>
          <a:bodyPr>
            <a:normAutofit fontScale="90000"/>
          </a:bodyPr>
          <a:lstStyle/>
          <a:p>
            <a:r>
              <a:rPr lang="en-IN" sz="6600" b="1" dirty="0" smtClean="0"/>
              <a:t>Unit I</a:t>
            </a:r>
            <a:r>
              <a:rPr lang="en-IN" sz="7200" b="1" dirty="0" smtClean="0"/>
              <a:t/>
            </a:r>
            <a:br>
              <a:rPr lang="en-IN" sz="7200" b="1" dirty="0" smtClean="0"/>
            </a:br>
            <a:r>
              <a:rPr lang="en-IN" sz="7200" b="1" dirty="0" smtClean="0"/>
              <a:t/>
            </a:r>
            <a:br>
              <a:rPr lang="en-IN" sz="7200" b="1" dirty="0" smtClean="0"/>
            </a:br>
            <a:r>
              <a:rPr lang="en-IN" sz="6600" b="1" dirty="0" smtClean="0"/>
              <a:t>Introduction to Python Programming</a:t>
            </a:r>
            <a:endParaRPr lang="en-IN" sz="6600" b="1" dirty="0"/>
          </a:p>
        </p:txBody>
      </p:sp>
    </p:spTree>
    <p:extLst>
      <p:ext uri="{BB962C8B-B14F-4D97-AF65-F5344CB8AC3E}">
        <p14:creationId xmlns:p14="http://schemas.microsoft.com/office/powerpoint/2010/main" val="17641592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33099" y="477672"/>
            <a:ext cx="10917369" cy="6005015"/>
          </a:xfrm>
          <a:prstGeom prst="rect">
            <a:avLst/>
          </a:prstGeom>
        </p:spPr>
      </p:pic>
    </p:spTree>
    <p:extLst>
      <p:ext uri="{BB962C8B-B14F-4D97-AF65-F5344CB8AC3E}">
        <p14:creationId xmlns:p14="http://schemas.microsoft.com/office/powerpoint/2010/main" val="12171886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3240"/>
            <a:ext cx="10515600" cy="1054241"/>
          </a:xfrm>
        </p:spPr>
        <p:txBody>
          <a:bodyPr>
            <a:noAutofit/>
          </a:bodyPr>
          <a:lstStyle/>
          <a:p>
            <a:pPr algn="ctr"/>
            <a:r>
              <a:rPr lang="en-IN" sz="3200" b="1" dirty="0"/>
              <a:t>How is Python Source Code Converted into Executable </a:t>
            </a:r>
            <a:r>
              <a:rPr lang="en-IN" sz="3200" b="1" dirty="0" smtClean="0"/>
              <a:t>Code</a:t>
            </a:r>
            <a:endParaRPr lang="en-IN" sz="3200" b="1" dirty="0"/>
          </a:p>
        </p:txBody>
      </p:sp>
      <p:sp>
        <p:nvSpPr>
          <p:cNvPr id="3" name="Content Placeholder 2"/>
          <p:cNvSpPr>
            <a:spLocks noGrp="1"/>
          </p:cNvSpPr>
          <p:nvPr>
            <p:ph idx="1"/>
          </p:nvPr>
        </p:nvSpPr>
        <p:spPr>
          <a:xfrm>
            <a:off x="838200" y="1337481"/>
            <a:ext cx="10515600" cy="4858602"/>
          </a:xfrm>
        </p:spPr>
        <p:txBody>
          <a:bodyPr>
            <a:noAutofit/>
          </a:bodyPr>
          <a:lstStyle/>
          <a:p>
            <a:pPr marL="0" indent="0" algn="just">
              <a:buNone/>
            </a:pPr>
            <a:r>
              <a:rPr lang="en-IN" sz="2600" b="1" dirty="0"/>
              <a:t>The Python source code goes through the following to generate an executable </a:t>
            </a:r>
            <a:r>
              <a:rPr lang="en-IN" sz="2600" b="1" dirty="0" smtClean="0"/>
              <a:t>code:</a:t>
            </a:r>
            <a:endParaRPr lang="en-IN" sz="2600" b="1" dirty="0"/>
          </a:p>
          <a:p>
            <a:pPr algn="just"/>
            <a:r>
              <a:rPr lang="en-IN" sz="2600" b="1" dirty="0" smtClean="0"/>
              <a:t>Step </a:t>
            </a:r>
            <a:r>
              <a:rPr lang="en-IN" sz="2600" b="1" dirty="0"/>
              <a:t>1:</a:t>
            </a:r>
            <a:r>
              <a:rPr lang="en-IN" sz="2600" dirty="0"/>
              <a:t> </a:t>
            </a:r>
            <a:endParaRPr lang="en-IN" sz="2600" dirty="0" smtClean="0"/>
          </a:p>
          <a:p>
            <a:pPr marL="457200" lvl="1" indent="0" algn="just">
              <a:buNone/>
            </a:pPr>
            <a:r>
              <a:rPr lang="en-IN" sz="2600" dirty="0" smtClean="0"/>
              <a:t>The </a:t>
            </a:r>
            <a:r>
              <a:rPr lang="en-IN" sz="2600" dirty="0"/>
              <a:t>Python compiler reads a Python source code or instruction in the code editor. </a:t>
            </a:r>
            <a:r>
              <a:rPr lang="en-IN" sz="1800" dirty="0"/>
              <a:t>In this first stage, the execution of the code starts.</a:t>
            </a:r>
            <a:endParaRPr lang="en-IN" sz="2600" dirty="0"/>
          </a:p>
          <a:p>
            <a:pPr algn="just"/>
            <a:r>
              <a:rPr lang="en-IN" sz="2600" b="1" dirty="0"/>
              <a:t>Step 2:</a:t>
            </a:r>
            <a:r>
              <a:rPr lang="en-IN" sz="2600" dirty="0"/>
              <a:t> </a:t>
            </a:r>
            <a:endParaRPr lang="en-IN" sz="2600" dirty="0" smtClean="0"/>
          </a:p>
          <a:p>
            <a:pPr marL="457200" lvl="1" indent="0" algn="just">
              <a:buNone/>
            </a:pPr>
            <a:r>
              <a:rPr lang="en-IN" sz="2600" dirty="0" smtClean="0"/>
              <a:t>After </a:t>
            </a:r>
            <a:r>
              <a:rPr lang="en-IN" sz="2600" dirty="0"/>
              <a:t>writing Python code it is then saved as a .</a:t>
            </a:r>
            <a:r>
              <a:rPr lang="en-IN" sz="2600" dirty="0" err="1"/>
              <a:t>py</a:t>
            </a:r>
            <a:r>
              <a:rPr lang="en-IN" sz="2600" dirty="0"/>
              <a:t> file in our system. In this, there are instructions written by a Python script for the system.</a:t>
            </a:r>
            <a:endParaRPr lang="en-IN" sz="2600" b="1" dirty="0"/>
          </a:p>
          <a:p>
            <a:pPr algn="just"/>
            <a:r>
              <a:rPr lang="en-IN" sz="2600" b="1" dirty="0"/>
              <a:t>Step 3:</a:t>
            </a:r>
            <a:r>
              <a:rPr lang="en-IN" sz="2600" dirty="0"/>
              <a:t> </a:t>
            </a:r>
            <a:endParaRPr lang="en-IN" sz="2600" dirty="0" smtClean="0"/>
          </a:p>
          <a:p>
            <a:pPr marL="457200" lvl="1" indent="0" algn="just">
              <a:buNone/>
            </a:pPr>
            <a:r>
              <a:rPr lang="en-IN" sz="2600" dirty="0" smtClean="0"/>
              <a:t>In </a:t>
            </a:r>
            <a:r>
              <a:rPr lang="en-IN" sz="2600" dirty="0"/>
              <a:t>this the compilation stage comes in which source code is converted into a byte code. Python compiler also checks the syntax error in this step and generates a .</a:t>
            </a:r>
            <a:r>
              <a:rPr lang="en-IN" sz="2600" dirty="0" err="1"/>
              <a:t>pyc</a:t>
            </a:r>
            <a:r>
              <a:rPr lang="en-IN" sz="2600" dirty="0"/>
              <a:t> file</a:t>
            </a:r>
            <a:r>
              <a:rPr lang="en-IN" sz="2600" dirty="0" smtClean="0"/>
              <a:t>.</a:t>
            </a:r>
            <a:endParaRPr lang="en-IN" sz="2600" dirty="0"/>
          </a:p>
        </p:txBody>
      </p:sp>
    </p:spTree>
    <p:extLst>
      <p:ext uri="{BB962C8B-B14F-4D97-AF65-F5344CB8AC3E}">
        <p14:creationId xmlns:p14="http://schemas.microsoft.com/office/powerpoint/2010/main" val="8156271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1224"/>
            <a:ext cx="10515600" cy="5462280"/>
          </a:xfrm>
        </p:spPr>
        <p:txBody>
          <a:bodyPr>
            <a:noAutofit/>
          </a:bodyPr>
          <a:lstStyle/>
          <a:p>
            <a:pPr algn="just"/>
            <a:r>
              <a:rPr lang="en-IN" sz="2600" b="1" dirty="0"/>
              <a:t>Step 4: </a:t>
            </a:r>
            <a:endParaRPr lang="en-IN" sz="2600" b="1" dirty="0" smtClean="0"/>
          </a:p>
          <a:p>
            <a:pPr marL="457200" lvl="1" indent="0" algn="just">
              <a:buNone/>
            </a:pPr>
            <a:r>
              <a:rPr lang="en-IN" dirty="0" smtClean="0"/>
              <a:t>Byte </a:t>
            </a:r>
            <a:r>
              <a:rPr lang="en-IN" dirty="0"/>
              <a:t>code that is .</a:t>
            </a:r>
            <a:r>
              <a:rPr lang="en-IN" dirty="0" err="1"/>
              <a:t>pyc</a:t>
            </a:r>
            <a:r>
              <a:rPr lang="en-IN" dirty="0"/>
              <a:t> file is then sent to the Python Virtual Machine(PVM) which is the Python interpreter. PVM converts the Python byte code into machine-executable code and in this interpreter reads and executes the given file line by line. If an error occurs during this interpretation then the conversion is halted with an error message.</a:t>
            </a:r>
          </a:p>
          <a:p>
            <a:pPr algn="just"/>
            <a:r>
              <a:rPr lang="en-IN" sz="2600" b="1" dirty="0"/>
              <a:t>Step 5: </a:t>
            </a:r>
            <a:endParaRPr lang="en-IN" sz="2600" b="1" dirty="0" smtClean="0"/>
          </a:p>
          <a:p>
            <a:pPr marL="457200" lvl="1" indent="0" algn="just">
              <a:buNone/>
            </a:pPr>
            <a:r>
              <a:rPr lang="en-IN" dirty="0" smtClean="0"/>
              <a:t>Within </a:t>
            </a:r>
            <a:r>
              <a:rPr lang="en-IN" dirty="0"/>
              <a:t>the PVM the bytecode is converted into machine code that is the binary language consisting of 0’s and 1’s. This binary language is only understandable by the CPU of the system as it is highly optimized for the machine code.</a:t>
            </a:r>
          </a:p>
          <a:p>
            <a:pPr algn="just"/>
            <a:r>
              <a:rPr lang="en-IN" sz="2600" b="1" dirty="0"/>
              <a:t>Step 6: </a:t>
            </a:r>
            <a:endParaRPr lang="en-IN" sz="2600" b="1" dirty="0" smtClean="0"/>
          </a:p>
          <a:p>
            <a:pPr marL="457200" lvl="1" indent="0" algn="just">
              <a:buNone/>
            </a:pPr>
            <a:r>
              <a:rPr lang="en-IN" dirty="0" smtClean="0"/>
              <a:t>In </a:t>
            </a:r>
            <a:r>
              <a:rPr lang="en-IN" dirty="0"/>
              <a:t>the last step, the final execution occurs where the CPU executes the machine code and the final desired output will come as according to your program.</a:t>
            </a:r>
          </a:p>
          <a:p>
            <a:pPr algn="just"/>
            <a:endParaRPr lang="en-IN" dirty="0"/>
          </a:p>
        </p:txBody>
      </p:sp>
    </p:spTree>
    <p:extLst>
      <p:ext uri="{BB962C8B-B14F-4D97-AF65-F5344CB8AC3E}">
        <p14:creationId xmlns:p14="http://schemas.microsoft.com/office/powerpoint/2010/main" val="27003896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8708"/>
          </a:xfrm>
        </p:spPr>
        <p:txBody>
          <a:bodyPr/>
          <a:lstStyle/>
          <a:p>
            <a:pPr algn="ctr"/>
            <a:r>
              <a:rPr lang="en-IN" b="1" dirty="0"/>
              <a:t>How Python Internally Works?</a:t>
            </a:r>
          </a:p>
        </p:txBody>
      </p:sp>
      <p:sp>
        <p:nvSpPr>
          <p:cNvPr id="3" name="Content Placeholder 2"/>
          <p:cNvSpPr>
            <a:spLocks noGrp="1"/>
          </p:cNvSpPr>
          <p:nvPr>
            <p:ph idx="1"/>
          </p:nvPr>
        </p:nvSpPr>
        <p:spPr>
          <a:xfrm>
            <a:off x="838200" y="1596788"/>
            <a:ext cx="10515600" cy="4817660"/>
          </a:xfrm>
        </p:spPr>
        <p:txBody>
          <a:bodyPr>
            <a:normAutofit fontScale="92500" lnSpcReduction="20000"/>
          </a:bodyPr>
          <a:lstStyle/>
          <a:p>
            <a:pPr algn="just"/>
            <a:r>
              <a:rPr lang="en-IN" b="1" dirty="0"/>
              <a:t>Code Editor: </a:t>
            </a:r>
            <a:endParaRPr lang="en-IN" b="1" dirty="0" smtClean="0"/>
          </a:p>
          <a:p>
            <a:pPr marL="457200" lvl="1" indent="0" algn="just">
              <a:buNone/>
            </a:pPr>
            <a:r>
              <a:rPr lang="en-IN" sz="2600" dirty="0" smtClean="0"/>
              <a:t>Code </a:t>
            </a:r>
            <a:r>
              <a:rPr lang="en-IN" sz="2600" dirty="0"/>
              <a:t>Editor is the first stage of programs where we write our source code. This is human-readable code written according to Python’s syntax rules. It is where the execution of the program starts first.</a:t>
            </a:r>
          </a:p>
          <a:p>
            <a:pPr algn="just"/>
            <a:r>
              <a:rPr lang="en-IN" b="1" dirty="0"/>
              <a:t>Source code: </a:t>
            </a:r>
            <a:endParaRPr lang="en-IN" b="1" dirty="0" smtClean="0"/>
          </a:p>
          <a:p>
            <a:pPr marL="457200" lvl="1" indent="0" algn="just">
              <a:buNone/>
            </a:pPr>
            <a:r>
              <a:rPr lang="en-IN" sz="2600" dirty="0" smtClean="0"/>
              <a:t>The </a:t>
            </a:r>
            <a:r>
              <a:rPr lang="en-IN" sz="2600" dirty="0"/>
              <a:t>code written by a programmer in the code editor is then saved as a .</a:t>
            </a:r>
            <a:r>
              <a:rPr lang="en-IN" sz="2600" dirty="0" err="1"/>
              <a:t>py</a:t>
            </a:r>
            <a:r>
              <a:rPr lang="en-IN" sz="2600" dirty="0"/>
              <a:t> file in a system. This file of Python is written in human-readable language that contains the instructions for the computer.</a:t>
            </a:r>
          </a:p>
          <a:p>
            <a:pPr algn="just"/>
            <a:r>
              <a:rPr lang="en-IN" b="1" dirty="0"/>
              <a:t>Compilation Stage: </a:t>
            </a:r>
            <a:endParaRPr lang="en-IN" b="1" dirty="0" smtClean="0"/>
          </a:p>
          <a:p>
            <a:pPr marL="457200" lvl="1" indent="0" algn="just">
              <a:buNone/>
            </a:pPr>
            <a:r>
              <a:rPr lang="en-IN" sz="2600" dirty="0" smtClean="0"/>
              <a:t>The </a:t>
            </a:r>
            <a:r>
              <a:rPr lang="en-IN" sz="2600" dirty="0"/>
              <a:t>compilation stage of Python is different from any other programming language. Rather than compiling a source code directly into machine code. python compiles a source code into a byte code. In the compilation stage python compiler also checks for syntax errors. after checking all the syntax errors, if no such error is found then it generates a .</a:t>
            </a:r>
            <a:r>
              <a:rPr lang="en-IN" sz="2600" dirty="0" err="1"/>
              <a:t>pyc</a:t>
            </a:r>
            <a:r>
              <a:rPr lang="en-IN" sz="2600" dirty="0"/>
              <a:t> file that contains bytecode</a:t>
            </a:r>
            <a:r>
              <a:rPr lang="en-IN" sz="2600" dirty="0" smtClean="0"/>
              <a:t>.</a:t>
            </a:r>
            <a:endParaRPr lang="en-IN" sz="2600" dirty="0"/>
          </a:p>
        </p:txBody>
      </p:sp>
    </p:spTree>
    <p:extLst>
      <p:ext uri="{BB962C8B-B14F-4D97-AF65-F5344CB8AC3E}">
        <p14:creationId xmlns:p14="http://schemas.microsoft.com/office/powerpoint/2010/main" val="25111159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8299"/>
            <a:ext cx="10515600" cy="4948664"/>
          </a:xfrm>
        </p:spPr>
        <p:txBody>
          <a:bodyPr>
            <a:normAutofit/>
          </a:bodyPr>
          <a:lstStyle/>
          <a:p>
            <a:pPr algn="just"/>
            <a:r>
              <a:rPr lang="en-IN" sz="2600" b="1" dirty="0"/>
              <a:t>Python Virtual Machine(PVM): </a:t>
            </a:r>
            <a:endParaRPr lang="en-IN" sz="2600" b="1" dirty="0" smtClean="0"/>
          </a:p>
          <a:p>
            <a:pPr marL="457200" lvl="1" indent="0" algn="just">
              <a:buNone/>
            </a:pPr>
            <a:r>
              <a:rPr lang="en-IN" dirty="0" smtClean="0"/>
              <a:t>The </a:t>
            </a:r>
            <a:r>
              <a:rPr lang="en-IN" dirty="0"/>
              <a:t>bytecode then goes into the main part of the conversion is the Python Virtual Machine(PVM). The PVM is the main runtime engine of Python. It is an interpreter that reads and executes the bytecode file, line by line. Here In the Python Virtual Machine translate the byte code into machine code which is the binary language consisting of 0s and 1s. The machine code is highly optimized for the machine it is running on. This binary language is only understandable by the CPU of a system.</a:t>
            </a:r>
          </a:p>
          <a:p>
            <a:pPr algn="just"/>
            <a:r>
              <a:rPr lang="en-IN" sz="2600" b="1" dirty="0"/>
              <a:t>Running Program: </a:t>
            </a:r>
          </a:p>
          <a:p>
            <a:pPr marL="457200" lvl="1" indent="0" algn="just">
              <a:buNone/>
            </a:pPr>
            <a:r>
              <a:rPr lang="en-IN" dirty="0" smtClean="0"/>
              <a:t>At </a:t>
            </a:r>
            <a:r>
              <a:rPr lang="en-IN" dirty="0"/>
              <a:t>last, the CPU executes the given machine code and the main outcome of the program comes as performing task and computation you scripted at the beginning of the stage in your code editor.</a:t>
            </a:r>
          </a:p>
          <a:p>
            <a:pPr algn="just"/>
            <a:endParaRPr lang="en-IN" sz="2600" dirty="0"/>
          </a:p>
        </p:txBody>
      </p:sp>
    </p:spTree>
    <p:extLst>
      <p:ext uri="{BB962C8B-B14F-4D97-AF65-F5344CB8AC3E}">
        <p14:creationId xmlns:p14="http://schemas.microsoft.com/office/powerpoint/2010/main" val="22222506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Python Libraries/Modules</a:t>
            </a:r>
          </a:p>
        </p:txBody>
      </p:sp>
      <p:sp>
        <p:nvSpPr>
          <p:cNvPr id="3" name="Content Placeholder 2"/>
          <p:cNvSpPr>
            <a:spLocks noGrp="1"/>
          </p:cNvSpPr>
          <p:nvPr>
            <p:ph idx="1"/>
          </p:nvPr>
        </p:nvSpPr>
        <p:spPr/>
        <p:txBody>
          <a:bodyPr/>
          <a:lstStyle/>
          <a:p>
            <a:pPr algn="just"/>
            <a:r>
              <a:rPr lang="en-IN" dirty="0"/>
              <a:t>When you import libraries or modules in your Python program. Firstly python checks if the given module is built-in, and executes the corresponding C code. If the module is not built-in then the list of directories is defined in sys. path. the directory of the input script, and directories listed in the PYTHONPATH. if a .</a:t>
            </a:r>
            <a:r>
              <a:rPr lang="en-IN" dirty="0" err="1"/>
              <a:t>py</a:t>
            </a:r>
            <a:r>
              <a:rPr lang="en-IN" dirty="0"/>
              <a:t> file corresponds to the modules imported, Python creates a new module object, On executing the code in the .</a:t>
            </a:r>
            <a:r>
              <a:rPr lang="en-IN" dirty="0" err="1"/>
              <a:t>py</a:t>
            </a:r>
            <a:r>
              <a:rPr lang="en-IN" dirty="0"/>
              <a:t> file within the object’s namespace. Then Python compiles source code into byte code( the .</a:t>
            </a:r>
            <a:r>
              <a:rPr lang="en-IN" dirty="0" err="1"/>
              <a:t>pyc</a:t>
            </a:r>
            <a:r>
              <a:rPr lang="en-IN" dirty="0"/>
              <a:t> file), allowing for quicker execution</a:t>
            </a:r>
          </a:p>
        </p:txBody>
      </p:sp>
    </p:spTree>
    <p:extLst>
      <p:ext uri="{BB962C8B-B14F-4D97-AF65-F5344CB8AC3E}">
        <p14:creationId xmlns:p14="http://schemas.microsoft.com/office/powerpoint/2010/main" val="18774045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Internal Working of Python</a:t>
            </a:r>
            <a:endParaRPr lang="en-IN" b="1" dirty="0"/>
          </a:p>
        </p:txBody>
      </p:sp>
      <p:sp>
        <p:nvSpPr>
          <p:cNvPr id="7" name="Rectangle 6"/>
          <p:cNvSpPr/>
          <p:nvPr/>
        </p:nvSpPr>
        <p:spPr>
          <a:xfrm>
            <a:off x="1173707" y="1690688"/>
            <a:ext cx="9990162" cy="45736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4585649" y="1924334"/>
            <a:ext cx="2156346" cy="646331"/>
          </a:xfrm>
          <a:prstGeom prst="rect">
            <a:avLst/>
          </a:prstGeom>
          <a:noFill/>
          <a:ln w="9525">
            <a:solidFill>
              <a:schemeClr val="tx1"/>
            </a:solidFill>
          </a:ln>
        </p:spPr>
        <p:txBody>
          <a:bodyPr wrap="square" rtlCol="0">
            <a:spAutoFit/>
          </a:bodyPr>
          <a:lstStyle/>
          <a:p>
            <a:r>
              <a:rPr lang="en-IN" dirty="0" smtClean="0"/>
              <a:t>Syntax Checker and Translator</a:t>
            </a:r>
            <a:endParaRPr lang="en-IN" dirty="0"/>
          </a:p>
        </p:txBody>
      </p:sp>
      <p:sp>
        <p:nvSpPr>
          <p:cNvPr id="9" name="TextBox 8"/>
          <p:cNvSpPr txBox="1"/>
          <p:nvPr/>
        </p:nvSpPr>
        <p:spPr>
          <a:xfrm>
            <a:off x="4683457" y="3810002"/>
            <a:ext cx="2156346" cy="646331"/>
          </a:xfrm>
          <a:prstGeom prst="rect">
            <a:avLst/>
          </a:prstGeom>
          <a:noFill/>
          <a:ln w="12700">
            <a:solidFill>
              <a:schemeClr val="tx1"/>
            </a:solidFill>
          </a:ln>
        </p:spPr>
        <p:txBody>
          <a:bodyPr wrap="square" rtlCol="0">
            <a:spAutoFit/>
          </a:bodyPr>
          <a:lstStyle/>
          <a:p>
            <a:r>
              <a:rPr lang="en-IN" dirty="0" smtClean="0"/>
              <a:t>Python Virtual Machine (PVM)</a:t>
            </a:r>
            <a:endParaRPr lang="en-IN" dirty="0"/>
          </a:p>
        </p:txBody>
      </p:sp>
      <p:sp>
        <p:nvSpPr>
          <p:cNvPr id="10" name="Right Arrow 9"/>
          <p:cNvSpPr/>
          <p:nvPr/>
        </p:nvSpPr>
        <p:spPr>
          <a:xfrm>
            <a:off x="2292824" y="2142700"/>
            <a:ext cx="2292825" cy="173039"/>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Arrow 10"/>
          <p:cNvSpPr/>
          <p:nvPr/>
        </p:nvSpPr>
        <p:spPr>
          <a:xfrm>
            <a:off x="6867110" y="2158620"/>
            <a:ext cx="2292825" cy="173039"/>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ight Arrow 11"/>
          <p:cNvSpPr/>
          <p:nvPr/>
        </p:nvSpPr>
        <p:spPr>
          <a:xfrm>
            <a:off x="2349689" y="4069308"/>
            <a:ext cx="2292825" cy="173039"/>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6948998" y="4055665"/>
            <a:ext cx="2292825" cy="173039"/>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5725887" y="2688609"/>
            <a:ext cx="51014" cy="982639"/>
          </a:xfrm>
          <a:prstGeom prst="downArrow">
            <a:avLst/>
          </a:prstGeom>
          <a:solidFill>
            <a:schemeClr val="accent1"/>
          </a:solid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5725887" y="4626264"/>
            <a:ext cx="72788" cy="982639"/>
          </a:xfrm>
          <a:prstGeom prst="downArrow">
            <a:avLst/>
          </a:prstGeom>
          <a:noFill/>
          <a:ln w="3810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2654488" y="2323922"/>
            <a:ext cx="1467569" cy="369332"/>
          </a:xfrm>
          <a:prstGeom prst="rect">
            <a:avLst/>
          </a:prstGeom>
          <a:noFill/>
        </p:spPr>
        <p:txBody>
          <a:bodyPr wrap="square" rtlCol="0">
            <a:spAutoFit/>
          </a:bodyPr>
          <a:lstStyle/>
          <a:p>
            <a:r>
              <a:rPr lang="en-IN" dirty="0" smtClean="0"/>
              <a:t>Python Code</a:t>
            </a:r>
            <a:endParaRPr lang="en-IN" dirty="0"/>
          </a:p>
        </p:txBody>
      </p:sp>
      <p:sp>
        <p:nvSpPr>
          <p:cNvPr id="19" name="TextBox 18"/>
          <p:cNvSpPr txBox="1"/>
          <p:nvPr/>
        </p:nvSpPr>
        <p:spPr>
          <a:xfrm>
            <a:off x="6907177" y="2309410"/>
            <a:ext cx="2377873" cy="369332"/>
          </a:xfrm>
          <a:prstGeom prst="rect">
            <a:avLst/>
          </a:prstGeom>
          <a:noFill/>
        </p:spPr>
        <p:txBody>
          <a:bodyPr wrap="square" rtlCol="0">
            <a:spAutoFit/>
          </a:bodyPr>
          <a:lstStyle/>
          <a:p>
            <a:r>
              <a:rPr lang="en-IN" dirty="0" smtClean="0"/>
              <a:t>Syntax error messages</a:t>
            </a:r>
            <a:endParaRPr lang="en-IN" dirty="0"/>
          </a:p>
        </p:txBody>
      </p:sp>
      <p:sp>
        <p:nvSpPr>
          <p:cNvPr id="20" name="TextBox 19"/>
          <p:cNvSpPr txBox="1"/>
          <p:nvPr/>
        </p:nvSpPr>
        <p:spPr>
          <a:xfrm>
            <a:off x="2719801" y="3651976"/>
            <a:ext cx="1467569" cy="369332"/>
          </a:xfrm>
          <a:prstGeom prst="rect">
            <a:avLst/>
          </a:prstGeom>
          <a:noFill/>
        </p:spPr>
        <p:txBody>
          <a:bodyPr wrap="square" rtlCol="0">
            <a:spAutoFit/>
          </a:bodyPr>
          <a:lstStyle/>
          <a:p>
            <a:r>
              <a:rPr lang="en-IN" dirty="0" smtClean="0"/>
              <a:t>User Inputs</a:t>
            </a:r>
            <a:endParaRPr lang="en-IN" dirty="0"/>
          </a:p>
        </p:txBody>
      </p:sp>
      <p:sp>
        <p:nvSpPr>
          <p:cNvPr id="21" name="TextBox 20"/>
          <p:cNvSpPr txBox="1"/>
          <p:nvPr/>
        </p:nvSpPr>
        <p:spPr>
          <a:xfrm>
            <a:off x="4483290" y="2933522"/>
            <a:ext cx="1133740" cy="369332"/>
          </a:xfrm>
          <a:prstGeom prst="rect">
            <a:avLst/>
          </a:prstGeom>
          <a:noFill/>
        </p:spPr>
        <p:txBody>
          <a:bodyPr wrap="square" rtlCol="0">
            <a:spAutoFit/>
          </a:bodyPr>
          <a:lstStyle/>
          <a:p>
            <a:r>
              <a:rPr lang="en-IN" dirty="0" smtClean="0"/>
              <a:t>Byte Code</a:t>
            </a:r>
            <a:endParaRPr lang="en-IN" dirty="0"/>
          </a:p>
        </p:txBody>
      </p:sp>
      <p:sp>
        <p:nvSpPr>
          <p:cNvPr id="22" name="TextBox 21"/>
          <p:cNvSpPr txBox="1"/>
          <p:nvPr/>
        </p:nvSpPr>
        <p:spPr>
          <a:xfrm>
            <a:off x="4563113" y="4755066"/>
            <a:ext cx="995859" cy="646331"/>
          </a:xfrm>
          <a:prstGeom prst="rect">
            <a:avLst/>
          </a:prstGeom>
          <a:noFill/>
        </p:spPr>
        <p:txBody>
          <a:bodyPr wrap="square" rtlCol="0">
            <a:spAutoFit/>
          </a:bodyPr>
          <a:lstStyle/>
          <a:p>
            <a:r>
              <a:rPr lang="en-IN" dirty="0" smtClean="0"/>
              <a:t>Program</a:t>
            </a:r>
          </a:p>
          <a:p>
            <a:r>
              <a:rPr lang="en-IN" dirty="0" smtClean="0"/>
              <a:t>Outputs</a:t>
            </a:r>
            <a:endParaRPr lang="en-IN" dirty="0"/>
          </a:p>
        </p:txBody>
      </p:sp>
      <p:sp>
        <p:nvSpPr>
          <p:cNvPr id="23" name="TextBox 22"/>
          <p:cNvSpPr txBox="1"/>
          <p:nvPr/>
        </p:nvSpPr>
        <p:spPr>
          <a:xfrm>
            <a:off x="6972493" y="3622954"/>
            <a:ext cx="2377873" cy="369332"/>
          </a:xfrm>
          <a:prstGeom prst="rect">
            <a:avLst/>
          </a:prstGeom>
          <a:noFill/>
        </p:spPr>
        <p:txBody>
          <a:bodyPr wrap="square" rtlCol="0">
            <a:spAutoFit/>
          </a:bodyPr>
          <a:lstStyle/>
          <a:p>
            <a:r>
              <a:rPr lang="en-IN" dirty="0" smtClean="0"/>
              <a:t>Other error messages</a:t>
            </a:r>
            <a:endParaRPr lang="en-IN" dirty="0"/>
          </a:p>
        </p:txBody>
      </p:sp>
    </p:spTree>
    <p:extLst>
      <p:ext uri="{BB962C8B-B14F-4D97-AF65-F5344CB8AC3E}">
        <p14:creationId xmlns:p14="http://schemas.microsoft.com/office/powerpoint/2010/main" val="15192202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Basic Building Blocks of Python</a:t>
            </a:r>
            <a:endParaRPr lang="en-IN" b="1" dirty="0"/>
          </a:p>
        </p:txBody>
      </p:sp>
      <p:sp>
        <p:nvSpPr>
          <p:cNvPr id="3" name="Content Placeholder 2"/>
          <p:cNvSpPr>
            <a:spLocks noGrp="1"/>
          </p:cNvSpPr>
          <p:nvPr>
            <p:ph idx="1"/>
          </p:nvPr>
        </p:nvSpPr>
        <p:spPr/>
        <p:txBody>
          <a:bodyPr/>
          <a:lstStyle/>
          <a:p>
            <a:r>
              <a:rPr lang="en-IN" b="1" dirty="0" smtClean="0"/>
              <a:t>Identifiers</a:t>
            </a:r>
          </a:p>
          <a:p>
            <a:r>
              <a:rPr lang="en-IN" b="1" dirty="0" smtClean="0"/>
              <a:t>Keywords</a:t>
            </a:r>
          </a:p>
          <a:p>
            <a:r>
              <a:rPr lang="en-IN" b="1" dirty="0" smtClean="0"/>
              <a:t>Variables</a:t>
            </a:r>
          </a:p>
          <a:p>
            <a:r>
              <a:rPr lang="en-IN" b="1" dirty="0" smtClean="0"/>
              <a:t>Indentation</a:t>
            </a:r>
          </a:p>
          <a:p>
            <a:r>
              <a:rPr lang="en-IN" b="1" dirty="0" smtClean="0"/>
              <a:t>Comments</a:t>
            </a:r>
            <a:endParaRPr lang="en-IN" b="1" dirty="0"/>
          </a:p>
        </p:txBody>
      </p:sp>
    </p:spTree>
    <p:extLst>
      <p:ext uri="{BB962C8B-B14F-4D97-AF65-F5344CB8AC3E}">
        <p14:creationId xmlns:p14="http://schemas.microsoft.com/office/powerpoint/2010/main" val="1714112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Identifiers</a:t>
            </a:r>
            <a:endParaRPr lang="en-IN" b="1" dirty="0"/>
          </a:p>
        </p:txBody>
      </p:sp>
      <p:sp>
        <p:nvSpPr>
          <p:cNvPr id="3" name="Content Placeholder 2"/>
          <p:cNvSpPr>
            <a:spLocks noGrp="1"/>
          </p:cNvSpPr>
          <p:nvPr>
            <p:ph idx="1"/>
          </p:nvPr>
        </p:nvSpPr>
        <p:spPr/>
        <p:txBody>
          <a:bodyPr>
            <a:normAutofit/>
          </a:bodyPr>
          <a:lstStyle/>
          <a:p>
            <a:pPr algn="just"/>
            <a:r>
              <a:rPr lang="en-IN" dirty="0" smtClean="0"/>
              <a:t>A Python </a:t>
            </a:r>
            <a:r>
              <a:rPr lang="en-IN" b="1" dirty="0" smtClean="0"/>
              <a:t>identifier</a:t>
            </a:r>
            <a:r>
              <a:rPr lang="en-IN" dirty="0" smtClean="0"/>
              <a:t> is a </a:t>
            </a:r>
            <a:r>
              <a:rPr lang="en-IN" dirty="0"/>
              <a:t>name given to a function, class, variables, module or other objects that is used in Python.</a:t>
            </a:r>
          </a:p>
          <a:p>
            <a:pPr algn="just"/>
            <a:r>
              <a:rPr lang="en-IN" b="1" dirty="0" smtClean="0"/>
              <a:t>Rules to form an identifier in Python:</a:t>
            </a:r>
          </a:p>
          <a:p>
            <a:pPr marL="914400" lvl="1" indent="-457200" algn="just">
              <a:buFont typeface="+mj-lt"/>
              <a:buAutoNum type="arabicPeriod"/>
            </a:pPr>
            <a:r>
              <a:rPr lang="en-IN" dirty="0" smtClean="0"/>
              <a:t>Combination of uppercase (A-Z), lowercase letters (a-z), underscores(_), and digits (0-9) only. </a:t>
            </a:r>
          </a:p>
          <a:p>
            <a:pPr marL="914400" lvl="1" indent="-457200" algn="just">
              <a:buFont typeface="+mj-lt"/>
              <a:buAutoNum type="arabicPeriod"/>
            </a:pPr>
            <a:r>
              <a:rPr lang="en-IN" dirty="0" smtClean="0"/>
              <a:t>Identifier cannot start with a digit</a:t>
            </a:r>
          </a:p>
          <a:p>
            <a:pPr marL="914400" lvl="1" indent="-457200" algn="just">
              <a:buFont typeface="+mj-lt"/>
              <a:buAutoNum type="arabicPeriod"/>
            </a:pPr>
            <a:r>
              <a:rPr lang="en-IN" dirty="0" smtClean="0"/>
              <a:t>Cannot use keywords as identifiers</a:t>
            </a:r>
          </a:p>
          <a:p>
            <a:pPr marL="914400" lvl="1" indent="-457200" algn="just">
              <a:buFont typeface="+mj-lt"/>
              <a:buAutoNum type="arabicPeriod"/>
            </a:pPr>
            <a:r>
              <a:rPr lang="en-IN" dirty="0" smtClean="0"/>
              <a:t>Python is case sensitive language.</a:t>
            </a:r>
          </a:p>
          <a:p>
            <a:pPr algn="just"/>
            <a:r>
              <a:rPr lang="en-IN" dirty="0" smtClean="0"/>
              <a:t>Valid identifiers: sum, product1, </a:t>
            </a:r>
            <a:r>
              <a:rPr lang="en-IN" dirty="0" err="1" smtClean="0"/>
              <a:t>Final_Sum</a:t>
            </a:r>
            <a:endParaRPr lang="en-IN" dirty="0" smtClean="0"/>
          </a:p>
          <a:p>
            <a:pPr algn="just"/>
            <a:r>
              <a:rPr lang="en-IN" dirty="0" smtClean="0"/>
              <a:t>Invalid identifiers: 2sum, </a:t>
            </a:r>
            <a:r>
              <a:rPr lang="en-IN" dirty="0" err="1" smtClean="0"/>
              <a:t>loan%_sanctioned</a:t>
            </a:r>
            <a:r>
              <a:rPr lang="en-IN" dirty="0" smtClean="0"/>
              <a:t>, data-type</a:t>
            </a:r>
            <a:endParaRPr lang="en-IN" dirty="0"/>
          </a:p>
          <a:p>
            <a:pPr marL="0" indent="0" algn="just">
              <a:buNone/>
            </a:pPr>
            <a:endParaRPr lang="en-IN" dirty="0" smtClean="0"/>
          </a:p>
        </p:txBody>
      </p:sp>
    </p:spTree>
    <p:extLst>
      <p:ext uri="{BB962C8B-B14F-4D97-AF65-F5344CB8AC3E}">
        <p14:creationId xmlns:p14="http://schemas.microsoft.com/office/powerpoint/2010/main" val="17831094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Keywords</a:t>
            </a:r>
            <a:endParaRPr lang="en-IN" b="1" dirty="0"/>
          </a:p>
        </p:txBody>
      </p:sp>
      <p:sp>
        <p:nvSpPr>
          <p:cNvPr id="3" name="Content Placeholder 2"/>
          <p:cNvSpPr>
            <a:spLocks noGrp="1"/>
          </p:cNvSpPr>
          <p:nvPr>
            <p:ph idx="1"/>
          </p:nvPr>
        </p:nvSpPr>
        <p:spPr/>
        <p:txBody>
          <a:bodyPr/>
          <a:lstStyle/>
          <a:p>
            <a:r>
              <a:rPr lang="en-IN" dirty="0" smtClean="0"/>
              <a:t>Python </a:t>
            </a:r>
            <a:r>
              <a:rPr lang="en-IN" b="1" dirty="0" smtClean="0"/>
              <a:t>keywords are reserved words </a:t>
            </a:r>
            <a:r>
              <a:rPr lang="en-IN" dirty="0" smtClean="0"/>
              <a:t>that have specific meaning and function.</a:t>
            </a:r>
          </a:p>
          <a:p>
            <a:pPr lvl="1"/>
            <a:r>
              <a:rPr lang="en-IN" dirty="0" smtClean="0"/>
              <a:t>E.g. lambda, for, if, class, etc.</a:t>
            </a:r>
          </a:p>
          <a:p>
            <a:r>
              <a:rPr lang="en-IN" dirty="0" smtClean="0"/>
              <a:t>Keywords are used to define the syntax and structure of the programming language.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160306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8708"/>
          </a:xfrm>
        </p:spPr>
        <p:txBody>
          <a:bodyPr/>
          <a:lstStyle/>
          <a:p>
            <a:pPr algn="ctr"/>
            <a:r>
              <a:rPr lang="en-IN" b="1" dirty="0" smtClean="0"/>
              <a:t>Features of Python</a:t>
            </a:r>
            <a:endParaRPr lang="en-IN" b="1" dirty="0"/>
          </a:p>
        </p:txBody>
      </p:sp>
      <p:sp>
        <p:nvSpPr>
          <p:cNvPr id="3" name="Content Placeholder 2"/>
          <p:cNvSpPr>
            <a:spLocks noGrp="1"/>
          </p:cNvSpPr>
          <p:nvPr>
            <p:ph idx="1"/>
          </p:nvPr>
        </p:nvSpPr>
        <p:spPr>
          <a:xfrm>
            <a:off x="838200" y="1514901"/>
            <a:ext cx="10515600" cy="4763069"/>
          </a:xfrm>
        </p:spPr>
        <p:txBody>
          <a:bodyPr>
            <a:normAutofit fontScale="85000" lnSpcReduction="20000"/>
          </a:bodyPr>
          <a:lstStyle/>
          <a:p>
            <a:r>
              <a:rPr lang="en-IN" b="1" dirty="0"/>
              <a:t>Easy to use and Learn:</a:t>
            </a:r>
            <a:r>
              <a:rPr lang="en-IN" dirty="0"/>
              <a:t> Python has a simple and easy-to-understand syntax, unlike traditional languages like C, C++, Java, etc., making it easy for beginners to learn.</a:t>
            </a:r>
          </a:p>
          <a:p>
            <a:r>
              <a:rPr lang="en-IN" b="1" dirty="0"/>
              <a:t>Expressive Language:</a:t>
            </a:r>
            <a:r>
              <a:rPr lang="en-IN" dirty="0"/>
              <a:t> It allows programmers to express complex concepts in just a few lines of code or reduces Developer's Time.</a:t>
            </a:r>
          </a:p>
          <a:p>
            <a:r>
              <a:rPr lang="en-IN" b="1" dirty="0"/>
              <a:t>Interpreted Language:</a:t>
            </a:r>
            <a:r>
              <a:rPr lang="en-IN" dirty="0"/>
              <a:t> Python does not require compilation, allowing rapid development and testing. It uses Interpreter instead of Compiler.</a:t>
            </a:r>
          </a:p>
          <a:p>
            <a:r>
              <a:rPr lang="en-IN" b="1" dirty="0"/>
              <a:t>Object-Oriented Language:</a:t>
            </a:r>
            <a:r>
              <a:rPr lang="en-IN" dirty="0"/>
              <a:t> It supports object-oriented programming, making writing reusable and modular code easy.</a:t>
            </a:r>
          </a:p>
          <a:p>
            <a:r>
              <a:rPr lang="en-IN" b="1" dirty="0"/>
              <a:t>Open Source Language:</a:t>
            </a:r>
            <a:r>
              <a:rPr lang="en-IN" dirty="0"/>
              <a:t> Python is open source and free to use, distribute and modify.</a:t>
            </a:r>
          </a:p>
          <a:p>
            <a:r>
              <a:rPr lang="en-IN" b="1" dirty="0"/>
              <a:t>Extensible:</a:t>
            </a:r>
            <a:r>
              <a:rPr lang="en-IN" dirty="0"/>
              <a:t> Python can be extended with modules written in C, C++, or other languages.</a:t>
            </a:r>
          </a:p>
          <a:p>
            <a:r>
              <a:rPr lang="en-IN" b="1" dirty="0"/>
              <a:t>Learn Standard Library:</a:t>
            </a:r>
            <a:r>
              <a:rPr lang="en-IN" dirty="0"/>
              <a:t> Python's standard library contains many modules and functions that can be used for various tasks, such as string manipulation, web programming, and more</a:t>
            </a:r>
            <a:r>
              <a:rPr lang="en-IN" dirty="0" smtClean="0"/>
              <a:t>.</a:t>
            </a:r>
            <a:endParaRPr lang="en-IN" dirty="0"/>
          </a:p>
        </p:txBody>
      </p:sp>
    </p:spTree>
    <p:extLst>
      <p:ext uri="{BB962C8B-B14F-4D97-AF65-F5344CB8AC3E}">
        <p14:creationId xmlns:p14="http://schemas.microsoft.com/office/powerpoint/2010/main" val="21059707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Variables</a:t>
            </a:r>
            <a:endParaRPr lang="en-IN" b="1" dirty="0"/>
          </a:p>
        </p:txBody>
      </p:sp>
      <p:sp>
        <p:nvSpPr>
          <p:cNvPr id="3" name="Content Placeholder 2"/>
          <p:cNvSpPr>
            <a:spLocks noGrp="1"/>
          </p:cNvSpPr>
          <p:nvPr>
            <p:ph idx="1"/>
          </p:nvPr>
        </p:nvSpPr>
        <p:spPr/>
        <p:txBody>
          <a:bodyPr>
            <a:normAutofit fontScale="85000" lnSpcReduction="20000"/>
          </a:bodyPr>
          <a:lstStyle/>
          <a:p>
            <a:r>
              <a:rPr lang="en-IN" b="1" dirty="0" smtClean="0"/>
              <a:t>A variables is a container </a:t>
            </a:r>
            <a:r>
              <a:rPr lang="en-IN" dirty="0" smtClean="0"/>
              <a:t>that stores  values that we can access or change.</a:t>
            </a:r>
          </a:p>
          <a:p>
            <a:r>
              <a:rPr lang="en-IN" dirty="0" smtClean="0"/>
              <a:t>A </a:t>
            </a:r>
            <a:r>
              <a:rPr lang="en-IN" b="1" dirty="0" smtClean="0"/>
              <a:t>variables is a name given to memory location </a:t>
            </a:r>
            <a:r>
              <a:rPr lang="en-IN" dirty="0" smtClean="0"/>
              <a:t>where value can be stored that can be used in the program.</a:t>
            </a:r>
          </a:p>
          <a:p>
            <a:r>
              <a:rPr lang="en-IN" dirty="0" smtClean="0"/>
              <a:t>The size of the memory reserved by the variable depends on the type of data it is going to hold.</a:t>
            </a:r>
          </a:p>
          <a:p>
            <a:r>
              <a:rPr lang="en-IN" dirty="0" smtClean="0"/>
              <a:t>A </a:t>
            </a:r>
            <a:r>
              <a:rPr lang="en-IN" dirty="0"/>
              <a:t>variable, as the name indicates is something whose value is changeable over time</a:t>
            </a:r>
            <a:r>
              <a:rPr lang="en-IN" dirty="0" smtClean="0"/>
              <a:t>.</a:t>
            </a:r>
          </a:p>
          <a:p>
            <a:r>
              <a:rPr lang="en-IN" dirty="0" smtClean="0"/>
              <a:t>Rules to form a variable name are same that of the identifier.</a:t>
            </a:r>
          </a:p>
          <a:p>
            <a:r>
              <a:rPr lang="en-IN" dirty="0" smtClean="0"/>
              <a:t>E.g. a=10</a:t>
            </a:r>
          </a:p>
          <a:p>
            <a:pPr marL="0" indent="0">
              <a:buNone/>
            </a:pPr>
            <a:r>
              <a:rPr lang="en-IN" dirty="0" smtClean="0"/>
              <a:t>           A=‘c’</a:t>
            </a:r>
          </a:p>
          <a:p>
            <a:pPr marL="0" indent="0">
              <a:buNone/>
            </a:pPr>
            <a:r>
              <a:rPr lang="en-IN" dirty="0" smtClean="0"/>
              <a:t>           sum=11.8</a:t>
            </a:r>
          </a:p>
          <a:p>
            <a:pPr marL="0" indent="0">
              <a:buNone/>
            </a:pPr>
            <a:r>
              <a:rPr lang="en-IN" dirty="0"/>
              <a:t> </a:t>
            </a:r>
            <a:r>
              <a:rPr lang="en-IN" dirty="0" smtClean="0"/>
              <a:t>          </a:t>
            </a:r>
            <a:r>
              <a:rPr lang="en-IN" dirty="0" err="1" smtClean="0"/>
              <a:t>first_name</a:t>
            </a:r>
            <a:r>
              <a:rPr lang="en-IN" dirty="0" smtClean="0"/>
              <a:t>=“</a:t>
            </a:r>
            <a:r>
              <a:rPr lang="en-IN" dirty="0" err="1" smtClean="0"/>
              <a:t>Sohan</a:t>
            </a:r>
            <a:r>
              <a:rPr lang="en-IN" dirty="0" smtClean="0"/>
              <a:t>”</a:t>
            </a:r>
          </a:p>
          <a:p>
            <a:endParaRPr lang="en-IN" dirty="0"/>
          </a:p>
        </p:txBody>
      </p:sp>
    </p:spTree>
    <p:extLst>
      <p:ext uri="{BB962C8B-B14F-4D97-AF65-F5344CB8AC3E}">
        <p14:creationId xmlns:p14="http://schemas.microsoft.com/office/powerpoint/2010/main" val="5832665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Indentation</a:t>
            </a:r>
            <a:endParaRPr lang="en-IN" b="1" dirty="0"/>
          </a:p>
        </p:txBody>
      </p:sp>
      <p:sp>
        <p:nvSpPr>
          <p:cNvPr id="3" name="Content Placeholder 2"/>
          <p:cNvSpPr>
            <a:spLocks noGrp="1"/>
          </p:cNvSpPr>
          <p:nvPr>
            <p:ph idx="1"/>
          </p:nvPr>
        </p:nvSpPr>
        <p:spPr/>
        <p:txBody>
          <a:bodyPr/>
          <a:lstStyle/>
          <a:p>
            <a:r>
              <a:rPr lang="en-IN" b="1" dirty="0" smtClean="0"/>
              <a:t>Indentation </a:t>
            </a:r>
            <a:r>
              <a:rPr lang="en-IN" dirty="0" smtClean="0"/>
              <a:t>refers to the spaces at the beginning of a code line.</a:t>
            </a:r>
          </a:p>
          <a:p>
            <a:r>
              <a:rPr lang="en-IN" dirty="0" smtClean="0"/>
              <a:t>Python uses indentation to indicate a block of code.</a:t>
            </a:r>
          </a:p>
          <a:p>
            <a:r>
              <a:rPr lang="en-IN" dirty="0" smtClean="0"/>
              <a:t>In addition, indentation helps to increase the readability of the code.</a:t>
            </a:r>
          </a:p>
          <a:p>
            <a:r>
              <a:rPr lang="en-IN" dirty="0" smtClean="0"/>
              <a:t>Generally, four white spaces are used for indentation and is preferred over tabs.</a:t>
            </a:r>
          </a:p>
          <a:p>
            <a:pPr marL="0" indent="0">
              <a:buNone/>
            </a:pPr>
            <a:r>
              <a:rPr lang="en-IN" dirty="0"/>
              <a:t>	</a:t>
            </a:r>
            <a:r>
              <a:rPr lang="en-IN" dirty="0" smtClean="0"/>
              <a:t>for </a:t>
            </a:r>
            <a:r>
              <a:rPr lang="en-IN" dirty="0" err="1" smtClean="0"/>
              <a:t>i</a:t>
            </a:r>
            <a:r>
              <a:rPr lang="en-IN" dirty="0" smtClean="0"/>
              <a:t> in range (1,11):</a:t>
            </a:r>
          </a:p>
          <a:p>
            <a:pPr marL="0" indent="0">
              <a:buNone/>
            </a:pPr>
            <a:r>
              <a:rPr lang="en-IN" dirty="0"/>
              <a:t> </a:t>
            </a:r>
            <a:r>
              <a:rPr lang="en-IN" dirty="0" smtClean="0"/>
              <a:t>                print(</a:t>
            </a:r>
            <a:r>
              <a:rPr lang="en-IN" dirty="0" err="1" smtClean="0"/>
              <a:t>i</a:t>
            </a:r>
            <a:r>
              <a:rPr lang="en-IN" dirty="0" smtClean="0"/>
              <a:t>)</a:t>
            </a:r>
          </a:p>
          <a:p>
            <a:pPr marL="0" indent="0">
              <a:buNone/>
            </a:pPr>
            <a:r>
              <a:rPr lang="en-IN" dirty="0"/>
              <a:t>	</a:t>
            </a:r>
            <a:r>
              <a:rPr lang="en-IN" dirty="0" smtClean="0"/>
              <a:t>    </a:t>
            </a:r>
            <a:endParaRPr lang="en-IN" dirty="0"/>
          </a:p>
        </p:txBody>
      </p:sp>
    </p:spTree>
    <p:extLst>
      <p:ext uri="{BB962C8B-B14F-4D97-AF65-F5344CB8AC3E}">
        <p14:creationId xmlns:p14="http://schemas.microsoft.com/office/powerpoint/2010/main" val="41256018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1477"/>
            <a:ext cx="10515600" cy="1325563"/>
          </a:xfrm>
        </p:spPr>
        <p:txBody>
          <a:bodyPr/>
          <a:lstStyle/>
          <a:p>
            <a:pPr algn="ctr"/>
            <a:r>
              <a:rPr lang="en-IN" b="1" dirty="0" smtClean="0"/>
              <a:t>Comments</a:t>
            </a:r>
            <a:endParaRPr lang="en-IN" b="1" dirty="0"/>
          </a:p>
        </p:txBody>
      </p:sp>
      <p:sp>
        <p:nvSpPr>
          <p:cNvPr id="3" name="Content Placeholder 2"/>
          <p:cNvSpPr>
            <a:spLocks noGrp="1"/>
          </p:cNvSpPr>
          <p:nvPr>
            <p:ph idx="1"/>
          </p:nvPr>
        </p:nvSpPr>
        <p:spPr/>
        <p:txBody>
          <a:bodyPr/>
          <a:lstStyle/>
          <a:p>
            <a:r>
              <a:rPr lang="en-IN" dirty="0" smtClean="0"/>
              <a:t>Single line comment (#)</a:t>
            </a:r>
          </a:p>
          <a:p>
            <a:r>
              <a:rPr lang="en-IN" dirty="0" smtClean="0"/>
              <a:t>Multiple line Comments: </a:t>
            </a:r>
          </a:p>
          <a:p>
            <a:pPr marL="0" indent="0">
              <a:buNone/>
            </a:pPr>
            <a:r>
              <a:rPr lang="en-IN" dirty="0" smtClean="0"/>
              <a:t>	‘’’  ……………………………….</a:t>
            </a:r>
          </a:p>
          <a:p>
            <a:pPr marL="0" indent="0">
              <a:buNone/>
            </a:pPr>
            <a:r>
              <a:rPr lang="en-IN" dirty="0"/>
              <a:t>	</a:t>
            </a:r>
            <a:r>
              <a:rPr lang="en-IN" dirty="0" smtClean="0"/>
              <a:t>     ……………………………….. ‘’’</a:t>
            </a:r>
          </a:p>
          <a:p>
            <a:pPr marL="0" indent="0">
              <a:buNone/>
            </a:pPr>
            <a:endParaRPr lang="en-IN" dirty="0"/>
          </a:p>
          <a:p>
            <a:pPr marL="0" indent="0">
              <a:buNone/>
            </a:pPr>
            <a:r>
              <a:rPr lang="en-IN" dirty="0" smtClean="0"/>
              <a:t>     or     “””  ……………..</a:t>
            </a:r>
          </a:p>
          <a:p>
            <a:pPr marL="0" indent="0">
              <a:buNone/>
            </a:pPr>
            <a:r>
              <a:rPr lang="en-IN" dirty="0"/>
              <a:t> </a:t>
            </a:r>
            <a:r>
              <a:rPr lang="en-IN" dirty="0" smtClean="0"/>
              <a:t>                     ………………   “””</a:t>
            </a:r>
            <a:endParaRPr lang="en-IN" dirty="0"/>
          </a:p>
        </p:txBody>
      </p:sp>
    </p:spTree>
    <p:extLst>
      <p:ext uri="{BB962C8B-B14F-4D97-AF65-F5344CB8AC3E}">
        <p14:creationId xmlns:p14="http://schemas.microsoft.com/office/powerpoint/2010/main" val="13216863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7618"/>
          </a:xfrm>
        </p:spPr>
        <p:txBody>
          <a:bodyPr/>
          <a:lstStyle/>
          <a:p>
            <a:pPr algn="ctr"/>
            <a:r>
              <a:rPr lang="en-IN" b="1" dirty="0" smtClean="0"/>
              <a:t>Continued…</a:t>
            </a:r>
            <a:endParaRPr lang="en-IN" b="1" dirty="0"/>
          </a:p>
        </p:txBody>
      </p:sp>
      <p:sp>
        <p:nvSpPr>
          <p:cNvPr id="3" name="Content Placeholder 2"/>
          <p:cNvSpPr>
            <a:spLocks noGrp="1"/>
          </p:cNvSpPr>
          <p:nvPr>
            <p:ph idx="1"/>
          </p:nvPr>
        </p:nvSpPr>
        <p:spPr/>
        <p:txBody>
          <a:bodyPr/>
          <a:lstStyle/>
          <a:p>
            <a:r>
              <a:rPr lang="en-IN" dirty="0" smtClean="0"/>
              <a:t>The Python interpreter performs following tasks to execute a Python program:</a:t>
            </a:r>
          </a:p>
          <a:p>
            <a:pPr marL="971550" lvl="1" indent="-514350">
              <a:buFont typeface="+mj-lt"/>
              <a:buAutoNum type="arabicPeriod"/>
            </a:pPr>
            <a:r>
              <a:rPr lang="en-IN" dirty="0" smtClean="0"/>
              <a:t>The </a:t>
            </a:r>
            <a:r>
              <a:rPr lang="en-IN" b="1" dirty="0" smtClean="0"/>
              <a:t>interpreter</a:t>
            </a:r>
            <a:r>
              <a:rPr lang="en-IN" dirty="0" smtClean="0"/>
              <a:t> reads a Python expression or statement </a:t>
            </a:r>
            <a:r>
              <a:rPr lang="en-IN" b="1" dirty="0" smtClean="0"/>
              <a:t>(source code</a:t>
            </a:r>
            <a:r>
              <a:rPr lang="en-IN" dirty="0" smtClean="0"/>
              <a:t>), and verifies that it is well formed (</a:t>
            </a:r>
            <a:r>
              <a:rPr lang="en-IN" b="1" dirty="0" smtClean="0"/>
              <a:t>syntax checking</a:t>
            </a:r>
            <a:r>
              <a:rPr lang="en-IN" dirty="0" smtClean="0"/>
              <a:t>). Interpreter halts translation with an error message as soon as it encounters such an error.</a:t>
            </a:r>
          </a:p>
          <a:p>
            <a:pPr marL="971550" lvl="1" indent="-514350">
              <a:buFont typeface="+mj-lt"/>
              <a:buAutoNum type="arabicPeriod"/>
            </a:pPr>
            <a:r>
              <a:rPr lang="en-IN" dirty="0" smtClean="0"/>
              <a:t>If a Python expression  is well formed, then interpreter </a:t>
            </a:r>
            <a:r>
              <a:rPr lang="en-IN" b="1" dirty="0" smtClean="0"/>
              <a:t>translates</a:t>
            </a:r>
            <a:r>
              <a:rPr lang="en-IN" dirty="0" smtClean="0"/>
              <a:t> it to an equivalent form in a low level language called </a:t>
            </a:r>
            <a:r>
              <a:rPr lang="en-IN" b="1" dirty="0" smtClean="0"/>
              <a:t>byte code</a:t>
            </a:r>
            <a:r>
              <a:rPr lang="en-IN" dirty="0" smtClean="0"/>
              <a:t>. When the interpreter runs a script, it completely translates it to byte code.</a:t>
            </a:r>
          </a:p>
          <a:p>
            <a:pPr marL="971550" lvl="1" indent="-514350">
              <a:buFont typeface="+mj-lt"/>
              <a:buAutoNum type="arabicPeriod"/>
            </a:pPr>
            <a:r>
              <a:rPr lang="en-IN" dirty="0" smtClean="0"/>
              <a:t>This byte code is next sent to another software component, called the </a:t>
            </a:r>
            <a:r>
              <a:rPr lang="en-IN" b="1" dirty="0" smtClean="0"/>
              <a:t>Python Virtual Machine </a:t>
            </a:r>
            <a:r>
              <a:rPr lang="en-IN" dirty="0" smtClean="0"/>
              <a:t>(PVM), where it is executed. If another error occurs during this step, execution halts with an error message.</a:t>
            </a:r>
            <a:endParaRPr lang="en-IN" dirty="0"/>
          </a:p>
        </p:txBody>
      </p:sp>
    </p:spTree>
    <p:extLst>
      <p:ext uri="{BB962C8B-B14F-4D97-AF65-F5344CB8AC3E}">
        <p14:creationId xmlns:p14="http://schemas.microsoft.com/office/powerpoint/2010/main" val="23059514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Literals</a:t>
            </a:r>
            <a:endParaRPr lang="en-IN" b="1" dirty="0"/>
          </a:p>
        </p:txBody>
      </p:sp>
      <p:sp>
        <p:nvSpPr>
          <p:cNvPr id="3" name="Content Placeholder 2"/>
          <p:cNvSpPr>
            <a:spLocks noGrp="1"/>
          </p:cNvSpPr>
          <p:nvPr>
            <p:ph idx="1"/>
          </p:nvPr>
        </p:nvSpPr>
        <p:spPr/>
        <p:txBody>
          <a:bodyPr>
            <a:normAutofit fontScale="92500" lnSpcReduction="10000"/>
          </a:bodyPr>
          <a:lstStyle/>
          <a:p>
            <a:r>
              <a:rPr lang="en-IN" dirty="0" smtClean="0"/>
              <a:t>String Literals: “Hello”, ‘</a:t>
            </a:r>
            <a:r>
              <a:rPr lang="en-IN" dirty="0" err="1" smtClean="0"/>
              <a:t>lonere</a:t>
            </a:r>
            <a:r>
              <a:rPr lang="en-IN" dirty="0" smtClean="0"/>
              <a:t>’, “87601234”, ‘765.677’</a:t>
            </a:r>
          </a:p>
          <a:p>
            <a:r>
              <a:rPr lang="en-IN" dirty="0" smtClean="0"/>
              <a:t>Numeric Literals: </a:t>
            </a:r>
            <a:r>
              <a:rPr lang="en-IN" dirty="0" err="1" smtClean="0"/>
              <a:t>int</a:t>
            </a:r>
            <a:r>
              <a:rPr lang="en-IN" dirty="0" smtClean="0"/>
              <a:t>(signed integers): 0,1,2,-1-2; long(long integers): 87676L float(floating point): 3.14, complex(complex): 12j</a:t>
            </a:r>
          </a:p>
          <a:p>
            <a:r>
              <a:rPr lang="en-IN" dirty="0" smtClean="0"/>
              <a:t>Boolean literals: True, False</a:t>
            </a:r>
          </a:p>
          <a:p>
            <a:r>
              <a:rPr lang="en-IN" dirty="0" smtClean="0"/>
              <a:t>Special literals: None</a:t>
            </a:r>
          </a:p>
          <a:p>
            <a:r>
              <a:rPr lang="en-IN" dirty="0" smtClean="0"/>
              <a:t>Unicode literals: </a:t>
            </a:r>
            <a:r>
              <a:rPr lang="en-IN" dirty="0" err="1" smtClean="0"/>
              <a:t>u”hello</a:t>
            </a:r>
            <a:r>
              <a:rPr lang="en-IN" dirty="0" smtClean="0"/>
              <a:t>”</a:t>
            </a:r>
          </a:p>
          <a:p>
            <a:r>
              <a:rPr lang="en-IN" dirty="0" smtClean="0"/>
              <a:t>List literals: [], [4,6,8]</a:t>
            </a:r>
          </a:p>
          <a:p>
            <a:r>
              <a:rPr lang="en-IN" dirty="0" smtClean="0"/>
              <a:t>Tuple literals: (), (8), (7,1,5)</a:t>
            </a:r>
          </a:p>
          <a:p>
            <a:r>
              <a:rPr lang="en-IN" dirty="0" err="1" smtClean="0"/>
              <a:t>Dict</a:t>
            </a:r>
            <a:r>
              <a:rPr lang="en-IN" dirty="0" smtClean="0"/>
              <a:t> literals: {}, {‘x’:1}</a:t>
            </a:r>
          </a:p>
          <a:p>
            <a:r>
              <a:rPr lang="en-IN" dirty="0" smtClean="0"/>
              <a:t>Set literals: {2,5,9}</a:t>
            </a:r>
          </a:p>
          <a:p>
            <a:endParaRPr lang="en-IN" dirty="0" smtClean="0"/>
          </a:p>
          <a:p>
            <a:endParaRPr lang="en-IN" dirty="0"/>
          </a:p>
        </p:txBody>
      </p:sp>
    </p:spTree>
    <p:extLst>
      <p:ext uri="{BB962C8B-B14F-4D97-AF65-F5344CB8AC3E}">
        <p14:creationId xmlns:p14="http://schemas.microsoft.com/office/powerpoint/2010/main" val="31689916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smtClean="0"/>
              <a:t>Value and type of Literals:</a:t>
            </a:r>
          </a:p>
          <a:p>
            <a:pPr marL="0" indent="0">
              <a:buNone/>
            </a:pPr>
            <a:r>
              <a:rPr lang="en-IN" dirty="0" smtClean="0"/>
              <a:t>&gt;&gt;&gt; type (‘hello python’)</a:t>
            </a:r>
          </a:p>
          <a:p>
            <a:pPr marL="0" indent="0">
              <a:buNone/>
            </a:pPr>
            <a:r>
              <a:rPr lang="en-IN" dirty="0" smtClean="0"/>
              <a:t>&lt;class ‘</a:t>
            </a:r>
            <a:r>
              <a:rPr lang="en-IN" dirty="0" err="1" smtClean="0"/>
              <a:t>str</a:t>
            </a:r>
            <a:r>
              <a:rPr lang="en-IN" dirty="0" smtClean="0"/>
              <a:t>’&gt;</a:t>
            </a:r>
          </a:p>
          <a:p>
            <a:pPr marL="0" indent="0">
              <a:buNone/>
            </a:pPr>
            <a:r>
              <a:rPr lang="en-IN" dirty="0" smtClean="0"/>
              <a:t>&gt;&gt;&gt; type (183)</a:t>
            </a:r>
          </a:p>
          <a:p>
            <a:pPr marL="0" indent="0">
              <a:buNone/>
            </a:pPr>
            <a:r>
              <a:rPr lang="en-IN" dirty="0" smtClean="0"/>
              <a:t>&lt;class ‘</a:t>
            </a:r>
            <a:r>
              <a:rPr lang="en-IN" dirty="0" err="1" smtClean="0"/>
              <a:t>int</a:t>
            </a:r>
            <a:r>
              <a:rPr lang="en-IN" dirty="0" smtClean="0"/>
              <a:t>’&gt;</a:t>
            </a:r>
          </a:p>
          <a:p>
            <a:pPr marL="0" indent="0">
              <a:buNone/>
            </a:pPr>
            <a:r>
              <a:rPr lang="en-IN" dirty="0" smtClean="0"/>
              <a:t>&gt;&gt;&gt;&gt; type(74.972)</a:t>
            </a:r>
          </a:p>
          <a:p>
            <a:pPr marL="0" indent="0">
              <a:buNone/>
            </a:pPr>
            <a:r>
              <a:rPr lang="en-IN" dirty="0" smtClean="0"/>
              <a:t>&lt;class ‘float’&gt;</a:t>
            </a:r>
          </a:p>
          <a:p>
            <a:pPr marL="0" indent="0">
              <a:buNone/>
            </a:pPr>
            <a:endParaRPr lang="en-IN" dirty="0"/>
          </a:p>
        </p:txBody>
      </p:sp>
      <p:sp>
        <p:nvSpPr>
          <p:cNvPr id="4" name="Title 1"/>
          <p:cNvSpPr>
            <a:spLocks noGrp="1"/>
          </p:cNvSpPr>
          <p:nvPr>
            <p:ph type="title"/>
          </p:nvPr>
        </p:nvSpPr>
        <p:spPr>
          <a:xfrm>
            <a:off x="838200" y="365126"/>
            <a:ext cx="10515600" cy="849526"/>
          </a:xfrm>
        </p:spPr>
        <p:txBody>
          <a:bodyPr/>
          <a:lstStyle/>
          <a:p>
            <a:pPr algn="ctr"/>
            <a:r>
              <a:rPr lang="en-IN" b="1" dirty="0" smtClean="0"/>
              <a:t>Continued…</a:t>
            </a:r>
            <a:endParaRPr lang="en-IN" b="1" dirty="0"/>
          </a:p>
        </p:txBody>
      </p:sp>
    </p:spTree>
    <p:extLst>
      <p:ext uri="{BB962C8B-B14F-4D97-AF65-F5344CB8AC3E}">
        <p14:creationId xmlns:p14="http://schemas.microsoft.com/office/powerpoint/2010/main" val="18291358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Literal Collections</a:t>
            </a:r>
            <a:endParaRPr lang="en-IN" dirty="0"/>
          </a:p>
        </p:txBody>
      </p:sp>
      <p:sp>
        <p:nvSpPr>
          <p:cNvPr id="3" name="Content Placeholder 2"/>
          <p:cNvSpPr>
            <a:spLocks noGrp="1"/>
          </p:cNvSpPr>
          <p:nvPr>
            <p:ph idx="1"/>
          </p:nvPr>
        </p:nvSpPr>
        <p:spPr/>
        <p:txBody>
          <a:bodyPr/>
          <a:lstStyle/>
          <a:p>
            <a:pPr marL="0" indent="0">
              <a:buNone/>
            </a:pPr>
            <a:endParaRPr lang="en-IN" dirty="0" smtClean="0"/>
          </a:p>
          <a:p>
            <a:pPr marL="0" indent="0">
              <a:buNone/>
            </a:pPr>
            <a:r>
              <a:rPr lang="en-IN" dirty="0"/>
              <a:t>	</a:t>
            </a:r>
          </a:p>
        </p:txBody>
      </p:sp>
    </p:spTree>
    <p:extLst>
      <p:ext uri="{BB962C8B-B14F-4D97-AF65-F5344CB8AC3E}">
        <p14:creationId xmlns:p14="http://schemas.microsoft.com/office/powerpoint/2010/main" val="14263472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Indentation</a:t>
            </a:r>
          </a:p>
        </p:txBody>
      </p:sp>
      <p:sp>
        <p:nvSpPr>
          <p:cNvPr id="3" name="Content Placeholder 2"/>
          <p:cNvSpPr>
            <a:spLocks noGrp="1"/>
          </p:cNvSpPr>
          <p:nvPr>
            <p:ph idx="1"/>
          </p:nvPr>
        </p:nvSpPr>
        <p:spPr/>
        <p:txBody>
          <a:bodyPr>
            <a:normAutofit/>
          </a:bodyPr>
          <a:lstStyle/>
          <a:p>
            <a:r>
              <a:rPr lang="en-IN" sz="2400" dirty="0" smtClean="0"/>
              <a:t>Most of the languages (C, C++, Java) uses braces { } to define a block of a code. Python uses indentation.</a:t>
            </a:r>
          </a:p>
          <a:p>
            <a:r>
              <a:rPr lang="en-IN" sz="2400" dirty="0" smtClean="0"/>
              <a:t>A code block (body of function, loop, etc.) starts with indentation and ends with the first un-indented line. The amount of indentation is up to us, but it must be consistent throughout that block.</a:t>
            </a:r>
          </a:p>
          <a:p>
            <a:r>
              <a:rPr lang="en-IN" sz="2400" dirty="0" smtClean="0"/>
              <a:t>Generally, four whitespaces are used for indentation and is preferred over tabs.</a:t>
            </a:r>
          </a:p>
          <a:p>
            <a:r>
              <a:rPr lang="en-IN" sz="2400" dirty="0" smtClean="0"/>
              <a:t>Indentation helps to convey a better structure of a  program to the readers. It is used to clarify the link between control flow constructs such as conditions or loops, and code contained within and outside of them.</a:t>
            </a:r>
            <a:endParaRPr lang="en-IN" sz="2400" dirty="0"/>
          </a:p>
        </p:txBody>
      </p:sp>
    </p:spTree>
    <p:extLst>
      <p:ext uri="{BB962C8B-B14F-4D97-AF65-F5344CB8AC3E}">
        <p14:creationId xmlns:p14="http://schemas.microsoft.com/office/powerpoint/2010/main" val="15598773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69994" y="858175"/>
            <a:ext cx="7438030" cy="4764702"/>
          </a:xfrm>
          <a:prstGeom prst="rect">
            <a:avLst/>
          </a:prstGeom>
        </p:spPr>
      </p:pic>
    </p:spTree>
    <p:extLst>
      <p:ext uri="{BB962C8B-B14F-4D97-AF65-F5344CB8AC3E}">
        <p14:creationId xmlns:p14="http://schemas.microsoft.com/office/powerpoint/2010/main" val="35723146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Python Data Types</a:t>
            </a:r>
            <a:endParaRPr lang="en-IN" b="1" dirty="0"/>
          </a:p>
        </p:txBody>
      </p:sp>
      <p:sp>
        <p:nvSpPr>
          <p:cNvPr id="3" name="Content Placeholder 2"/>
          <p:cNvSpPr>
            <a:spLocks noGrp="1"/>
          </p:cNvSpPr>
          <p:nvPr>
            <p:ph idx="1"/>
          </p:nvPr>
        </p:nvSpPr>
        <p:spPr/>
        <p:txBody>
          <a:bodyPr>
            <a:normAutofit fontScale="85000" lnSpcReduction="20000"/>
          </a:bodyPr>
          <a:lstStyle/>
          <a:p>
            <a:r>
              <a:rPr lang="en-IN" b="1" dirty="0" smtClean="0"/>
              <a:t>Integers (</a:t>
            </a:r>
            <a:r>
              <a:rPr lang="en-IN" b="1" dirty="0" err="1" smtClean="0"/>
              <a:t>int</a:t>
            </a:r>
            <a:r>
              <a:rPr lang="en-IN" b="1" dirty="0" smtClean="0"/>
              <a:t> – uses 4 bytes):</a:t>
            </a:r>
            <a:r>
              <a:rPr lang="en-IN" dirty="0" smtClean="0"/>
              <a:t> -2147483648 </a:t>
            </a:r>
            <a:r>
              <a:rPr lang="en-IN" dirty="0"/>
              <a:t>through </a:t>
            </a:r>
            <a:r>
              <a:rPr lang="en-IN" dirty="0" smtClean="0"/>
              <a:t>+2147483647</a:t>
            </a:r>
          </a:p>
          <a:p>
            <a:pPr marL="0" indent="0">
              <a:buNone/>
            </a:pPr>
            <a:r>
              <a:rPr lang="en-IN" dirty="0"/>
              <a:t> </a:t>
            </a:r>
            <a:r>
              <a:rPr lang="en-IN" dirty="0" smtClean="0"/>
              <a:t>  e.g. a=18</a:t>
            </a:r>
          </a:p>
          <a:p>
            <a:r>
              <a:rPr lang="en-IN" b="1" dirty="0" smtClean="0"/>
              <a:t>Floating point numbers (float):</a:t>
            </a:r>
            <a:r>
              <a:rPr lang="en-IN" dirty="0" smtClean="0"/>
              <a:t> </a:t>
            </a:r>
            <a:r>
              <a:rPr lang="en-IN" b="1" dirty="0" smtClean="0"/>
              <a:t>It </a:t>
            </a:r>
            <a:r>
              <a:rPr lang="en-IN" b="1" dirty="0"/>
              <a:t>uses 64 bits </a:t>
            </a:r>
            <a:r>
              <a:rPr lang="en-IN" dirty="0"/>
              <a:t>and provides approximately 16 decimal digits of precision. Python uses double-precision floating-point numbers by default, which means that the range of float values is approximately 1.7e-308 to 1.7e+308 with a precision of 53 bits</a:t>
            </a:r>
            <a:r>
              <a:rPr lang="en-IN" dirty="0" smtClean="0"/>
              <a:t>.</a:t>
            </a:r>
          </a:p>
          <a:p>
            <a:pPr marL="0" indent="0">
              <a:buNone/>
            </a:pPr>
            <a:r>
              <a:rPr lang="en-IN" dirty="0"/>
              <a:t> </a:t>
            </a:r>
            <a:r>
              <a:rPr lang="en-IN" dirty="0" smtClean="0"/>
              <a:t>  e.g. x=10.1</a:t>
            </a:r>
          </a:p>
          <a:p>
            <a:r>
              <a:rPr lang="en-IN" b="1" dirty="0" smtClean="0"/>
              <a:t>Complex Numbers (complex):</a:t>
            </a:r>
            <a:r>
              <a:rPr lang="en-IN" dirty="0" smtClean="0"/>
              <a:t> </a:t>
            </a:r>
            <a:r>
              <a:rPr lang="en-IN" dirty="0" err="1" smtClean="0"/>
              <a:t>a+bj</a:t>
            </a:r>
            <a:endParaRPr lang="en-IN" dirty="0" smtClean="0"/>
          </a:p>
          <a:p>
            <a:r>
              <a:rPr lang="en-IN" b="1" dirty="0" smtClean="0"/>
              <a:t>Boolean (bool)</a:t>
            </a:r>
            <a:r>
              <a:rPr lang="en-IN" dirty="0" smtClean="0"/>
              <a:t>: True (1) and False (0)</a:t>
            </a:r>
          </a:p>
          <a:p>
            <a:r>
              <a:rPr lang="en-IN" dirty="0" smtClean="0"/>
              <a:t>String data type(</a:t>
            </a:r>
            <a:r>
              <a:rPr lang="en-IN" dirty="0" err="1" smtClean="0"/>
              <a:t>str</a:t>
            </a:r>
            <a:r>
              <a:rPr lang="en-IN" dirty="0" smtClean="0"/>
              <a:t>): Strings are immutable (</a:t>
            </a:r>
            <a:r>
              <a:rPr lang="en-IN" dirty="0"/>
              <a:t>c</a:t>
            </a:r>
            <a:r>
              <a:rPr lang="en-IN" dirty="0" smtClean="0"/>
              <a:t>annot be changed). Single quote or double quote pairs can be used.</a:t>
            </a:r>
          </a:p>
          <a:p>
            <a:r>
              <a:rPr lang="en-IN" dirty="0" smtClean="0"/>
              <a:t>E.g. s1=“Hello”       s2=‘hi’	s3=“Don’t open the door”      s4=‘I said “yippee”’</a:t>
            </a:r>
          </a:p>
          <a:p>
            <a:endParaRPr lang="en-IN" dirty="0" smtClean="0"/>
          </a:p>
          <a:p>
            <a:endParaRPr lang="en-IN" b="1" dirty="0" smtClean="0"/>
          </a:p>
          <a:p>
            <a:endParaRPr lang="en-IN" dirty="0"/>
          </a:p>
        </p:txBody>
      </p:sp>
    </p:spTree>
    <p:extLst>
      <p:ext uri="{BB962C8B-B14F-4D97-AF65-F5344CB8AC3E}">
        <p14:creationId xmlns:p14="http://schemas.microsoft.com/office/powerpoint/2010/main" val="1909323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1162"/>
          </a:xfrm>
        </p:spPr>
        <p:txBody>
          <a:bodyPr>
            <a:normAutofit fontScale="90000"/>
          </a:bodyPr>
          <a:lstStyle/>
          <a:p>
            <a:pPr algn="ctr"/>
            <a:r>
              <a:rPr lang="en-IN" b="1" dirty="0" smtClean="0"/>
              <a:t>Continued…</a:t>
            </a:r>
            <a:endParaRPr lang="en-IN" b="1" dirty="0"/>
          </a:p>
        </p:txBody>
      </p:sp>
      <p:sp>
        <p:nvSpPr>
          <p:cNvPr id="3" name="Content Placeholder 2"/>
          <p:cNvSpPr>
            <a:spLocks noGrp="1"/>
          </p:cNvSpPr>
          <p:nvPr>
            <p:ph idx="1"/>
          </p:nvPr>
        </p:nvSpPr>
        <p:spPr/>
        <p:txBody>
          <a:bodyPr>
            <a:normAutofit fontScale="85000" lnSpcReduction="20000"/>
          </a:bodyPr>
          <a:lstStyle/>
          <a:p>
            <a:r>
              <a:rPr lang="en-IN" b="1" dirty="0"/>
              <a:t>GUI Programming Support:</a:t>
            </a:r>
            <a:r>
              <a:rPr lang="en-IN" dirty="0"/>
              <a:t> Python provides several GUI frameworks, such as </a:t>
            </a:r>
            <a:r>
              <a:rPr lang="en-IN" dirty="0" err="1"/>
              <a:t>Tkinter</a:t>
            </a:r>
            <a:r>
              <a:rPr lang="en-IN" dirty="0"/>
              <a:t> and </a:t>
            </a:r>
            <a:r>
              <a:rPr lang="en-IN" dirty="0" err="1"/>
              <a:t>PyQt</a:t>
            </a:r>
            <a:r>
              <a:rPr lang="en-IN" dirty="0"/>
              <a:t>, allowing developers to create desktop applications easily.</a:t>
            </a:r>
          </a:p>
          <a:p>
            <a:r>
              <a:rPr lang="en-IN" b="1" dirty="0"/>
              <a:t>Integrated:</a:t>
            </a:r>
            <a:r>
              <a:rPr lang="en-IN" dirty="0"/>
              <a:t> Python can easily integrate with other languages and technologies, such as C/C++, Java, and . NET.</a:t>
            </a:r>
          </a:p>
          <a:p>
            <a:r>
              <a:rPr lang="en-IN" b="1" dirty="0"/>
              <a:t>Embeddable:</a:t>
            </a:r>
            <a:r>
              <a:rPr lang="en-IN" dirty="0"/>
              <a:t> Python code can be embedded into other applications as a scripting language.</a:t>
            </a:r>
          </a:p>
          <a:p>
            <a:r>
              <a:rPr lang="en-IN" b="1" dirty="0"/>
              <a:t>Dynamic Memory Allocation:</a:t>
            </a:r>
            <a:r>
              <a:rPr lang="en-IN" dirty="0"/>
              <a:t> Python automatically manages memory allocation, making it easier for developers to write complex programs without worrying about memory management.</a:t>
            </a:r>
          </a:p>
          <a:p>
            <a:r>
              <a:rPr lang="en-IN" b="1" dirty="0"/>
              <a:t>Wide Range of Libraries and Frameworks:</a:t>
            </a:r>
            <a:r>
              <a:rPr lang="en-IN" dirty="0"/>
              <a:t> Python has a vast collection of libraries and frameworks, such as </a:t>
            </a:r>
            <a:r>
              <a:rPr lang="en-IN" dirty="0" err="1"/>
              <a:t>NumPy</a:t>
            </a:r>
            <a:r>
              <a:rPr lang="en-IN" dirty="0"/>
              <a:t>, Pandas, Django, and Flask, that can be used to solve a wide range of problems.</a:t>
            </a:r>
          </a:p>
          <a:p>
            <a:r>
              <a:rPr lang="en-IN" b="1" dirty="0"/>
              <a:t>Versatility:</a:t>
            </a:r>
            <a:r>
              <a:rPr lang="en-IN" dirty="0"/>
              <a:t> Python is a universal language in various domains such as web development, machine learning, data analysis, scientific computing, and more</a:t>
            </a:r>
            <a:r>
              <a:rPr lang="en-IN" dirty="0" smtClean="0"/>
              <a:t>.</a:t>
            </a:r>
            <a:endParaRPr lang="en-IN" dirty="0"/>
          </a:p>
        </p:txBody>
      </p:sp>
    </p:spTree>
    <p:extLst>
      <p:ext uri="{BB962C8B-B14F-4D97-AF65-F5344CB8AC3E}">
        <p14:creationId xmlns:p14="http://schemas.microsoft.com/office/powerpoint/2010/main" val="10825385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4935"/>
          </a:xfrm>
        </p:spPr>
        <p:txBody>
          <a:bodyPr/>
          <a:lstStyle/>
          <a:p>
            <a:pPr algn="ctr"/>
            <a:r>
              <a:rPr lang="en-IN" b="1" dirty="0" smtClean="0"/>
              <a:t>Accessing the String</a:t>
            </a:r>
            <a:endParaRPr lang="en-IN" b="1" dirty="0"/>
          </a:p>
        </p:txBody>
      </p:sp>
      <p:sp>
        <p:nvSpPr>
          <p:cNvPr id="3" name="Content Placeholder 2"/>
          <p:cNvSpPr>
            <a:spLocks noGrp="1"/>
          </p:cNvSpPr>
          <p:nvPr>
            <p:ph idx="1"/>
          </p:nvPr>
        </p:nvSpPr>
        <p:spPr>
          <a:xfrm>
            <a:off x="838200" y="1405719"/>
            <a:ext cx="10515600" cy="4771244"/>
          </a:xfrm>
        </p:spPr>
        <p:txBody>
          <a:bodyPr>
            <a:normAutofit fontScale="77500" lnSpcReduction="20000"/>
          </a:bodyPr>
          <a:lstStyle/>
          <a:p>
            <a:pPr marL="0" indent="0">
              <a:buNone/>
            </a:pPr>
            <a:r>
              <a:rPr lang="en-IN" dirty="0" smtClean="0"/>
              <a:t>&gt;&gt;&gt;  s=“Hello Python”</a:t>
            </a:r>
          </a:p>
          <a:p>
            <a:pPr marL="0" indent="0">
              <a:buNone/>
            </a:pPr>
            <a:r>
              <a:rPr lang="en-IN" dirty="0" smtClean="0"/>
              <a:t>&gt;&gt;&gt;  s[0]		#get element at index 0</a:t>
            </a:r>
          </a:p>
          <a:p>
            <a:pPr marL="0" indent="0">
              <a:buNone/>
            </a:pPr>
            <a:r>
              <a:rPr lang="en-IN" dirty="0" smtClean="0"/>
              <a:t>‘H’</a:t>
            </a:r>
          </a:p>
          <a:p>
            <a:pPr marL="0" indent="0">
              <a:buNone/>
            </a:pPr>
            <a:r>
              <a:rPr lang="en-IN" dirty="0" smtClean="0"/>
              <a:t>&gt;&gt;&gt;  s[-</a:t>
            </a:r>
            <a:r>
              <a:rPr lang="en-IN" dirty="0"/>
              <a:t>1]		#get element at </a:t>
            </a:r>
            <a:r>
              <a:rPr lang="en-IN" dirty="0" smtClean="0"/>
              <a:t>last index </a:t>
            </a:r>
          </a:p>
          <a:p>
            <a:pPr marL="0" indent="0">
              <a:buNone/>
            </a:pPr>
            <a:r>
              <a:rPr lang="en-IN" dirty="0" smtClean="0"/>
              <a:t>‘n’</a:t>
            </a:r>
          </a:p>
          <a:p>
            <a:pPr marL="0" indent="0">
              <a:buNone/>
            </a:pPr>
            <a:r>
              <a:rPr lang="en-IN" dirty="0" smtClean="0"/>
              <a:t>&gt;&gt;&gt;  s[1:4]		</a:t>
            </a:r>
            <a:r>
              <a:rPr lang="en-IN" dirty="0"/>
              <a:t>#get element </a:t>
            </a:r>
            <a:r>
              <a:rPr lang="en-IN" dirty="0" smtClean="0"/>
              <a:t>from </a:t>
            </a:r>
            <a:r>
              <a:rPr lang="en-IN" dirty="0"/>
              <a:t>index </a:t>
            </a:r>
            <a:r>
              <a:rPr lang="en-IN" dirty="0" smtClean="0"/>
              <a:t>m to n-1</a:t>
            </a:r>
          </a:p>
          <a:p>
            <a:pPr marL="0" indent="0">
              <a:buNone/>
            </a:pPr>
            <a:r>
              <a:rPr lang="en-IN" dirty="0" smtClean="0"/>
              <a:t>‘ell’</a:t>
            </a:r>
          </a:p>
          <a:p>
            <a:pPr marL="0" indent="0">
              <a:buNone/>
            </a:pPr>
            <a:r>
              <a:rPr lang="en-IN" dirty="0" smtClean="0"/>
              <a:t>&gt;&gt;&gt;  s[6:]		</a:t>
            </a:r>
            <a:r>
              <a:rPr lang="en-IN" dirty="0"/>
              <a:t>#get element from index m to </a:t>
            </a:r>
            <a:r>
              <a:rPr lang="en-IN" dirty="0" smtClean="0"/>
              <a:t>last index</a:t>
            </a:r>
          </a:p>
          <a:p>
            <a:pPr marL="0" indent="0">
              <a:buNone/>
            </a:pPr>
            <a:r>
              <a:rPr lang="en-IN" dirty="0" smtClean="0"/>
              <a:t>‘ Python’</a:t>
            </a:r>
          </a:p>
          <a:p>
            <a:pPr marL="0" indent="0">
              <a:buNone/>
            </a:pPr>
            <a:r>
              <a:rPr lang="en-IN" dirty="0" smtClean="0"/>
              <a:t>&gt;&gt;&gt;  s[:5]		</a:t>
            </a:r>
            <a:r>
              <a:rPr lang="en-IN" dirty="0"/>
              <a:t>#get element from index </a:t>
            </a:r>
            <a:r>
              <a:rPr lang="en-IN" dirty="0" smtClean="0"/>
              <a:t>0 </a:t>
            </a:r>
            <a:r>
              <a:rPr lang="en-IN" dirty="0"/>
              <a:t>to </a:t>
            </a:r>
            <a:r>
              <a:rPr lang="en-IN" dirty="0" smtClean="0"/>
              <a:t>n-1 index</a:t>
            </a:r>
          </a:p>
          <a:p>
            <a:pPr marL="0" indent="0">
              <a:buNone/>
            </a:pPr>
            <a:r>
              <a:rPr lang="en-IN" dirty="0" smtClean="0"/>
              <a:t>‘Hello’</a:t>
            </a:r>
          </a:p>
          <a:p>
            <a:pPr marL="0" indent="0">
              <a:buNone/>
            </a:pPr>
            <a:r>
              <a:rPr lang="en-IN" dirty="0" smtClean="0"/>
              <a:t>&gt;&gt;&gt; s[1:12:2]		#get element from m index to n-1 index with </a:t>
            </a:r>
            <a:r>
              <a:rPr lang="en-IN" dirty="0" err="1" smtClean="0"/>
              <a:t>i</a:t>
            </a:r>
            <a:r>
              <a:rPr lang="en-IN" dirty="0" smtClean="0"/>
              <a:t> increments</a:t>
            </a:r>
          </a:p>
          <a:p>
            <a:pPr marL="0" indent="0">
              <a:buNone/>
            </a:pPr>
            <a:r>
              <a:rPr lang="en-IN" dirty="0" smtClean="0"/>
              <a:t>‘el </a:t>
            </a:r>
            <a:r>
              <a:rPr lang="en-IN" dirty="0" err="1" smtClean="0"/>
              <a:t>yhn</a:t>
            </a:r>
            <a:r>
              <a:rPr lang="en-IN" dirty="0" smtClean="0"/>
              <a:t>’</a:t>
            </a:r>
          </a:p>
          <a:p>
            <a:pPr marL="0" indent="0">
              <a:buNone/>
            </a:pPr>
            <a:endParaRPr lang="en-IN" dirty="0"/>
          </a:p>
          <a:p>
            <a:pPr marL="0" indent="0">
              <a:buNone/>
            </a:pPr>
            <a:endParaRPr lang="en-IN" dirty="0"/>
          </a:p>
          <a:p>
            <a:pPr marL="0" indent="0">
              <a:buNone/>
            </a:pPr>
            <a:endParaRPr lang="en-IN" dirty="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35718095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88787"/>
            <a:ext cx="10515600" cy="4880426"/>
          </a:xfrm>
        </p:spPr>
        <p:txBody>
          <a:bodyPr>
            <a:normAutofit fontScale="85000" lnSpcReduction="20000"/>
          </a:bodyPr>
          <a:lstStyle/>
          <a:p>
            <a:pPr marL="0" indent="0">
              <a:buNone/>
            </a:pPr>
            <a:r>
              <a:rPr lang="en-IN" dirty="0" smtClean="0"/>
              <a:t>&gt;&gt;&gt; s+” Programming”		#Concatenate</a:t>
            </a:r>
          </a:p>
          <a:p>
            <a:pPr marL="0" indent="0">
              <a:buNone/>
            </a:pPr>
            <a:r>
              <a:rPr lang="en-IN" dirty="0" smtClean="0"/>
              <a:t>‘Hello Python Programming’</a:t>
            </a:r>
          </a:p>
          <a:p>
            <a:pPr marL="0" indent="0">
              <a:buNone/>
            </a:pPr>
            <a:r>
              <a:rPr lang="en-IN" dirty="0" smtClean="0"/>
              <a:t>&gt;&gt;&gt; type (s)			# data type of a variable s</a:t>
            </a:r>
          </a:p>
          <a:p>
            <a:pPr marL="0" indent="0">
              <a:buNone/>
            </a:pPr>
            <a:r>
              <a:rPr lang="en-IN" dirty="0" smtClean="0"/>
              <a:t>&lt;class ‘</a:t>
            </a:r>
            <a:r>
              <a:rPr lang="en-IN" dirty="0" err="1" smtClean="0"/>
              <a:t>str</a:t>
            </a:r>
            <a:r>
              <a:rPr lang="en-IN" dirty="0" smtClean="0"/>
              <a:t>’&gt;</a:t>
            </a:r>
          </a:p>
          <a:p>
            <a:pPr marL="0" indent="0">
              <a:buNone/>
            </a:pPr>
            <a:r>
              <a:rPr lang="en-IN" dirty="0" smtClean="0"/>
              <a:t>&gt;&gt;&gt; s*3			# Repeat the string m times, here 3 times</a:t>
            </a:r>
          </a:p>
          <a:p>
            <a:pPr marL="0" indent="0">
              <a:buNone/>
            </a:pPr>
            <a:r>
              <a:rPr lang="en-IN" dirty="0"/>
              <a:t>Hello </a:t>
            </a:r>
            <a:r>
              <a:rPr lang="en-IN" dirty="0" err="1" smtClean="0"/>
              <a:t>PythonHello</a:t>
            </a:r>
            <a:r>
              <a:rPr lang="en-IN" dirty="0" smtClean="0"/>
              <a:t> </a:t>
            </a:r>
            <a:r>
              <a:rPr lang="en-IN" dirty="0" err="1" smtClean="0"/>
              <a:t>PythonHello</a:t>
            </a:r>
            <a:r>
              <a:rPr lang="en-IN" dirty="0" smtClean="0"/>
              <a:t> </a:t>
            </a:r>
            <a:r>
              <a:rPr lang="en-IN" dirty="0"/>
              <a:t>Python </a:t>
            </a:r>
            <a:endParaRPr lang="en-IN" dirty="0" smtClean="0"/>
          </a:p>
          <a:p>
            <a:r>
              <a:rPr lang="en-IN" dirty="0" smtClean="0"/>
              <a:t>We can convert almost any object in </a:t>
            </a:r>
            <a:r>
              <a:rPr lang="en-IN" dirty="0"/>
              <a:t>P</a:t>
            </a:r>
            <a:r>
              <a:rPr lang="en-IN" dirty="0" smtClean="0"/>
              <a:t>ython to a string using a type constructor called </a:t>
            </a:r>
            <a:r>
              <a:rPr lang="en-IN" dirty="0" err="1" smtClean="0"/>
              <a:t>str</a:t>
            </a:r>
            <a:r>
              <a:rPr lang="en-IN" dirty="0" smtClean="0"/>
              <a:t>() function</a:t>
            </a:r>
          </a:p>
          <a:p>
            <a:pPr marL="0" indent="0">
              <a:buNone/>
            </a:pPr>
            <a:r>
              <a:rPr lang="en-IN" dirty="0" smtClean="0"/>
              <a:t>&gt;&gt;&gt; S=</a:t>
            </a:r>
            <a:r>
              <a:rPr lang="en-IN" dirty="0" err="1" smtClean="0"/>
              <a:t>str</a:t>
            </a:r>
            <a:r>
              <a:rPr lang="en-IN" dirty="0" smtClean="0"/>
              <a:t>(42)</a:t>
            </a:r>
          </a:p>
          <a:p>
            <a:pPr marL="0" indent="0">
              <a:buNone/>
            </a:pPr>
            <a:r>
              <a:rPr lang="en-IN" dirty="0" smtClean="0"/>
              <a:t>&gt;&gt;&gt; S</a:t>
            </a:r>
          </a:p>
          <a:p>
            <a:pPr marL="0" indent="0">
              <a:buNone/>
            </a:pPr>
            <a:r>
              <a:rPr lang="en-IN" dirty="0" smtClean="0"/>
              <a:t>‘42’</a:t>
            </a:r>
          </a:p>
          <a:p>
            <a:pPr marL="0" indent="0">
              <a:buNone/>
            </a:pPr>
            <a:r>
              <a:rPr lang="en-IN" dirty="0" smtClean="0"/>
              <a:t>&gt;&gt;&gt; type(S)</a:t>
            </a:r>
          </a:p>
          <a:p>
            <a:pPr marL="0" indent="0">
              <a:buNone/>
            </a:pPr>
            <a:r>
              <a:rPr lang="en-IN" dirty="0"/>
              <a:t>&lt;class ‘</a:t>
            </a:r>
            <a:r>
              <a:rPr lang="en-IN" dirty="0" err="1"/>
              <a:t>str</a:t>
            </a:r>
            <a:r>
              <a:rPr lang="en-IN" dirty="0" smtClean="0"/>
              <a:t>’&gt;</a:t>
            </a:r>
            <a:endParaRPr lang="en-IN" dirty="0"/>
          </a:p>
        </p:txBody>
      </p:sp>
    </p:spTree>
    <p:extLst>
      <p:ext uri="{BB962C8B-B14F-4D97-AF65-F5344CB8AC3E}">
        <p14:creationId xmlns:p14="http://schemas.microsoft.com/office/powerpoint/2010/main" val="32985680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4843"/>
            <a:ext cx="10515600" cy="6127844"/>
          </a:xfrm>
        </p:spPr>
        <p:txBody>
          <a:bodyPr>
            <a:normAutofit fontScale="77500" lnSpcReduction="20000"/>
          </a:bodyPr>
          <a:lstStyle/>
          <a:p>
            <a:r>
              <a:rPr lang="en-IN" b="1" dirty="0" smtClean="0"/>
              <a:t>Split(): String to list: </a:t>
            </a:r>
            <a:r>
              <a:rPr lang="en-IN" dirty="0" smtClean="0"/>
              <a:t>The split() function in a Python breaks a string into individual letters. Use split() method to chop up a string into a list of substrings, around a specific delimiter. The outcome of this method is a list</a:t>
            </a:r>
            <a:endParaRPr lang="en-IN" b="1" dirty="0" smtClean="0"/>
          </a:p>
          <a:p>
            <a:pPr marL="0" indent="0">
              <a:buNone/>
            </a:pPr>
            <a:r>
              <a:rPr lang="en-IN" dirty="0" smtClean="0"/>
              <a:t>&gt;&gt;&gt; s=“Python programming is easy”</a:t>
            </a:r>
          </a:p>
          <a:p>
            <a:pPr marL="0" indent="0">
              <a:buNone/>
            </a:pPr>
            <a:r>
              <a:rPr lang="en-IN" dirty="0" smtClean="0"/>
              <a:t>&gt;&gt;&gt; s</a:t>
            </a:r>
          </a:p>
          <a:p>
            <a:pPr marL="0" indent="0">
              <a:buNone/>
            </a:pPr>
            <a:r>
              <a:rPr lang="en-IN" dirty="0" smtClean="0"/>
              <a:t>‘</a:t>
            </a:r>
            <a:r>
              <a:rPr lang="en-IN" dirty="0"/>
              <a:t>Python programming is </a:t>
            </a:r>
            <a:r>
              <a:rPr lang="en-IN" dirty="0" smtClean="0"/>
              <a:t>easy’</a:t>
            </a:r>
          </a:p>
          <a:p>
            <a:pPr marL="0" indent="0">
              <a:buNone/>
            </a:pPr>
            <a:r>
              <a:rPr lang="en-IN" dirty="0" smtClean="0"/>
              <a:t>l=</a:t>
            </a:r>
            <a:r>
              <a:rPr lang="en-IN" dirty="0" err="1" smtClean="0"/>
              <a:t>s.split</a:t>
            </a:r>
            <a:r>
              <a:rPr lang="en-IN" dirty="0" smtClean="0"/>
              <a:t>()		# split without any argument</a:t>
            </a:r>
          </a:p>
          <a:p>
            <a:pPr marL="0" indent="0">
              <a:buNone/>
            </a:pPr>
            <a:r>
              <a:rPr lang="en-IN" dirty="0" smtClean="0"/>
              <a:t>&gt;&gt;&gt; l</a:t>
            </a:r>
          </a:p>
          <a:p>
            <a:pPr marL="0" indent="0">
              <a:buNone/>
            </a:pPr>
            <a:r>
              <a:rPr lang="en-IN" dirty="0" smtClean="0"/>
              <a:t>[‘Python’, ‘programming’, ‘is’, ’easy’]</a:t>
            </a:r>
          </a:p>
          <a:p>
            <a:pPr marL="0" indent="0">
              <a:buNone/>
            </a:pPr>
            <a:r>
              <a:rPr lang="en-IN" dirty="0"/>
              <a:t>&gt;&gt;&gt; s=“</a:t>
            </a:r>
            <a:r>
              <a:rPr lang="en-IN" dirty="0" err="1" smtClean="0"/>
              <a:t>Python,programming,is,easy</a:t>
            </a:r>
            <a:r>
              <a:rPr lang="en-IN" dirty="0" smtClean="0"/>
              <a:t>”</a:t>
            </a:r>
          </a:p>
          <a:p>
            <a:pPr marL="0" indent="0">
              <a:buNone/>
            </a:pPr>
            <a:r>
              <a:rPr lang="en-IN" dirty="0" smtClean="0"/>
              <a:t>&gt;&gt;&gt; s</a:t>
            </a:r>
          </a:p>
          <a:p>
            <a:pPr marL="0" indent="0">
              <a:buNone/>
            </a:pPr>
            <a:r>
              <a:rPr lang="en-IN" dirty="0" smtClean="0"/>
              <a:t>‘</a:t>
            </a:r>
            <a:r>
              <a:rPr lang="en-IN" dirty="0" err="1" smtClean="0"/>
              <a:t>Python,programming,is,easy</a:t>
            </a:r>
            <a:r>
              <a:rPr lang="en-IN" dirty="0" smtClean="0"/>
              <a:t>’</a:t>
            </a:r>
          </a:p>
          <a:p>
            <a:pPr marL="0" indent="0">
              <a:buNone/>
            </a:pPr>
            <a:r>
              <a:rPr lang="en-IN" dirty="0" smtClean="0"/>
              <a:t>&gt;&gt;&gt; l=</a:t>
            </a:r>
            <a:r>
              <a:rPr lang="en-IN" dirty="0" err="1" smtClean="0"/>
              <a:t>s.split</a:t>
            </a:r>
            <a:r>
              <a:rPr lang="en-IN" dirty="0" smtClean="0"/>
              <a:t>(‘,’)</a:t>
            </a:r>
            <a:r>
              <a:rPr lang="en-IN" dirty="0"/>
              <a:t>		# </a:t>
            </a:r>
            <a:r>
              <a:rPr lang="en-IN" dirty="0" smtClean="0"/>
              <a:t>split() with a argument</a:t>
            </a:r>
          </a:p>
          <a:p>
            <a:pPr marL="0" indent="0">
              <a:buNone/>
            </a:pPr>
            <a:r>
              <a:rPr lang="en-IN" dirty="0" smtClean="0"/>
              <a:t>&gt;&gt;&gt; l</a:t>
            </a:r>
          </a:p>
          <a:p>
            <a:pPr marL="0" indent="0">
              <a:buNone/>
            </a:pPr>
            <a:r>
              <a:rPr lang="en-IN" dirty="0"/>
              <a:t>[‘Python</a:t>
            </a:r>
            <a:r>
              <a:rPr lang="en-IN" dirty="0" smtClean="0"/>
              <a:t>’, ‘</a:t>
            </a:r>
            <a:r>
              <a:rPr lang="en-IN" dirty="0"/>
              <a:t>programming’, ‘is’, ’easy’]</a:t>
            </a:r>
          </a:p>
          <a:p>
            <a:pPr marL="0" indent="0">
              <a:buNone/>
            </a:pPr>
            <a:r>
              <a:rPr lang="en-IN" dirty="0" smtClean="0"/>
              <a:t>&gt;&gt;&gt;  type(l)</a:t>
            </a:r>
          </a:p>
          <a:p>
            <a:pPr marL="0" indent="0">
              <a:buNone/>
            </a:pPr>
            <a:r>
              <a:rPr lang="en-IN" dirty="0" smtClean="0"/>
              <a:t>&lt;class ‘list’&gt;</a:t>
            </a: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651135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2138"/>
            <a:ext cx="10515600" cy="5794826"/>
          </a:xfrm>
        </p:spPr>
        <p:txBody>
          <a:bodyPr>
            <a:normAutofit fontScale="92500" lnSpcReduction="20000"/>
          </a:bodyPr>
          <a:lstStyle/>
          <a:p>
            <a:r>
              <a:rPr lang="en-IN" b="1" dirty="0"/>
              <a:t>join(): join list back into a </a:t>
            </a:r>
            <a:r>
              <a:rPr lang="en-IN" b="1" dirty="0" smtClean="0"/>
              <a:t>string.</a:t>
            </a:r>
            <a:r>
              <a:rPr lang="en-IN" dirty="0" smtClean="0"/>
              <a:t> Use this method to join the list back into a string, with a specified delimiter in between. The outcome of join() method is a string.</a:t>
            </a:r>
          </a:p>
          <a:p>
            <a:pPr marL="0" indent="0">
              <a:buNone/>
            </a:pPr>
            <a:r>
              <a:rPr lang="en-IN" dirty="0" smtClean="0"/>
              <a:t>&gt;&gt;&gt; l</a:t>
            </a:r>
          </a:p>
          <a:p>
            <a:pPr marL="0" indent="0">
              <a:buNone/>
            </a:pPr>
            <a:r>
              <a:rPr lang="en-IN" dirty="0"/>
              <a:t>[</a:t>
            </a:r>
            <a:r>
              <a:rPr lang="en-IN" dirty="0" smtClean="0"/>
              <a:t>‘Python’, ‘programming’, ‘is’, ‘easy’]</a:t>
            </a:r>
          </a:p>
          <a:p>
            <a:pPr marL="0" indent="0">
              <a:buNone/>
            </a:pPr>
            <a:r>
              <a:rPr lang="en-IN" dirty="0" smtClean="0"/>
              <a:t>&gt;&gt;&gt; type(l)</a:t>
            </a:r>
          </a:p>
          <a:p>
            <a:pPr marL="0" indent="0">
              <a:buNone/>
            </a:pPr>
            <a:r>
              <a:rPr lang="en-IN" dirty="0" smtClean="0"/>
              <a:t>&lt;class ‘list’&gt;</a:t>
            </a:r>
          </a:p>
          <a:p>
            <a:pPr marL="0" indent="0">
              <a:buNone/>
            </a:pPr>
            <a:r>
              <a:rPr lang="en-IN" dirty="0" smtClean="0"/>
              <a:t>&gt;&gt;&gt; s = ‘  ‘.join(l)</a:t>
            </a:r>
          </a:p>
          <a:p>
            <a:pPr marL="0" indent="0">
              <a:buNone/>
            </a:pPr>
            <a:r>
              <a:rPr lang="en-IN" dirty="0" smtClean="0"/>
              <a:t>&gt;&gt;&gt; s</a:t>
            </a:r>
          </a:p>
          <a:p>
            <a:pPr marL="0" indent="0">
              <a:buNone/>
            </a:pPr>
            <a:r>
              <a:rPr lang="en-IN" dirty="0" smtClean="0"/>
              <a:t>‘Python programming is easy’</a:t>
            </a:r>
          </a:p>
          <a:p>
            <a:pPr marL="0" indent="0">
              <a:buNone/>
            </a:pPr>
            <a:r>
              <a:rPr lang="en-IN" dirty="0" smtClean="0"/>
              <a:t>&gt;&gt;&gt; s=‘.’.join(l)</a:t>
            </a:r>
          </a:p>
          <a:p>
            <a:pPr marL="0" indent="0">
              <a:buNone/>
            </a:pPr>
            <a:r>
              <a:rPr lang="en-IN" dirty="0" smtClean="0"/>
              <a:t>&gt;&gt;&gt; s</a:t>
            </a:r>
          </a:p>
          <a:p>
            <a:pPr marL="0" indent="0">
              <a:buNone/>
            </a:pPr>
            <a:r>
              <a:rPr lang="en-IN" dirty="0" smtClean="0"/>
              <a:t>‘</a:t>
            </a:r>
            <a:r>
              <a:rPr lang="en-IN" dirty="0" err="1" smtClean="0"/>
              <a:t>Python.programming.is.easy</a:t>
            </a:r>
            <a:r>
              <a:rPr lang="en-IN" dirty="0" smtClean="0"/>
              <a:t>’</a:t>
            </a:r>
          </a:p>
          <a:p>
            <a:pPr marL="0" indent="0">
              <a:buNone/>
            </a:pPr>
            <a:r>
              <a:rPr lang="en-IN" dirty="0" smtClean="0"/>
              <a:t>&gt;&gt;&gt; type (s)</a:t>
            </a:r>
          </a:p>
          <a:p>
            <a:pPr marL="0" indent="0">
              <a:buNone/>
            </a:pPr>
            <a:r>
              <a:rPr lang="en-IN" dirty="0" smtClean="0"/>
              <a:t>&lt;class ‘</a:t>
            </a:r>
            <a:r>
              <a:rPr lang="en-IN" dirty="0" err="1" smtClean="0"/>
              <a:t>str</a:t>
            </a:r>
            <a:r>
              <a:rPr lang="en-IN" dirty="0" smtClean="0"/>
              <a:t>’&gt;</a:t>
            </a:r>
          </a:p>
        </p:txBody>
      </p:sp>
    </p:spTree>
    <p:extLst>
      <p:ext uri="{BB962C8B-B14F-4D97-AF65-F5344CB8AC3E}">
        <p14:creationId xmlns:p14="http://schemas.microsoft.com/office/powerpoint/2010/main" val="18561160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7388"/>
          </a:xfrm>
        </p:spPr>
        <p:txBody>
          <a:bodyPr>
            <a:normAutofit fontScale="90000"/>
          </a:bodyPr>
          <a:lstStyle/>
          <a:p>
            <a:pPr algn="ctr"/>
            <a:r>
              <a:rPr lang="en-IN" b="1" dirty="0" smtClean="0"/>
              <a:t>String built-in methods</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6626327"/>
              </p:ext>
            </p:extLst>
          </p:nvPr>
        </p:nvGraphicFramePr>
        <p:xfrm>
          <a:off x="838200" y="968993"/>
          <a:ext cx="10515600" cy="5228650"/>
        </p:xfrm>
        <a:graphic>
          <a:graphicData uri="http://schemas.openxmlformats.org/drawingml/2006/table">
            <a:tbl>
              <a:tblPr firstRow="1" bandRow="1">
                <a:tableStyleId>{5C22544A-7EE6-4342-B048-85BDC9FD1C3A}</a:tableStyleId>
              </a:tblPr>
              <a:tblGrid>
                <a:gridCol w="772236">
                  <a:extLst>
                    <a:ext uri="{9D8B030D-6E8A-4147-A177-3AD203B41FA5}">
                      <a16:colId xmlns:a16="http://schemas.microsoft.com/office/drawing/2014/main" val="4062353301"/>
                    </a:ext>
                  </a:extLst>
                </a:gridCol>
                <a:gridCol w="1746913">
                  <a:extLst>
                    <a:ext uri="{9D8B030D-6E8A-4147-A177-3AD203B41FA5}">
                      <a16:colId xmlns:a16="http://schemas.microsoft.com/office/drawing/2014/main" val="1820418932"/>
                    </a:ext>
                  </a:extLst>
                </a:gridCol>
                <a:gridCol w="3944203">
                  <a:extLst>
                    <a:ext uri="{9D8B030D-6E8A-4147-A177-3AD203B41FA5}">
                      <a16:colId xmlns:a16="http://schemas.microsoft.com/office/drawing/2014/main" val="1472876649"/>
                    </a:ext>
                  </a:extLst>
                </a:gridCol>
                <a:gridCol w="4052248">
                  <a:extLst>
                    <a:ext uri="{9D8B030D-6E8A-4147-A177-3AD203B41FA5}">
                      <a16:colId xmlns:a16="http://schemas.microsoft.com/office/drawing/2014/main" val="2166915005"/>
                    </a:ext>
                  </a:extLst>
                </a:gridCol>
              </a:tblGrid>
              <a:tr h="442226">
                <a:tc>
                  <a:txBody>
                    <a:bodyPr/>
                    <a:lstStyle/>
                    <a:p>
                      <a:r>
                        <a:rPr lang="en-IN" dirty="0" err="1" smtClean="0"/>
                        <a:t>Sr.No</a:t>
                      </a:r>
                      <a:r>
                        <a:rPr lang="en-IN" dirty="0" smtClean="0"/>
                        <a:t>.</a:t>
                      </a:r>
                      <a:endParaRPr lang="en-IN" dirty="0"/>
                    </a:p>
                  </a:txBody>
                  <a:tcPr/>
                </a:tc>
                <a:tc>
                  <a:txBody>
                    <a:bodyPr/>
                    <a:lstStyle/>
                    <a:p>
                      <a:r>
                        <a:rPr lang="en-IN" dirty="0" smtClean="0"/>
                        <a:t>String operation</a:t>
                      </a:r>
                      <a:endParaRPr lang="en-IN" dirty="0"/>
                    </a:p>
                  </a:txBody>
                  <a:tcPr/>
                </a:tc>
                <a:tc>
                  <a:txBody>
                    <a:bodyPr/>
                    <a:lstStyle/>
                    <a:p>
                      <a:r>
                        <a:rPr lang="en-IN" dirty="0" smtClean="0"/>
                        <a:t>Explanation</a:t>
                      </a:r>
                      <a:endParaRPr lang="en-IN" dirty="0"/>
                    </a:p>
                  </a:txBody>
                  <a:tcPr/>
                </a:tc>
                <a:tc>
                  <a:txBody>
                    <a:bodyPr/>
                    <a:lstStyle/>
                    <a:p>
                      <a:r>
                        <a:rPr lang="en-IN" dirty="0" smtClean="0"/>
                        <a:t>Example</a:t>
                      </a:r>
                      <a:endParaRPr lang="en-IN" dirty="0"/>
                    </a:p>
                  </a:txBody>
                  <a:tcPr/>
                </a:tc>
                <a:extLst>
                  <a:ext uri="{0D108BD9-81ED-4DB2-BD59-A6C34878D82A}">
                    <a16:rowId xmlns:a16="http://schemas.microsoft.com/office/drawing/2014/main" val="3707934910"/>
                  </a:ext>
                </a:extLst>
              </a:tr>
              <a:tr h="442226">
                <a:tc>
                  <a:txBody>
                    <a:bodyPr/>
                    <a:lstStyle/>
                    <a:p>
                      <a:r>
                        <a:rPr lang="en-IN" dirty="0" smtClean="0"/>
                        <a:t>1</a:t>
                      </a:r>
                      <a:endParaRPr lang="en-IN" dirty="0"/>
                    </a:p>
                  </a:txBody>
                  <a:tcPr/>
                </a:tc>
                <a:tc>
                  <a:txBody>
                    <a:bodyPr/>
                    <a:lstStyle/>
                    <a:p>
                      <a:r>
                        <a:rPr lang="en-IN" dirty="0" smtClean="0"/>
                        <a:t>+</a:t>
                      </a:r>
                      <a:endParaRPr lang="en-IN" dirty="0"/>
                    </a:p>
                  </a:txBody>
                  <a:tcPr/>
                </a:tc>
                <a:tc>
                  <a:txBody>
                    <a:bodyPr/>
                    <a:lstStyle/>
                    <a:p>
                      <a:r>
                        <a:rPr lang="en-IN" dirty="0" smtClean="0"/>
                        <a:t>Adds two strings together</a:t>
                      </a:r>
                      <a:endParaRPr lang="en-IN" dirty="0"/>
                    </a:p>
                  </a:txBody>
                  <a:tcPr/>
                </a:tc>
                <a:tc>
                  <a:txBody>
                    <a:bodyPr/>
                    <a:lstStyle/>
                    <a:p>
                      <a:r>
                        <a:rPr lang="en-IN" dirty="0" smtClean="0"/>
                        <a:t>x=“</a:t>
                      </a:r>
                      <a:r>
                        <a:rPr lang="en-IN" dirty="0" err="1" smtClean="0"/>
                        <a:t>hello”+”world</a:t>
                      </a:r>
                      <a:r>
                        <a:rPr lang="en-IN" dirty="0" smtClean="0"/>
                        <a:t>”    #concatenate</a:t>
                      </a:r>
                      <a:endParaRPr lang="en-IN" dirty="0"/>
                    </a:p>
                  </a:txBody>
                  <a:tcPr/>
                </a:tc>
                <a:extLst>
                  <a:ext uri="{0D108BD9-81ED-4DB2-BD59-A6C34878D82A}">
                    <a16:rowId xmlns:a16="http://schemas.microsoft.com/office/drawing/2014/main" val="1775792459"/>
                  </a:ext>
                </a:extLst>
              </a:tr>
              <a:tr h="442226">
                <a:tc>
                  <a:txBody>
                    <a:bodyPr/>
                    <a:lstStyle/>
                    <a:p>
                      <a:r>
                        <a:rPr lang="en-IN" dirty="0" smtClean="0"/>
                        <a:t>2</a:t>
                      </a:r>
                      <a:endParaRPr lang="en-IN" dirty="0"/>
                    </a:p>
                  </a:txBody>
                  <a:tcPr/>
                </a:tc>
                <a:tc>
                  <a:txBody>
                    <a:bodyPr/>
                    <a:lstStyle/>
                    <a:p>
                      <a:r>
                        <a:rPr lang="en-IN" dirty="0" smtClean="0"/>
                        <a:t>*</a:t>
                      </a:r>
                      <a:endParaRPr lang="en-IN" dirty="0"/>
                    </a:p>
                  </a:txBody>
                  <a:tcPr/>
                </a:tc>
                <a:tc>
                  <a:txBody>
                    <a:bodyPr/>
                    <a:lstStyle/>
                    <a:p>
                      <a:r>
                        <a:rPr lang="en-IN" dirty="0" smtClean="0"/>
                        <a:t>Replicates a string</a:t>
                      </a:r>
                      <a:endParaRPr lang="en-IN" dirty="0"/>
                    </a:p>
                  </a:txBody>
                  <a:tcPr/>
                </a:tc>
                <a:tc>
                  <a:txBody>
                    <a:bodyPr/>
                    <a:lstStyle/>
                    <a:p>
                      <a:r>
                        <a:rPr lang="en-IN" dirty="0" smtClean="0"/>
                        <a:t>x=“ y“*5</a:t>
                      </a:r>
                      <a:r>
                        <a:rPr lang="en-IN" baseline="0" dirty="0" smtClean="0"/>
                        <a:t>              #repeat y 5 times</a:t>
                      </a:r>
                      <a:endParaRPr lang="en-IN" dirty="0"/>
                    </a:p>
                  </a:txBody>
                  <a:tcPr/>
                </a:tc>
                <a:extLst>
                  <a:ext uri="{0D108BD9-81ED-4DB2-BD59-A6C34878D82A}">
                    <a16:rowId xmlns:a16="http://schemas.microsoft.com/office/drawing/2014/main" val="1445240666"/>
                  </a:ext>
                </a:extLst>
              </a:tr>
              <a:tr h="442226">
                <a:tc>
                  <a:txBody>
                    <a:bodyPr/>
                    <a:lstStyle/>
                    <a:p>
                      <a:r>
                        <a:rPr lang="en-IN" dirty="0" smtClean="0"/>
                        <a:t>3</a:t>
                      </a:r>
                      <a:endParaRPr lang="en-IN" dirty="0"/>
                    </a:p>
                  </a:txBody>
                  <a:tcPr/>
                </a:tc>
                <a:tc>
                  <a:txBody>
                    <a:bodyPr/>
                    <a:lstStyle/>
                    <a:p>
                      <a:r>
                        <a:rPr lang="en-IN" dirty="0" smtClean="0"/>
                        <a:t>upper</a:t>
                      </a:r>
                      <a:endParaRPr lang="en-IN" dirty="0"/>
                    </a:p>
                  </a:txBody>
                  <a:tcPr/>
                </a:tc>
                <a:tc>
                  <a:txBody>
                    <a:bodyPr/>
                    <a:lstStyle/>
                    <a:p>
                      <a:r>
                        <a:rPr lang="en-IN" dirty="0" smtClean="0"/>
                        <a:t>converts a string to upper case</a:t>
                      </a:r>
                      <a:endParaRPr lang="en-IN" dirty="0"/>
                    </a:p>
                  </a:txBody>
                  <a:tcPr/>
                </a:tc>
                <a:tc>
                  <a:txBody>
                    <a:bodyPr/>
                    <a:lstStyle/>
                    <a:p>
                      <a:r>
                        <a:rPr lang="en-IN" dirty="0" err="1" smtClean="0"/>
                        <a:t>x.upper</a:t>
                      </a:r>
                      <a:r>
                        <a:rPr lang="en-IN" dirty="0" smtClean="0"/>
                        <a:t>()</a:t>
                      </a:r>
                      <a:endParaRPr lang="en-IN" dirty="0"/>
                    </a:p>
                  </a:txBody>
                  <a:tcPr/>
                </a:tc>
                <a:extLst>
                  <a:ext uri="{0D108BD9-81ED-4DB2-BD59-A6C34878D82A}">
                    <a16:rowId xmlns:a16="http://schemas.microsoft.com/office/drawing/2014/main" val="2952714625"/>
                  </a:ext>
                </a:extLst>
              </a:tr>
              <a:tr h="442226">
                <a:tc>
                  <a:txBody>
                    <a:bodyPr/>
                    <a:lstStyle/>
                    <a:p>
                      <a:r>
                        <a:rPr lang="en-IN" dirty="0" smtClean="0"/>
                        <a:t>4</a:t>
                      </a:r>
                      <a:endParaRPr lang="en-IN" dirty="0"/>
                    </a:p>
                  </a:txBody>
                  <a:tcPr/>
                </a:tc>
                <a:tc>
                  <a:txBody>
                    <a:bodyPr/>
                    <a:lstStyle/>
                    <a:p>
                      <a:r>
                        <a:rPr lang="en-IN" dirty="0" smtClean="0"/>
                        <a:t>lower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converts a string to lower case</a:t>
                      </a:r>
                    </a:p>
                  </a:txBody>
                  <a:tcPr/>
                </a:tc>
                <a:tc>
                  <a:txBody>
                    <a:bodyPr/>
                    <a:lstStyle/>
                    <a:p>
                      <a:r>
                        <a:rPr lang="en-IN" dirty="0" err="1" smtClean="0"/>
                        <a:t>x.lower</a:t>
                      </a:r>
                      <a:r>
                        <a:rPr lang="en-IN" dirty="0" smtClean="0"/>
                        <a:t>()</a:t>
                      </a:r>
                      <a:endParaRPr lang="en-IN" dirty="0"/>
                    </a:p>
                  </a:txBody>
                  <a:tcPr/>
                </a:tc>
                <a:extLst>
                  <a:ext uri="{0D108BD9-81ED-4DB2-BD59-A6C34878D82A}">
                    <a16:rowId xmlns:a16="http://schemas.microsoft.com/office/drawing/2014/main" val="1796818927"/>
                  </a:ext>
                </a:extLst>
              </a:tr>
              <a:tr h="442226">
                <a:tc>
                  <a:txBody>
                    <a:bodyPr/>
                    <a:lstStyle/>
                    <a:p>
                      <a:r>
                        <a:rPr lang="en-IN" dirty="0" smtClean="0"/>
                        <a:t>5</a:t>
                      </a:r>
                      <a:endParaRPr lang="en-IN" dirty="0"/>
                    </a:p>
                  </a:txBody>
                  <a:tcPr/>
                </a:tc>
                <a:tc>
                  <a:txBody>
                    <a:bodyPr/>
                    <a:lstStyle/>
                    <a:p>
                      <a:r>
                        <a:rPr lang="en-IN" dirty="0" smtClean="0"/>
                        <a:t>title</a:t>
                      </a:r>
                      <a:endParaRPr lang="en-IN" dirty="0"/>
                    </a:p>
                  </a:txBody>
                  <a:tcPr/>
                </a:tc>
                <a:tc>
                  <a:txBody>
                    <a:bodyPr/>
                    <a:lstStyle/>
                    <a:p>
                      <a:r>
                        <a:rPr lang="en-IN" dirty="0" smtClean="0"/>
                        <a:t>Capitalizes the first letter of each</a:t>
                      </a:r>
                      <a:r>
                        <a:rPr lang="en-IN" baseline="0" dirty="0" smtClean="0"/>
                        <a:t> word in a string</a:t>
                      </a:r>
                      <a:endParaRPr lang="en-IN" dirty="0"/>
                    </a:p>
                  </a:txBody>
                  <a:tcPr/>
                </a:tc>
                <a:tc>
                  <a:txBody>
                    <a:bodyPr/>
                    <a:lstStyle/>
                    <a:p>
                      <a:r>
                        <a:rPr lang="en-IN" dirty="0" err="1" smtClean="0"/>
                        <a:t>x.title</a:t>
                      </a:r>
                      <a:r>
                        <a:rPr lang="en-IN" dirty="0" smtClean="0"/>
                        <a:t>()</a:t>
                      </a:r>
                      <a:endParaRPr lang="en-IN" dirty="0"/>
                    </a:p>
                  </a:txBody>
                  <a:tcPr/>
                </a:tc>
                <a:extLst>
                  <a:ext uri="{0D108BD9-81ED-4DB2-BD59-A6C34878D82A}">
                    <a16:rowId xmlns:a16="http://schemas.microsoft.com/office/drawing/2014/main" val="3165972505"/>
                  </a:ext>
                </a:extLst>
              </a:tr>
              <a:tr h="442226">
                <a:tc>
                  <a:txBody>
                    <a:bodyPr/>
                    <a:lstStyle/>
                    <a:p>
                      <a:r>
                        <a:rPr lang="en-IN" dirty="0" smtClean="0"/>
                        <a:t>6</a:t>
                      </a:r>
                      <a:endParaRPr lang="en-IN" dirty="0"/>
                    </a:p>
                  </a:txBody>
                  <a:tcPr/>
                </a:tc>
                <a:tc>
                  <a:txBody>
                    <a:bodyPr/>
                    <a:lstStyle/>
                    <a:p>
                      <a:r>
                        <a:rPr lang="en-IN" dirty="0" smtClean="0"/>
                        <a:t>find, index</a:t>
                      </a:r>
                      <a:endParaRPr lang="en-IN" dirty="0"/>
                    </a:p>
                  </a:txBody>
                  <a:tcPr/>
                </a:tc>
                <a:tc>
                  <a:txBody>
                    <a:bodyPr/>
                    <a:lstStyle/>
                    <a:p>
                      <a:r>
                        <a:rPr lang="en-IN" sz="1800" b="0" i="0" kern="1200" dirty="0" smtClean="0">
                          <a:solidFill>
                            <a:schemeClr val="dk1"/>
                          </a:solidFill>
                          <a:effectLst/>
                          <a:latin typeface="+mn-lt"/>
                          <a:ea typeface="+mn-ea"/>
                          <a:cs typeface="+mn-cs"/>
                        </a:rPr>
                        <a:t>Searches the string for a specified value and returns the position of where it was found</a:t>
                      </a:r>
                      <a:endParaRPr lang="en-IN" dirty="0"/>
                    </a:p>
                  </a:txBody>
                  <a:tcPr/>
                </a:tc>
                <a:tc>
                  <a:txBody>
                    <a:bodyPr/>
                    <a:lstStyle/>
                    <a:p>
                      <a:r>
                        <a:rPr lang="en-IN" sz="1800" b="0" i="0" kern="1200" dirty="0" smtClean="0">
                          <a:solidFill>
                            <a:schemeClr val="dk1"/>
                          </a:solidFill>
                          <a:effectLst/>
                          <a:latin typeface="+mn-lt"/>
                          <a:ea typeface="+mn-ea"/>
                          <a:cs typeface="+mn-cs"/>
                        </a:rPr>
                        <a:t>&gt;&gt;&gt; txt = "Hello, welcome to my world."</a:t>
                      </a:r>
                      <a:r>
                        <a:rPr lang="en-IN" dirty="0" smtClean="0"/>
                        <a:t/>
                      </a:r>
                      <a:br>
                        <a:rPr lang="en-IN" dirty="0" smtClean="0"/>
                      </a:br>
                      <a:r>
                        <a:rPr lang="en-IN" dirty="0" smtClean="0"/>
                        <a:t>&gt;&gt;&gt; </a:t>
                      </a:r>
                      <a:r>
                        <a:rPr lang="en-IN" sz="1800" b="0" i="0" kern="1200" dirty="0" smtClean="0">
                          <a:solidFill>
                            <a:schemeClr val="dk1"/>
                          </a:solidFill>
                          <a:effectLst/>
                          <a:latin typeface="+mn-lt"/>
                          <a:ea typeface="+mn-ea"/>
                          <a:cs typeface="+mn-cs"/>
                        </a:rPr>
                        <a:t>x = </a:t>
                      </a:r>
                      <a:r>
                        <a:rPr lang="en-IN" sz="1800" b="0" i="0" kern="1200" dirty="0" err="1" smtClean="0">
                          <a:solidFill>
                            <a:schemeClr val="dk1"/>
                          </a:solidFill>
                          <a:effectLst/>
                          <a:latin typeface="+mn-lt"/>
                          <a:ea typeface="+mn-ea"/>
                          <a:cs typeface="+mn-cs"/>
                        </a:rPr>
                        <a:t>txt.find</a:t>
                      </a:r>
                      <a:r>
                        <a:rPr lang="en-IN" sz="1800" b="0" i="0" kern="1200" dirty="0" smtClean="0">
                          <a:solidFill>
                            <a:schemeClr val="dk1"/>
                          </a:solidFill>
                          <a:effectLst/>
                          <a:latin typeface="+mn-lt"/>
                          <a:ea typeface="+mn-ea"/>
                          <a:cs typeface="+mn-cs"/>
                        </a:rPr>
                        <a:t>("welcome")</a:t>
                      </a:r>
                      <a:r>
                        <a:rPr lang="en-IN" dirty="0" smtClean="0"/>
                        <a:t/>
                      </a:r>
                      <a:br>
                        <a:rPr lang="en-IN" dirty="0" smtClean="0"/>
                      </a:br>
                      <a:r>
                        <a:rPr lang="en-IN" dirty="0" smtClean="0"/>
                        <a:t>&gt;&gt;&gt; </a:t>
                      </a:r>
                      <a:r>
                        <a:rPr lang="en-IN" sz="1800" b="0" i="0" kern="1200" dirty="0" smtClean="0">
                          <a:solidFill>
                            <a:schemeClr val="dk1"/>
                          </a:solidFill>
                          <a:effectLst/>
                          <a:latin typeface="+mn-lt"/>
                          <a:ea typeface="+mn-ea"/>
                          <a:cs typeface="+mn-cs"/>
                        </a:rPr>
                        <a:t>print(x)</a:t>
                      </a:r>
                    </a:p>
                    <a:p>
                      <a:r>
                        <a:rPr lang="en-IN" sz="1800" b="0" i="0" kern="1200" dirty="0" smtClean="0">
                          <a:solidFill>
                            <a:schemeClr val="dk1"/>
                          </a:solidFill>
                          <a:effectLst/>
                          <a:latin typeface="+mn-lt"/>
                          <a:ea typeface="+mn-ea"/>
                          <a:cs typeface="+mn-cs"/>
                        </a:rPr>
                        <a:t>7</a:t>
                      </a:r>
                      <a:endParaRPr lang="en-IN" dirty="0" smtClean="0"/>
                    </a:p>
                  </a:txBody>
                  <a:tcPr/>
                </a:tc>
                <a:extLst>
                  <a:ext uri="{0D108BD9-81ED-4DB2-BD59-A6C34878D82A}">
                    <a16:rowId xmlns:a16="http://schemas.microsoft.com/office/drawing/2014/main" val="2547196407"/>
                  </a:ext>
                </a:extLst>
              </a:tr>
              <a:tr h="442226">
                <a:tc>
                  <a:txBody>
                    <a:bodyPr/>
                    <a:lstStyle/>
                    <a:p>
                      <a:r>
                        <a:rPr lang="en-IN" dirty="0" smtClean="0"/>
                        <a:t>7</a:t>
                      </a:r>
                      <a:endParaRPr lang="en-IN" dirty="0"/>
                    </a:p>
                  </a:txBody>
                  <a:tcPr/>
                </a:tc>
                <a:tc>
                  <a:txBody>
                    <a:bodyPr/>
                    <a:lstStyle/>
                    <a:p>
                      <a:r>
                        <a:rPr lang="en-IN" dirty="0" err="1" smtClean="0"/>
                        <a:t>rfind</a:t>
                      </a:r>
                      <a:r>
                        <a:rPr lang="en-IN" dirty="0" smtClean="0"/>
                        <a:t>, </a:t>
                      </a:r>
                      <a:r>
                        <a:rPr lang="en-IN" dirty="0" err="1" smtClean="0"/>
                        <a:t>rindex</a:t>
                      </a:r>
                      <a:endParaRPr lang="en-IN" dirty="0"/>
                    </a:p>
                  </a:txBody>
                  <a:tcPr/>
                </a:tc>
                <a:tc>
                  <a:txBody>
                    <a:bodyPr/>
                    <a:lstStyle/>
                    <a:p>
                      <a:r>
                        <a:rPr lang="en-IN" sz="1800" b="0" i="0" kern="1200" dirty="0" smtClean="0">
                          <a:solidFill>
                            <a:schemeClr val="dk1"/>
                          </a:solidFill>
                          <a:effectLst/>
                          <a:latin typeface="+mn-lt"/>
                          <a:ea typeface="+mn-ea"/>
                          <a:cs typeface="+mn-cs"/>
                        </a:rPr>
                        <a:t>Searches the string for a specified value and returns the last position of where it was found</a:t>
                      </a:r>
                      <a:endParaRPr lang="en-IN" dirty="0"/>
                    </a:p>
                  </a:txBody>
                  <a:tcPr/>
                </a:tc>
                <a:tc>
                  <a:txBody>
                    <a:bodyPr/>
                    <a:lstStyle/>
                    <a:p>
                      <a:r>
                        <a:rPr lang="it-IT" dirty="0" smtClean="0"/>
                        <a:t>&gt;&gt;&gt; txt = "Mi casa, tu casa."</a:t>
                      </a:r>
                    </a:p>
                    <a:p>
                      <a:r>
                        <a:rPr lang="it-IT" dirty="0" smtClean="0"/>
                        <a:t>&gt;&gt;&gt; x = txt.rfind("casa")</a:t>
                      </a:r>
                    </a:p>
                    <a:p>
                      <a:r>
                        <a:rPr lang="it-IT" dirty="0" smtClean="0"/>
                        <a:t>&gt;&gt;&gt; print(x)</a:t>
                      </a:r>
                    </a:p>
                    <a:p>
                      <a:r>
                        <a:rPr lang="it-IT" dirty="0" smtClean="0"/>
                        <a:t>12</a:t>
                      </a:r>
                      <a:endParaRPr lang="en-IN" dirty="0" smtClean="0"/>
                    </a:p>
                  </a:txBody>
                  <a:tcPr/>
                </a:tc>
                <a:extLst>
                  <a:ext uri="{0D108BD9-81ED-4DB2-BD59-A6C34878D82A}">
                    <a16:rowId xmlns:a16="http://schemas.microsoft.com/office/drawing/2014/main" val="299833269"/>
                  </a:ext>
                </a:extLst>
              </a:tr>
            </a:tbl>
          </a:graphicData>
        </a:graphic>
      </p:graphicFrame>
    </p:spTree>
    <p:extLst>
      <p:ext uri="{BB962C8B-B14F-4D97-AF65-F5344CB8AC3E}">
        <p14:creationId xmlns:p14="http://schemas.microsoft.com/office/powerpoint/2010/main" val="27225242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59498070"/>
              </p:ext>
            </p:extLst>
          </p:nvPr>
        </p:nvGraphicFramePr>
        <p:xfrm>
          <a:off x="961030" y="419905"/>
          <a:ext cx="10515600" cy="5471426"/>
        </p:xfrm>
        <a:graphic>
          <a:graphicData uri="http://schemas.openxmlformats.org/drawingml/2006/table">
            <a:tbl>
              <a:tblPr firstRow="1" bandRow="1">
                <a:tableStyleId>{5C22544A-7EE6-4342-B048-85BDC9FD1C3A}</a:tableStyleId>
              </a:tblPr>
              <a:tblGrid>
                <a:gridCol w="772236">
                  <a:extLst>
                    <a:ext uri="{9D8B030D-6E8A-4147-A177-3AD203B41FA5}">
                      <a16:colId xmlns:a16="http://schemas.microsoft.com/office/drawing/2014/main" val="3196318062"/>
                    </a:ext>
                  </a:extLst>
                </a:gridCol>
                <a:gridCol w="1746913">
                  <a:extLst>
                    <a:ext uri="{9D8B030D-6E8A-4147-A177-3AD203B41FA5}">
                      <a16:colId xmlns:a16="http://schemas.microsoft.com/office/drawing/2014/main" val="317946878"/>
                    </a:ext>
                  </a:extLst>
                </a:gridCol>
                <a:gridCol w="3944203">
                  <a:extLst>
                    <a:ext uri="{9D8B030D-6E8A-4147-A177-3AD203B41FA5}">
                      <a16:colId xmlns:a16="http://schemas.microsoft.com/office/drawing/2014/main" val="2917561068"/>
                    </a:ext>
                  </a:extLst>
                </a:gridCol>
                <a:gridCol w="4052248">
                  <a:extLst>
                    <a:ext uri="{9D8B030D-6E8A-4147-A177-3AD203B41FA5}">
                      <a16:colId xmlns:a16="http://schemas.microsoft.com/office/drawing/2014/main" val="2923369699"/>
                    </a:ext>
                  </a:extLst>
                </a:gridCol>
              </a:tblGrid>
              <a:tr h="442226">
                <a:tc>
                  <a:txBody>
                    <a:bodyPr/>
                    <a:lstStyle/>
                    <a:p>
                      <a:r>
                        <a:rPr lang="en-IN" dirty="0" err="1" smtClean="0"/>
                        <a:t>Sr.No</a:t>
                      </a:r>
                      <a:r>
                        <a:rPr lang="en-IN" dirty="0" smtClean="0"/>
                        <a:t>.</a:t>
                      </a:r>
                      <a:endParaRPr lang="en-IN" dirty="0"/>
                    </a:p>
                  </a:txBody>
                  <a:tcPr/>
                </a:tc>
                <a:tc>
                  <a:txBody>
                    <a:bodyPr/>
                    <a:lstStyle/>
                    <a:p>
                      <a:r>
                        <a:rPr lang="en-IN" dirty="0" smtClean="0"/>
                        <a:t>String operation</a:t>
                      </a:r>
                      <a:endParaRPr lang="en-IN" dirty="0"/>
                    </a:p>
                  </a:txBody>
                  <a:tcPr/>
                </a:tc>
                <a:tc>
                  <a:txBody>
                    <a:bodyPr/>
                    <a:lstStyle/>
                    <a:p>
                      <a:r>
                        <a:rPr lang="en-IN" dirty="0" smtClean="0"/>
                        <a:t>Explanation</a:t>
                      </a:r>
                      <a:endParaRPr lang="en-IN" dirty="0"/>
                    </a:p>
                  </a:txBody>
                  <a:tcPr/>
                </a:tc>
                <a:tc>
                  <a:txBody>
                    <a:bodyPr/>
                    <a:lstStyle/>
                    <a:p>
                      <a:r>
                        <a:rPr lang="en-IN" dirty="0" smtClean="0"/>
                        <a:t>Example</a:t>
                      </a:r>
                      <a:endParaRPr lang="en-IN" dirty="0"/>
                    </a:p>
                  </a:txBody>
                  <a:tcPr/>
                </a:tc>
                <a:extLst>
                  <a:ext uri="{0D108BD9-81ED-4DB2-BD59-A6C34878D82A}">
                    <a16:rowId xmlns:a16="http://schemas.microsoft.com/office/drawing/2014/main" val="3668121584"/>
                  </a:ext>
                </a:extLst>
              </a:tr>
              <a:tr h="442226">
                <a:tc>
                  <a:txBody>
                    <a:bodyPr/>
                    <a:lstStyle/>
                    <a:p>
                      <a:r>
                        <a:rPr lang="en-IN" dirty="0" smtClean="0"/>
                        <a:t>8</a:t>
                      </a:r>
                      <a:endParaRPr lang="en-IN" dirty="0"/>
                    </a:p>
                  </a:txBody>
                  <a:tcPr/>
                </a:tc>
                <a:tc>
                  <a:txBody>
                    <a:bodyPr/>
                    <a:lstStyle/>
                    <a:p>
                      <a:r>
                        <a:rPr lang="en-IN" dirty="0" err="1" smtClean="0"/>
                        <a:t>startswith</a:t>
                      </a:r>
                      <a:r>
                        <a:rPr lang="en-IN" dirty="0" smtClean="0"/>
                        <a:t>, </a:t>
                      </a:r>
                      <a:r>
                        <a:rPr lang="en-IN" dirty="0" err="1" smtClean="0"/>
                        <a:t>endswith</a:t>
                      </a:r>
                      <a:endParaRPr lang="en-IN" dirty="0"/>
                    </a:p>
                  </a:txBody>
                  <a:tcPr/>
                </a:tc>
                <a:tc>
                  <a:txBody>
                    <a:bodyPr/>
                    <a:lstStyle/>
                    <a:p>
                      <a:r>
                        <a:rPr lang="en-IN" sz="1800" b="0" i="0" kern="1200" dirty="0" smtClean="0">
                          <a:solidFill>
                            <a:schemeClr val="dk1"/>
                          </a:solidFill>
                          <a:effectLst/>
                          <a:latin typeface="+mn-lt"/>
                          <a:ea typeface="+mn-ea"/>
                          <a:cs typeface="+mn-cs"/>
                        </a:rPr>
                        <a:t>Returns true if the string starts/ends with the specified value</a:t>
                      </a:r>
                      <a:endParaRPr lang="en-IN" dirty="0"/>
                    </a:p>
                  </a:txBody>
                  <a:tcPr/>
                </a:tc>
                <a:tc>
                  <a:txBody>
                    <a:bodyPr/>
                    <a:lstStyle/>
                    <a:p>
                      <a:r>
                        <a:rPr lang="en-IN" sz="1800" b="0" i="0" kern="1200" dirty="0" smtClean="0">
                          <a:solidFill>
                            <a:schemeClr val="dk1"/>
                          </a:solidFill>
                          <a:effectLst/>
                          <a:latin typeface="+mn-lt"/>
                          <a:ea typeface="+mn-ea"/>
                          <a:cs typeface="+mn-cs"/>
                        </a:rPr>
                        <a:t>&gt;&gt;&gt; txt = "Hello, welcome to my world."</a:t>
                      </a:r>
                      <a:br>
                        <a:rPr lang="en-IN" sz="1800" b="0" i="0" kern="1200" dirty="0" smtClean="0">
                          <a:solidFill>
                            <a:schemeClr val="dk1"/>
                          </a:solidFill>
                          <a:effectLst/>
                          <a:latin typeface="+mn-lt"/>
                          <a:ea typeface="+mn-ea"/>
                          <a:cs typeface="+mn-cs"/>
                        </a:rPr>
                      </a:br>
                      <a:r>
                        <a:rPr lang="en-IN" sz="1800" b="0" i="0" kern="1200" dirty="0" smtClean="0">
                          <a:solidFill>
                            <a:schemeClr val="dk1"/>
                          </a:solidFill>
                          <a:effectLst/>
                          <a:latin typeface="+mn-lt"/>
                          <a:ea typeface="+mn-ea"/>
                          <a:cs typeface="+mn-cs"/>
                        </a:rPr>
                        <a:t>&gt;&gt;&gt;</a:t>
                      </a:r>
                      <a:r>
                        <a:rPr lang="en-IN" sz="1800" b="0" i="0" kern="1200" baseline="0" dirty="0" smtClean="0">
                          <a:solidFill>
                            <a:schemeClr val="dk1"/>
                          </a:solidFill>
                          <a:effectLst/>
                          <a:latin typeface="+mn-lt"/>
                          <a:ea typeface="+mn-ea"/>
                          <a:cs typeface="+mn-cs"/>
                        </a:rPr>
                        <a:t> </a:t>
                      </a:r>
                      <a:r>
                        <a:rPr lang="en-IN" sz="1800" b="0" i="0" kern="1200" dirty="0" smtClean="0">
                          <a:solidFill>
                            <a:schemeClr val="dk1"/>
                          </a:solidFill>
                          <a:effectLst/>
                          <a:latin typeface="+mn-lt"/>
                          <a:ea typeface="+mn-ea"/>
                          <a:cs typeface="+mn-cs"/>
                        </a:rPr>
                        <a:t>x = </a:t>
                      </a:r>
                      <a:r>
                        <a:rPr lang="en-IN" sz="1800" b="0" i="0" kern="1200" dirty="0" err="1" smtClean="0">
                          <a:solidFill>
                            <a:schemeClr val="dk1"/>
                          </a:solidFill>
                          <a:effectLst/>
                          <a:latin typeface="+mn-lt"/>
                          <a:ea typeface="+mn-ea"/>
                          <a:cs typeface="+mn-cs"/>
                        </a:rPr>
                        <a:t>txt.startswith</a:t>
                      </a:r>
                      <a:r>
                        <a:rPr lang="en-IN" sz="1800" b="0" i="0" kern="1200" dirty="0" smtClean="0">
                          <a:solidFill>
                            <a:schemeClr val="dk1"/>
                          </a:solidFill>
                          <a:effectLst/>
                          <a:latin typeface="+mn-lt"/>
                          <a:ea typeface="+mn-ea"/>
                          <a:cs typeface="+mn-cs"/>
                        </a:rPr>
                        <a:t>("Hello")</a:t>
                      </a:r>
                      <a:br>
                        <a:rPr lang="en-IN" sz="1800" b="0" i="0" kern="1200" dirty="0" smtClean="0">
                          <a:solidFill>
                            <a:schemeClr val="dk1"/>
                          </a:solidFill>
                          <a:effectLst/>
                          <a:latin typeface="+mn-lt"/>
                          <a:ea typeface="+mn-ea"/>
                          <a:cs typeface="+mn-cs"/>
                        </a:rPr>
                      </a:br>
                      <a:r>
                        <a:rPr lang="en-IN" sz="1800" b="0" i="0" kern="1200" dirty="0" smtClean="0">
                          <a:solidFill>
                            <a:schemeClr val="dk1"/>
                          </a:solidFill>
                          <a:effectLst/>
                          <a:latin typeface="+mn-lt"/>
                          <a:ea typeface="+mn-ea"/>
                          <a:cs typeface="+mn-cs"/>
                        </a:rPr>
                        <a:t>&gt;&gt;&gt; print(x)</a:t>
                      </a:r>
                    </a:p>
                    <a:p>
                      <a:r>
                        <a:rPr lang="en-IN" sz="1800" b="0" i="0" u="none" strike="noStrike" kern="1200" dirty="0" smtClean="0">
                          <a:solidFill>
                            <a:schemeClr val="dk1"/>
                          </a:solidFill>
                          <a:effectLst/>
                          <a:latin typeface="+mn-lt"/>
                          <a:ea typeface="+mn-ea"/>
                          <a:cs typeface="+mn-cs"/>
                        </a:rPr>
                        <a:t>True</a:t>
                      </a:r>
                      <a:endParaRPr lang="en-IN" dirty="0"/>
                    </a:p>
                  </a:txBody>
                  <a:tcPr/>
                </a:tc>
                <a:extLst>
                  <a:ext uri="{0D108BD9-81ED-4DB2-BD59-A6C34878D82A}">
                    <a16:rowId xmlns:a16="http://schemas.microsoft.com/office/drawing/2014/main" val="890532678"/>
                  </a:ext>
                </a:extLst>
              </a:tr>
              <a:tr h="442226">
                <a:tc>
                  <a:txBody>
                    <a:bodyPr/>
                    <a:lstStyle/>
                    <a:p>
                      <a:r>
                        <a:rPr lang="en-IN" dirty="0" smtClean="0"/>
                        <a:t>9</a:t>
                      </a:r>
                      <a:endParaRPr lang="en-IN" dirty="0"/>
                    </a:p>
                  </a:txBody>
                  <a:tcPr/>
                </a:tc>
                <a:tc>
                  <a:txBody>
                    <a:bodyPr/>
                    <a:lstStyle/>
                    <a:p>
                      <a:r>
                        <a:rPr lang="en-IN" dirty="0" smtClean="0"/>
                        <a:t>replace</a:t>
                      </a:r>
                      <a:endParaRPr lang="en-IN" dirty="0"/>
                    </a:p>
                  </a:txBody>
                  <a:tcPr/>
                </a:tc>
                <a:tc>
                  <a:txBody>
                    <a:bodyPr/>
                    <a:lstStyle/>
                    <a:p>
                      <a:r>
                        <a:rPr lang="en-IN" sz="1800" b="0" i="0" kern="1200" dirty="0" smtClean="0">
                          <a:solidFill>
                            <a:schemeClr val="dk1"/>
                          </a:solidFill>
                          <a:effectLst/>
                          <a:latin typeface="+mn-lt"/>
                          <a:ea typeface="+mn-ea"/>
                          <a:cs typeface="+mn-cs"/>
                        </a:rPr>
                        <a:t>Returns a string where a specified value is replaced with a specified value</a:t>
                      </a:r>
                    </a:p>
                    <a:p>
                      <a:r>
                        <a:rPr lang="en-IN" sz="1800" b="0" i="0" kern="1200" dirty="0" smtClean="0">
                          <a:solidFill>
                            <a:schemeClr val="dk1"/>
                          </a:solidFill>
                          <a:effectLst/>
                          <a:latin typeface="+mn-lt"/>
                          <a:ea typeface="+mn-ea"/>
                          <a:cs typeface="+mn-cs"/>
                        </a:rPr>
                        <a:t>(Replaces a target with a new string)</a:t>
                      </a:r>
                      <a:endParaRPr lang="en-IN" dirty="0"/>
                    </a:p>
                  </a:txBody>
                  <a:tcPr/>
                </a:tc>
                <a:tc>
                  <a:txBody>
                    <a:bodyPr/>
                    <a:lstStyle/>
                    <a:p>
                      <a:r>
                        <a:rPr lang="en-IN" sz="1800" b="0" i="0" kern="1200" dirty="0" smtClean="0">
                          <a:solidFill>
                            <a:schemeClr val="dk1"/>
                          </a:solidFill>
                          <a:effectLst/>
                          <a:latin typeface="+mn-lt"/>
                          <a:ea typeface="+mn-ea"/>
                          <a:cs typeface="+mn-cs"/>
                        </a:rPr>
                        <a:t>&gt;&gt;&gt; txt = "I like bananas"</a:t>
                      </a:r>
                      <a:r>
                        <a:rPr lang="en-IN" dirty="0" smtClean="0"/>
                        <a:t/>
                      </a:r>
                      <a:br>
                        <a:rPr lang="en-IN" dirty="0" smtClean="0"/>
                      </a:br>
                      <a:r>
                        <a:rPr lang="en-IN" dirty="0" smtClean="0"/>
                        <a:t>&gt;&gt;&gt; </a:t>
                      </a:r>
                      <a:r>
                        <a:rPr lang="en-IN" sz="1800" b="0" i="0" kern="1200" dirty="0" smtClean="0">
                          <a:solidFill>
                            <a:schemeClr val="dk1"/>
                          </a:solidFill>
                          <a:effectLst/>
                          <a:latin typeface="+mn-lt"/>
                          <a:ea typeface="+mn-ea"/>
                          <a:cs typeface="+mn-cs"/>
                        </a:rPr>
                        <a:t>x = txt.replace("bananas", "apples")</a:t>
                      </a:r>
                      <a:r>
                        <a:rPr lang="en-IN" dirty="0" smtClean="0"/>
                        <a:t/>
                      </a:r>
                      <a:br>
                        <a:rPr lang="en-IN" dirty="0" smtClean="0"/>
                      </a:br>
                      <a:r>
                        <a:rPr lang="en-IN" dirty="0" smtClean="0"/>
                        <a:t>&gt;&gt;&gt; </a:t>
                      </a:r>
                      <a:r>
                        <a:rPr lang="en-IN" sz="1800" b="0" i="0" kern="1200" dirty="0" smtClean="0">
                          <a:solidFill>
                            <a:schemeClr val="dk1"/>
                          </a:solidFill>
                          <a:effectLst/>
                          <a:latin typeface="+mn-lt"/>
                          <a:ea typeface="+mn-ea"/>
                          <a:cs typeface="+mn-cs"/>
                        </a:rPr>
                        <a:t>print(x)</a:t>
                      </a:r>
                    </a:p>
                    <a:p>
                      <a:r>
                        <a:rPr lang="en-IN" dirty="0" smtClean="0"/>
                        <a:t>I like apples</a:t>
                      </a:r>
                      <a:endParaRPr lang="en-IN" dirty="0"/>
                    </a:p>
                  </a:txBody>
                  <a:tcPr/>
                </a:tc>
                <a:extLst>
                  <a:ext uri="{0D108BD9-81ED-4DB2-BD59-A6C34878D82A}">
                    <a16:rowId xmlns:a16="http://schemas.microsoft.com/office/drawing/2014/main" val="2604874555"/>
                  </a:ext>
                </a:extLst>
              </a:tr>
              <a:tr h="442226">
                <a:tc>
                  <a:txBody>
                    <a:bodyPr/>
                    <a:lstStyle/>
                    <a:p>
                      <a:r>
                        <a:rPr lang="en-IN" dirty="0" smtClean="0"/>
                        <a:t>10</a:t>
                      </a:r>
                      <a:endParaRPr lang="en-IN" dirty="0"/>
                    </a:p>
                  </a:txBody>
                  <a:tcPr/>
                </a:tc>
                <a:tc>
                  <a:txBody>
                    <a:bodyPr/>
                    <a:lstStyle/>
                    <a:p>
                      <a:r>
                        <a:rPr lang="en-IN" dirty="0" smtClean="0"/>
                        <a:t>strip, </a:t>
                      </a:r>
                      <a:r>
                        <a:rPr lang="en-IN" dirty="0" err="1" smtClean="0"/>
                        <a:t>rstrip</a:t>
                      </a:r>
                      <a:r>
                        <a:rPr lang="en-IN" dirty="0" smtClean="0"/>
                        <a:t>, </a:t>
                      </a:r>
                      <a:r>
                        <a:rPr lang="en-IN" dirty="0" err="1" smtClean="0"/>
                        <a:t>lstrip</a:t>
                      </a:r>
                      <a:endParaRPr lang="en-IN" dirty="0"/>
                    </a:p>
                  </a:txBody>
                  <a:tcPr/>
                </a:tc>
                <a:tc>
                  <a:txBody>
                    <a:bodyPr/>
                    <a:lstStyle/>
                    <a:p>
                      <a:r>
                        <a:rPr lang="en-IN" sz="1800" b="0" i="0" kern="1200" dirty="0" smtClean="0">
                          <a:solidFill>
                            <a:schemeClr val="dk1"/>
                          </a:solidFill>
                          <a:effectLst/>
                          <a:latin typeface="+mn-lt"/>
                          <a:ea typeface="+mn-ea"/>
                          <a:cs typeface="+mn-cs"/>
                        </a:rPr>
                        <a:t>Returns a trimmed version of the string.</a:t>
                      </a:r>
                    </a:p>
                    <a:p>
                      <a:r>
                        <a:rPr lang="en-IN" sz="1800" b="0" i="0" kern="1200" dirty="0" smtClean="0">
                          <a:solidFill>
                            <a:schemeClr val="dk1"/>
                          </a:solidFill>
                          <a:effectLst/>
                          <a:latin typeface="+mn-lt"/>
                          <a:ea typeface="+mn-ea"/>
                          <a:cs typeface="+mn-cs"/>
                        </a:rPr>
                        <a:t>Returns a right trim version of the string</a:t>
                      </a:r>
                    </a:p>
                    <a:p>
                      <a:r>
                        <a:rPr lang="en-IN" sz="1800" b="0" i="0" kern="1200" dirty="0" smtClean="0">
                          <a:solidFill>
                            <a:schemeClr val="dk1"/>
                          </a:solidFill>
                          <a:effectLst/>
                          <a:latin typeface="+mn-lt"/>
                          <a:ea typeface="+mn-ea"/>
                          <a:cs typeface="+mn-cs"/>
                        </a:rPr>
                        <a:t>Returns a left trim version of the string</a:t>
                      </a:r>
                      <a:endParaRPr lang="en-IN" dirty="0"/>
                    </a:p>
                  </a:txBody>
                  <a:tcPr/>
                </a:tc>
                <a:tc>
                  <a:txBody>
                    <a:bodyPr/>
                    <a:lstStyle/>
                    <a:p>
                      <a:r>
                        <a:rPr lang="en-IN" sz="1800" b="0" i="0" kern="1200" dirty="0" smtClean="0">
                          <a:solidFill>
                            <a:schemeClr val="dk1"/>
                          </a:solidFill>
                          <a:effectLst/>
                          <a:latin typeface="+mn-lt"/>
                          <a:ea typeface="+mn-ea"/>
                          <a:cs typeface="+mn-cs"/>
                        </a:rPr>
                        <a:t>&gt;&gt;&gt; txt = "     banana     "</a:t>
                      </a:r>
                    </a:p>
                    <a:p>
                      <a:r>
                        <a:rPr lang="en-IN" sz="1800" b="0" i="0" kern="1200" dirty="0" smtClean="0">
                          <a:solidFill>
                            <a:schemeClr val="dk1"/>
                          </a:solidFill>
                          <a:effectLst/>
                          <a:latin typeface="+mn-lt"/>
                          <a:ea typeface="+mn-ea"/>
                          <a:cs typeface="+mn-cs"/>
                        </a:rPr>
                        <a:t>&gt;&gt;&gt; x = txt.lstrip()</a:t>
                      </a:r>
                    </a:p>
                    <a:p>
                      <a:r>
                        <a:rPr lang="en-IN" sz="1800" b="0" i="0" kern="1200" dirty="0" smtClean="0">
                          <a:solidFill>
                            <a:schemeClr val="dk1"/>
                          </a:solidFill>
                          <a:effectLst/>
                          <a:latin typeface="+mn-lt"/>
                          <a:ea typeface="+mn-ea"/>
                          <a:cs typeface="+mn-cs"/>
                        </a:rPr>
                        <a:t>&gt;&gt;&gt; print("of all fruits", x, "is my favourite")</a:t>
                      </a:r>
                    </a:p>
                    <a:p>
                      <a:r>
                        <a:rPr lang="en-IN" sz="1800" b="0" i="0" kern="1200" dirty="0" smtClean="0">
                          <a:solidFill>
                            <a:schemeClr val="dk1"/>
                          </a:solidFill>
                          <a:effectLst/>
                          <a:latin typeface="+mn-lt"/>
                          <a:ea typeface="+mn-ea"/>
                          <a:cs typeface="+mn-cs"/>
                        </a:rPr>
                        <a:t>of all fruits banana     is my favourite</a:t>
                      </a:r>
                      <a:endParaRPr lang="en-IN" dirty="0"/>
                    </a:p>
                  </a:txBody>
                  <a:tcPr/>
                </a:tc>
                <a:extLst>
                  <a:ext uri="{0D108BD9-81ED-4DB2-BD59-A6C34878D82A}">
                    <a16:rowId xmlns:a16="http://schemas.microsoft.com/office/drawing/2014/main" val="1045239734"/>
                  </a:ext>
                </a:extLst>
              </a:tr>
              <a:tr h="442226">
                <a:tc>
                  <a:txBody>
                    <a:bodyPr/>
                    <a:lstStyle/>
                    <a:p>
                      <a:r>
                        <a:rPr lang="en-IN" dirty="0" smtClean="0"/>
                        <a:t>11</a:t>
                      </a:r>
                      <a:endParaRPr lang="en-IN" dirty="0"/>
                    </a:p>
                  </a:txBody>
                  <a:tcPr/>
                </a:tc>
                <a:tc>
                  <a:txBody>
                    <a:bodyPr/>
                    <a:lstStyle/>
                    <a:p>
                      <a:r>
                        <a:rPr lang="en-IN" dirty="0" smtClean="0"/>
                        <a:t>encode</a:t>
                      </a:r>
                      <a:endParaRPr lang="en-IN" dirty="0"/>
                    </a:p>
                  </a:txBody>
                  <a:tcPr/>
                </a:tc>
                <a:tc>
                  <a:txBody>
                    <a:bodyPr/>
                    <a:lstStyle/>
                    <a:p>
                      <a:r>
                        <a:rPr lang="en-IN" sz="1800" b="0" i="0" kern="1200" dirty="0" smtClean="0">
                          <a:solidFill>
                            <a:schemeClr val="dk1"/>
                          </a:solidFill>
                          <a:effectLst/>
                          <a:latin typeface="+mn-lt"/>
                          <a:ea typeface="+mn-ea"/>
                          <a:cs typeface="+mn-cs"/>
                        </a:rPr>
                        <a:t>Returns an encoded version of the string.</a:t>
                      </a:r>
                    </a:p>
                    <a:p>
                      <a:r>
                        <a:rPr lang="en-IN" sz="1800" b="0" i="0" kern="1200" dirty="0" smtClean="0">
                          <a:solidFill>
                            <a:schemeClr val="dk1"/>
                          </a:solidFill>
                          <a:effectLst/>
                          <a:latin typeface="+mn-lt"/>
                          <a:ea typeface="+mn-ea"/>
                          <a:cs typeface="+mn-cs"/>
                        </a:rPr>
                        <a:t>Default encoding is UTF-8.</a:t>
                      </a:r>
                    </a:p>
                    <a:p>
                      <a:endParaRPr lang="en-IN" dirty="0"/>
                    </a:p>
                  </a:txBody>
                  <a:tcPr/>
                </a:tc>
                <a:tc>
                  <a:txBody>
                    <a:bodyPr/>
                    <a:lstStyle/>
                    <a:p>
                      <a:r>
                        <a:rPr lang="en-IN" dirty="0" smtClean="0"/>
                        <a:t>&gt;&gt;&gt; txt = "My name is </a:t>
                      </a:r>
                      <a:r>
                        <a:rPr lang="en-IN" dirty="0" err="1" smtClean="0"/>
                        <a:t>Ståle</a:t>
                      </a:r>
                      <a:r>
                        <a:rPr lang="en-IN" dirty="0" smtClean="0"/>
                        <a:t>"</a:t>
                      </a:r>
                    </a:p>
                    <a:p>
                      <a:r>
                        <a:rPr lang="en-IN" dirty="0" smtClean="0"/>
                        <a:t>&gt;&gt;&gt; x = </a:t>
                      </a:r>
                      <a:r>
                        <a:rPr lang="en-IN" dirty="0" err="1" smtClean="0"/>
                        <a:t>txt.encode</a:t>
                      </a:r>
                      <a:r>
                        <a:rPr lang="en-IN" dirty="0" smtClean="0"/>
                        <a:t>()</a:t>
                      </a:r>
                    </a:p>
                    <a:p>
                      <a:r>
                        <a:rPr lang="en-IN" dirty="0" smtClean="0"/>
                        <a:t>&gt;&gt;&gt; print(x)</a:t>
                      </a:r>
                    </a:p>
                    <a:p>
                      <a:r>
                        <a:rPr lang="en-IN" sz="1800" b="0" i="0" kern="1200" dirty="0" err="1" smtClean="0">
                          <a:solidFill>
                            <a:schemeClr val="dk1"/>
                          </a:solidFill>
                          <a:effectLst/>
                          <a:latin typeface="+mn-lt"/>
                          <a:ea typeface="+mn-ea"/>
                          <a:cs typeface="+mn-cs"/>
                        </a:rPr>
                        <a:t>b'My</a:t>
                      </a:r>
                      <a:r>
                        <a:rPr lang="en-IN" sz="1800" b="0" i="0" kern="1200" dirty="0" smtClean="0">
                          <a:solidFill>
                            <a:schemeClr val="dk1"/>
                          </a:solidFill>
                          <a:effectLst/>
                          <a:latin typeface="+mn-lt"/>
                          <a:ea typeface="+mn-ea"/>
                          <a:cs typeface="+mn-cs"/>
                        </a:rPr>
                        <a:t> name is St\xc3\xe5le'</a:t>
                      </a:r>
                    </a:p>
                  </a:txBody>
                  <a:tcPr/>
                </a:tc>
                <a:extLst>
                  <a:ext uri="{0D108BD9-81ED-4DB2-BD59-A6C34878D82A}">
                    <a16:rowId xmlns:a16="http://schemas.microsoft.com/office/drawing/2014/main" val="2250744495"/>
                  </a:ext>
                </a:extLst>
              </a:tr>
            </a:tbl>
          </a:graphicData>
        </a:graphic>
      </p:graphicFrame>
    </p:spTree>
    <p:extLst>
      <p:ext uri="{BB962C8B-B14F-4D97-AF65-F5344CB8AC3E}">
        <p14:creationId xmlns:p14="http://schemas.microsoft.com/office/powerpoint/2010/main" val="9899911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48"/>
            <a:ext cx="10515600" cy="617513"/>
          </a:xfrm>
        </p:spPr>
        <p:txBody>
          <a:bodyPr>
            <a:noAutofit/>
          </a:bodyPr>
          <a:lstStyle/>
          <a:p>
            <a:pPr algn="ctr"/>
            <a:r>
              <a:rPr lang="en-IN" sz="4000" b="1" dirty="0" smtClean="0"/>
              <a:t>Difference </a:t>
            </a:r>
            <a:r>
              <a:rPr lang="en-IN" sz="4000" b="1" dirty="0"/>
              <a:t>Between index() vs find()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78383303"/>
              </p:ext>
            </p:extLst>
          </p:nvPr>
        </p:nvGraphicFramePr>
        <p:xfrm>
          <a:off x="838200" y="1187356"/>
          <a:ext cx="10515600" cy="53416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97868135"/>
                    </a:ext>
                  </a:extLst>
                </a:gridCol>
                <a:gridCol w="5257800">
                  <a:extLst>
                    <a:ext uri="{9D8B030D-6E8A-4147-A177-3AD203B41FA5}">
                      <a16:colId xmlns:a16="http://schemas.microsoft.com/office/drawing/2014/main" val="1813539585"/>
                    </a:ext>
                  </a:extLst>
                </a:gridCol>
              </a:tblGrid>
              <a:tr h="370840">
                <a:tc>
                  <a:txBody>
                    <a:bodyPr/>
                    <a:lstStyle/>
                    <a:p>
                      <a:pPr algn="ctr" fontAlgn="base"/>
                      <a:r>
                        <a:rPr lang="en-IN" sz="2800" b="1" dirty="0">
                          <a:effectLst/>
                        </a:rPr>
                        <a:t>index()</a:t>
                      </a:r>
                    </a:p>
                  </a:txBody>
                  <a:tcPr marL="38100" marR="38100" marT="95250" marB="95250" anchor="ctr"/>
                </a:tc>
                <a:tc>
                  <a:txBody>
                    <a:bodyPr/>
                    <a:lstStyle/>
                    <a:p>
                      <a:pPr algn="ctr" fontAlgn="base"/>
                      <a:r>
                        <a:rPr lang="en-IN" sz="2800" b="1" dirty="0">
                          <a:effectLst/>
                        </a:rPr>
                        <a:t>find()</a:t>
                      </a:r>
                    </a:p>
                  </a:txBody>
                  <a:tcPr marL="95250" marR="95250" marT="95250" marB="95250" anchor="ctr"/>
                </a:tc>
                <a:extLst>
                  <a:ext uri="{0D108BD9-81ED-4DB2-BD59-A6C34878D82A}">
                    <a16:rowId xmlns:a16="http://schemas.microsoft.com/office/drawing/2014/main" val="27637711"/>
                  </a:ext>
                </a:extLst>
              </a:tr>
              <a:tr h="370840">
                <a:tc>
                  <a:txBody>
                    <a:bodyPr/>
                    <a:lstStyle/>
                    <a:p>
                      <a:pPr algn="just" fontAlgn="ctr"/>
                      <a:r>
                        <a:rPr lang="en-IN" sz="2400" b="0" dirty="0">
                          <a:effectLst/>
                        </a:rPr>
                        <a:t>Returns an exception if substring isn’t found</a:t>
                      </a:r>
                    </a:p>
                  </a:txBody>
                  <a:tcPr marL="95250" marR="95250" marT="133350" marB="133350" anchor="ctr"/>
                </a:tc>
                <a:tc>
                  <a:txBody>
                    <a:bodyPr/>
                    <a:lstStyle/>
                    <a:p>
                      <a:pPr algn="just" fontAlgn="ctr"/>
                      <a:r>
                        <a:rPr lang="en-IN" sz="2400" b="0" dirty="0">
                          <a:effectLst/>
                        </a:rPr>
                        <a:t>Returns -1 if substring isn’t found</a:t>
                      </a:r>
                    </a:p>
                  </a:txBody>
                  <a:tcPr marL="95250" marR="95250" marT="133350" marB="133350" anchor="ctr"/>
                </a:tc>
                <a:extLst>
                  <a:ext uri="{0D108BD9-81ED-4DB2-BD59-A6C34878D82A}">
                    <a16:rowId xmlns:a16="http://schemas.microsoft.com/office/drawing/2014/main" val="1352430789"/>
                  </a:ext>
                </a:extLst>
              </a:tr>
              <a:tr h="370840">
                <a:tc>
                  <a:txBody>
                    <a:bodyPr/>
                    <a:lstStyle/>
                    <a:p>
                      <a:pPr algn="just" fontAlgn="ctr"/>
                      <a:r>
                        <a:rPr lang="en-IN" sz="2400" b="0" dirty="0">
                          <a:effectLst/>
                        </a:rPr>
                        <a:t>It shouldn’t be used if you are not sure about the presence of the substring</a:t>
                      </a:r>
                    </a:p>
                  </a:txBody>
                  <a:tcPr marL="95250" marR="95250" marT="133350" marB="133350" anchor="ctr"/>
                </a:tc>
                <a:tc>
                  <a:txBody>
                    <a:bodyPr/>
                    <a:lstStyle/>
                    <a:p>
                      <a:pPr algn="just" fontAlgn="ctr"/>
                      <a:r>
                        <a:rPr lang="en-IN" sz="2400" b="0" dirty="0">
                          <a:effectLst/>
                        </a:rPr>
                        <a:t>It is the correct function to use when you are not sure about the presence of a substring</a:t>
                      </a:r>
                    </a:p>
                  </a:txBody>
                  <a:tcPr marL="95250" marR="95250" marT="133350" marB="133350" anchor="ctr"/>
                </a:tc>
                <a:extLst>
                  <a:ext uri="{0D108BD9-81ED-4DB2-BD59-A6C34878D82A}">
                    <a16:rowId xmlns:a16="http://schemas.microsoft.com/office/drawing/2014/main" val="1916592314"/>
                  </a:ext>
                </a:extLst>
              </a:tr>
              <a:tr h="370840">
                <a:tc>
                  <a:txBody>
                    <a:bodyPr/>
                    <a:lstStyle/>
                    <a:p>
                      <a:pPr algn="just" fontAlgn="ctr"/>
                      <a:r>
                        <a:rPr lang="en-IN" sz="2400" b="0" dirty="0">
                          <a:effectLst/>
                        </a:rPr>
                        <a:t>This can be applied to strings, lists and tuples</a:t>
                      </a:r>
                    </a:p>
                  </a:txBody>
                  <a:tcPr marL="95250" marR="95250" marT="133350" marB="133350" anchor="ctr"/>
                </a:tc>
                <a:tc>
                  <a:txBody>
                    <a:bodyPr/>
                    <a:lstStyle/>
                    <a:p>
                      <a:pPr algn="just" fontAlgn="ctr"/>
                      <a:r>
                        <a:rPr lang="en-IN" sz="2400" b="0" dirty="0">
                          <a:effectLst/>
                        </a:rPr>
                        <a:t>This can only be applied to strings</a:t>
                      </a:r>
                    </a:p>
                  </a:txBody>
                  <a:tcPr marL="95250" marR="95250" marT="133350" marB="133350" anchor="ctr"/>
                </a:tc>
                <a:extLst>
                  <a:ext uri="{0D108BD9-81ED-4DB2-BD59-A6C34878D82A}">
                    <a16:rowId xmlns:a16="http://schemas.microsoft.com/office/drawing/2014/main" val="1444943056"/>
                  </a:ext>
                </a:extLst>
              </a:tr>
              <a:tr h="370840">
                <a:tc>
                  <a:txBody>
                    <a:bodyPr/>
                    <a:lstStyle/>
                    <a:p>
                      <a:pPr algn="just" fontAlgn="ctr"/>
                      <a:r>
                        <a:rPr lang="en-IN" sz="2400" b="1" dirty="0">
                          <a:effectLst/>
                        </a:rPr>
                        <a:t>It cannot be used with conditional statement</a:t>
                      </a:r>
                    </a:p>
                  </a:txBody>
                  <a:tcPr marL="95250" marR="95250" marT="133350" marB="133350" anchor="ctr"/>
                </a:tc>
                <a:tc>
                  <a:txBody>
                    <a:bodyPr/>
                    <a:lstStyle/>
                    <a:p>
                      <a:pPr algn="just" fontAlgn="ctr"/>
                      <a:r>
                        <a:rPr lang="en-IN" sz="2400" b="1" dirty="0">
                          <a:effectLst/>
                        </a:rPr>
                        <a:t>It can be used with conditional statement to execute a statement if a substring is found as well if it is not</a:t>
                      </a:r>
                    </a:p>
                  </a:txBody>
                  <a:tcPr marL="95250" marR="95250" marT="133350" marB="133350" anchor="ctr"/>
                </a:tc>
                <a:extLst>
                  <a:ext uri="{0D108BD9-81ED-4DB2-BD59-A6C34878D82A}">
                    <a16:rowId xmlns:a16="http://schemas.microsoft.com/office/drawing/2014/main" val="445693829"/>
                  </a:ext>
                </a:extLst>
              </a:tr>
            </a:tbl>
          </a:graphicData>
        </a:graphic>
      </p:graphicFrame>
    </p:spTree>
    <p:extLst>
      <p:ext uri="{BB962C8B-B14F-4D97-AF65-F5344CB8AC3E}">
        <p14:creationId xmlns:p14="http://schemas.microsoft.com/office/powerpoint/2010/main" val="10354497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Input and Output in Python</a:t>
            </a:r>
            <a:endParaRPr lang="en-IN" b="1" dirty="0"/>
          </a:p>
        </p:txBody>
      </p:sp>
      <p:sp>
        <p:nvSpPr>
          <p:cNvPr id="3" name="Content Placeholder 2"/>
          <p:cNvSpPr>
            <a:spLocks noGrp="1"/>
          </p:cNvSpPr>
          <p:nvPr>
            <p:ph idx="1"/>
          </p:nvPr>
        </p:nvSpPr>
        <p:spPr/>
        <p:txBody>
          <a:bodyPr>
            <a:normAutofit fontScale="92500" lnSpcReduction="20000"/>
          </a:bodyPr>
          <a:lstStyle/>
          <a:p>
            <a:r>
              <a:rPr lang="en-IN" dirty="0" smtClean="0"/>
              <a:t>In python, input() function is used to accept an input from a user. #Older version – </a:t>
            </a:r>
            <a:r>
              <a:rPr lang="en-IN" dirty="0" err="1" smtClean="0"/>
              <a:t>raw_input</a:t>
            </a:r>
            <a:r>
              <a:rPr lang="en-IN" dirty="0" smtClean="0"/>
              <a:t>()</a:t>
            </a:r>
          </a:p>
          <a:p>
            <a:r>
              <a:rPr lang="en-IN" dirty="0" smtClean="0"/>
              <a:t>Syntax: </a:t>
            </a:r>
            <a:r>
              <a:rPr lang="en-IN" dirty="0" err="1" smtClean="0"/>
              <a:t>variable_name</a:t>
            </a:r>
            <a:r>
              <a:rPr lang="en-IN" dirty="0" smtClean="0"/>
              <a:t>=input()		#without any argument</a:t>
            </a:r>
          </a:p>
          <a:p>
            <a:pPr marL="0" indent="0">
              <a:buNone/>
            </a:pPr>
            <a:r>
              <a:rPr lang="en-IN" dirty="0" smtClean="0"/>
              <a:t>	      </a:t>
            </a:r>
            <a:r>
              <a:rPr lang="en-IN" dirty="0" err="1" smtClean="0"/>
              <a:t>variable_name</a:t>
            </a:r>
            <a:r>
              <a:rPr lang="en-IN" dirty="0" smtClean="0"/>
              <a:t>=input(‘String’)   	#with argument</a:t>
            </a:r>
          </a:p>
          <a:p>
            <a:pPr marL="0" indent="0">
              <a:buNone/>
            </a:pPr>
            <a:r>
              <a:rPr lang="en-IN" dirty="0" smtClean="0"/>
              <a:t>&gt;&gt;&gt; input()</a:t>
            </a:r>
          </a:p>
          <a:p>
            <a:pPr marL="0" indent="0">
              <a:buNone/>
            </a:pPr>
            <a:r>
              <a:rPr lang="en-IN" dirty="0" smtClean="0"/>
              <a:t>Hello Python</a:t>
            </a:r>
          </a:p>
          <a:p>
            <a:pPr marL="0" indent="0">
              <a:buNone/>
            </a:pPr>
            <a:r>
              <a:rPr lang="en-IN" dirty="0" smtClean="0"/>
              <a:t>‘Hello Python’</a:t>
            </a:r>
          </a:p>
          <a:p>
            <a:pPr marL="0" indent="0">
              <a:buNone/>
            </a:pPr>
            <a:r>
              <a:rPr lang="en-IN" dirty="0" smtClean="0"/>
              <a:t>&gt;&gt;&gt; x = input(“Enter data: ”)</a:t>
            </a:r>
          </a:p>
          <a:p>
            <a:pPr marL="0" indent="0">
              <a:buNone/>
            </a:pPr>
            <a:r>
              <a:rPr lang="en-IN" dirty="0" smtClean="0"/>
              <a:t>Enter data: 123.76</a:t>
            </a:r>
          </a:p>
          <a:p>
            <a:pPr marL="0" indent="0">
              <a:buNone/>
            </a:pPr>
            <a:r>
              <a:rPr lang="en-IN" dirty="0" smtClean="0"/>
              <a:t>&gt;&gt;&gt; print(x)</a:t>
            </a:r>
          </a:p>
          <a:p>
            <a:pPr marL="0" indent="0">
              <a:buNone/>
            </a:pPr>
            <a:r>
              <a:rPr lang="en-IN" dirty="0" smtClean="0"/>
              <a:t>‘123.76’</a:t>
            </a:r>
            <a:endParaRPr lang="en-IN" dirty="0"/>
          </a:p>
        </p:txBody>
      </p:sp>
    </p:spTree>
    <p:extLst>
      <p:ext uri="{BB962C8B-B14F-4D97-AF65-F5344CB8AC3E}">
        <p14:creationId xmlns:p14="http://schemas.microsoft.com/office/powerpoint/2010/main" val="21445285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Syntax:   print(expression/constant/variable)</a:t>
            </a:r>
          </a:p>
          <a:p>
            <a:pPr marL="0" indent="0">
              <a:buNone/>
            </a:pPr>
            <a:r>
              <a:rPr lang="en-IN" dirty="0"/>
              <a:t> </a:t>
            </a:r>
            <a:r>
              <a:rPr lang="en-IN" dirty="0" smtClean="0"/>
              <a:t>  &gt;&gt;&gt; print(‘Hello’)</a:t>
            </a:r>
          </a:p>
          <a:p>
            <a:pPr marL="0" indent="0">
              <a:buNone/>
            </a:pPr>
            <a:r>
              <a:rPr lang="en-IN" dirty="0" smtClean="0"/>
              <a:t>   Hello</a:t>
            </a:r>
          </a:p>
          <a:p>
            <a:pPr marL="0" indent="0">
              <a:buNone/>
            </a:pPr>
            <a:r>
              <a:rPr lang="en-IN" dirty="0"/>
              <a:t> </a:t>
            </a:r>
            <a:r>
              <a:rPr lang="en-IN" dirty="0" smtClean="0"/>
              <a:t> &gt;&gt;&gt; a=‘Hello’</a:t>
            </a:r>
          </a:p>
          <a:p>
            <a:pPr marL="0" indent="0">
              <a:buNone/>
            </a:pPr>
            <a:r>
              <a:rPr lang="en-IN" dirty="0"/>
              <a:t> </a:t>
            </a:r>
            <a:r>
              <a:rPr lang="en-IN" dirty="0" smtClean="0"/>
              <a:t> &gt;&gt;&gt; b=“Python”</a:t>
            </a:r>
          </a:p>
          <a:p>
            <a:pPr marL="0" indent="0">
              <a:buNone/>
            </a:pPr>
            <a:r>
              <a:rPr lang="en-IN" dirty="0"/>
              <a:t> </a:t>
            </a:r>
            <a:r>
              <a:rPr lang="en-IN" dirty="0" smtClean="0"/>
              <a:t> &gt;&gt;&gt; print(</a:t>
            </a:r>
            <a:r>
              <a:rPr lang="en-IN" dirty="0" err="1" smtClean="0"/>
              <a:t>a+b</a:t>
            </a:r>
            <a:r>
              <a:rPr lang="en-IN" dirty="0" smtClean="0"/>
              <a:t>)</a:t>
            </a:r>
          </a:p>
          <a:p>
            <a:pPr marL="0" indent="0">
              <a:buNone/>
            </a:pPr>
            <a:r>
              <a:rPr lang="en-IN" dirty="0"/>
              <a:t> </a:t>
            </a:r>
            <a:r>
              <a:rPr lang="en-IN" dirty="0" smtClean="0"/>
              <a:t> </a:t>
            </a:r>
            <a:r>
              <a:rPr lang="en-IN" dirty="0" err="1" smtClean="0"/>
              <a:t>HelloPython</a:t>
            </a:r>
            <a:endParaRPr lang="en-IN" dirty="0" smtClean="0"/>
          </a:p>
          <a:p>
            <a:pPr marL="0" indent="0">
              <a:buNone/>
            </a:pPr>
            <a:r>
              <a:rPr lang="en-IN" dirty="0"/>
              <a:t> </a:t>
            </a:r>
            <a:r>
              <a:rPr lang="en-IN" dirty="0" smtClean="0"/>
              <a:t> </a:t>
            </a:r>
            <a:endParaRPr lang="en-IN" dirty="0"/>
          </a:p>
        </p:txBody>
      </p:sp>
    </p:spTree>
    <p:extLst>
      <p:ext uri="{BB962C8B-B14F-4D97-AF65-F5344CB8AC3E}">
        <p14:creationId xmlns:p14="http://schemas.microsoft.com/office/powerpoint/2010/main" val="14687769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6003"/>
          </a:xfrm>
        </p:spPr>
        <p:txBody>
          <a:bodyPr/>
          <a:lstStyle/>
          <a:p>
            <a:pPr algn="ctr"/>
            <a:r>
              <a:rPr lang="en-IN" b="1" dirty="0" smtClean="0"/>
              <a:t>Arithmetic operators</a:t>
            </a:r>
            <a:endParaRPr lang="en-IN" b="1" dirty="0"/>
          </a:p>
        </p:txBody>
      </p:sp>
      <p:graphicFrame>
        <p:nvGraphicFramePr>
          <p:cNvPr id="4" name="Content Placeholder 3"/>
          <p:cNvGraphicFramePr>
            <a:graphicFrameLocks noGrp="1"/>
          </p:cNvGraphicFramePr>
          <p:nvPr>
            <p:ph idx="1"/>
            <p:extLst/>
          </p:nvPr>
        </p:nvGraphicFramePr>
        <p:xfrm>
          <a:off x="838200" y="1455372"/>
          <a:ext cx="10515600" cy="5120640"/>
        </p:xfrm>
        <a:graphic>
          <a:graphicData uri="http://schemas.openxmlformats.org/drawingml/2006/table">
            <a:tbl>
              <a:tblPr firstRow="1" bandRow="1">
                <a:tableStyleId>{5C22544A-7EE6-4342-B048-85BDC9FD1C3A}</a:tableStyleId>
              </a:tblPr>
              <a:tblGrid>
                <a:gridCol w="608463">
                  <a:extLst>
                    <a:ext uri="{9D8B030D-6E8A-4147-A177-3AD203B41FA5}">
                      <a16:colId xmlns:a16="http://schemas.microsoft.com/office/drawing/2014/main" val="1579029323"/>
                    </a:ext>
                  </a:extLst>
                </a:gridCol>
                <a:gridCol w="1119116">
                  <a:extLst>
                    <a:ext uri="{9D8B030D-6E8A-4147-A177-3AD203B41FA5}">
                      <a16:colId xmlns:a16="http://schemas.microsoft.com/office/drawing/2014/main" val="1522403439"/>
                    </a:ext>
                  </a:extLst>
                </a:gridCol>
                <a:gridCol w="1705970">
                  <a:extLst>
                    <a:ext uri="{9D8B030D-6E8A-4147-A177-3AD203B41FA5}">
                      <a16:colId xmlns:a16="http://schemas.microsoft.com/office/drawing/2014/main" val="1133944137"/>
                    </a:ext>
                  </a:extLst>
                </a:gridCol>
                <a:gridCol w="4978931">
                  <a:extLst>
                    <a:ext uri="{9D8B030D-6E8A-4147-A177-3AD203B41FA5}">
                      <a16:colId xmlns:a16="http://schemas.microsoft.com/office/drawing/2014/main" val="3048459966"/>
                    </a:ext>
                  </a:extLst>
                </a:gridCol>
                <a:gridCol w="2103120">
                  <a:extLst>
                    <a:ext uri="{9D8B030D-6E8A-4147-A177-3AD203B41FA5}">
                      <a16:colId xmlns:a16="http://schemas.microsoft.com/office/drawing/2014/main" val="21202476"/>
                    </a:ext>
                  </a:extLst>
                </a:gridCol>
              </a:tblGrid>
              <a:tr h="370840">
                <a:tc>
                  <a:txBody>
                    <a:bodyPr/>
                    <a:lstStyle/>
                    <a:p>
                      <a:r>
                        <a:rPr lang="en-IN" dirty="0" smtClean="0"/>
                        <a:t>Sr. No.</a:t>
                      </a:r>
                      <a:endParaRPr lang="en-IN" dirty="0"/>
                    </a:p>
                  </a:txBody>
                  <a:tcPr/>
                </a:tc>
                <a:tc>
                  <a:txBody>
                    <a:bodyPr/>
                    <a:lstStyle/>
                    <a:p>
                      <a:r>
                        <a:rPr lang="en-IN" dirty="0" smtClean="0"/>
                        <a:t>Operator Symbol</a:t>
                      </a:r>
                      <a:endParaRPr lang="en-IN" dirty="0"/>
                    </a:p>
                  </a:txBody>
                  <a:tcPr/>
                </a:tc>
                <a:tc>
                  <a:txBody>
                    <a:bodyPr/>
                    <a:lstStyle/>
                    <a:p>
                      <a:r>
                        <a:rPr lang="en-IN" dirty="0" smtClean="0"/>
                        <a:t>Operator Name</a:t>
                      </a:r>
                      <a:endParaRPr lang="en-IN" dirty="0"/>
                    </a:p>
                  </a:txBody>
                  <a:tcPr/>
                </a:tc>
                <a:tc>
                  <a:txBody>
                    <a:bodyPr/>
                    <a:lstStyle/>
                    <a:p>
                      <a:r>
                        <a:rPr lang="en-IN" dirty="0" smtClean="0"/>
                        <a:t>Description</a:t>
                      </a:r>
                      <a:endParaRPr lang="en-IN" dirty="0"/>
                    </a:p>
                  </a:txBody>
                  <a:tcPr/>
                </a:tc>
                <a:tc>
                  <a:txBody>
                    <a:bodyPr/>
                    <a:lstStyle/>
                    <a:p>
                      <a:r>
                        <a:rPr lang="en-IN" dirty="0" smtClean="0"/>
                        <a:t>Example</a:t>
                      </a:r>
                    </a:p>
                    <a:p>
                      <a:r>
                        <a:rPr lang="en-IN" dirty="0" smtClean="0"/>
                        <a:t>(a=10, b=20)</a:t>
                      </a:r>
                      <a:endParaRPr lang="en-IN" dirty="0"/>
                    </a:p>
                  </a:txBody>
                  <a:tcPr/>
                </a:tc>
                <a:extLst>
                  <a:ext uri="{0D108BD9-81ED-4DB2-BD59-A6C34878D82A}">
                    <a16:rowId xmlns:a16="http://schemas.microsoft.com/office/drawing/2014/main" val="3666989938"/>
                  </a:ext>
                </a:extLst>
              </a:tr>
              <a:tr h="370840">
                <a:tc>
                  <a:txBody>
                    <a:bodyPr/>
                    <a:lstStyle/>
                    <a:p>
                      <a:r>
                        <a:rPr lang="en-IN" dirty="0" smtClean="0"/>
                        <a:t>1</a:t>
                      </a:r>
                      <a:endParaRPr lang="en-IN" dirty="0"/>
                    </a:p>
                  </a:txBody>
                  <a:tcPr/>
                </a:tc>
                <a:tc>
                  <a:txBody>
                    <a:bodyPr/>
                    <a:lstStyle/>
                    <a:p>
                      <a:r>
                        <a:rPr lang="en-IN" dirty="0" smtClean="0"/>
                        <a:t>+</a:t>
                      </a:r>
                      <a:endParaRPr lang="en-IN" dirty="0"/>
                    </a:p>
                  </a:txBody>
                  <a:tcPr/>
                </a:tc>
                <a:tc>
                  <a:txBody>
                    <a:bodyPr/>
                    <a:lstStyle/>
                    <a:p>
                      <a:r>
                        <a:rPr lang="en-IN" dirty="0" smtClean="0"/>
                        <a:t>Addition</a:t>
                      </a:r>
                      <a:endParaRPr lang="en-IN" dirty="0"/>
                    </a:p>
                  </a:txBody>
                  <a:tcPr/>
                </a:tc>
                <a:tc>
                  <a:txBody>
                    <a:bodyPr/>
                    <a:lstStyle/>
                    <a:p>
                      <a:r>
                        <a:rPr lang="en-IN" dirty="0" smtClean="0"/>
                        <a:t>Adds the</a:t>
                      </a:r>
                      <a:r>
                        <a:rPr lang="en-IN" baseline="0" dirty="0" smtClean="0"/>
                        <a:t> value of the left and right operands</a:t>
                      </a:r>
                      <a:endParaRPr lang="en-IN" dirty="0"/>
                    </a:p>
                  </a:txBody>
                  <a:tcPr/>
                </a:tc>
                <a:tc>
                  <a:txBody>
                    <a:bodyPr/>
                    <a:lstStyle/>
                    <a:p>
                      <a:r>
                        <a:rPr lang="en-IN" dirty="0" smtClean="0"/>
                        <a:t>&gt;&gt;&gt; a + b</a:t>
                      </a:r>
                    </a:p>
                    <a:p>
                      <a:r>
                        <a:rPr lang="en-IN" dirty="0" smtClean="0"/>
                        <a:t>30</a:t>
                      </a:r>
                      <a:endParaRPr lang="en-IN" dirty="0"/>
                    </a:p>
                  </a:txBody>
                  <a:tcPr/>
                </a:tc>
                <a:extLst>
                  <a:ext uri="{0D108BD9-81ED-4DB2-BD59-A6C34878D82A}">
                    <a16:rowId xmlns:a16="http://schemas.microsoft.com/office/drawing/2014/main" val="1959726042"/>
                  </a:ext>
                </a:extLst>
              </a:tr>
              <a:tr h="370840">
                <a:tc>
                  <a:txBody>
                    <a:bodyPr/>
                    <a:lstStyle/>
                    <a:p>
                      <a:r>
                        <a:rPr lang="en-IN" dirty="0" smtClean="0"/>
                        <a:t>2</a:t>
                      </a:r>
                      <a:endParaRPr lang="en-IN" dirty="0"/>
                    </a:p>
                  </a:txBody>
                  <a:tcPr/>
                </a:tc>
                <a:tc>
                  <a:txBody>
                    <a:bodyPr/>
                    <a:lstStyle/>
                    <a:p>
                      <a:r>
                        <a:rPr lang="en-IN" dirty="0" smtClean="0"/>
                        <a:t>-</a:t>
                      </a:r>
                      <a:endParaRPr lang="en-IN" dirty="0"/>
                    </a:p>
                  </a:txBody>
                  <a:tcPr/>
                </a:tc>
                <a:tc>
                  <a:txBody>
                    <a:bodyPr/>
                    <a:lstStyle/>
                    <a:p>
                      <a:r>
                        <a:rPr lang="en-IN" dirty="0" smtClean="0"/>
                        <a:t>Subtraction</a:t>
                      </a:r>
                      <a:endParaRPr lang="en-IN" dirty="0"/>
                    </a:p>
                  </a:txBody>
                  <a:tcPr/>
                </a:tc>
                <a:tc>
                  <a:txBody>
                    <a:bodyPr/>
                    <a:lstStyle/>
                    <a:p>
                      <a:r>
                        <a:rPr lang="en-IN" dirty="0" smtClean="0"/>
                        <a:t>Subtracts the value of the right</a:t>
                      </a:r>
                      <a:r>
                        <a:rPr lang="en-IN" baseline="0" dirty="0" smtClean="0"/>
                        <a:t> operand from the value of the left operand</a:t>
                      </a:r>
                      <a:endParaRPr lang="en-IN" dirty="0"/>
                    </a:p>
                  </a:txBody>
                  <a:tcPr/>
                </a:tc>
                <a:tc>
                  <a:txBody>
                    <a:bodyPr/>
                    <a:lstStyle/>
                    <a:p>
                      <a:r>
                        <a:rPr lang="en-IN" dirty="0" smtClean="0"/>
                        <a:t>&gt;&gt;&gt; b -</a:t>
                      </a:r>
                      <a:r>
                        <a:rPr lang="en-IN" baseline="0" dirty="0" smtClean="0"/>
                        <a:t> a</a:t>
                      </a:r>
                      <a:endParaRPr lang="en-IN" dirty="0" smtClean="0"/>
                    </a:p>
                    <a:p>
                      <a:r>
                        <a:rPr lang="en-IN" dirty="0" smtClean="0"/>
                        <a:t>10</a:t>
                      </a:r>
                      <a:endParaRPr lang="en-IN" dirty="0"/>
                    </a:p>
                  </a:txBody>
                  <a:tcPr/>
                </a:tc>
                <a:extLst>
                  <a:ext uri="{0D108BD9-81ED-4DB2-BD59-A6C34878D82A}">
                    <a16:rowId xmlns:a16="http://schemas.microsoft.com/office/drawing/2014/main" val="813589175"/>
                  </a:ext>
                </a:extLst>
              </a:tr>
              <a:tr h="370840">
                <a:tc>
                  <a:txBody>
                    <a:bodyPr/>
                    <a:lstStyle/>
                    <a:p>
                      <a:r>
                        <a:rPr lang="en-IN" dirty="0" smtClean="0"/>
                        <a:t>3</a:t>
                      </a:r>
                      <a:endParaRPr lang="en-IN" dirty="0"/>
                    </a:p>
                  </a:txBody>
                  <a:tcPr/>
                </a:tc>
                <a:tc>
                  <a:txBody>
                    <a:bodyPr/>
                    <a:lstStyle/>
                    <a:p>
                      <a:r>
                        <a:rPr lang="en-IN" dirty="0" smtClean="0"/>
                        <a:t>*</a:t>
                      </a:r>
                      <a:endParaRPr lang="en-IN" dirty="0"/>
                    </a:p>
                  </a:txBody>
                  <a:tcPr/>
                </a:tc>
                <a:tc>
                  <a:txBody>
                    <a:bodyPr/>
                    <a:lstStyle/>
                    <a:p>
                      <a:r>
                        <a:rPr lang="en-IN" dirty="0" smtClean="0"/>
                        <a:t>Multiplication</a:t>
                      </a:r>
                      <a:endParaRPr lang="en-IN" dirty="0"/>
                    </a:p>
                  </a:txBody>
                  <a:tcPr/>
                </a:tc>
                <a:tc>
                  <a:txBody>
                    <a:bodyPr/>
                    <a:lstStyle/>
                    <a:p>
                      <a:r>
                        <a:rPr lang="en-IN" dirty="0" smtClean="0"/>
                        <a:t>Multiply the values of left and right</a:t>
                      </a:r>
                      <a:r>
                        <a:rPr lang="en-IN" baseline="0" dirty="0" smtClean="0"/>
                        <a:t> operands</a:t>
                      </a:r>
                      <a:endParaRPr lang="en-IN" dirty="0"/>
                    </a:p>
                  </a:txBody>
                  <a:tcPr/>
                </a:tc>
                <a:tc>
                  <a:txBody>
                    <a:bodyPr/>
                    <a:lstStyle/>
                    <a:p>
                      <a:r>
                        <a:rPr lang="en-IN" dirty="0" smtClean="0"/>
                        <a:t>&gt;&gt;&gt; a * b</a:t>
                      </a:r>
                    </a:p>
                    <a:p>
                      <a:r>
                        <a:rPr lang="en-IN" dirty="0" smtClean="0"/>
                        <a:t>200</a:t>
                      </a:r>
                      <a:endParaRPr lang="en-IN" dirty="0"/>
                    </a:p>
                  </a:txBody>
                  <a:tcPr/>
                </a:tc>
                <a:extLst>
                  <a:ext uri="{0D108BD9-81ED-4DB2-BD59-A6C34878D82A}">
                    <a16:rowId xmlns:a16="http://schemas.microsoft.com/office/drawing/2014/main" val="2814047784"/>
                  </a:ext>
                </a:extLst>
              </a:tr>
              <a:tr h="370840">
                <a:tc>
                  <a:txBody>
                    <a:bodyPr/>
                    <a:lstStyle/>
                    <a:p>
                      <a:r>
                        <a:rPr lang="en-IN" dirty="0" smtClean="0"/>
                        <a:t>4</a:t>
                      </a:r>
                      <a:endParaRPr lang="en-IN" dirty="0"/>
                    </a:p>
                  </a:txBody>
                  <a:tcPr/>
                </a:tc>
                <a:tc>
                  <a:txBody>
                    <a:bodyPr/>
                    <a:lstStyle/>
                    <a:p>
                      <a:r>
                        <a:rPr lang="en-IN" dirty="0" smtClean="0"/>
                        <a:t>/</a:t>
                      </a:r>
                      <a:endParaRPr lang="en-IN" dirty="0"/>
                    </a:p>
                  </a:txBody>
                  <a:tcPr/>
                </a:tc>
                <a:tc>
                  <a:txBody>
                    <a:bodyPr/>
                    <a:lstStyle/>
                    <a:p>
                      <a:r>
                        <a:rPr lang="en-IN" dirty="0" smtClean="0"/>
                        <a:t>Divide</a:t>
                      </a:r>
                      <a:endParaRPr lang="en-IN" dirty="0"/>
                    </a:p>
                  </a:txBody>
                  <a:tcPr/>
                </a:tc>
                <a:tc>
                  <a:txBody>
                    <a:bodyPr/>
                    <a:lstStyle/>
                    <a:p>
                      <a:r>
                        <a:rPr lang="en-IN" dirty="0" smtClean="0"/>
                        <a:t>Divides</a:t>
                      </a:r>
                      <a:r>
                        <a:rPr lang="en-IN" baseline="0" dirty="0" smtClean="0"/>
                        <a:t> the  value of the left operand by the value of right operand</a:t>
                      </a:r>
                      <a:endParaRPr lang="en-IN" dirty="0"/>
                    </a:p>
                  </a:txBody>
                  <a:tcPr/>
                </a:tc>
                <a:tc>
                  <a:txBody>
                    <a:bodyPr/>
                    <a:lstStyle/>
                    <a:p>
                      <a:r>
                        <a:rPr lang="en-IN" dirty="0" smtClean="0"/>
                        <a:t>&gt;&gt;&gt; a / b</a:t>
                      </a:r>
                    </a:p>
                    <a:p>
                      <a:r>
                        <a:rPr lang="en-IN" dirty="0" smtClean="0"/>
                        <a:t>2.0</a:t>
                      </a:r>
                      <a:endParaRPr lang="en-IN" dirty="0"/>
                    </a:p>
                  </a:txBody>
                  <a:tcPr/>
                </a:tc>
                <a:extLst>
                  <a:ext uri="{0D108BD9-81ED-4DB2-BD59-A6C34878D82A}">
                    <a16:rowId xmlns:a16="http://schemas.microsoft.com/office/drawing/2014/main" val="3924603092"/>
                  </a:ext>
                </a:extLst>
              </a:tr>
              <a:tr h="370840">
                <a:tc>
                  <a:txBody>
                    <a:bodyPr/>
                    <a:lstStyle/>
                    <a:p>
                      <a:r>
                        <a:rPr lang="en-IN" dirty="0" smtClean="0"/>
                        <a:t>5</a:t>
                      </a:r>
                      <a:endParaRPr lang="en-IN" dirty="0"/>
                    </a:p>
                  </a:txBody>
                  <a:tcPr/>
                </a:tc>
                <a:tc>
                  <a:txBody>
                    <a:bodyPr/>
                    <a:lstStyle/>
                    <a:p>
                      <a:r>
                        <a:rPr lang="en-IN" dirty="0" smtClean="0"/>
                        <a:t>**</a:t>
                      </a:r>
                      <a:endParaRPr lang="en-IN" dirty="0"/>
                    </a:p>
                  </a:txBody>
                  <a:tcPr/>
                </a:tc>
                <a:tc>
                  <a:txBody>
                    <a:bodyPr/>
                    <a:lstStyle/>
                    <a:p>
                      <a:r>
                        <a:rPr lang="en-IN" dirty="0" smtClean="0"/>
                        <a:t>Exponent</a:t>
                      </a:r>
                      <a:endParaRPr lang="en-IN" dirty="0"/>
                    </a:p>
                  </a:txBody>
                  <a:tcPr/>
                </a:tc>
                <a:tc>
                  <a:txBody>
                    <a:bodyPr/>
                    <a:lstStyle/>
                    <a:p>
                      <a:r>
                        <a:rPr lang="en-IN" dirty="0" smtClean="0"/>
                        <a:t>Performs</a:t>
                      </a:r>
                      <a:r>
                        <a:rPr lang="en-IN" baseline="0" dirty="0" smtClean="0"/>
                        <a:t> exponential calculation, raises first operand to the second operand</a:t>
                      </a:r>
                      <a:endParaRPr lang="en-IN" dirty="0"/>
                    </a:p>
                  </a:txBody>
                  <a:tcPr/>
                </a:tc>
                <a:tc>
                  <a:txBody>
                    <a:bodyPr/>
                    <a:lstStyle/>
                    <a:p>
                      <a:r>
                        <a:rPr lang="en-IN" dirty="0" smtClean="0"/>
                        <a:t>&gt;&gt;&gt; a ** 2</a:t>
                      </a:r>
                    </a:p>
                    <a:p>
                      <a:r>
                        <a:rPr lang="en-IN" dirty="0" smtClean="0"/>
                        <a:t>1000</a:t>
                      </a:r>
                      <a:endParaRPr lang="en-IN" dirty="0"/>
                    </a:p>
                  </a:txBody>
                  <a:tcPr/>
                </a:tc>
                <a:extLst>
                  <a:ext uri="{0D108BD9-81ED-4DB2-BD59-A6C34878D82A}">
                    <a16:rowId xmlns:a16="http://schemas.microsoft.com/office/drawing/2014/main" val="814036625"/>
                  </a:ext>
                </a:extLst>
              </a:tr>
              <a:tr h="370840">
                <a:tc>
                  <a:txBody>
                    <a:bodyPr/>
                    <a:lstStyle/>
                    <a:p>
                      <a:r>
                        <a:rPr lang="en-IN" dirty="0" smtClean="0"/>
                        <a:t>6</a:t>
                      </a:r>
                      <a:endParaRPr lang="en-IN" dirty="0"/>
                    </a:p>
                  </a:txBody>
                  <a:tcPr/>
                </a:tc>
                <a:tc>
                  <a:txBody>
                    <a:bodyPr/>
                    <a:lstStyle/>
                    <a:p>
                      <a:r>
                        <a:rPr lang="en-IN" dirty="0" smtClean="0"/>
                        <a:t>% </a:t>
                      </a:r>
                      <a:endParaRPr lang="en-IN" dirty="0"/>
                    </a:p>
                  </a:txBody>
                  <a:tcPr/>
                </a:tc>
                <a:tc>
                  <a:txBody>
                    <a:bodyPr/>
                    <a:lstStyle/>
                    <a:p>
                      <a:r>
                        <a:rPr lang="en-IN" dirty="0" smtClean="0"/>
                        <a:t>Modulus</a:t>
                      </a:r>
                      <a:endParaRPr lang="en-IN" dirty="0"/>
                    </a:p>
                  </a:txBody>
                  <a:tcPr/>
                </a:tc>
                <a:tc>
                  <a:txBody>
                    <a:bodyPr/>
                    <a:lstStyle/>
                    <a:p>
                      <a:r>
                        <a:rPr lang="en-IN" dirty="0" smtClean="0"/>
                        <a:t>Returns the remainder after dividing the left operand by th</a:t>
                      </a:r>
                      <a:r>
                        <a:rPr lang="en-IN" baseline="0" dirty="0" smtClean="0"/>
                        <a:t>e right operand</a:t>
                      </a:r>
                      <a:endParaRPr lang="en-IN" dirty="0"/>
                    </a:p>
                  </a:txBody>
                  <a:tcPr/>
                </a:tc>
                <a:tc>
                  <a:txBody>
                    <a:bodyPr/>
                    <a:lstStyle/>
                    <a:p>
                      <a:r>
                        <a:rPr lang="en-IN" dirty="0" smtClean="0"/>
                        <a:t>&gt;&gt;&gt; a % b</a:t>
                      </a:r>
                    </a:p>
                    <a:p>
                      <a:r>
                        <a:rPr lang="en-IN" dirty="0" smtClean="0"/>
                        <a:t>10</a:t>
                      </a:r>
                      <a:endParaRPr lang="en-IN" dirty="0"/>
                    </a:p>
                  </a:txBody>
                  <a:tcPr/>
                </a:tc>
                <a:extLst>
                  <a:ext uri="{0D108BD9-81ED-4DB2-BD59-A6C34878D82A}">
                    <a16:rowId xmlns:a16="http://schemas.microsoft.com/office/drawing/2014/main" val="1061457124"/>
                  </a:ext>
                </a:extLst>
              </a:tr>
              <a:tr h="370840">
                <a:tc>
                  <a:txBody>
                    <a:bodyPr/>
                    <a:lstStyle/>
                    <a:p>
                      <a:r>
                        <a:rPr lang="en-IN" dirty="0" smtClean="0"/>
                        <a:t>7</a:t>
                      </a:r>
                      <a:endParaRPr lang="en-IN" dirty="0"/>
                    </a:p>
                  </a:txBody>
                  <a:tcPr/>
                </a:tc>
                <a:tc>
                  <a:txBody>
                    <a:bodyPr/>
                    <a:lstStyle/>
                    <a:p>
                      <a:r>
                        <a:rPr lang="en-IN" dirty="0" smtClean="0"/>
                        <a:t>//</a:t>
                      </a:r>
                      <a:endParaRPr lang="en-IN" dirty="0"/>
                    </a:p>
                  </a:txBody>
                  <a:tcPr/>
                </a:tc>
                <a:tc>
                  <a:txBody>
                    <a:bodyPr/>
                    <a:lstStyle/>
                    <a:p>
                      <a:r>
                        <a:rPr lang="en-IN" dirty="0" smtClean="0"/>
                        <a:t>Floor</a:t>
                      </a:r>
                      <a:r>
                        <a:rPr lang="en-IN" baseline="0" dirty="0" smtClean="0"/>
                        <a:t> division</a:t>
                      </a:r>
                      <a:endParaRPr lang="en-IN" dirty="0"/>
                    </a:p>
                  </a:txBody>
                  <a:tcPr/>
                </a:tc>
                <a:tc>
                  <a:txBody>
                    <a:bodyPr/>
                    <a:lstStyle/>
                    <a:p>
                      <a:r>
                        <a:rPr lang="en-IN" dirty="0" smtClean="0"/>
                        <a:t>Division of operands where the solution is a quotient left after removing decimal</a:t>
                      </a:r>
                      <a:r>
                        <a:rPr lang="en-IN" baseline="0" dirty="0" smtClean="0"/>
                        <a:t> numbers</a:t>
                      </a:r>
                      <a:endParaRPr lang="en-IN" dirty="0"/>
                    </a:p>
                  </a:txBody>
                  <a:tcPr/>
                </a:tc>
                <a:tc>
                  <a:txBody>
                    <a:bodyPr/>
                    <a:lstStyle/>
                    <a:p>
                      <a:r>
                        <a:rPr lang="en-IN" dirty="0" smtClean="0"/>
                        <a:t>&gt;&gt;&gt; b</a:t>
                      </a:r>
                      <a:r>
                        <a:rPr lang="en-IN" baseline="0" dirty="0" smtClean="0"/>
                        <a:t> // a</a:t>
                      </a:r>
                    </a:p>
                    <a:p>
                      <a:r>
                        <a:rPr lang="en-IN" baseline="0" dirty="0" smtClean="0"/>
                        <a:t>2</a:t>
                      </a:r>
                      <a:endParaRPr lang="en-IN" dirty="0"/>
                    </a:p>
                  </a:txBody>
                  <a:tcPr/>
                </a:tc>
                <a:extLst>
                  <a:ext uri="{0D108BD9-81ED-4DB2-BD59-A6C34878D82A}">
                    <a16:rowId xmlns:a16="http://schemas.microsoft.com/office/drawing/2014/main" val="2009358991"/>
                  </a:ext>
                </a:extLst>
              </a:tr>
            </a:tbl>
          </a:graphicData>
        </a:graphic>
      </p:graphicFrame>
    </p:spTree>
    <p:extLst>
      <p:ext uri="{BB962C8B-B14F-4D97-AF65-F5344CB8AC3E}">
        <p14:creationId xmlns:p14="http://schemas.microsoft.com/office/powerpoint/2010/main" val="28698984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83140"/>
            <a:ext cx="10515600" cy="4831307"/>
          </a:xfrm>
        </p:spPr>
        <p:txBody>
          <a:bodyPr>
            <a:normAutofit fontScale="85000" lnSpcReduction="20000"/>
          </a:bodyPr>
          <a:lstStyle/>
          <a:p>
            <a:r>
              <a:rPr lang="en-IN" b="1" dirty="0"/>
              <a:t>Large Community:</a:t>
            </a:r>
            <a:r>
              <a:rPr lang="en-IN" dirty="0"/>
              <a:t> Python has a vast and active community of developers contributing to its development and offering support. This makes it easy for beginners to get help and learn from experienced developers.</a:t>
            </a:r>
          </a:p>
          <a:p>
            <a:r>
              <a:rPr lang="en-IN" b="1" dirty="0"/>
              <a:t>Career Opportunities:</a:t>
            </a:r>
            <a:r>
              <a:rPr lang="en-IN" dirty="0"/>
              <a:t> Python is a highly popular language in the job market. Learning Python can open up several career opportunities in data science, artificial intelligence, web development, and more.</a:t>
            </a:r>
          </a:p>
          <a:p>
            <a:r>
              <a:rPr lang="en-IN" b="1" dirty="0"/>
              <a:t>High Demand:</a:t>
            </a:r>
            <a:r>
              <a:rPr lang="en-IN" dirty="0"/>
              <a:t> With the growing demand for automation and digital transformation, the need for Python developers is rising. Many industries seek skilled Python developers to help build their digital infrastructure.</a:t>
            </a:r>
          </a:p>
          <a:p>
            <a:r>
              <a:rPr lang="en-IN" b="1" dirty="0"/>
              <a:t>Increased Productivity:</a:t>
            </a:r>
            <a:r>
              <a:rPr lang="en-IN" dirty="0"/>
              <a:t> Python has a simple syntax and powerful libraries that can help developers write code faster and more efficiently. This can increase productivity and save time for developers and organizations.</a:t>
            </a:r>
          </a:p>
          <a:p>
            <a:r>
              <a:rPr lang="en-IN" b="1" dirty="0"/>
              <a:t>Big Data and Machine Learning:</a:t>
            </a:r>
            <a:r>
              <a:rPr lang="en-IN" dirty="0"/>
              <a:t> Python has become the go-to language for big data and machine learning. Python has become popular among data scientists and machine learning engineers with libraries like </a:t>
            </a:r>
            <a:r>
              <a:rPr lang="en-IN" dirty="0" err="1"/>
              <a:t>NumPy</a:t>
            </a:r>
            <a:r>
              <a:rPr lang="en-IN" dirty="0"/>
              <a:t>, Pandas, </a:t>
            </a:r>
            <a:r>
              <a:rPr lang="en-IN" dirty="0" err="1"/>
              <a:t>Scikit</a:t>
            </a:r>
            <a:r>
              <a:rPr lang="en-IN" dirty="0"/>
              <a:t>-learn, </a:t>
            </a:r>
            <a:r>
              <a:rPr lang="en-IN" dirty="0" err="1"/>
              <a:t>TensorFlow</a:t>
            </a:r>
            <a:r>
              <a:rPr lang="en-IN" dirty="0"/>
              <a:t>, and more</a:t>
            </a:r>
            <a:r>
              <a:rPr lang="en-IN" dirty="0" smtClean="0"/>
              <a:t>.</a:t>
            </a:r>
            <a:endParaRPr lang="en-IN" dirty="0"/>
          </a:p>
        </p:txBody>
      </p:sp>
      <p:sp>
        <p:nvSpPr>
          <p:cNvPr id="4" name="Title 1"/>
          <p:cNvSpPr>
            <a:spLocks noGrp="1"/>
          </p:cNvSpPr>
          <p:nvPr>
            <p:ph type="title"/>
          </p:nvPr>
        </p:nvSpPr>
        <p:spPr>
          <a:xfrm>
            <a:off x="838200" y="365125"/>
            <a:ext cx="10515600" cy="849313"/>
          </a:xfrm>
        </p:spPr>
        <p:txBody>
          <a:bodyPr>
            <a:normAutofit/>
          </a:bodyPr>
          <a:lstStyle/>
          <a:p>
            <a:pPr algn="ctr"/>
            <a:r>
              <a:rPr lang="en-IN" b="1" dirty="0" smtClean="0"/>
              <a:t>Continued…</a:t>
            </a:r>
            <a:endParaRPr lang="en-IN" b="1" dirty="0"/>
          </a:p>
        </p:txBody>
      </p:sp>
    </p:spTree>
    <p:extLst>
      <p:ext uri="{BB962C8B-B14F-4D97-AF65-F5344CB8AC3E}">
        <p14:creationId xmlns:p14="http://schemas.microsoft.com/office/powerpoint/2010/main" val="41124841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0344"/>
          </a:xfrm>
        </p:spPr>
        <p:txBody>
          <a:bodyPr>
            <a:noAutofit/>
          </a:bodyPr>
          <a:lstStyle/>
          <a:p>
            <a:pPr algn="ctr"/>
            <a:r>
              <a:rPr lang="en-IN" sz="3200" b="1" dirty="0"/>
              <a:t>Assignment Operators (Augmented assignment operators</a:t>
            </a:r>
            <a:r>
              <a:rPr lang="en-IN" sz="3200" b="1" dirty="0" smtClean="0"/>
              <a:t>)</a:t>
            </a:r>
            <a:endParaRPr lang="en-IN" sz="3200" b="1" dirty="0"/>
          </a:p>
        </p:txBody>
      </p:sp>
      <p:graphicFrame>
        <p:nvGraphicFramePr>
          <p:cNvPr id="4" name="Content Placeholder 3"/>
          <p:cNvGraphicFramePr>
            <a:graphicFrameLocks noGrp="1"/>
          </p:cNvGraphicFramePr>
          <p:nvPr>
            <p:ph idx="1"/>
            <p:extLst/>
          </p:nvPr>
        </p:nvGraphicFramePr>
        <p:xfrm>
          <a:off x="838200" y="1230040"/>
          <a:ext cx="10515600" cy="5491480"/>
        </p:xfrm>
        <a:graphic>
          <a:graphicData uri="http://schemas.openxmlformats.org/drawingml/2006/table">
            <a:tbl>
              <a:tblPr firstRow="1" bandRow="1">
                <a:tableStyleId>{5C22544A-7EE6-4342-B048-85BDC9FD1C3A}</a:tableStyleId>
              </a:tblPr>
              <a:tblGrid>
                <a:gridCol w="949657">
                  <a:extLst>
                    <a:ext uri="{9D8B030D-6E8A-4147-A177-3AD203B41FA5}">
                      <a16:colId xmlns:a16="http://schemas.microsoft.com/office/drawing/2014/main" val="1691291837"/>
                    </a:ext>
                  </a:extLst>
                </a:gridCol>
                <a:gridCol w="1214650">
                  <a:extLst>
                    <a:ext uri="{9D8B030D-6E8A-4147-A177-3AD203B41FA5}">
                      <a16:colId xmlns:a16="http://schemas.microsoft.com/office/drawing/2014/main" val="1724076046"/>
                    </a:ext>
                  </a:extLst>
                </a:gridCol>
                <a:gridCol w="5722393">
                  <a:extLst>
                    <a:ext uri="{9D8B030D-6E8A-4147-A177-3AD203B41FA5}">
                      <a16:colId xmlns:a16="http://schemas.microsoft.com/office/drawing/2014/main" val="998662843"/>
                    </a:ext>
                  </a:extLst>
                </a:gridCol>
                <a:gridCol w="2628900">
                  <a:extLst>
                    <a:ext uri="{9D8B030D-6E8A-4147-A177-3AD203B41FA5}">
                      <a16:colId xmlns:a16="http://schemas.microsoft.com/office/drawing/2014/main" val="3078375778"/>
                    </a:ext>
                  </a:extLst>
                </a:gridCol>
              </a:tblGrid>
              <a:tr h="370840">
                <a:tc>
                  <a:txBody>
                    <a:bodyPr/>
                    <a:lstStyle/>
                    <a:p>
                      <a:r>
                        <a:rPr lang="en-IN" dirty="0" smtClean="0"/>
                        <a:t>Sr. No.</a:t>
                      </a:r>
                      <a:endParaRPr lang="en-IN" dirty="0"/>
                    </a:p>
                  </a:txBody>
                  <a:tcPr/>
                </a:tc>
                <a:tc>
                  <a:txBody>
                    <a:bodyPr/>
                    <a:lstStyle/>
                    <a:p>
                      <a:r>
                        <a:rPr lang="en-IN" dirty="0" smtClean="0"/>
                        <a:t>Operator</a:t>
                      </a:r>
                      <a:endParaRPr lang="en-IN" dirty="0"/>
                    </a:p>
                  </a:txBody>
                  <a:tcPr/>
                </a:tc>
                <a:tc>
                  <a:txBody>
                    <a:bodyPr/>
                    <a:lstStyle/>
                    <a:p>
                      <a:r>
                        <a:rPr lang="en-IN" dirty="0" smtClean="0"/>
                        <a:t>Description</a:t>
                      </a:r>
                      <a:endParaRPr lang="en-IN" dirty="0"/>
                    </a:p>
                  </a:txBody>
                  <a:tcPr/>
                </a:tc>
                <a:tc>
                  <a:txBody>
                    <a:bodyPr/>
                    <a:lstStyle/>
                    <a:p>
                      <a:r>
                        <a:rPr lang="en-IN" dirty="0" smtClean="0"/>
                        <a:t>Example</a:t>
                      </a:r>
                      <a:endParaRPr lang="en-IN" dirty="0"/>
                    </a:p>
                  </a:txBody>
                  <a:tcPr/>
                </a:tc>
                <a:extLst>
                  <a:ext uri="{0D108BD9-81ED-4DB2-BD59-A6C34878D82A}">
                    <a16:rowId xmlns:a16="http://schemas.microsoft.com/office/drawing/2014/main" val="865484662"/>
                  </a:ext>
                </a:extLst>
              </a:tr>
              <a:tr h="370840">
                <a:tc>
                  <a:txBody>
                    <a:bodyPr/>
                    <a:lstStyle/>
                    <a:p>
                      <a:r>
                        <a:rPr lang="en-IN" dirty="0" smtClean="0"/>
                        <a:t>1</a:t>
                      </a:r>
                      <a:endParaRPr lang="en-IN" dirty="0"/>
                    </a:p>
                  </a:txBody>
                  <a:tcPr/>
                </a:tc>
                <a:tc>
                  <a:txBody>
                    <a:bodyPr/>
                    <a:lstStyle/>
                    <a:p>
                      <a:r>
                        <a:rPr lang="en-IN" dirty="0" smtClean="0"/>
                        <a:t>=</a:t>
                      </a:r>
                      <a:endParaRPr lang="en-IN" dirty="0"/>
                    </a:p>
                  </a:txBody>
                  <a:tcPr/>
                </a:tc>
                <a:tc>
                  <a:txBody>
                    <a:bodyPr/>
                    <a:lstStyle/>
                    <a:p>
                      <a:r>
                        <a:rPr lang="en-IN" dirty="0" smtClean="0"/>
                        <a:t>Assigns values from right side operands to left</a:t>
                      </a:r>
                      <a:r>
                        <a:rPr lang="en-IN" baseline="0" dirty="0" smtClean="0"/>
                        <a:t> side operand</a:t>
                      </a:r>
                      <a:endParaRPr lang="en-IN" dirty="0"/>
                    </a:p>
                  </a:txBody>
                  <a:tcPr/>
                </a:tc>
                <a:tc>
                  <a:txBody>
                    <a:bodyPr/>
                    <a:lstStyle/>
                    <a:p>
                      <a:r>
                        <a:rPr lang="en-IN" dirty="0" smtClean="0"/>
                        <a:t>c=</a:t>
                      </a:r>
                      <a:r>
                        <a:rPr lang="en-IN" dirty="0" err="1" smtClean="0"/>
                        <a:t>a+b</a:t>
                      </a:r>
                      <a:r>
                        <a:rPr lang="en-IN" dirty="0" smtClean="0"/>
                        <a:t> assigns value of </a:t>
                      </a:r>
                      <a:r>
                        <a:rPr lang="en-IN" dirty="0" err="1" smtClean="0"/>
                        <a:t>a+b</a:t>
                      </a:r>
                      <a:r>
                        <a:rPr lang="en-IN" dirty="0" smtClean="0"/>
                        <a:t> into c</a:t>
                      </a:r>
                      <a:endParaRPr lang="en-IN" dirty="0"/>
                    </a:p>
                  </a:txBody>
                  <a:tcPr/>
                </a:tc>
                <a:extLst>
                  <a:ext uri="{0D108BD9-81ED-4DB2-BD59-A6C34878D82A}">
                    <a16:rowId xmlns:a16="http://schemas.microsoft.com/office/drawing/2014/main" val="3114379037"/>
                  </a:ext>
                </a:extLst>
              </a:tr>
              <a:tr h="370840">
                <a:tc>
                  <a:txBody>
                    <a:bodyPr/>
                    <a:lstStyle/>
                    <a:p>
                      <a:r>
                        <a:rPr lang="en-IN" dirty="0" smtClean="0"/>
                        <a:t>2</a:t>
                      </a:r>
                      <a:endParaRPr lang="en-IN" dirty="0"/>
                    </a:p>
                  </a:txBody>
                  <a:tcPr/>
                </a:tc>
                <a:tc>
                  <a:txBody>
                    <a:bodyPr/>
                    <a:lstStyle/>
                    <a:p>
                      <a:r>
                        <a:rPr lang="en-IN" dirty="0" smtClean="0"/>
                        <a:t>+=</a:t>
                      </a:r>
                      <a:endParaRPr lang="en-IN" dirty="0"/>
                    </a:p>
                  </a:txBody>
                  <a:tcPr/>
                </a:tc>
                <a:tc>
                  <a:txBody>
                    <a:bodyPr/>
                    <a:lstStyle/>
                    <a:p>
                      <a:r>
                        <a:rPr lang="en-IN" dirty="0" smtClean="0"/>
                        <a:t>It adds right operand to the left operand and assign the result to the left operand</a:t>
                      </a:r>
                      <a:endParaRPr lang="en-IN" dirty="0"/>
                    </a:p>
                  </a:txBody>
                  <a:tcPr/>
                </a:tc>
                <a:tc>
                  <a:txBody>
                    <a:bodyPr/>
                    <a:lstStyle/>
                    <a:p>
                      <a:r>
                        <a:rPr lang="en-IN" dirty="0" smtClean="0"/>
                        <a:t>c+=a</a:t>
                      </a:r>
                      <a:r>
                        <a:rPr lang="en-IN" baseline="0" dirty="0" smtClean="0"/>
                        <a:t> equals to c=</a:t>
                      </a:r>
                      <a:r>
                        <a:rPr lang="en-IN" baseline="0" dirty="0" err="1" smtClean="0"/>
                        <a:t>c+a</a:t>
                      </a:r>
                      <a:endParaRPr lang="en-IN" dirty="0"/>
                    </a:p>
                  </a:txBody>
                  <a:tcPr/>
                </a:tc>
                <a:extLst>
                  <a:ext uri="{0D108BD9-81ED-4DB2-BD59-A6C34878D82A}">
                    <a16:rowId xmlns:a16="http://schemas.microsoft.com/office/drawing/2014/main" val="3858615528"/>
                  </a:ext>
                </a:extLst>
              </a:tr>
              <a:tr h="370840">
                <a:tc>
                  <a:txBody>
                    <a:bodyPr/>
                    <a:lstStyle/>
                    <a:p>
                      <a:r>
                        <a:rPr lang="en-IN" dirty="0" smtClean="0"/>
                        <a:t>3</a:t>
                      </a:r>
                      <a:endParaRPr lang="en-IN" dirty="0"/>
                    </a:p>
                  </a:txBody>
                  <a:tcPr/>
                </a:tc>
                <a:tc>
                  <a:txBody>
                    <a:bodyPr/>
                    <a:lstStyle/>
                    <a:p>
                      <a:r>
                        <a:rPr lang="en-IN" dirty="0" smtClean="0"/>
                        <a:t>-=</a:t>
                      </a:r>
                      <a:endParaRPr lang="en-IN" dirty="0"/>
                    </a:p>
                  </a:txBody>
                  <a:tcPr/>
                </a:tc>
                <a:tc>
                  <a:txBody>
                    <a:bodyPr/>
                    <a:lstStyle/>
                    <a:p>
                      <a:r>
                        <a:rPr lang="en-IN" dirty="0" smtClean="0"/>
                        <a:t>It subtracts right operand from the left operand and assign the result to the left operand</a:t>
                      </a:r>
                      <a:endParaRPr lang="en-IN" dirty="0"/>
                    </a:p>
                  </a:txBody>
                  <a:tcPr/>
                </a:tc>
                <a:tc>
                  <a:txBody>
                    <a:bodyPr/>
                    <a:lstStyle/>
                    <a:p>
                      <a:r>
                        <a:rPr lang="en-IN" dirty="0" smtClean="0"/>
                        <a:t>c-=a</a:t>
                      </a:r>
                      <a:r>
                        <a:rPr lang="en-IN" baseline="0" dirty="0" smtClean="0"/>
                        <a:t> equals to c=c-a</a:t>
                      </a:r>
                      <a:endParaRPr lang="en-IN" dirty="0"/>
                    </a:p>
                  </a:txBody>
                  <a:tcPr/>
                </a:tc>
                <a:extLst>
                  <a:ext uri="{0D108BD9-81ED-4DB2-BD59-A6C34878D82A}">
                    <a16:rowId xmlns:a16="http://schemas.microsoft.com/office/drawing/2014/main" val="1471353432"/>
                  </a:ext>
                </a:extLst>
              </a:tr>
              <a:tr h="370840">
                <a:tc>
                  <a:txBody>
                    <a:bodyPr/>
                    <a:lstStyle/>
                    <a:p>
                      <a:r>
                        <a:rPr lang="en-IN" dirty="0" smtClean="0"/>
                        <a:t>4</a:t>
                      </a:r>
                      <a:endParaRPr lang="en-IN" dirty="0"/>
                    </a:p>
                  </a:txBody>
                  <a:tcPr/>
                </a:tc>
                <a:tc>
                  <a:txBody>
                    <a:bodyPr/>
                    <a:lstStyle/>
                    <a:p>
                      <a:r>
                        <a:rPr lang="en-IN" dirty="0" smtClean="0"/>
                        <a:t>*=</a:t>
                      </a:r>
                      <a:endParaRPr lang="en-IN" dirty="0"/>
                    </a:p>
                  </a:txBody>
                  <a:tcPr/>
                </a:tc>
                <a:tc>
                  <a:txBody>
                    <a:bodyPr/>
                    <a:lstStyle/>
                    <a:p>
                      <a:r>
                        <a:rPr lang="en-IN" dirty="0" smtClean="0"/>
                        <a:t>It multiply right operand with the left operand and assign the result to the left operand</a:t>
                      </a:r>
                      <a:endParaRPr lang="en-IN" dirty="0"/>
                    </a:p>
                  </a:txBody>
                  <a:tcPr/>
                </a:tc>
                <a:tc>
                  <a:txBody>
                    <a:bodyPr/>
                    <a:lstStyle/>
                    <a:p>
                      <a:r>
                        <a:rPr lang="en-IN" dirty="0" smtClean="0"/>
                        <a:t>c*=a equals to c=c*a</a:t>
                      </a:r>
                      <a:endParaRPr lang="en-IN" dirty="0"/>
                    </a:p>
                  </a:txBody>
                  <a:tcPr/>
                </a:tc>
                <a:extLst>
                  <a:ext uri="{0D108BD9-81ED-4DB2-BD59-A6C34878D82A}">
                    <a16:rowId xmlns:a16="http://schemas.microsoft.com/office/drawing/2014/main" val="880069665"/>
                  </a:ext>
                </a:extLst>
              </a:tr>
              <a:tr h="370840">
                <a:tc>
                  <a:txBody>
                    <a:bodyPr/>
                    <a:lstStyle/>
                    <a:p>
                      <a:r>
                        <a:rPr lang="en-IN" dirty="0" smtClean="0"/>
                        <a:t>5</a:t>
                      </a:r>
                      <a:endParaRPr lang="en-IN" dirty="0"/>
                    </a:p>
                  </a:txBody>
                  <a:tcPr/>
                </a:tc>
                <a:tc>
                  <a:txBody>
                    <a:bodyPr/>
                    <a:lstStyle/>
                    <a:p>
                      <a:r>
                        <a:rPr lang="en-IN" dirty="0" smtClean="0"/>
                        <a:t>/=</a:t>
                      </a:r>
                      <a:endParaRPr lang="en-IN" dirty="0"/>
                    </a:p>
                  </a:txBody>
                  <a:tcPr/>
                </a:tc>
                <a:tc>
                  <a:txBody>
                    <a:bodyPr/>
                    <a:lstStyle/>
                    <a:p>
                      <a:r>
                        <a:rPr lang="en-IN" dirty="0" smtClean="0"/>
                        <a:t>It divide left operand by the right operand and assign the result to the left operand</a:t>
                      </a:r>
                      <a:endParaRPr lang="en-IN" dirty="0"/>
                    </a:p>
                  </a:txBody>
                  <a:tcPr/>
                </a:tc>
                <a:tc>
                  <a:txBody>
                    <a:bodyPr/>
                    <a:lstStyle/>
                    <a:p>
                      <a:r>
                        <a:rPr lang="en-IN" dirty="0" smtClean="0"/>
                        <a:t>c/=a equals</a:t>
                      </a:r>
                      <a:r>
                        <a:rPr lang="en-IN" baseline="0" dirty="0" smtClean="0"/>
                        <a:t> to c= c/a</a:t>
                      </a:r>
                      <a:endParaRPr lang="en-IN" dirty="0"/>
                    </a:p>
                  </a:txBody>
                  <a:tcPr/>
                </a:tc>
                <a:extLst>
                  <a:ext uri="{0D108BD9-81ED-4DB2-BD59-A6C34878D82A}">
                    <a16:rowId xmlns:a16="http://schemas.microsoft.com/office/drawing/2014/main" val="1445773404"/>
                  </a:ext>
                </a:extLst>
              </a:tr>
              <a:tr h="370840">
                <a:tc>
                  <a:txBody>
                    <a:bodyPr/>
                    <a:lstStyle/>
                    <a:p>
                      <a:r>
                        <a:rPr lang="en-IN" dirty="0" smtClean="0"/>
                        <a:t>6</a:t>
                      </a:r>
                      <a:endParaRPr lang="en-IN" dirty="0"/>
                    </a:p>
                  </a:txBody>
                  <a:tcPr/>
                </a:tc>
                <a:tc>
                  <a:txBody>
                    <a:bodyPr/>
                    <a:lstStyle/>
                    <a:p>
                      <a:r>
                        <a:rPr lang="en-IN" dirty="0" smtClean="0"/>
                        <a:t>%=</a:t>
                      </a:r>
                      <a:endParaRPr lang="en-IN" dirty="0"/>
                    </a:p>
                  </a:txBody>
                  <a:tcPr/>
                </a:tc>
                <a:tc>
                  <a:txBody>
                    <a:bodyPr/>
                    <a:lstStyle/>
                    <a:p>
                      <a:r>
                        <a:rPr lang="en-IN" dirty="0" smtClean="0"/>
                        <a:t>Its takes modulus using two operands and assigns result to the left operand</a:t>
                      </a:r>
                      <a:endParaRPr lang="en-IN" dirty="0"/>
                    </a:p>
                  </a:txBody>
                  <a:tcPr/>
                </a:tc>
                <a:tc>
                  <a:txBody>
                    <a:bodyPr/>
                    <a:lstStyle/>
                    <a:p>
                      <a:r>
                        <a:rPr lang="en-IN" dirty="0" smtClean="0"/>
                        <a:t>c%=a equals</a:t>
                      </a:r>
                      <a:r>
                        <a:rPr lang="en-IN" baseline="0" dirty="0" smtClean="0"/>
                        <a:t> to c=</a:t>
                      </a:r>
                      <a:r>
                        <a:rPr lang="en-IN" baseline="0" dirty="0" err="1" smtClean="0"/>
                        <a:t>c%a</a:t>
                      </a:r>
                      <a:endParaRPr lang="en-IN" dirty="0"/>
                    </a:p>
                  </a:txBody>
                  <a:tcPr/>
                </a:tc>
                <a:extLst>
                  <a:ext uri="{0D108BD9-81ED-4DB2-BD59-A6C34878D82A}">
                    <a16:rowId xmlns:a16="http://schemas.microsoft.com/office/drawing/2014/main" val="2316138404"/>
                  </a:ext>
                </a:extLst>
              </a:tr>
              <a:tr h="370840">
                <a:tc>
                  <a:txBody>
                    <a:bodyPr/>
                    <a:lstStyle/>
                    <a:p>
                      <a:r>
                        <a:rPr lang="en-IN" dirty="0" smtClean="0"/>
                        <a:t>7</a:t>
                      </a:r>
                      <a:endParaRPr lang="en-IN" dirty="0"/>
                    </a:p>
                  </a:txBody>
                  <a:tcPr/>
                </a:tc>
                <a:tc>
                  <a:txBody>
                    <a:bodyPr/>
                    <a:lstStyle/>
                    <a:p>
                      <a:r>
                        <a:rPr lang="en-IN" dirty="0" smtClean="0"/>
                        <a:t>**=</a:t>
                      </a:r>
                      <a:endParaRPr lang="en-IN" dirty="0"/>
                    </a:p>
                  </a:txBody>
                  <a:tcPr/>
                </a:tc>
                <a:tc>
                  <a:txBody>
                    <a:bodyPr/>
                    <a:lstStyle/>
                    <a:p>
                      <a:r>
                        <a:rPr lang="en-IN" dirty="0" smtClean="0"/>
                        <a:t>Performs</a:t>
                      </a:r>
                      <a:r>
                        <a:rPr lang="en-IN" baseline="0" dirty="0" smtClean="0"/>
                        <a:t> exponential (power) calculation on operators and assign result to left operand</a:t>
                      </a:r>
                      <a:endParaRPr lang="en-IN" dirty="0"/>
                    </a:p>
                  </a:txBody>
                  <a:tcPr/>
                </a:tc>
                <a:tc>
                  <a:txBody>
                    <a:bodyPr/>
                    <a:lstStyle/>
                    <a:p>
                      <a:r>
                        <a:rPr lang="en-IN" dirty="0" smtClean="0"/>
                        <a:t>c**=a</a:t>
                      </a:r>
                      <a:r>
                        <a:rPr lang="en-IN" baseline="0" dirty="0" smtClean="0"/>
                        <a:t> equals to c=c**a</a:t>
                      </a:r>
                      <a:endParaRPr lang="en-IN" dirty="0"/>
                    </a:p>
                  </a:txBody>
                  <a:tcPr/>
                </a:tc>
                <a:extLst>
                  <a:ext uri="{0D108BD9-81ED-4DB2-BD59-A6C34878D82A}">
                    <a16:rowId xmlns:a16="http://schemas.microsoft.com/office/drawing/2014/main" val="3989253773"/>
                  </a:ext>
                </a:extLst>
              </a:tr>
              <a:tr h="370840">
                <a:tc>
                  <a:txBody>
                    <a:bodyPr/>
                    <a:lstStyle/>
                    <a:p>
                      <a:r>
                        <a:rPr lang="en-IN" dirty="0" smtClean="0"/>
                        <a:t>8</a:t>
                      </a:r>
                      <a:endParaRPr lang="en-IN" dirty="0"/>
                    </a:p>
                  </a:txBody>
                  <a:tcPr/>
                </a:tc>
                <a:tc>
                  <a:txBody>
                    <a:bodyPr/>
                    <a:lstStyle/>
                    <a:p>
                      <a:r>
                        <a:rPr lang="en-IN" dirty="0" smtClean="0"/>
                        <a:t>//=</a:t>
                      </a:r>
                      <a:endParaRPr lang="en-IN" dirty="0"/>
                    </a:p>
                  </a:txBody>
                  <a:tcPr/>
                </a:tc>
                <a:tc>
                  <a:txBody>
                    <a:bodyPr/>
                    <a:lstStyle/>
                    <a:p>
                      <a:r>
                        <a:rPr lang="en-IN" dirty="0" smtClean="0"/>
                        <a:t>Performs floor division operation on two operands and assign result to the left operand</a:t>
                      </a:r>
                      <a:endParaRPr lang="en-IN" dirty="0"/>
                    </a:p>
                  </a:txBody>
                  <a:tcPr/>
                </a:tc>
                <a:tc>
                  <a:txBody>
                    <a:bodyPr/>
                    <a:lstStyle/>
                    <a:p>
                      <a:r>
                        <a:rPr lang="en-IN" dirty="0" smtClean="0"/>
                        <a:t>c//=a equals to c=c//a</a:t>
                      </a:r>
                      <a:endParaRPr lang="en-IN" dirty="0"/>
                    </a:p>
                  </a:txBody>
                  <a:tcPr/>
                </a:tc>
                <a:extLst>
                  <a:ext uri="{0D108BD9-81ED-4DB2-BD59-A6C34878D82A}">
                    <a16:rowId xmlns:a16="http://schemas.microsoft.com/office/drawing/2014/main" val="2877050152"/>
                  </a:ext>
                </a:extLst>
              </a:tr>
            </a:tbl>
          </a:graphicData>
        </a:graphic>
      </p:graphicFrame>
    </p:spTree>
    <p:extLst>
      <p:ext uri="{BB962C8B-B14F-4D97-AF65-F5344CB8AC3E}">
        <p14:creationId xmlns:p14="http://schemas.microsoft.com/office/powerpoint/2010/main" val="11138657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144"/>
            <a:ext cx="10515600" cy="623017"/>
          </a:xfrm>
        </p:spPr>
        <p:txBody>
          <a:bodyPr>
            <a:normAutofit fontScale="90000"/>
          </a:bodyPr>
          <a:lstStyle/>
          <a:p>
            <a:pPr algn="ctr"/>
            <a:r>
              <a:rPr lang="en-IN" b="1" dirty="0"/>
              <a:t>Relational or comparison operators</a:t>
            </a:r>
          </a:p>
        </p:txBody>
      </p:sp>
      <p:graphicFrame>
        <p:nvGraphicFramePr>
          <p:cNvPr id="4" name="Content Placeholder 3"/>
          <p:cNvGraphicFramePr>
            <a:graphicFrameLocks noGrp="1"/>
          </p:cNvGraphicFramePr>
          <p:nvPr>
            <p:ph idx="1"/>
            <p:extLst/>
          </p:nvPr>
        </p:nvGraphicFramePr>
        <p:xfrm>
          <a:off x="838200" y="990600"/>
          <a:ext cx="10515600" cy="5242560"/>
        </p:xfrm>
        <a:graphic>
          <a:graphicData uri="http://schemas.openxmlformats.org/drawingml/2006/table">
            <a:tbl>
              <a:tblPr firstRow="1" bandRow="1">
                <a:tableStyleId>{5C22544A-7EE6-4342-B048-85BDC9FD1C3A}</a:tableStyleId>
              </a:tblPr>
              <a:tblGrid>
                <a:gridCol w="857865">
                  <a:extLst>
                    <a:ext uri="{9D8B030D-6E8A-4147-A177-3AD203B41FA5}">
                      <a16:colId xmlns:a16="http://schemas.microsoft.com/office/drawing/2014/main" val="3699209321"/>
                    </a:ext>
                  </a:extLst>
                </a:gridCol>
                <a:gridCol w="1194619">
                  <a:extLst>
                    <a:ext uri="{9D8B030D-6E8A-4147-A177-3AD203B41FA5}">
                      <a16:colId xmlns:a16="http://schemas.microsoft.com/office/drawing/2014/main" val="1145709947"/>
                    </a:ext>
                  </a:extLst>
                </a:gridCol>
                <a:gridCol w="3377381">
                  <a:extLst>
                    <a:ext uri="{9D8B030D-6E8A-4147-A177-3AD203B41FA5}">
                      <a16:colId xmlns:a16="http://schemas.microsoft.com/office/drawing/2014/main" val="2882404797"/>
                    </a:ext>
                  </a:extLst>
                </a:gridCol>
                <a:gridCol w="5085735">
                  <a:extLst>
                    <a:ext uri="{9D8B030D-6E8A-4147-A177-3AD203B41FA5}">
                      <a16:colId xmlns:a16="http://schemas.microsoft.com/office/drawing/2014/main" val="1992460737"/>
                    </a:ext>
                  </a:extLst>
                </a:gridCol>
              </a:tblGrid>
              <a:tr h="370840">
                <a:tc>
                  <a:txBody>
                    <a:bodyPr/>
                    <a:lstStyle/>
                    <a:p>
                      <a:r>
                        <a:rPr lang="en-IN" sz="2000" dirty="0" smtClean="0"/>
                        <a:t>Sr. No.</a:t>
                      </a:r>
                      <a:endParaRPr lang="en-IN" sz="2000" dirty="0"/>
                    </a:p>
                  </a:txBody>
                  <a:tcPr/>
                </a:tc>
                <a:tc>
                  <a:txBody>
                    <a:bodyPr/>
                    <a:lstStyle/>
                    <a:p>
                      <a:r>
                        <a:rPr lang="en-IN" sz="2000" dirty="0" smtClean="0"/>
                        <a:t>Operator</a:t>
                      </a:r>
                      <a:endParaRPr lang="en-IN" sz="2000" dirty="0"/>
                    </a:p>
                  </a:txBody>
                  <a:tcPr/>
                </a:tc>
                <a:tc>
                  <a:txBody>
                    <a:bodyPr/>
                    <a:lstStyle/>
                    <a:p>
                      <a:r>
                        <a:rPr lang="en-IN" sz="2000" dirty="0" smtClean="0"/>
                        <a:t>Description</a:t>
                      </a:r>
                      <a:endParaRPr lang="en-IN" sz="2000" dirty="0"/>
                    </a:p>
                  </a:txBody>
                  <a:tcPr/>
                </a:tc>
                <a:tc>
                  <a:txBody>
                    <a:bodyPr/>
                    <a:lstStyle/>
                    <a:p>
                      <a:r>
                        <a:rPr lang="en-IN" sz="2000" dirty="0" smtClean="0"/>
                        <a:t>Example (Result is always True or False)</a:t>
                      </a:r>
                    </a:p>
                    <a:p>
                      <a:r>
                        <a:rPr lang="en-IN" sz="2000" dirty="0" smtClean="0"/>
                        <a:t>a=10, b=20, c=20</a:t>
                      </a:r>
                      <a:endParaRPr lang="en-IN" sz="2000" dirty="0"/>
                    </a:p>
                  </a:txBody>
                  <a:tcPr/>
                </a:tc>
                <a:extLst>
                  <a:ext uri="{0D108BD9-81ED-4DB2-BD59-A6C34878D82A}">
                    <a16:rowId xmlns:a16="http://schemas.microsoft.com/office/drawing/2014/main" val="1754834638"/>
                  </a:ext>
                </a:extLst>
              </a:tr>
              <a:tr h="370840">
                <a:tc>
                  <a:txBody>
                    <a:bodyPr/>
                    <a:lstStyle/>
                    <a:p>
                      <a:r>
                        <a:rPr lang="en-IN" sz="2000" dirty="0" smtClean="0"/>
                        <a:t>1</a:t>
                      </a:r>
                      <a:endParaRPr lang="en-IN" sz="2000" dirty="0"/>
                    </a:p>
                  </a:txBody>
                  <a:tcPr/>
                </a:tc>
                <a:tc>
                  <a:txBody>
                    <a:bodyPr/>
                    <a:lstStyle/>
                    <a:p>
                      <a:r>
                        <a:rPr lang="en-IN" sz="2000" dirty="0" smtClean="0"/>
                        <a:t>==</a:t>
                      </a:r>
                      <a:endParaRPr lang="en-IN" sz="2000" dirty="0"/>
                    </a:p>
                  </a:txBody>
                  <a:tcPr/>
                </a:tc>
                <a:tc>
                  <a:txBody>
                    <a:bodyPr/>
                    <a:lstStyle/>
                    <a:p>
                      <a:r>
                        <a:rPr lang="en-IN" sz="2000" dirty="0" smtClean="0"/>
                        <a:t>Equality operator </a:t>
                      </a:r>
                      <a:endParaRPr lang="en-IN" sz="2000" dirty="0"/>
                    </a:p>
                  </a:txBody>
                  <a:tcPr/>
                </a:tc>
                <a:tc>
                  <a:txBody>
                    <a:bodyPr/>
                    <a:lstStyle/>
                    <a:p>
                      <a:r>
                        <a:rPr lang="en-IN" sz="2000" dirty="0" smtClean="0"/>
                        <a:t>&gt;&gt;&gt; a == b</a:t>
                      </a:r>
                    </a:p>
                    <a:p>
                      <a:r>
                        <a:rPr lang="en-IN" sz="2000" dirty="0" smtClean="0"/>
                        <a:t>False</a:t>
                      </a:r>
                    </a:p>
                    <a:p>
                      <a:r>
                        <a:rPr lang="en-IN" sz="2000" dirty="0" smtClean="0"/>
                        <a:t>&gt;&gt;&gt; b == c</a:t>
                      </a:r>
                    </a:p>
                    <a:p>
                      <a:r>
                        <a:rPr lang="en-IN" sz="2000" dirty="0" smtClean="0"/>
                        <a:t>True</a:t>
                      </a:r>
                      <a:endParaRPr lang="en-IN" sz="2000" dirty="0"/>
                    </a:p>
                  </a:txBody>
                  <a:tcPr/>
                </a:tc>
                <a:extLst>
                  <a:ext uri="{0D108BD9-81ED-4DB2-BD59-A6C34878D82A}">
                    <a16:rowId xmlns:a16="http://schemas.microsoft.com/office/drawing/2014/main" val="140257513"/>
                  </a:ext>
                </a:extLst>
              </a:tr>
              <a:tr h="370840">
                <a:tc>
                  <a:txBody>
                    <a:bodyPr/>
                    <a:lstStyle/>
                    <a:p>
                      <a:r>
                        <a:rPr lang="en-IN" sz="2000" dirty="0" smtClean="0"/>
                        <a:t>2</a:t>
                      </a:r>
                      <a:endParaRPr lang="en-IN" sz="2000" dirty="0"/>
                    </a:p>
                  </a:txBody>
                  <a:tcPr/>
                </a:tc>
                <a:tc>
                  <a:txBody>
                    <a:bodyPr/>
                    <a:lstStyle/>
                    <a:p>
                      <a:r>
                        <a:rPr lang="en-IN" sz="2000" dirty="0" smtClean="0"/>
                        <a:t>!=</a:t>
                      </a:r>
                      <a:endParaRPr lang="en-IN" sz="2000" dirty="0"/>
                    </a:p>
                  </a:txBody>
                  <a:tcPr/>
                </a:tc>
                <a:tc>
                  <a:txBody>
                    <a:bodyPr/>
                    <a:lstStyle/>
                    <a:p>
                      <a:r>
                        <a:rPr lang="en-IN" sz="2000" dirty="0" smtClean="0"/>
                        <a:t>Not equality operator</a:t>
                      </a:r>
                      <a:endParaRPr lang="en-IN" sz="2000" dirty="0"/>
                    </a:p>
                  </a:txBody>
                  <a:tcPr/>
                </a:tc>
                <a:tc>
                  <a:txBody>
                    <a:bodyPr/>
                    <a:lstStyle/>
                    <a:p>
                      <a:r>
                        <a:rPr lang="en-IN" sz="2000" dirty="0" smtClean="0"/>
                        <a:t>&gt;&gt;&gt;</a:t>
                      </a:r>
                      <a:r>
                        <a:rPr lang="en-IN" sz="2000" baseline="0" dirty="0" smtClean="0"/>
                        <a:t> a != b</a:t>
                      </a:r>
                    </a:p>
                    <a:p>
                      <a:r>
                        <a:rPr lang="en-IN" sz="2000" baseline="0" dirty="0" smtClean="0"/>
                        <a:t>True</a:t>
                      </a:r>
                    </a:p>
                    <a:p>
                      <a:r>
                        <a:rPr lang="en-IN" sz="2000" baseline="0" dirty="0" smtClean="0"/>
                        <a:t>&gt;&gt;&gt; b != c</a:t>
                      </a:r>
                    </a:p>
                    <a:p>
                      <a:r>
                        <a:rPr lang="en-IN" sz="2000" baseline="0" dirty="0" err="1" smtClean="0"/>
                        <a:t>Fasle</a:t>
                      </a:r>
                      <a:endParaRPr lang="en-IN" sz="2000" dirty="0"/>
                    </a:p>
                  </a:txBody>
                  <a:tcPr/>
                </a:tc>
                <a:extLst>
                  <a:ext uri="{0D108BD9-81ED-4DB2-BD59-A6C34878D82A}">
                    <a16:rowId xmlns:a16="http://schemas.microsoft.com/office/drawing/2014/main" val="2645621993"/>
                  </a:ext>
                </a:extLst>
              </a:tr>
              <a:tr h="370840">
                <a:tc>
                  <a:txBody>
                    <a:bodyPr/>
                    <a:lstStyle/>
                    <a:p>
                      <a:r>
                        <a:rPr lang="en-IN" sz="2000" dirty="0" smtClean="0"/>
                        <a:t>3</a:t>
                      </a:r>
                      <a:endParaRPr lang="en-IN" sz="2000" dirty="0"/>
                    </a:p>
                  </a:txBody>
                  <a:tcPr/>
                </a:tc>
                <a:tc>
                  <a:txBody>
                    <a:bodyPr/>
                    <a:lstStyle/>
                    <a:p>
                      <a:r>
                        <a:rPr lang="en-IN" sz="2000" dirty="0" smtClean="0"/>
                        <a:t>&gt;</a:t>
                      </a:r>
                      <a:endParaRPr lang="en-IN" sz="2000" dirty="0"/>
                    </a:p>
                  </a:txBody>
                  <a:tcPr/>
                </a:tc>
                <a:tc>
                  <a:txBody>
                    <a:bodyPr/>
                    <a:lstStyle/>
                    <a:p>
                      <a:r>
                        <a:rPr lang="en-IN" sz="2000" dirty="0" smtClean="0"/>
                        <a:t>Greater than operator</a:t>
                      </a:r>
                      <a:endParaRPr lang="en-IN" sz="2000" dirty="0"/>
                    </a:p>
                  </a:txBody>
                  <a:tcPr/>
                </a:tc>
                <a:tc>
                  <a:txBody>
                    <a:bodyPr/>
                    <a:lstStyle/>
                    <a:p>
                      <a:r>
                        <a:rPr lang="en-IN" sz="2000" dirty="0" smtClean="0"/>
                        <a:t>&gt;&gt;&gt; a &gt; b                                      </a:t>
                      </a:r>
                    </a:p>
                    <a:p>
                      <a:r>
                        <a:rPr lang="en-IN" sz="2000" dirty="0" smtClean="0"/>
                        <a:t>False</a:t>
                      </a:r>
                    </a:p>
                    <a:p>
                      <a:r>
                        <a:rPr lang="en-IN" sz="2000" dirty="0" smtClean="0"/>
                        <a:t>&gt;&gt;&gt; b &gt; c</a:t>
                      </a:r>
                    </a:p>
                    <a:p>
                      <a:r>
                        <a:rPr lang="en-IN" sz="2000" dirty="0" smtClean="0"/>
                        <a:t>False</a:t>
                      </a:r>
                    </a:p>
                    <a:p>
                      <a:r>
                        <a:rPr lang="en-IN" sz="2000" dirty="0" smtClean="0"/>
                        <a:t>&gt;&gt;&gt; b &gt; a</a:t>
                      </a:r>
                    </a:p>
                    <a:p>
                      <a:r>
                        <a:rPr lang="en-IN" sz="2000" dirty="0" smtClean="0"/>
                        <a:t>True</a:t>
                      </a:r>
                      <a:endParaRPr lang="en-IN" sz="2000" dirty="0"/>
                    </a:p>
                  </a:txBody>
                  <a:tcPr/>
                </a:tc>
                <a:extLst>
                  <a:ext uri="{0D108BD9-81ED-4DB2-BD59-A6C34878D82A}">
                    <a16:rowId xmlns:a16="http://schemas.microsoft.com/office/drawing/2014/main" val="2245062116"/>
                  </a:ext>
                </a:extLst>
              </a:tr>
            </a:tbl>
          </a:graphicData>
        </a:graphic>
      </p:graphicFrame>
    </p:spTree>
    <p:extLst>
      <p:ext uri="{BB962C8B-B14F-4D97-AF65-F5344CB8AC3E}">
        <p14:creationId xmlns:p14="http://schemas.microsoft.com/office/powerpoint/2010/main" val="6223733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838200" y="778489"/>
          <a:ext cx="10515600" cy="4937760"/>
        </p:xfrm>
        <a:graphic>
          <a:graphicData uri="http://schemas.openxmlformats.org/drawingml/2006/table">
            <a:tbl>
              <a:tblPr firstRow="1" bandRow="1">
                <a:tableStyleId>{5C22544A-7EE6-4342-B048-85BDC9FD1C3A}</a:tableStyleId>
              </a:tblPr>
              <a:tblGrid>
                <a:gridCol w="961103">
                  <a:extLst>
                    <a:ext uri="{9D8B030D-6E8A-4147-A177-3AD203B41FA5}">
                      <a16:colId xmlns:a16="http://schemas.microsoft.com/office/drawing/2014/main" val="3488505616"/>
                    </a:ext>
                  </a:extLst>
                </a:gridCol>
                <a:gridCol w="2212258">
                  <a:extLst>
                    <a:ext uri="{9D8B030D-6E8A-4147-A177-3AD203B41FA5}">
                      <a16:colId xmlns:a16="http://schemas.microsoft.com/office/drawing/2014/main" val="2561752962"/>
                    </a:ext>
                  </a:extLst>
                </a:gridCol>
                <a:gridCol w="3510116">
                  <a:extLst>
                    <a:ext uri="{9D8B030D-6E8A-4147-A177-3AD203B41FA5}">
                      <a16:colId xmlns:a16="http://schemas.microsoft.com/office/drawing/2014/main" val="1372976368"/>
                    </a:ext>
                  </a:extLst>
                </a:gridCol>
                <a:gridCol w="3832123">
                  <a:extLst>
                    <a:ext uri="{9D8B030D-6E8A-4147-A177-3AD203B41FA5}">
                      <a16:colId xmlns:a16="http://schemas.microsoft.com/office/drawing/2014/main" val="2361943359"/>
                    </a:ext>
                  </a:extLst>
                </a:gridCol>
              </a:tblGrid>
              <a:tr h="370840">
                <a:tc>
                  <a:txBody>
                    <a:bodyPr/>
                    <a:lstStyle/>
                    <a:p>
                      <a:r>
                        <a:rPr lang="en-IN" sz="2000" dirty="0" smtClean="0"/>
                        <a:t>Sr. No.</a:t>
                      </a:r>
                      <a:endParaRPr lang="en-IN" sz="2000" dirty="0"/>
                    </a:p>
                  </a:txBody>
                  <a:tcPr/>
                </a:tc>
                <a:tc>
                  <a:txBody>
                    <a:bodyPr/>
                    <a:lstStyle/>
                    <a:p>
                      <a:r>
                        <a:rPr lang="en-IN" sz="2000" dirty="0" smtClean="0"/>
                        <a:t>Operator</a:t>
                      </a:r>
                      <a:endParaRPr lang="en-IN" sz="2000" dirty="0"/>
                    </a:p>
                  </a:txBody>
                  <a:tcPr/>
                </a:tc>
                <a:tc>
                  <a:txBody>
                    <a:bodyPr/>
                    <a:lstStyle/>
                    <a:p>
                      <a:r>
                        <a:rPr lang="en-IN" sz="2000" dirty="0" smtClean="0"/>
                        <a:t>Description</a:t>
                      </a:r>
                      <a:endParaRPr lang="en-IN" sz="2000" dirty="0"/>
                    </a:p>
                  </a:txBody>
                  <a:tcPr/>
                </a:tc>
                <a:tc>
                  <a:txBody>
                    <a:bodyPr/>
                    <a:lstStyle/>
                    <a:p>
                      <a:r>
                        <a:rPr lang="en-IN" sz="2000" dirty="0" smtClean="0"/>
                        <a:t>Example (Result is always True or False)</a:t>
                      </a:r>
                    </a:p>
                    <a:p>
                      <a:r>
                        <a:rPr lang="en-IN" sz="2000" dirty="0" smtClean="0"/>
                        <a:t>a=10, b=20, c=20</a:t>
                      </a:r>
                      <a:endParaRPr lang="en-IN" sz="2000" dirty="0"/>
                    </a:p>
                  </a:txBody>
                  <a:tcPr/>
                </a:tc>
                <a:extLst>
                  <a:ext uri="{0D108BD9-81ED-4DB2-BD59-A6C34878D82A}">
                    <a16:rowId xmlns:a16="http://schemas.microsoft.com/office/drawing/2014/main" val="3695274280"/>
                  </a:ext>
                </a:extLst>
              </a:tr>
              <a:tr h="370840">
                <a:tc>
                  <a:txBody>
                    <a:bodyPr/>
                    <a:lstStyle/>
                    <a:p>
                      <a:r>
                        <a:rPr lang="en-IN" sz="2000" dirty="0" smtClean="0"/>
                        <a:t>4</a:t>
                      </a:r>
                      <a:endParaRPr lang="en-IN" sz="2000" dirty="0"/>
                    </a:p>
                  </a:txBody>
                  <a:tcPr/>
                </a:tc>
                <a:tc>
                  <a:txBody>
                    <a:bodyPr/>
                    <a:lstStyle/>
                    <a:p>
                      <a:r>
                        <a:rPr lang="en-IN" sz="2000" dirty="0" smtClean="0"/>
                        <a:t>&lt;</a:t>
                      </a:r>
                      <a:endParaRPr lang="en-IN" sz="2000" dirty="0"/>
                    </a:p>
                  </a:txBody>
                  <a:tcPr/>
                </a:tc>
                <a:tc>
                  <a:txBody>
                    <a:bodyPr/>
                    <a:lstStyle/>
                    <a:p>
                      <a:r>
                        <a:rPr lang="en-IN" sz="2000" dirty="0" smtClean="0"/>
                        <a:t>Less than operator</a:t>
                      </a:r>
                      <a:endParaRPr lang="en-IN" sz="2000" dirty="0"/>
                    </a:p>
                  </a:txBody>
                  <a:tcPr/>
                </a:tc>
                <a:tc>
                  <a:txBody>
                    <a:bodyPr/>
                    <a:lstStyle/>
                    <a:p>
                      <a:r>
                        <a:rPr lang="en-IN" sz="2000" dirty="0" smtClean="0"/>
                        <a:t>&gt;&gt;&gt; a</a:t>
                      </a:r>
                      <a:r>
                        <a:rPr lang="en-IN" sz="2000" baseline="0" dirty="0" smtClean="0"/>
                        <a:t> &lt; b</a:t>
                      </a:r>
                    </a:p>
                    <a:p>
                      <a:r>
                        <a:rPr lang="en-IN" sz="2000" baseline="0" dirty="0" smtClean="0"/>
                        <a:t>True</a:t>
                      </a:r>
                    </a:p>
                    <a:p>
                      <a:r>
                        <a:rPr lang="en-IN" sz="2000" baseline="0" dirty="0" smtClean="0"/>
                        <a:t>&gt;&gt;&gt; b &lt; a</a:t>
                      </a:r>
                    </a:p>
                    <a:p>
                      <a:r>
                        <a:rPr lang="en-IN" sz="2000" baseline="0" dirty="0" smtClean="0"/>
                        <a:t>False</a:t>
                      </a:r>
                      <a:endParaRPr lang="en-IN" sz="2000" dirty="0"/>
                    </a:p>
                  </a:txBody>
                  <a:tcPr/>
                </a:tc>
                <a:extLst>
                  <a:ext uri="{0D108BD9-81ED-4DB2-BD59-A6C34878D82A}">
                    <a16:rowId xmlns:a16="http://schemas.microsoft.com/office/drawing/2014/main" val="1436904746"/>
                  </a:ext>
                </a:extLst>
              </a:tr>
              <a:tr h="370840">
                <a:tc>
                  <a:txBody>
                    <a:bodyPr/>
                    <a:lstStyle/>
                    <a:p>
                      <a:r>
                        <a:rPr lang="en-IN" sz="2000" dirty="0" smtClean="0"/>
                        <a:t>5</a:t>
                      </a:r>
                      <a:endParaRPr lang="en-IN" sz="2000" dirty="0"/>
                    </a:p>
                  </a:txBody>
                  <a:tcPr/>
                </a:tc>
                <a:tc>
                  <a:txBody>
                    <a:bodyPr/>
                    <a:lstStyle/>
                    <a:p>
                      <a:r>
                        <a:rPr lang="en-IN" sz="2000" dirty="0" smtClean="0"/>
                        <a:t>&gt;=</a:t>
                      </a:r>
                      <a:endParaRPr lang="en-IN"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smtClean="0"/>
                        <a:t>Greater than or equal to</a:t>
                      </a:r>
                    </a:p>
                  </a:txBody>
                  <a:tcPr/>
                </a:tc>
                <a:tc>
                  <a:txBody>
                    <a:bodyPr/>
                    <a:lstStyle/>
                    <a:p>
                      <a:r>
                        <a:rPr lang="en-IN" sz="2000" dirty="0" smtClean="0"/>
                        <a:t>&gt;&gt;&gt; b &gt;=</a:t>
                      </a:r>
                      <a:r>
                        <a:rPr lang="en-IN" sz="2000" baseline="0" dirty="0" smtClean="0"/>
                        <a:t> c</a:t>
                      </a:r>
                    </a:p>
                    <a:p>
                      <a:r>
                        <a:rPr lang="en-IN" sz="2000" baseline="0" dirty="0" smtClean="0"/>
                        <a:t>True</a:t>
                      </a:r>
                    </a:p>
                    <a:p>
                      <a:r>
                        <a:rPr lang="en-IN" sz="2000" baseline="0" dirty="0" smtClean="0"/>
                        <a:t>&gt;&gt;&gt; a &gt;= b</a:t>
                      </a:r>
                    </a:p>
                    <a:p>
                      <a:r>
                        <a:rPr lang="en-IN" sz="2000" baseline="0" dirty="0" smtClean="0"/>
                        <a:t>False</a:t>
                      </a:r>
                      <a:endParaRPr lang="en-IN" sz="2000" dirty="0"/>
                    </a:p>
                  </a:txBody>
                  <a:tcPr/>
                </a:tc>
                <a:extLst>
                  <a:ext uri="{0D108BD9-81ED-4DB2-BD59-A6C34878D82A}">
                    <a16:rowId xmlns:a16="http://schemas.microsoft.com/office/drawing/2014/main" val="882970049"/>
                  </a:ext>
                </a:extLst>
              </a:tr>
              <a:tr h="370840">
                <a:tc>
                  <a:txBody>
                    <a:bodyPr/>
                    <a:lstStyle/>
                    <a:p>
                      <a:r>
                        <a:rPr lang="en-IN" sz="2000" dirty="0" smtClean="0"/>
                        <a:t>6</a:t>
                      </a:r>
                      <a:endParaRPr lang="en-IN" sz="2000" dirty="0"/>
                    </a:p>
                  </a:txBody>
                  <a:tcPr/>
                </a:tc>
                <a:tc>
                  <a:txBody>
                    <a:bodyPr/>
                    <a:lstStyle/>
                    <a:p>
                      <a:r>
                        <a:rPr lang="en-IN" sz="2000" dirty="0" smtClean="0"/>
                        <a:t>&lt;=</a:t>
                      </a:r>
                      <a:endParaRPr lang="en-IN"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smtClean="0"/>
                        <a:t>Less than or equal to</a:t>
                      </a:r>
                    </a:p>
                  </a:txBody>
                  <a:tcPr/>
                </a:tc>
                <a:tc>
                  <a:txBody>
                    <a:bodyPr/>
                    <a:lstStyle/>
                    <a:p>
                      <a:r>
                        <a:rPr lang="en-IN" sz="2000" dirty="0" smtClean="0"/>
                        <a:t>&gt;&gt;&gt; a &lt;= b</a:t>
                      </a:r>
                    </a:p>
                    <a:p>
                      <a:r>
                        <a:rPr lang="en-IN" sz="2000" dirty="0" smtClean="0"/>
                        <a:t>False</a:t>
                      </a:r>
                    </a:p>
                    <a:p>
                      <a:r>
                        <a:rPr lang="en-IN" sz="2000" dirty="0" smtClean="0"/>
                        <a:t>&gt;&gt;&gt; c</a:t>
                      </a:r>
                      <a:r>
                        <a:rPr lang="en-IN" sz="2000" baseline="0" dirty="0" smtClean="0"/>
                        <a:t> &lt;= b</a:t>
                      </a:r>
                    </a:p>
                    <a:p>
                      <a:r>
                        <a:rPr lang="en-IN" sz="2000" dirty="0" smtClean="0"/>
                        <a:t>True</a:t>
                      </a:r>
                      <a:endParaRPr lang="en-IN" sz="2000" dirty="0"/>
                    </a:p>
                  </a:txBody>
                  <a:tcPr/>
                </a:tc>
                <a:extLst>
                  <a:ext uri="{0D108BD9-81ED-4DB2-BD59-A6C34878D82A}">
                    <a16:rowId xmlns:a16="http://schemas.microsoft.com/office/drawing/2014/main" val="527991502"/>
                  </a:ext>
                </a:extLst>
              </a:tr>
            </a:tbl>
          </a:graphicData>
        </a:graphic>
      </p:graphicFrame>
    </p:spTree>
    <p:extLst>
      <p:ext uri="{BB962C8B-B14F-4D97-AF65-F5344CB8AC3E}">
        <p14:creationId xmlns:p14="http://schemas.microsoft.com/office/powerpoint/2010/main" val="26031092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2230"/>
          </a:xfrm>
        </p:spPr>
        <p:txBody>
          <a:bodyPr/>
          <a:lstStyle/>
          <a:p>
            <a:pPr algn="ctr"/>
            <a:r>
              <a:rPr lang="en-IN" b="1" dirty="0" smtClean="0"/>
              <a:t>Logical Operator</a:t>
            </a:r>
            <a:endParaRPr lang="en-IN" b="1" dirty="0"/>
          </a:p>
        </p:txBody>
      </p:sp>
      <p:graphicFrame>
        <p:nvGraphicFramePr>
          <p:cNvPr id="4" name="Table 3"/>
          <p:cNvGraphicFramePr>
            <a:graphicFrameLocks noGrp="1"/>
          </p:cNvGraphicFramePr>
          <p:nvPr>
            <p:extLst>
              <p:ext uri="{D42A27DB-BD31-4B8C-83A1-F6EECF244321}">
                <p14:modId xmlns:p14="http://schemas.microsoft.com/office/powerpoint/2010/main" val="1740225097"/>
              </p:ext>
            </p:extLst>
          </p:nvPr>
        </p:nvGraphicFramePr>
        <p:xfrm>
          <a:off x="838200" y="1690688"/>
          <a:ext cx="10515600" cy="4632960"/>
        </p:xfrm>
        <a:graphic>
          <a:graphicData uri="http://schemas.openxmlformats.org/drawingml/2006/table">
            <a:tbl>
              <a:tblPr firstRow="1" bandRow="1">
                <a:tableStyleId>{5C22544A-7EE6-4342-B048-85BDC9FD1C3A}</a:tableStyleId>
              </a:tblPr>
              <a:tblGrid>
                <a:gridCol w="937771">
                  <a:extLst>
                    <a:ext uri="{9D8B030D-6E8A-4147-A177-3AD203B41FA5}">
                      <a16:colId xmlns:a16="http://schemas.microsoft.com/office/drawing/2014/main" val="3312217507"/>
                    </a:ext>
                  </a:extLst>
                </a:gridCol>
                <a:gridCol w="1394887">
                  <a:extLst>
                    <a:ext uri="{9D8B030D-6E8A-4147-A177-3AD203B41FA5}">
                      <a16:colId xmlns:a16="http://schemas.microsoft.com/office/drawing/2014/main" val="3655094796"/>
                    </a:ext>
                  </a:extLst>
                </a:gridCol>
                <a:gridCol w="4026355">
                  <a:extLst>
                    <a:ext uri="{9D8B030D-6E8A-4147-A177-3AD203B41FA5}">
                      <a16:colId xmlns:a16="http://schemas.microsoft.com/office/drawing/2014/main" val="2630797766"/>
                    </a:ext>
                  </a:extLst>
                </a:gridCol>
                <a:gridCol w="4156587">
                  <a:extLst>
                    <a:ext uri="{9D8B030D-6E8A-4147-A177-3AD203B41FA5}">
                      <a16:colId xmlns:a16="http://schemas.microsoft.com/office/drawing/2014/main" val="1523651585"/>
                    </a:ext>
                  </a:extLst>
                </a:gridCol>
              </a:tblGrid>
              <a:tr h="370840">
                <a:tc>
                  <a:txBody>
                    <a:bodyPr/>
                    <a:lstStyle/>
                    <a:p>
                      <a:r>
                        <a:rPr lang="en-IN" sz="2000" dirty="0" smtClean="0"/>
                        <a:t>Sr. No.</a:t>
                      </a:r>
                      <a:endParaRPr lang="en-IN" sz="2000" dirty="0"/>
                    </a:p>
                  </a:txBody>
                  <a:tcPr/>
                </a:tc>
                <a:tc>
                  <a:txBody>
                    <a:bodyPr/>
                    <a:lstStyle/>
                    <a:p>
                      <a:r>
                        <a:rPr lang="en-IN" sz="2000" dirty="0" smtClean="0"/>
                        <a:t>Operator</a:t>
                      </a:r>
                      <a:endParaRPr lang="en-IN" sz="2000" dirty="0"/>
                    </a:p>
                  </a:txBody>
                  <a:tcPr/>
                </a:tc>
                <a:tc>
                  <a:txBody>
                    <a:bodyPr/>
                    <a:lstStyle/>
                    <a:p>
                      <a:r>
                        <a:rPr lang="en-IN" sz="2000" dirty="0" smtClean="0"/>
                        <a:t>Description</a:t>
                      </a:r>
                      <a:endParaRPr lang="en-IN" sz="2000" dirty="0"/>
                    </a:p>
                  </a:txBody>
                  <a:tcPr/>
                </a:tc>
                <a:tc>
                  <a:txBody>
                    <a:bodyPr/>
                    <a:lstStyle/>
                    <a:p>
                      <a:r>
                        <a:rPr lang="en-IN" sz="2000" dirty="0" smtClean="0"/>
                        <a:t>Example</a:t>
                      </a:r>
                    </a:p>
                    <a:p>
                      <a:r>
                        <a:rPr lang="en-IN" sz="2000" dirty="0" smtClean="0"/>
                        <a:t>a</a:t>
                      </a:r>
                      <a:r>
                        <a:rPr lang="en-IN" sz="2000" baseline="0" dirty="0" smtClean="0"/>
                        <a:t> is True and b is False, c=8 and d=10</a:t>
                      </a:r>
                      <a:endParaRPr lang="en-IN" sz="2000" dirty="0"/>
                    </a:p>
                  </a:txBody>
                  <a:tcPr/>
                </a:tc>
                <a:extLst>
                  <a:ext uri="{0D108BD9-81ED-4DB2-BD59-A6C34878D82A}">
                    <a16:rowId xmlns:a16="http://schemas.microsoft.com/office/drawing/2014/main" val="4070403269"/>
                  </a:ext>
                </a:extLst>
              </a:tr>
              <a:tr h="370840">
                <a:tc>
                  <a:txBody>
                    <a:bodyPr/>
                    <a:lstStyle/>
                    <a:p>
                      <a:r>
                        <a:rPr lang="en-IN" sz="2000" dirty="0" smtClean="0"/>
                        <a:t>1</a:t>
                      </a:r>
                      <a:endParaRPr lang="en-IN" sz="2000" dirty="0"/>
                    </a:p>
                  </a:txBody>
                  <a:tcPr/>
                </a:tc>
                <a:tc>
                  <a:txBody>
                    <a:bodyPr/>
                    <a:lstStyle/>
                    <a:p>
                      <a:r>
                        <a:rPr lang="en-IN" sz="2000" dirty="0" smtClean="0"/>
                        <a:t>and</a:t>
                      </a:r>
                    </a:p>
                    <a:p>
                      <a:r>
                        <a:rPr lang="en-IN" sz="2000" dirty="0" smtClean="0"/>
                        <a:t>(Logical AND)</a:t>
                      </a:r>
                      <a:endParaRPr lang="en-IN" sz="2000" dirty="0"/>
                    </a:p>
                  </a:txBody>
                  <a:tcPr/>
                </a:tc>
                <a:tc>
                  <a:txBody>
                    <a:bodyPr/>
                    <a:lstStyle/>
                    <a:p>
                      <a:r>
                        <a:rPr lang="en-IN" sz="2000" dirty="0" smtClean="0"/>
                        <a:t>If both operands are true then result is true</a:t>
                      </a:r>
                      <a:endParaRPr lang="en-IN" sz="2000" dirty="0"/>
                    </a:p>
                  </a:txBody>
                  <a:tcPr/>
                </a:tc>
                <a:tc>
                  <a:txBody>
                    <a:bodyPr/>
                    <a:lstStyle/>
                    <a:p>
                      <a:r>
                        <a:rPr lang="en-IN" sz="2000" dirty="0" smtClean="0"/>
                        <a:t>&gt;&gt; a and b</a:t>
                      </a:r>
                    </a:p>
                    <a:p>
                      <a:r>
                        <a:rPr lang="en-IN" sz="2000" dirty="0" smtClean="0"/>
                        <a:t>False</a:t>
                      </a:r>
                    </a:p>
                    <a:p>
                      <a:r>
                        <a:rPr lang="en-IN" sz="2000" dirty="0" smtClean="0"/>
                        <a:t>&gt;&gt;&gt; c &lt; d and c!=d</a:t>
                      </a:r>
                    </a:p>
                    <a:p>
                      <a:r>
                        <a:rPr lang="en-IN" sz="2000" dirty="0" smtClean="0"/>
                        <a:t>True</a:t>
                      </a:r>
                      <a:endParaRPr lang="en-IN" sz="2000" dirty="0"/>
                    </a:p>
                  </a:txBody>
                  <a:tcPr/>
                </a:tc>
                <a:extLst>
                  <a:ext uri="{0D108BD9-81ED-4DB2-BD59-A6C34878D82A}">
                    <a16:rowId xmlns:a16="http://schemas.microsoft.com/office/drawing/2014/main" val="993063139"/>
                  </a:ext>
                </a:extLst>
              </a:tr>
              <a:tr h="370840">
                <a:tc>
                  <a:txBody>
                    <a:bodyPr/>
                    <a:lstStyle/>
                    <a:p>
                      <a:r>
                        <a:rPr lang="en-IN" sz="2000" dirty="0" smtClean="0"/>
                        <a:t>2</a:t>
                      </a:r>
                      <a:endParaRPr lang="en-IN" sz="2000" dirty="0"/>
                    </a:p>
                  </a:txBody>
                  <a:tcPr/>
                </a:tc>
                <a:tc>
                  <a:txBody>
                    <a:bodyPr/>
                    <a:lstStyle/>
                    <a:p>
                      <a:r>
                        <a:rPr lang="en-IN" sz="2000" dirty="0" smtClean="0"/>
                        <a:t>or </a:t>
                      </a:r>
                    </a:p>
                    <a:p>
                      <a:r>
                        <a:rPr lang="en-IN" sz="2000" dirty="0" smtClean="0"/>
                        <a:t>(Logical OR)</a:t>
                      </a:r>
                      <a:endParaRPr lang="en-IN" sz="2000" dirty="0"/>
                    </a:p>
                  </a:txBody>
                  <a:tcPr/>
                </a:tc>
                <a:tc>
                  <a:txBody>
                    <a:bodyPr/>
                    <a:lstStyle/>
                    <a:p>
                      <a:r>
                        <a:rPr lang="en-IN" sz="2000" dirty="0" smtClean="0"/>
                        <a:t>If any of two operands are</a:t>
                      </a:r>
                      <a:r>
                        <a:rPr lang="en-IN" sz="2000" baseline="0" dirty="0" smtClean="0"/>
                        <a:t> non-zero, condition is true</a:t>
                      </a:r>
                      <a:endParaRPr lang="en-IN" sz="2000" dirty="0"/>
                    </a:p>
                  </a:txBody>
                  <a:tcPr/>
                </a:tc>
                <a:tc>
                  <a:txBody>
                    <a:bodyPr/>
                    <a:lstStyle/>
                    <a:p>
                      <a:r>
                        <a:rPr lang="en-IN" sz="2000" dirty="0" smtClean="0"/>
                        <a:t>&gt;&gt;&gt; a or b</a:t>
                      </a:r>
                    </a:p>
                    <a:p>
                      <a:r>
                        <a:rPr lang="en-IN" sz="2000" dirty="0" smtClean="0"/>
                        <a:t>True</a:t>
                      </a:r>
                    </a:p>
                    <a:p>
                      <a:r>
                        <a:rPr lang="en-IN" sz="2000" dirty="0" smtClean="0"/>
                        <a:t>&gt;&gt;&gt; a</a:t>
                      </a:r>
                      <a:r>
                        <a:rPr lang="en-IN" sz="2000" baseline="0" dirty="0" smtClean="0"/>
                        <a:t> == b or c &lt; d</a:t>
                      </a:r>
                    </a:p>
                    <a:p>
                      <a:r>
                        <a:rPr lang="en-IN" sz="2000" baseline="0" dirty="0" smtClean="0"/>
                        <a:t>True</a:t>
                      </a:r>
                    </a:p>
                  </a:txBody>
                  <a:tcPr/>
                </a:tc>
                <a:extLst>
                  <a:ext uri="{0D108BD9-81ED-4DB2-BD59-A6C34878D82A}">
                    <a16:rowId xmlns:a16="http://schemas.microsoft.com/office/drawing/2014/main" val="786243663"/>
                  </a:ext>
                </a:extLst>
              </a:tr>
              <a:tr h="370840">
                <a:tc>
                  <a:txBody>
                    <a:bodyPr/>
                    <a:lstStyle/>
                    <a:p>
                      <a:r>
                        <a:rPr lang="en-IN" sz="2000" dirty="0" smtClean="0"/>
                        <a:t>3</a:t>
                      </a:r>
                      <a:endParaRPr lang="en-IN" sz="2000" dirty="0"/>
                    </a:p>
                  </a:txBody>
                  <a:tcPr/>
                </a:tc>
                <a:tc>
                  <a:txBody>
                    <a:bodyPr/>
                    <a:lstStyle/>
                    <a:p>
                      <a:r>
                        <a:rPr lang="en-IN" sz="2000" dirty="0" smtClean="0"/>
                        <a:t>not</a:t>
                      </a:r>
                    </a:p>
                    <a:p>
                      <a:r>
                        <a:rPr lang="en-IN" sz="2000" dirty="0" smtClean="0"/>
                        <a:t>(Logical NOT)</a:t>
                      </a:r>
                      <a:endParaRPr lang="en-IN" sz="2000" dirty="0"/>
                    </a:p>
                  </a:txBody>
                  <a:tcPr/>
                </a:tc>
                <a:tc>
                  <a:txBody>
                    <a:bodyPr/>
                    <a:lstStyle/>
                    <a:p>
                      <a:r>
                        <a:rPr lang="en-IN" sz="2000" dirty="0" smtClean="0"/>
                        <a:t>Used</a:t>
                      </a:r>
                      <a:r>
                        <a:rPr lang="en-IN" sz="2000" baseline="0" dirty="0" smtClean="0"/>
                        <a:t> to reverse the logical state of its operand</a:t>
                      </a:r>
                      <a:endParaRPr lang="en-IN" sz="2000" dirty="0"/>
                    </a:p>
                  </a:txBody>
                  <a:tcPr/>
                </a:tc>
                <a:tc>
                  <a:txBody>
                    <a:bodyPr/>
                    <a:lstStyle/>
                    <a:p>
                      <a:r>
                        <a:rPr lang="en-IN" sz="2000" dirty="0" smtClean="0"/>
                        <a:t>&gt;&gt;&gt; not</a:t>
                      </a:r>
                      <a:r>
                        <a:rPr lang="en-IN" sz="2000" baseline="0" dirty="0" smtClean="0"/>
                        <a:t> (a and b) </a:t>
                      </a:r>
                    </a:p>
                    <a:p>
                      <a:r>
                        <a:rPr lang="en-IN" sz="2000" baseline="0" dirty="0" smtClean="0"/>
                        <a:t>True</a:t>
                      </a:r>
                    </a:p>
                    <a:p>
                      <a:r>
                        <a:rPr lang="en-IN" sz="2000" baseline="0" dirty="0" smtClean="0"/>
                        <a:t>&gt;&gt;&gt; not(c &gt; d)</a:t>
                      </a:r>
                    </a:p>
                    <a:p>
                      <a:r>
                        <a:rPr lang="en-IN" sz="2000" baseline="0" dirty="0" smtClean="0"/>
                        <a:t>True</a:t>
                      </a:r>
                      <a:endParaRPr lang="en-IN" sz="2000" dirty="0"/>
                    </a:p>
                  </a:txBody>
                  <a:tcPr/>
                </a:tc>
                <a:extLst>
                  <a:ext uri="{0D108BD9-81ED-4DB2-BD59-A6C34878D82A}">
                    <a16:rowId xmlns:a16="http://schemas.microsoft.com/office/drawing/2014/main" val="1841759250"/>
                  </a:ext>
                </a:extLst>
              </a:tr>
            </a:tbl>
          </a:graphicData>
        </a:graphic>
      </p:graphicFrame>
    </p:spTree>
    <p:extLst>
      <p:ext uri="{BB962C8B-B14F-4D97-AF65-F5344CB8AC3E}">
        <p14:creationId xmlns:p14="http://schemas.microsoft.com/office/powerpoint/2010/main" val="37811434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10"/>
            <a:ext cx="10515600" cy="501071"/>
          </a:xfrm>
        </p:spPr>
        <p:txBody>
          <a:bodyPr>
            <a:normAutofit fontScale="90000"/>
          </a:bodyPr>
          <a:lstStyle/>
          <a:p>
            <a:pPr algn="ctr"/>
            <a:r>
              <a:rPr lang="en-IN" b="1" dirty="0"/>
              <a:t>Bitwise operators</a:t>
            </a:r>
            <a:endParaRPr lang="en-IN" dirty="0"/>
          </a:p>
        </p:txBody>
      </p:sp>
      <p:graphicFrame>
        <p:nvGraphicFramePr>
          <p:cNvPr id="4" name="Content Placeholder 3"/>
          <p:cNvGraphicFramePr>
            <a:graphicFrameLocks noGrp="1"/>
          </p:cNvGraphicFramePr>
          <p:nvPr>
            <p:ph idx="1"/>
            <p:extLst/>
          </p:nvPr>
        </p:nvGraphicFramePr>
        <p:xfrm>
          <a:off x="838200" y="689130"/>
          <a:ext cx="10515600" cy="6065632"/>
        </p:xfrm>
        <a:graphic>
          <a:graphicData uri="http://schemas.openxmlformats.org/drawingml/2006/table">
            <a:tbl>
              <a:tblPr firstRow="1" bandRow="1">
                <a:tableStyleId>{5C22544A-7EE6-4342-B048-85BDC9FD1C3A}</a:tableStyleId>
              </a:tblPr>
              <a:tblGrid>
                <a:gridCol w="540224">
                  <a:extLst>
                    <a:ext uri="{9D8B030D-6E8A-4147-A177-3AD203B41FA5}">
                      <a16:colId xmlns:a16="http://schemas.microsoft.com/office/drawing/2014/main" val="4023925703"/>
                    </a:ext>
                  </a:extLst>
                </a:gridCol>
                <a:gridCol w="1954711">
                  <a:extLst>
                    <a:ext uri="{9D8B030D-6E8A-4147-A177-3AD203B41FA5}">
                      <a16:colId xmlns:a16="http://schemas.microsoft.com/office/drawing/2014/main" val="3744987199"/>
                    </a:ext>
                  </a:extLst>
                </a:gridCol>
                <a:gridCol w="5073446">
                  <a:extLst>
                    <a:ext uri="{9D8B030D-6E8A-4147-A177-3AD203B41FA5}">
                      <a16:colId xmlns:a16="http://schemas.microsoft.com/office/drawing/2014/main" val="550734571"/>
                    </a:ext>
                  </a:extLst>
                </a:gridCol>
                <a:gridCol w="2947219">
                  <a:extLst>
                    <a:ext uri="{9D8B030D-6E8A-4147-A177-3AD203B41FA5}">
                      <a16:colId xmlns:a16="http://schemas.microsoft.com/office/drawing/2014/main" val="433505753"/>
                    </a:ext>
                  </a:extLst>
                </a:gridCol>
              </a:tblGrid>
              <a:tr h="958872">
                <a:tc>
                  <a:txBody>
                    <a:bodyPr/>
                    <a:lstStyle/>
                    <a:p>
                      <a:r>
                        <a:rPr lang="en-IN" dirty="0" smtClean="0"/>
                        <a:t>Sr. No.</a:t>
                      </a:r>
                      <a:endParaRPr lang="en-IN" dirty="0"/>
                    </a:p>
                  </a:txBody>
                  <a:tcPr/>
                </a:tc>
                <a:tc>
                  <a:txBody>
                    <a:bodyPr/>
                    <a:lstStyle/>
                    <a:p>
                      <a:r>
                        <a:rPr lang="en-IN" dirty="0" smtClean="0"/>
                        <a:t>Operator</a:t>
                      </a:r>
                      <a:endParaRPr lang="en-IN" dirty="0"/>
                    </a:p>
                  </a:txBody>
                  <a:tcPr/>
                </a:tc>
                <a:tc>
                  <a:txBody>
                    <a:bodyPr/>
                    <a:lstStyle/>
                    <a:p>
                      <a:r>
                        <a:rPr lang="en-IN" dirty="0" smtClean="0"/>
                        <a:t>Description</a:t>
                      </a:r>
                      <a:endParaRPr lang="en-IN" dirty="0"/>
                    </a:p>
                  </a:txBody>
                  <a:tcPr/>
                </a:tc>
                <a:tc>
                  <a:txBody>
                    <a:bodyPr/>
                    <a:lstStyle/>
                    <a:p>
                      <a:r>
                        <a:rPr lang="en-IN" dirty="0" smtClean="0"/>
                        <a:t>Example</a:t>
                      </a:r>
                    </a:p>
                    <a:p>
                      <a:r>
                        <a:rPr lang="en-IN" dirty="0" smtClean="0"/>
                        <a:t>e.g. a=10 and b=4</a:t>
                      </a:r>
                    </a:p>
                    <a:p>
                      <a:r>
                        <a:rPr lang="en-IN" dirty="0" smtClean="0"/>
                        <a:t>i.e.</a:t>
                      </a:r>
                      <a:r>
                        <a:rPr lang="en-IN" baseline="0" dirty="0" smtClean="0"/>
                        <a:t> </a:t>
                      </a:r>
                      <a:r>
                        <a:rPr lang="en-IN" baseline="0" smtClean="0"/>
                        <a:t>0b1010 and 0b0100</a:t>
                      </a:r>
                      <a:endParaRPr lang="en-IN" dirty="0"/>
                    </a:p>
                  </a:txBody>
                  <a:tcPr/>
                </a:tc>
                <a:extLst>
                  <a:ext uri="{0D108BD9-81ED-4DB2-BD59-A6C34878D82A}">
                    <a16:rowId xmlns:a16="http://schemas.microsoft.com/office/drawing/2014/main" val="800717209"/>
                  </a:ext>
                </a:extLst>
              </a:tr>
              <a:tr h="958872">
                <a:tc>
                  <a:txBody>
                    <a:bodyPr/>
                    <a:lstStyle/>
                    <a:p>
                      <a:r>
                        <a:rPr lang="en-IN" dirty="0" smtClean="0"/>
                        <a:t>1</a:t>
                      </a:r>
                      <a:endParaRPr lang="en-IN" dirty="0"/>
                    </a:p>
                  </a:txBody>
                  <a:tcPr/>
                </a:tc>
                <a:tc>
                  <a:txBody>
                    <a:bodyPr/>
                    <a:lstStyle/>
                    <a:p>
                      <a:r>
                        <a:rPr lang="en-IN" dirty="0" smtClean="0"/>
                        <a:t>&amp;</a:t>
                      </a:r>
                    </a:p>
                    <a:p>
                      <a:r>
                        <a:rPr lang="en-IN" dirty="0" smtClean="0"/>
                        <a:t>(Bitwise AND)</a:t>
                      </a:r>
                      <a:endParaRPr lang="en-IN" dirty="0"/>
                    </a:p>
                  </a:txBody>
                  <a:tcPr/>
                </a:tc>
                <a:tc>
                  <a:txBody>
                    <a:bodyPr/>
                    <a:lstStyle/>
                    <a:p>
                      <a:r>
                        <a:rPr lang="en-IN" dirty="0" smtClean="0"/>
                        <a:t>This operator performs AND operation between operands.</a:t>
                      </a:r>
                      <a:r>
                        <a:rPr lang="en-IN" baseline="0" dirty="0" smtClean="0"/>
                        <a:t> Operator copies a bit, to the result, if it exists in both operands</a:t>
                      </a:r>
                      <a:endParaRPr lang="en-IN" dirty="0"/>
                    </a:p>
                  </a:txBody>
                  <a:tcPr/>
                </a:tc>
                <a:tc>
                  <a:txBody>
                    <a:bodyPr/>
                    <a:lstStyle/>
                    <a:p>
                      <a:r>
                        <a:rPr lang="en-IN" dirty="0" smtClean="0"/>
                        <a:t>a &amp; b =  1010 &amp;  0100 = 0</a:t>
                      </a:r>
                    </a:p>
                    <a:p>
                      <a:r>
                        <a:rPr lang="en-IN" dirty="0" smtClean="0"/>
                        <a:t>&gt;&gt;&gt;</a:t>
                      </a:r>
                      <a:r>
                        <a:rPr lang="en-IN" baseline="0" dirty="0" smtClean="0"/>
                        <a:t> a &amp; b</a:t>
                      </a:r>
                    </a:p>
                    <a:p>
                      <a:r>
                        <a:rPr lang="en-IN" baseline="0" dirty="0" smtClean="0"/>
                        <a:t>0</a:t>
                      </a:r>
                    </a:p>
                    <a:p>
                      <a:r>
                        <a:rPr lang="en-IN" baseline="0" dirty="0" smtClean="0"/>
                        <a:t>&gt;&gt;&gt; bin (a &amp; b)</a:t>
                      </a:r>
                    </a:p>
                    <a:p>
                      <a:r>
                        <a:rPr lang="en-IN" baseline="0" dirty="0" smtClean="0"/>
                        <a:t>‘0b0’</a:t>
                      </a:r>
                      <a:endParaRPr lang="en-IN" dirty="0"/>
                    </a:p>
                  </a:txBody>
                  <a:tcPr/>
                </a:tc>
                <a:extLst>
                  <a:ext uri="{0D108BD9-81ED-4DB2-BD59-A6C34878D82A}">
                    <a16:rowId xmlns:a16="http://schemas.microsoft.com/office/drawing/2014/main" val="3197688041"/>
                  </a:ext>
                </a:extLst>
              </a:tr>
              <a:tr h="671212">
                <a:tc>
                  <a:txBody>
                    <a:bodyPr/>
                    <a:lstStyle/>
                    <a:p>
                      <a:r>
                        <a:rPr lang="en-IN" dirty="0" smtClean="0"/>
                        <a:t>2</a:t>
                      </a:r>
                      <a:endParaRPr lang="en-IN" dirty="0"/>
                    </a:p>
                  </a:txBody>
                  <a:tcPr/>
                </a:tc>
                <a:tc>
                  <a:txBody>
                    <a:bodyPr/>
                    <a:lstStyle/>
                    <a:p>
                      <a:r>
                        <a:rPr lang="en-IN" dirty="0" smtClean="0"/>
                        <a:t>|</a:t>
                      </a:r>
                    </a:p>
                    <a:p>
                      <a:r>
                        <a:rPr lang="en-IN" dirty="0" smtClean="0"/>
                        <a:t>(Bitwise OR)</a:t>
                      </a:r>
                      <a:endParaRPr lang="en-IN" dirty="0"/>
                    </a:p>
                  </a:txBody>
                  <a:tcPr/>
                </a:tc>
                <a:tc>
                  <a:txBody>
                    <a:bodyPr/>
                    <a:lstStyle/>
                    <a:p>
                      <a:r>
                        <a:rPr lang="en-IN" dirty="0" smtClean="0"/>
                        <a:t>It copies a bit, to the result, if it exists in either</a:t>
                      </a:r>
                      <a:r>
                        <a:rPr lang="en-IN" baseline="0" dirty="0" smtClean="0"/>
                        <a:t> (or both) operands</a:t>
                      </a:r>
                      <a:endParaRPr lang="en-IN" dirty="0"/>
                    </a:p>
                  </a:txBody>
                  <a:tcPr/>
                </a:tc>
                <a:tc>
                  <a:txBody>
                    <a:bodyPr/>
                    <a:lstStyle/>
                    <a:p>
                      <a:r>
                        <a:rPr lang="en-IN" dirty="0" smtClean="0"/>
                        <a:t>a | b = 1010 | 0100 = 14</a:t>
                      </a:r>
                    </a:p>
                    <a:p>
                      <a:r>
                        <a:rPr lang="en-IN" dirty="0" smtClean="0"/>
                        <a:t>(1110)</a:t>
                      </a:r>
                      <a:endParaRPr lang="en-IN" dirty="0"/>
                    </a:p>
                  </a:txBody>
                  <a:tcPr/>
                </a:tc>
                <a:extLst>
                  <a:ext uri="{0D108BD9-81ED-4DB2-BD59-A6C34878D82A}">
                    <a16:rowId xmlns:a16="http://schemas.microsoft.com/office/drawing/2014/main" val="802292286"/>
                  </a:ext>
                </a:extLst>
              </a:tr>
              <a:tr h="671212">
                <a:tc>
                  <a:txBody>
                    <a:bodyPr/>
                    <a:lstStyle/>
                    <a:p>
                      <a:r>
                        <a:rPr lang="en-IN" dirty="0" smtClean="0"/>
                        <a:t>3</a:t>
                      </a:r>
                      <a:endParaRPr lang="en-IN" dirty="0"/>
                    </a:p>
                  </a:txBody>
                  <a:tcPr/>
                </a:tc>
                <a:tc>
                  <a:txBody>
                    <a:bodyPr/>
                    <a:lstStyle/>
                    <a:p>
                      <a:r>
                        <a:rPr lang="en-IN" dirty="0" smtClean="0"/>
                        <a:t>^</a:t>
                      </a:r>
                    </a:p>
                    <a:p>
                      <a:r>
                        <a:rPr lang="en-IN" dirty="0" smtClean="0"/>
                        <a:t>(Bitwise XOR)</a:t>
                      </a:r>
                      <a:endParaRPr lang="en-IN" dirty="0"/>
                    </a:p>
                  </a:txBody>
                  <a:tcPr/>
                </a:tc>
                <a:tc>
                  <a:txBody>
                    <a:bodyPr/>
                    <a:lstStyle/>
                    <a:p>
                      <a:r>
                        <a:rPr lang="en-IN" dirty="0" smtClean="0"/>
                        <a:t>It copies a bit, to the result, if it exists in only on operand but</a:t>
                      </a:r>
                      <a:r>
                        <a:rPr lang="en-IN" baseline="0" dirty="0" smtClean="0"/>
                        <a:t> not both</a:t>
                      </a:r>
                      <a:endParaRPr lang="en-IN" dirty="0"/>
                    </a:p>
                  </a:txBody>
                  <a:tcPr/>
                </a:tc>
                <a:tc>
                  <a:txBody>
                    <a:bodyPr/>
                    <a:lstStyle/>
                    <a:p>
                      <a:r>
                        <a:rPr lang="en-IN" dirty="0" smtClean="0"/>
                        <a:t>a ^ b = 1010 ^ 0100 = 14</a:t>
                      </a:r>
                    </a:p>
                    <a:p>
                      <a:r>
                        <a:rPr lang="en-IN" dirty="0" smtClean="0"/>
                        <a:t>(1110)</a:t>
                      </a:r>
                      <a:endParaRPr lang="en-IN" dirty="0"/>
                    </a:p>
                  </a:txBody>
                  <a:tcPr/>
                </a:tc>
                <a:extLst>
                  <a:ext uri="{0D108BD9-81ED-4DB2-BD59-A6C34878D82A}">
                    <a16:rowId xmlns:a16="http://schemas.microsoft.com/office/drawing/2014/main" val="860472222"/>
                  </a:ext>
                </a:extLst>
              </a:tr>
              <a:tr h="958872">
                <a:tc>
                  <a:txBody>
                    <a:bodyPr/>
                    <a:lstStyle/>
                    <a:p>
                      <a:r>
                        <a:rPr lang="en-IN" dirty="0" smtClean="0"/>
                        <a:t>4</a:t>
                      </a:r>
                      <a:endParaRPr lang="en-IN" dirty="0"/>
                    </a:p>
                  </a:txBody>
                  <a:tcPr/>
                </a:tc>
                <a:tc>
                  <a:txBody>
                    <a:bodyPr/>
                    <a:lstStyle/>
                    <a:p>
                      <a:r>
                        <a:rPr lang="en-IN" dirty="0" smtClean="0"/>
                        <a:t>~</a:t>
                      </a:r>
                    </a:p>
                    <a:p>
                      <a:r>
                        <a:rPr lang="en-IN" dirty="0" smtClean="0"/>
                        <a:t>(Bitwise one’s complement)</a:t>
                      </a:r>
                      <a:endParaRPr lang="en-IN" dirty="0"/>
                    </a:p>
                  </a:txBody>
                  <a:tcPr/>
                </a:tc>
                <a:tc>
                  <a:txBody>
                    <a:bodyPr/>
                    <a:lstStyle/>
                    <a:p>
                      <a:r>
                        <a:rPr lang="en-IN" dirty="0" smtClean="0"/>
                        <a:t>It is unary operator and it has the effect of flipping the bit</a:t>
                      </a:r>
                      <a:r>
                        <a:rPr lang="en-IN" baseline="0" dirty="0" smtClean="0"/>
                        <a:t> i.e. opposite the bit of the operand</a:t>
                      </a:r>
                      <a:endParaRPr lang="en-IN" dirty="0"/>
                    </a:p>
                  </a:txBody>
                  <a:tcPr/>
                </a:tc>
                <a:tc>
                  <a:txBody>
                    <a:bodyPr/>
                    <a:lstStyle/>
                    <a:p>
                      <a:r>
                        <a:rPr lang="en-IN" dirty="0" smtClean="0"/>
                        <a:t>~ a = ~ 1010 = 0101</a:t>
                      </a:r>
                      <a:endParaRPr lang="en-IN" dirty="0"/>
                    </a:p>
                  </a:txBody>
                  <a:tcPr/>
                </a:tc>
                <a:extLst>
                  <a:ext uri="{0D108BD9-81ED-4DB2-BD59-A6C34878D82A}">
                    <a16:rowId xmlns:a16="http://schemas.microsoft.com/office/drawing/2014/main" val="1847150291"/>
                  </a:ext>
                </a:extLst>
              </a:tr>
              <a:tr h="671212">
                <a:tc>
                  <a:txBody>
                    <a:bodyPr/>
                    <a:lstStyle/>
                    <a:p>
                      <a:r>
                        <a:rPr lang="en-IN" dirty="0" smtClean="0"/>
                        <a:t>5</a:t>
                      </a:r>
                      <a:endParaRPr lang="en-IN" dirty="0"/>
                    </a:p>
                  </a:txBody>
                  <a:tcPr/>
                </a:tc>
                <a:tc>
                  <a:txBody>
                    <a:bodyPr/>
                    <a:lstStyle/>
                    <a:p>
                      <a:r>
                        <a:rPr lang="en-IN" dirty="0" smtClean="0"/>
                        <a:t>&lt;&lt;</a:t>
                      </a:r>
                    </a:p>
                    <a:p>
                      <a:r>
                        <a:rPr lang="en-IN" dirty="0" smtClean="0"/>
                        <a:t>(Bitwise left shift)</a:t>
                      </a:r>
                      <a:endParaRPr lang="en-IN" dirty="0"/>
                    </a:p>
                  </a:txBody>
                  <a:tcPr/>
                </a:tc>
                <a:tc>
                  <a:txBody>
                    <a:bodyPr/>
                    <a:lstStyle/>
                    <a:p>
                      <a:r>
                        <a:rPr lang="en-IN" dirty="0" smtClean="0"/>
                        <a:t>The left operands value is moved left by the number of bits specified by the right operand</a:t>
                      </a:r>
                      <a:endParaRPr lang="en-IN" dirty="0"/>
                    </a:p>
                  </a:txBody>
                  <a:tcPr/>
                </a:tc>
                <a:tc>
                  <a:txBody>
                    <a:bodyPr/>
                    <a:lstStyle/>
                    <a:p>
                      <a:r>
                        <a:rPr lang="en-IN" dirty="0" smtClean="0"/>
                        <a:t>a &lt;&lt; 2 = 1010 &lt;&lt; 2 </a:t>
                      </a:r>
                    </a:p>
                    <a:p>
                      <a:r>
                        <a:rPr lang="en-IN" dirty="0" smtClean="0"/>
                        <a:t>=</a:t>
                      </a:r>
                      <a:r>
                        <a:rPr lang="en-IN" baseline="0" dirty="0" smtClean="0"/>
                        <a:t> 101000 = 40</a:t>
                      </a:r>
                      <a:endParaRPr lang="en-IN" dirty="0"/>
                    </a:p>
                  </a:txBody>
                  <a:tcPr/>
                </a:tc>
                <a:extLst>
                  <a:ext uri="{0D108BD9-81ED-4DB2-BD59-A6C34878D82A}">
                    <a16:rowId xmlns:a16="http://schemas.microsoft.com/office/drawing/2014/main" val="4118185395"/>
                  </a:ext>
                </a:extLst>
              </a:tr>
              <a:tr h="671212">
                <a:tc>
                  <a:txBody>
                    <a:bodyPr/>
                    <a:lstStyle/>
                    <a:p>
                      <a:r>
                        <a:rPr lang="en-IN" dirty="0" smtClean="0"/>
                        <a:t>6</a:t>
                      </a:r>
                      <a:endParaRPr lang="en-IN" dirty="0"/>
                    </a:p>
                  </a:txBody>
                  <a:tcPr/>
                </a:tc>
                <a:tc>
                  <a:txBody>
                    <a:bodyPr/>
                    <a:lstStyle/>
                    <a:p>
                      <a:r>
                        <a:rPr lang="en-IN" dirty="0" smtClean="0"/>
                        <a:t>&gt;&gt; </a:t>
                      </a:r>
                    </a:p>
                    <a:p>
                      <a:r>
                        <a:rPr lang="en-IN" dirty="0" smtClean="0"/>
                        <a:t>(Bitwise right shift)</a:t>
                      </a:r>
                      <a:endParaRPr lang="en-IN" dirty="0"/>
                    </a:p>
                  </a:txBody>
                  <a:tcPr/>
                </a:tc>
                <a:tc>
                  <a:txBody>
                    <a:bodyPr/>
                    <a:lstStyle/>
                    <a:p>
                      <a:r>
                        <a:rPr lang="en-IN" dirty="0" smtClean="0"/>
                        <a:t>The left operands value is moved </a:t>
                      </a:r>
                      <a:r>
                        <a:rPr lang="en-IN" baseline="0" dirty="0" smtClean="0"/>
                        <a:t> righ</a:t>
                      </a:r>
                      <a:r>
                        <a:rPr lang="en-IN" dirty="0" smtClean="0"/>
                        <a:t>t by the number of bits specified by the right operand</a:t>
                      </a:r>
                      <a:endParaRPr lang="en-IN" dirty="0"/>
                    </a:p>
                  </a:txBody>
                  <a:tcPr/>
                </a:tc>
                <a:tc>
                  <a:txBody>
                    <a:bodyPr/>
                    <a:lstStyle/>
                    <a:p>
                      <a:r>
                        <a:rPr lang="en-IN" dirty="0" smtClean="0"/>
                        <a:t>a &gt;&gt; 2 = 1010 &gt;&gt; 2</a:t>
                      </a:r>
                    </a:p>
                    <a:p>
                      <a:r>
                        <a:rPr lang="en-IN" dirty="0" smtClean="0"/>
                        <a:t>= 0010 = 2</a:t>
                      </a:r>
                      <a:endParaRPr lang="en-IN" dirty="0"/>
                    </a:p>
                  </a:txBody>
                  <a:tcPr/>
                </a:tc>
                <a:extLst>
                  <a:ext uri="{0D108BD9-81ED-4DB2-BD59-A6C34878D82A}">
                    <a16:rowId xmlns:a16="http://schemas.microsoft.com/office/drawing/2014/main" val="3062969436"/>
                  </a:ext>
                </a:extLst>
              </a:tr>
            </a:tbl>
          </a:graphicData>
        </a:graphic>
      </p:graphicFrame>
    </p:spTree>
    <p:extLst>
      <p:ext uri="{BB962C8B-B14F-4D97-AF65-F5344CB8AC3E}">
        <p14:creationId xmlns:p14="http://schemas.microsoft.com/office/powerpoint/2010/main" val="10175783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Bitwise operators</a:t>
            </a:r>
            <a:endParaRPr lang="en-IN" b="1" dirty="0"/>
          </a:p>
        </p:txBody>
      </p:sp>
      <p:graphicFrame>
        <p:nvGraphicFramePr>
          <p:cNvPr id="4" name="Content Placeholder 3"/>
          <p:cNvGraphicFramePr>
            <a:graphicFrameLocks noGrp="1"/>
          </p:cNvGraphicFramePr>
          <p:nvPr>
            <p:ph idx="1"/>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861926760"/>
                    </a:ext>
                  </a:extLst>
                </a:gridCol>
                <a:gridCol w="1752600">
                  <a:extLst>
                    <a:ext uri="{9D8B030D-6E8A-4147-A177-3AD203B41FA5}">
                      <a16:colId xmlns:a16="http://schemas.microsoft.com/office/drawing/2014/main" val="1658942609"/>
                    </a:ext>
                  </a:extLst>
                </a:gridCol>
                <a:gridCol w="1752600">
                  <a:extLst>
                    <a:ext uri="{9D8B030D-6E8A-4147-A177-3AD203B41FA5}">
                      <a16:colId xmlns:a16="http://schemas.microsoft.com/office/drawing/2014/main" val="3265830417"/>
                    </a:ext>
                  </a:extLst>
                </a:gridCol>
                <a:gridCol w="1752600">
                  <a:extLst>
                    <a:ext uri="{9D8B030D-6E8A-4147-A177-3AD203B41FA5}">
                      <a16:colId xmlns:a16="http://schemas.microsoft.com/office/drawing/2014/main" val="3729008850"/>
                    </a:ext>
                  </a:extLst>
                </a:gridCol>
                <a:gridCol w="1752600">
                  <a:extLst>
                    <a:ext uri="{9D8B030D-6E8A-4147-A177-3AD203B41FA5}">
                      <a16:colId xmlns:a16="http://schemas.microsoft.com/office/drawing/2014/main" val="4133136284"/>
                    </a:ext>
                  </a:extLst>
                </a:gridCol>
                <a:gridCol w="1752600">
                  <a:extLst>
                    <a:ext uri="{9D8B030D-6E8A-4147-A177-3AD203B41FA5}">
                      <a16:colId xmlns:a16="http://schemas.microsoft.com/office/drawing/2014/main" val="2212889786"/>
                    </a:ext>
                  </a:extLst>
                </a:gridCol>
              </a:tblGrid>
              <a:tr h="370840">
                <a:tc>
                  <a:txBody>
                    <a:bodyPr/>
                    <a:lstStyle/>
                    <a:p>
                      <a:pPr algn="ctr"/>
                      <a:r>
                        <a:rPr lang="en-IN" dirty="0" smtClean="0"/>
                        <a:t>A</a:t>
                      </a:r>
                      <a:endParaRPr lang="en-IN" dirty="0"/>
                    </a:p>
                  </a:txBody>
                  <a:tcPr/>
                </a:tc>
                <a:tc>
                  <a:txBody>
                    <a:bodyPr/>
                    <a:lstStyle/>
                    <a:p>
                      <a:pPr algn="ctr"/>
                      <a:r>
                        <a:rPr lang="en-IN" dirty="0" smtClean="0"/>
                        <a:t>B</a:t>
                      </a:r>
                      <a:endParaRPr lang="en-IN" dirty="0"/>
                    </a:p>
                  </a:txBody>
                  <a:tcPr/>
                </a:tc>
                <a:tc>
                  <a:txBody>
                    <a:bodyPr/>
                    <a:lstStyle/>
                    <a:p>
                      <a:pPr algn="ctr"/>
                      <a:r>
                        <a:rPr lang="en-IN" dirty="0" smtClean="0"/>
                        <a:t>A &amp; B</a:t>
                      </a:r>
                      <a:endParaRPr lang="en-IN" dirty="0"/>
                    </a:p>
                  </a:txBody>
                  <a:tcPr/>
                </a:tc>
                <a:tc>
                  <a:txBody>
                    <a:bodyPr/>
                    <a:lstStyle/>
                    <a:p>
                      <a:pPr algn="ctr"/>
                      <a:r>
                        <a:rPr lang="en-IN" dirty="0" smtClean="0"/>
                        <a:t>A | B</a:t>
                      </a:r>
                      <a:endParaRPr lang="en-IN" dirty="0"/>
                    </a:p>
                  </a:txBody>
                  <a:tcPr/>
                </a:tc>
                <a:tc>
                  <a:txBody>
                    <a:bodyPr/>
                    <a:lstStyle/>
                    <a:p>
                      <a:pPr algn="ctr"/>
                      <a:r>
                        <a:rPr lang="en-IN" dirty="0" smtClean="0"/>
                        <a:t>A ^ B</a:t>
                      </a:r>
                      <a:endParaRPr lang="en-IN" dirty="0"/>
                    </a:p>
                  </a:txBody>
                  <a:tcPr/>
                </a:tc>
                <a:tc>
                  <a:txBody>
                    <a:bodyPr/>
                    <a:lstStyle/>
                    <a:p>
                      <a:pPr algn="ctr"/>
                      <a:r>
                        <a:rPr lang="en-IN" dirty="0" smtClean="0"/>
                        <a:t>~A</a:t>
                      </a:r>
                      <a:endParaRPr lang="en-IN" dirty="0"/>
                    </a:p>
                  </a:txBody>
                  <a:tcPr/>
                </a:tc>
                <a:extLst>
                  <a:ext uri="{0D108BD9-81ED-4DB2-BD59-A6C34878D82A}">
                    <a16:rowId xmlns:a16="http://schemas.microsoft.com/office/drawing/2014/main" val="1604318622"/>
                  </a:ext>
                </a:extLst>
              </a:tr>
              <a:tr h="370840">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extLst>
                  <a:ext uri="{0D108BD9-81ED-4DB2-BD59-A6C34878D82A}">
                    <a16:rowId xmlns:a16="http://schemas.microsoft.com/office/drawing/2014/main" val="4115470245"/>
                  </a:ext>
                </a:extLst>
              </a:tr>
              <a:tr h="370840">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extLst>
                  <a:ext uri="{0D108BD9-81ED-4DB2-BD59-A6C34878D82A}">
                    <a16:rowId xmlns:a16="http://schemas.microsoft.com/office/drawing/2014/main" val="2212668906"/>
                  </a:ext>
                </a:extLst>
              </a:tr>
              <a:tr h="370840">
                <a:tc>
                  <a:txBody>
                    <a:bodyPr/>
                    <a:lstStyle/>
                    <a:p>
                      <a:pPr algn="ctr"/>
                      <a:r>
                        <a:rPr lang="en-IN" dirty="0" smtClean="0"/>
                        <a:t>1</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0</a:t>
                      </a:r>
                      <a:endParaRPr lang="en-IN" dirty="0"/>
                    </a:p>
                  </a:txBody>
                  <a:tcPr/>
                </a:tc>
                <a:extLst>
                  <a:ext uri="{0D108BD9-81ED-4DB2-BD59-A6C34878D82A}">
                    <a16:rowId xmlns:a16="http://schemas.microsoft.com/office/drawing/2014/main" val="579329027"/>
                  </a:ext>
                </a:extLst>
              </a:tr>
              <a:tr h="370840">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1</a:t>
                      </a:r>
                      <a:endParaRPr lang="en-IN" dirty="0"/>
                    </a:p>
                  </a:txBody>
                  <a:tcPr/>
                </a:tc>
                <a:tc>
                  <a:txBody>
                    <a:bodyPr/>
                    <a:lstStyle/>
                    <a:p>
                      <a:pPr algn="ctr"/>
                      <a:r>
                        <a:rPr lang="en-IN" dirty="0" smtClean="0"/>
                        <a:t>0</a:t>
                      </a:r>
                      <a:endParaRPr lang="en-IN" dirty="0"/>
                    </a:p>
                  </a:txBody>
                  <a:tcPr/>
                </a:tc>
                <a:tc>
                  <a:txBody>
                    <a:bodyPr/>
                    <a:lstStyle/>
                    <a:p>
                      <a:pPr algn="ctr"/>
                      <a:r>
                        <a:rPr lang="en-IN" dirty="0" smtClean="0"/>
                        <a:t>0</a:t>
                      </a:r>
                      <a:endParaRPr lang="en-IN" dirty="0"/>
                    </a:p>
                  </a:txBody>
                  <a:tcPr/>
                </a:tc>
                <a:extLst>
                  <a:ext uri="{0D108BD9-81ED-4DB2-BD59-A6C34878D82A}">
                    <a16:rowId xmlns:a16="http://schemas.microsoft.com/office/drawing/2014/main" val="165794760"/>
                  </a:ext>
                </a:extLst>
              </a:tr>
            </a:tbl>
          </a:graphicData>
        </a:graphic>
      </p:graphicFrame>
    </p:spTree>
    <p:extLst>
      <p:ext uri="{BB962C8B-B14F-4D97-AF65-F5344CB8AC3E}">
        <p14:creationId xmlns:p14="http://schemas.microsoft.com/office/powerpoint/2010/main" val="4095540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4842"/>
            <a:ext cx="10515600" cy="5822121"/>
          </a:xfrm>
        </p:spPr>
        <p:txBody>
          <a:bodyPr>
            <a:normAutofit fontScale="62500" lnSpcReduction="20000"/>
          </a:bodyPr>
          <a:lstStyle/>
          <a:p>
            <a:r>
              <a:rPr lang="en-IN" b="1" dirty="0"/>
              <a:t>Bitwise right shift:</a:t>
            </a:r>
            <a:r>
              <a:rPr lang="en-IN" dirty="0"/>
              <a:t> </a:t>
            </a:r>
            <a:r>
              <a:rPr lang="en-IN" dirty="0" smtClean="0"/>
              <a:t>Shifts </a:t>
            </a:r>
            <a:r>
              <a:rPr lang="en-IN" dirty="0"/>
              <a:t>the bits of the number to the right and fills 0 on voids </a:t>
            </a:r>
            <a:r>
              <a:rPr lang="en-IN" dirty="0" smtClean="0"/>
              <a:t>left (fills </a:t>
            </a:r>
            <a:r>
              <a:rPr lang="en-IN" dirty="0"/>
              <a:t>1 in the case of a negative number) as a result. Similar effect as of dividing the number with some power of two</a:t>
            </a:r>
            <a:r>
              <a:rPr lang="en-IN" dirty="0" smtClean="0"/>
              <a:t>.</a:t>
            </a:r>
          </a:p>
          <a:p>
            <a:pPr marL="0" indent="0">
              <a:buNone/>
            </a:pPr>
            <a:r>
              <a:rPr lang="en-US" altLang="en-US" dirty="0" smtClean="0">
                <a:solidFill>
                  <a:srgbClr val="273239"/>
                </a:solidFill>
                <a:latin typeface="Consolas" panose="020B0609020204030204" pitchFamily="49" charset="0"/>
              </a:rPr>
              <a:t> Example </a:t>
            </a:r>
            <a:r>
              <a:rPr lang="en-US" altLang="en-US" dirty="0">
                <a:solidFill>
                  <a:srgbClr val="273239"/>
                </a:solidFill>
                <a:latin typeface="Consolas" panose="020B0609020204030204" pitchFamily="49" charset="0"/>
              </a:rPr>
              <a:t>1: </a:t>
            </a:r>
            <a:endParaRPr lang="en-US" altLang="en-US" dirty="0" smtClean="0">
              <a:solidFill>
                <a:srgbClr val="273239"/>
              </a:solidFill>
              <a:latin typeface="Consolas" panose="020B0609020204030204" pitchFamily="49" charset="0"/>
            </a:endParaRPr>
          </a:p>
          <a:p>
            <a:pPr marL="0" indent="0">
              <a:buNone/>
            </a:pPr>
            <a:r>
              <a:rPr lang="en-US" altLang="en-US" dirty="0">
                <a:solidFill>
                  <a:srgbClr val="273239"/>
                </a:solidFill>
                <a:latin typeface="Consolas" panose="020B0609020204030204" pitchFamily="49" charset="0"/>
              </a:rPr>
              <a:t> </a:t>
            </a:r>
            <a:r>
              <a:rPr lang="en-US" altLang="en-US" dirty="0" smtClean="0">
                <a:solidFill>
                  <a:srgbClr val="273239"/>
                </a:solidFill>
                <a:latin typeface="Consolas" panose="020B0609020204030204" pitchFamily="49" charset="0"/>
              </a:rPr>
              <a:t> a </a:t>
            </a:r>
            <a:r>
              <a:rPr lang="en-US" altLang="en-US" dirty="0">
                <a:solidFill>
                  <a:srgbClr val="273239"/>
                </a:solidFill>
                <a:latin typeface="Consolas" panose="020B0609020204030204" pitchFamily="49" charset="0"/>
              </a:rPr>
              <a:t>= 10 = 0000 1010 (Binary) </a:t>
            </a:r>
            <a:endParaRPr lang="en-US" altLang="en-US" dirty="0" smtClean="0">
              <a:solidFill>
                <a:srgbClr val="273239"/>
              </a:solidFill>
              <a:latin typeface="Consolas" panose="020B0609020204030204" pitchFamily="49" charset="0"/>
            </a:endParaRPr>
          </a:p>
          <a:p>
            <a:pPr marL="0" indent="0">
              <a:buNone/>
            </a:pPr>
            <a:r>
              <a:rPr lang="en-US" altLang="en-US" dirty="0">
                <a:solidFill>
                  <a:srgbClr val="273239"/>
                </a:solidFill>
                <a:latin typeface="Consolas" panose="020B0609020204030204" pitchFamily="49" charset="0"/>
              </a:rPr>
              <a:t> </a:t>
            </a:r>
            <a:r>
              <a:rPr lang="en-US" altLang="en-US" dirty="0" smtClean="0">
                <a:solidFill>
                  <a:srgbClr val="273239"/>
                </a:solidFill>
                <a:latin typeface="Consolas" panose="020B0609020204030204" pitchFamily="49" charset="0"/>
              </a:rPr>
              <a:t> a </a:t>
            </a:r>
            <a:r>
              <a:rPr lang="en-US" altLang="en-US" dirty="0">
                <a:solidFill>
                  <a:srgbClr val="273239"/>
                </a:solidFill>
                <a:latin typeface="Consolas" panose="020B0609020204030204" pitchFamily="49" charset="0"/>
              </a:rPr>
              <a:t>&gt;&gt; 1 = 0000 0101 = </a:t>
            </a:r>
            <a:r>
              <a:rPr lang="en-US" altLang="en-US" dirty="0" smtClean="0">
                <a:solidFill>
                  <a:srgbClr val="273239"/>
                </a:solidFill>
                <a:latin typeface="Consolas" panose="020B0609020204030204" pitchFamily="49" charset="0"/>
              </a:rPr>
              <a:t>5</a:t>
            </a:r>
          </a:p>
          <a:p>
            <a:pPr marL="0" indent="0">
              <a:buNone/>
            </a:pPr>
            <a:r>
              <a:rPr lang="en-US" altLang="en-US" dirty="0" smtClean="0">
                <a:solidFill>
                  <a:srgbClr val="273239"/>
                </a:solidFill>
                <a:latin typeface="Consolas" panose="020B0609020204030204" pitchFamily="49" charset="0"/>
              </a:rPr>
              <a:t> Example </a:t>
            </a:r>
            <a:r>
              <a:rPr lang="en-US" altLang="en-US" dirty="0">
                <a:solidFill>
                  <a:srgbClr val="273239"/>
                </a:solidFill>
                <a:latin typeface="Consolas" panose="020B0609020204030204" pitchFamily="49" charset="0"/>
              </a:rPr>
              <a:t>2: </a:t>
            </a:r>
            <a:endParaRPr lang="en-US" altLang="en-US" dirty="0" smtClean="0">
              <a:solidFill>
                <a:srgbClr val="273239"/>
              </a:solidFill>
              <a:latin typeface="Consolas" panose="020B0609020204030204" pitchFamily="49" charset="0"/>
            </a:endParaRPr>
          </a:p>
          <a:p>
            <a:pPr marL="0" indent="0">
              <a:buNone/>
            </a:pPr>
            <a:r>
              <a:rPr lang="en-US" altLang="en-US" dirty="0">
                <a:solidFill>
                  <a:srgbClr val="273239"/>
                </a:solidFill>
                <a:latin typeface="Consolas" panose="020B0609020204030204" pitchFamily="49" charset="0"/>
              </a:rPr>
              <a:t> </a:t>
            </a:r>
            <a:r>
              <a:rPr lang="en-US" altLang="en-US" dirty="0" smtClean="0">
                <a:solidFill>
                  <a:srgbClr val="273239"/>
                </a:solidFill>
                <a:latin typeface="Consolas" panose="020B0609020204030204" pitchFamily="49" charset="0"/>
              </a:rPr>
              <a:t> a </a:t>
            </a:r>
            <a:r>
              <a:rPr lang="en-US" altLang="en-US" dirty="0">
                <a:solidFill>
                  <a:srgbClr val="273239"/>
                </a:solidFill>
                <a:latin typeface="Consolas" panose="020B0609020204030204" pitchFamily="49" charset="0"/>
              </a:rPr>
              <a:t>= -10 = 1111 0110 (Binary) </a:t>
            </a:r>
            <a:endParaRPr lang="en-US" altLang="en-US" dirty="0" smtClean="0">
              <a:solidFill>
                <a:srgbClr val="273239"/>
              </a:solidFill>
              <a:latin typeface="Consolas" panose="020B0609020204030204" pitchFamily="49" charset="0"/>
            </a:endParaRPr>
          </a:p>
          <a:p>
            <a:pPr marL="0" indent="0">
              <a:buNone/>
            </a:pPr>
            <a:r>
              <a:rPr lang="en-US" altLang="en-US" dirty="0">
                <a:solidFill>
                  <a:srgbClr val="273239"/>
                </a:solidFill>
                <a:latin typeface="Consolas" panose="020B0609020204030204" pitchFamily="49" charset="0"/>
              </a:rPr>
              <a:t> </a:t>
            </a:r>
            <a:r>
              <a:rPr lang="en-US" altLang="en-US" dirty="0" smtClean="0">
                <a:solidFill>
                  <a:srgbClr val="273239"/>
                </a:solidFill>
                <a:latin typeface="Consolas" panose="020B0609020204030204" pitchFamily="49" charset="0"/>
              </a:rPr>
              <a:t> a </a:t>
            </a:r>
            <a:r>
              <a:rPr lang="en-US" altLang="en-US" dirty="0">
                <a:solidFill>
                  <a:srgbClr val="273239"/>
                </a:solidFill>
                <a:latin typeface="Consolas" panose="020B0609020204030204" pitchFamily="49" charset="0"/>
              </a:rPr>
              <a:t>&gt;&gt; 1 = 1111 1011 = -5</a:t>
            </a:r>
            <a:endParaRPr lang="en-IN" dirty="0" smtClean="0"/>
          </a:p>
          <a:p>
            <a:r>
              <a:rPr lang="en-IN" b="1" dirty="0"/>
              <a:t>Bitwise left shift:</a:t>
            </a:r>
            <a:r>
              <a:rPr lang="en-IN" dirty="0"/>
              <a:t> Shifts the bits of the number to the left and fills 0 on voids right as a result. Similar effect as of multiplying the number with some power of two</a:t>
            </a:r>
            <a:r>
              <a:rPr lang="en-IN" dirty="0" smtClean="0"/>
              <a:t>.</a:t>
            </a:r>
          </a:p>
          <a:p>
            <a:pPr marL="0" indent="0">
              <a:buNone/>
            </a:pPr>
            <a:r>
              <a:rPr lang="en-US" altLang="en-US" dirty="0" smtClean="0">
                <a:solidFill>
                  <a:srgbClr val="273239"/>
                </a:solidFill>
                <a:latin typeface="Consolas" panose="020B0609020204030204" pitchFamily="49" charset="0"/>
              </a:rPr>
              <a:t> Example </a:t>
            </a:r>
            <a:r>
              <a:rPr lang="en-US" altLang="en-US" dirty="0">
                <a:solidFill>
                  <a:srgbClr val="273239"/>
                </a:solidFill>
                <a:latin typeface="Consolas" panose="020B0609020204030204" pitchFamily="49" charset="0"/>
              </a:rPr>
              <a:t>1: </a:t>
            </a:r>
            <a:endParaRPr lang="en-US" altLang="en-US" dirty="0" smtClean="0">
              <a:solidFill>
                <a:srgbClr val="273239"/>
              </a:solidFill>
              <a:latin typeface="Consolas" panose="020B0609020204030204" pitchFamily="49" charset="0"/>
            </a:endParaRPr>
          </a:p>
          <a:p>
            <a:pPr marL="0" indent="0">
              <a:buNone/>
            </a:pPr>
            <a:r>
              <a:rPr lang="en-US" altLang="en-US" dirty="0">
                <a:solidFill>
                  <a:srgbClr val="273239"/>
                </a:solidFill>
                <a:latin typeface="Consolas" panose="020B0609020204030204" pitchFamily="49" charset="0"/>
              </a:rPr>
              <a:t> </a:t>
            </a:r>
            <a:r>
              <a:rPr lang="en-US" altLang="en-US" dirty="0" smtClean="0">
                <a:solidFill>
                  <a:srgbClr val="273239"/>
                </a:solidFill>
                <a:latin typeface="Consolas" panose="020B0609020204030204" pitchFamily="49" charset="0"/>
              </a:rPr>
              <a:t> a </a:t>
            </a:r>
            <a:r>
              <a:rPr lang="en-US" altLang="en-US" dirty="0">
                <a:solidFill>
                  <a:srgbClr val="273239"/>
                </a:solidFill>
                <a:latin typeface="Consolas" panose="020B0609020204030204" pitchFamily="49" charset="0"/>
              </a:rPr>
              <a:t>= 5 = 0000 0101 (Binary) </a:t>
            </a:r>
            <a:endParaRPr lang="en-US" altLang="en-US" dirty="0" smtClean="0">
              <a:solidFill>
                <a:srgbClr val="273239"/>
              </a:solidFill>
              <a:latin typeface="Consolas" panose="020B0609020204030204" pitchFamily="49" charset="0"/>
            </a:endParaRPr>
          </a:p>
          <a:p>
            <a:pPr marL="0" indent="0">
              <a:buNone/>
            </a:pPr>
            <a:r>
              <a:rPr lang="en-US" altLang="en-US" dirty="0">
                <a:solidFill>
                  <a:srgbClr val="273239"/>
                </a:solidFill>
                <a:latin typeface="Consolas" panose="020B0609020204030204" pitchFamily="49" charset="0"/>
              </a:rPr>
              <a:t> </a:t>
            </a:r>
            <a:r>
              <a:rPr lang="en-US" altLang="en-US" dirty="0" smtClean="0">
                <a:solidFill>
                  <a:srgbClr val="273239"/>
                </a:solidFill>
                <a:latin typeface="Consolas" panose="020B0609020204030204" pitchFamily="49" charset="0"/>
              </a:rPr>
              <a:t> a </a:t>
            </a:r>
            <a:r>
              <a:rPr lang="en-US" altLang="en-US" dirty="0">
                <a:solidFill>
                  <a:srgbClr val="273239"/>
                </a:solidFill>
                <a:latin typeface="Consolas" panose="020B0609020204030204" pitchFamily="49" charset="0"/>
              </a:rPr>
              <a:t>&lt;&lt; 1 = 0000 1010 = 10 </a:t>
            </a:r>
            <a:endParaRPr lang="en-US" altLang="en-US" dirty="0" smtClean="0">
              <a:solidFill>
                <a:srgbClr val="273239"/>
              </a:solidFill>
              <a:latin typeface="Consolas" panose="020B0609020204030204" pitchFamily="49" charset="0"/>
            </a:endParaRPr>
          </a:p>
          <a:p>
            <a:pPr marL="0" indent="0">
              <a:buNone/>
            </a:pPr>
            <a:r>
              <a:rPr lang="en-US" altLang="en-US" dirty="0">
                <a:solidFill>
                  <a:srgbClr val="273239"/>
                </a:solidFill>
                <a:latin typeface="Consolas" panose="020B0609020204030204" pitchFamily="49" charset="0"/>
              </a:rPr>
              <a:t> </a:t>
            </a:r>
            <a:r>
              <a:rPr lang="en-US" altLang="en-US" dirty="0" smtClean="0">
                <a:solidFill>
                  <a:srgbClr val="273239"/>
                </a:solidFill>
                <a:latin typeface="Consolas" panose="020B0609020204030204" pitchFamily="49" charset="0"/>
              </a:rPr>
              <a:t> a </a:t>
            </a:r>
            <a:r>
              <a:rPr lang="en-US" altLang="en-US" dirty="0">
                <a:solidFill>
                  <a:srgbClr val="273239"/>
                </a:solidFill>
                <a:latin typeface="Consolas" panose="020B0609020204030204" pitchFamily="49" charset="0"/>
              </a:rPr>
              <a:t>&lt;&lt; 2 = 0001 0100 = 20 </a:t>
            </a:r>
            <a:endParaRPr lang="en-US" altLang="en-US" dirty="0" smtClean="0">
              <a:solidFill>
                <a:srgbClr val="273239"/>
              </a:solidFill>
              <a:latin typeface="Consolas" panose="020B0609020204030204" pitchFamily="49" charset="0"/>
            </a:endParaRPr>
          </a:p>
          <a:p>
            <a:pPr marL="0" indent="0">
              <a:buNone/>
            </a:pPr>
            <a:r>
              <a:rPr lang="en-US" altLang="en-US" dirty="0">
                <a:solidFill>
                  <a:srgbClr val="273239"/>
                </a:solidFill>
                <a:latin typeface="Consolas" panose="020B0609020204030204" pitchFamily="49" charset="0"/>
              </a:rPr>
              <a:t> </a:t>
            </a:r>
            <a:r>
              <a:rPr lang="en-US" altLang="en-US" dirty="0" smtClean="0">
                <a:solidFill>
                  <a:srgbClr val="273239"/>
                </a:solidFill>
                <a:latin typeface="Consolas" panose="020B0609020204030204" pitchFamily="49" charset="0"/>
              </a:rPr>
              <a:t>Example </a:t>
            </a:r>
            <a:r>
              <a:rPr lang="en-US" altLang="en-US" dirty="0">
                <a:solidFill>
                  <a:srgbClr val="273239"/>
                </a:solidFill>
                <a:latin typeface="Consolas" panose="020B0609020204030204" pitchFamily="49" charset="0"/>
              </a:rPr>
              <a:t>2: </a:t>
            </a:r>
            <a:endParaRPr lang="en-US" altLang="en-US" dirty="0" smtClean="0">
              <a:solidFill>
                <a:srgbClr val="273239"/>
              </a:solidFill>
              <a:latin typeface="Consolas" panose="020B0609020204030204" pitchFamily="49" charset="0"/>
            </a:endParaRPr>
          </a:p>
          <a:p>
            <a:pPr marL="0" indent="0">
              <a:buNone/>
            </a:pPr>
            <a:r>
              <a:rPr lang="en-US" altLang="en-US" dirty="0">
                <a:solidFill>
                  <a:srgbClr val="273239"/>
                </a:solidFill>
                <a:latin typeface="Consolas" panose="020B0609020204030204" pitchFamily="49" charset="0"/>
              </a:rPr>
              <a:t> </a:t>
            </a:r>
            <a:r>
              <a:rPr lang="en-US" altLang="en-US" dirty="0" smtClean="0">
                <a:solidFill>
                  <a:srgbClr val="273239"/>
                </a:solidFill>
                <a:latin typeface="Consolas" panose="020B0609020204030204" pitchFamily="49" charset="0"/>
              </a:rPr>
              <a:t> b </a:t>
            </a:r>
            <a:r>
              <a:rPr lang="en-US" altLang="en-US" dirty="0">
                <a:solidFill>
                  <a:srgbClr val="273239"/>
                </a:solidFill>
                <a:latin typeface="Consolas" panose="020B0609020204030204" pitchFamily="49" charset="0"/>
              </a:rPr>
              <a:t>= -10 = 1111 0110 (Binary) </a:t>
            </a:r>
            <a:endParaRPr lang="en-US" altLang="en-US" dirty="0" smtClean="0">
              <a:solidFill>
                <a:srgbClr val="273239"/>
              </a:solidFill>
              <a:latin typeface="Consolas" panose="020B0609020204030204" pitchFamily="49" charset="0"/>
            </a:endParaRPr>
          </a:p>
          <a:p>
            <a:pPr marL="0" indent="0">
              <a:buNone/>
            </a:pPr>
            <a:r>
              <a:rPr lang="en-US" altLang="en-US" dirty="0">
                <a:solidFill>
                  <a:srgbClr val="273239"/>
                </a:solidFill>
                <a:latin typeface="Consolas" panose="020B0609020204030204" pitchFamily="49" charset="0"/>
              </a:rPr>
              <a:t> </a:t>
            </a:r>
            <a:r>
              <a:rPr lang="en-US" altLang="en-US" dirty="0" smtClean="0">
                <a:solidFill>
                  <a:srgbClr val="273239"/>
                </a:solidFill>
                <a:latin typeface="Consolas" panose="020B0609020204030204" pitchFamily="49" charset="0"/>
              </a:rPr>
              <a:t> b </a:t>
            </a:r>
            <a:r>
              <a:rPr lang="en-US" altLang="en-US" dirty="0">
                <a:solidFill>
                  <a:srgbClr val="273239"/>
                </a:solidFill>
                <a:latin typeface="Consolas" panose="020B0609020204030204" pitchFamily="49" charset="0"/>
              </a:rPr>
              <a:t>&lt;&lt; 1 = 1110 1100 = -20 </a:t>
            </a:r>
            <a:endParaRPr lang="en-US" altLang="en-US" dirty="0" smtClean="0">
              <a:solidFill>
                <a:srgbClr val="273239"/>
              </a:solidFill>
              <a:latin typeface="Consolas" panose="020B0609020204030204" pitchFamily="49" charset="0"/>
            </a:endParaRPr>
          </a:p>
          <a:p>
            <a:pPr marL="0" indent="0">
              <a:buNone/>
            </a:pPr>
            <a:r>
              <a:rPr lang="en-US" altLang="en-US" dirty="0">
                <a:solidFill>
                  <a:srgbClr val="273239"/>
                </a:solidFill>
                <a:latin typeface="Consolas" panose="020B0609020204030204" pitchFamily="49" charset="0"/>
              </a:rPr>
              <a:t> </a:t>
            </a:r>
            <a:r>
              <a:rPr lang="en-US" altLang="en-US" dirty="0" smtClean="0">
                <a:solidFill>
                  <a:srgbClr val="273239"/>
                </a:solidFill>
                <a:latin typeface="Consolas" panose="020B0609020204030204" pitchFamily="49" charset="0"/>
              </a:rPr>
              <a:t> b </a:t>
            </a:r>
            <a:r>
              <a:rPr lang="en-US" altLang="en-US" dirty="0">
                <a:solidFill>
                  <a:srgbClr val="273239"/>
                </a:solidFill>
                <a:latin typeface="Consolas" panose="020B0609020204030204" pitchFamily="49" charset="0"/>
              </a:rPr>
              <a:t>&lt;&lt; 2 = 1101 1000 = -40</a:t>
            </a:r>
            <a:endParaRPr lang="en-IN" dirty="0" smtClean="0"/>
          </a:p>
          <a:p>
            <a:endParaRPr lang="en-IN" dirty="0"/>
          </a:p>
        </p:txBody>
      </p:sp>
    </p:spTree>
    <p:extLst>
      <p:ext uri="{BB962C8B-B14F-4D97-AF65-F5344CB8AC3E}">
        <p14:creationId xmlns:p14="http://schemas.microsoft.com/office/powerpoint/2010/main" val="14319039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230"/>
          </a:xfrm>
        </p:spPr>
        <p:txBody>
          <a:bodyPr/>
          <a:lstStyle/>
          <a:p>
            <a:pPr algn="ctr"/>
            <a:r>
              <a:rPr lang="en-IN" b="1" dirty="0" smtClean="0"/>
              <a:t>Identity Operators</a:t>
            </a:r>
            <a:endParaRPr lang="en-IN" b="1" dirty="0"/>
          </a:p>
        </p:txBody>
      </p:sp>
      <p:sp>
        <p:nvSpPr>
          <p:cNvPr id="3" name="Content Placeholder 2"/>
          <p:cNvSpPr>
            <a:spLocks noGrp="1"/>
          </p:cNvSpPr>
          <p:nvPr>
            <p:ph idx="1"/>
          </p:nvPr>
        </p:nvSpPr>
        <p:spPr>
          <a:xfrm>
            <a:off x="838200" y="1337481"/>
            <a:ext cx="10515600" cy="4839482"/>
          </a:xfrm>
        </p:spPr>
        <p:txBody>
          <a:bodyPr/>
          <a:lstStyle/>
          <a:p>
            <a:r>
              <a:rPr lang="en-IN" sz="2400" dirty="0" smtClean="0"/>
              <a:t>Sometimes, need to compare the memory address of two objects. Identity </a:t>
            </a:r>
            <a:r>
              <a:rPr lang="en-IN" sz="2400" dirty="0"/>
              <a:t>operators are used to compare the objects, not if they are equal, but if they are actually the same object, with the same memory location</a:t>
            </a:r>
            <a:endParaRPr lang="en-IN" sz="2400" dirty="0" smtClean="0"/>
          </a:p>
          <a:p>
            <a:r>
              <a:rPr lang="en-IN" sz="2400" dirty="0" smtClean="0"/>
              <a:t>Used to check whether both operands are same or not. They are used to check if the two values are located on the same part of the memory. Two variables that are equal does not imply that they are identical.</a:t>
            </a:r>
          </a:p>
          <a:p>
            <a:endParaRPr lang="en-IN" dirty="0" smtClean="0"/>
          </a:p>
          <a:p>
            <a:pPr marL="0" indent="0">
              <a:buNone/>
            </a:pPr>
            <a:endParaRPr lang="en-IN" dirty="0"/>
          </a:p>
        </p:txBody>
      </p:sp>
      <p:graphicFrame>
        <p:nvGraphicFramePr>
          <p:cNvPr id="4" name="Table 3"/>
          <p:cNvGraphicFramePr>
            <a:graphicFrameLocks noGrp="1"/>
          </p:cNvGraphicFramePr>
          <p:nvPr>
            <p:extLst/>
          </p:nvPr>
        </p:nvGraphicFramePr>
        <p:xfrm>
          <a:off x="1349611" y="3744929"/>
          <a:ext cx="8790675" cy="2377440"/>
        </p:xfrm>
        <a:graphic>
          <a:graphicData uri="http://schemas.openxmlformats.org/drawingml/2006/table">
            <a:tbl>
              <a:tblPr firstRow="1" bandRow="1">
                <a:tableStyleId>{5C22544A-7EE6-4342-B048-85BDC9FD1C3A}</a:tableStyleId>
              </a:tblPr>
              <a:tblGrid>
                <a:gridCol w="975831">
                  <a:extLst>
                    <a:ext uri="{9D8B030D-6E8A-4147-A177-3AD203B41FA5}">
                      <a16:colId xmlns:a16="http://schemas.microsoft.com/office/drawing/2014/main" val="3070357567"/>
                    </a:ext>
                  </a:extLst>
                </a:gridCol>
                <a:gridCol w="5617175">
                  <a:extLst>
                    <a:ext uri="{9D8B030D-6E8A-4147-A177-3AD203B41FA5}">
                      <a16:colId xmlns:a16="http://schemas.microsoft.com/office/drawing/2014/main" val="3594868357"/>
                    </a:ext>
                  </a:extLst>
                </a:gridCol>
                <a:gridCol w="2197669">
                  <a:extLst>
                    <a:ext uri="{9D8B030D-6E8A-4147-A177-3AD203B41FA5}">
                      <a16:colId xmlns:a16="http://schemas.microsoft.com/office/drawing/2014/main" val="1846328352"/>
                    </a:ext>
                  </a:extLst>
                </a:gridCol>
              </a:tblGrid>
              <a:tr h="370840">
                <a:tc>
                  <a:txBody>
                    <a:bodyPr/>
                    <a:lstStyle/>
                    <a:p>
                      <a:r>
                        <a:rPr lang="en-IN" dirty="0" smtClean="0"/>
                        <a:t>is</a:t>
                      </a:r>
                      <a:endParaRPr lang="en-IN" dirty="0"/>
                    </a:p>
                  </a:txBody>
                  <a:tcPr/>
                </a:tc>
                <a:tc>
                  <a:txBody>
                    <a:bodyPr/>
                    <a:lstStyle/>
                    <a:p>
                      <a:r>
                        <a:rPr lang="en-IN" dirty="0" smtClean="0"/>
                        <a:t>Return</a:t>
                      </a:r>
                      <a:r>
                        <a:rPr lang="en-IN" baseline="0" dirty="0" smtClean="0"/>
                        <a:t> True, if variables on either side of the operator point to the same object and False otherwise</a:t>
                      </a:r>
                      <a:endParaRPr lang="en-IN" dirty="0"/>
                    </a:p>
                  </a:txBody>
                  <a:tcPr/>
                </a:tc>
                <a:tc>
                  <a:txBody>
                    <a:bodyPr/>
                    <a:lstStyle/>
                    <a:p>
                      <a:r>
                        <a:rPr lang="en-IN" dirty="0" smtClean="0"/>
                        <a:t>&gt;&gt;&gt; a=3</a:t>
                      </a:r>
                    </a:p>
                    <a:p>
                      <a:r>
                        <a:rPr lang="en-IN" dirty="0" smtClean="0"/>
                        <a:t>&gt;&gt;&gt; b=3</a:t>
                      </a:r>
                    </a:p>
                    <a:p>
                      <a:r>
                        <a:rPr lang="en-IN" dirty="0" smtClean="0"/>
                        <a:t>&gt;&gt;&gt; print (a is b)</a:t>
                      </a:r>
                    </a:p>
                    <a:p>
                      <a:r>
                        <a:rPr lang="en-IN" dirty="0" smtClean="0"/>
                        <a:t>True</a:t>
                      </a:r>
                      <a:endParaRPr lang="en-IN" dirty="0"/>
                    </a:p>
                  </a:txBody>
                  <a:tcPr/>
                </a:tc>
                <a:extLst>
                  <a:ext uri="{0D108BD9-81ED-4DB2-BD59-A6C34878D82A}">
                    <a16:rowId xmlns:a16="http://schemas.microsoft.com/office/drawing/2014/main" val="1211054292"/>
                  </a:ext>
                </a:extLst>
              </a:tr>
              <a:tr h="370840">
                <a:tc>
                  <a:txBody>
                    <a:bodyPr/>
                    <a:lstStyle/>
                    <a:p>
                      <a:r>
                        <a:rPr lang="en-IN" dirty="0" smtClean="0"/>
                        <a:t>is not</a:t>
                      </a:r>
                      <a:endParaRPr lang="en-IN" dirty="0"/>
                    </a:p>
                  </a:txBody>
                  <a:tcPr/>
                </a:tc>
                <a:tc>
                  <a:txBody>
                    <a:bodyPr/>
                    <a:lstStyle/>
                    <a:p>
                      <a:r>
                        <a:rPr lang="en-IN" dirty="0" smtClean="0"/>
                        <a:t>Return</a:t>
                      </a:r>
                      <a:r>
                        <a:rPr lang="en-IN" baseline="0" dirty="0" smtClean="0"/>
                        <a:t> False, if variables on either side of the operator point to the same object and True otherwise</a:t>
                      </a:r>
                      <a:endParaRPr lang="en-IN" dirty="0"/>
                    </a:p>
                  </a:txBody>
                  <a:tcPr/>
                </a:tc>
                <a:tc>
                  <a:txBody>
                    <a:bodyPr/>
                    <a:lstStyle/>
                    <a:p>
                      <a:r>
                        <a:rPr lang="en-IN" dirty="0" smtClean="0"/>
                        <a:t>&gt;&gt;&gt; a=3</a:t>
                      </a:r>
                    </a:p>
                    <a:p>
                      <a:r>
                        <a:rPr lang="en-IN" dirty="0" smtClean="0"/>
                        <a:t>&gt;&gt;&gt; b=3</a:t>
                      </a:r>
                    </a:p>
                    <a:p>
                      <a:r>
                        <a:rPr lang="en-IN" dirty="0" smtClean="0"/>
                        <a:t>&gt;&gt;&gt; print (a is not b)</a:t>
                      </a:r>
                    </a:p>
                    <a:p>
                      <a:r>
                        <a:rPr lang="en-IN" dirty="0" smtClean="0"/>
                        <a:t>False</a:t>
                      </a:r>
                      <a:endParaRPr lang="en-IN" dirty="0"/>
                    </a:p>
                  </a:txBody>
                  <a:tcPr/>
                </a:tc>
                <a:extLst>
                  <a:ext uri="{0D108BD9-81ED-4DB2-BD59-A6C34878D82A}">
                    <a16:rowId xmlns:a16="http://schemas.microsoft.com/office/drawing/2014/main" val="3638099942"/>
                  </a:ext>
                </a:extLst>
              </a:tr>
            </a:tbl>
          </a:graphicData>
        </a:graphic>
      </p:graphicFrame>
    </p:spTree>
    <p:extLst>
      <p:ext uri="{BB962C8B-B14F-4D97-AF65-F5344CB8AC3E}">
        <p14:creationId xmlns:p14="http://schemas.microsoft.com/office/powerpoint/2010/main" val="6485507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Continued…</a:t>
            </a:r>
            <a:endParaRPr lang="en-IN" b="1" dirty="0"/>
          </a:p>
        </p:txBody>
      </p:sp>
      <p:sp>
        <p:nvSpPr>
          <p:cNvPr id="3" name="Content Placeholder 2"/>
          <p:cNvSpPr>
            <a:spLocks noGrp="1"/>
          </p:cNvSpPr>
          <p:nvPr>
            <p:ph idx="1"/>
          </p:nvPr>
        </p:nvSpPr>
        <p:spPr/>
        <p:txBody>
          <a:bodyPr/>
          <a:lstStyle/>
          <a:p>
            <a:pPr marL="457200" lvl="1" indent="0">
              <a:buNone/>
            </a:pPr>
            <a:r>
              <a:rPr lang="en-IN" dirty="0" smtClean="0"/>
              <a:t>num1 </a:t>
            </a:r>
            <a:r>
              <a:rPr lang="en-IN" dirty="0"/>
              <a:t>= 10</a:t>
            </a:r>
          </a:p>
          <a:p>
            <a:pPr marL="457200" lvl="1" indent="0">
              <a:buNone/>
            </a:pPr>
            <a:r>
              <a:rPr lang="en-IN" dirty="0" smtClean="0"/>
              <a:t>num2 </a:t>
            </a:r>
            <a:r>
              <a:rPr lang="en-IN" dirty="0"/>
              <a:t>= 10</a:t>
            </a:r>
          </a:p>
          <a:p>
            <a:pPr marL="457200" lvl="1" indent="0">
              <a:buNone/>
            </a:pPr>
            <a:r>
              <a:rPr lang="en-IN" dirty="0" smtClean="0"/>
              <a:t>result </a:t>
            </a:r>
            <a:r>
              <a:rPr lang="en-IN" dirty="0"/>
              <a:t>= num1 is num2</a:t>
            </a:r>
          </a:p>
          <a:p>
            <a:pPr marL="457200" lvl="1" indent="0">
              <a:buNone/>
            </a:pPr>
            <a:r>
              <a:rPr lang="en-IN" dirty="0" smtClean="0"/>
              <a:t>print(result</a:t>
            </a:r>
            <a:r>
              <a:rPr lang="en-IN" dirty="0"/>
              <a:t>)  </a:t>
            </a:r>
            <a:endParaRPr lang="en-IN" dirty="0" smtClean="0"/>
          </a:p>
          <a:p>
            <a:pPr marL="457200" lvl="1" indent="0">
              <a:buNone/>
            </a:pPr>
            <a:endParaRPr lang="en-IN" dirty="0" smtClean="0"/>
          </a:p>
          <a:p>
            <a:pPr marL="457200" lvl="1" indent="0">
              <a:buNone/>
            </a:pPr>
            <a:r>
              <a:rPr lang="en-IN" dirty="0" smtClean="0"/>
              <a:t># </a:t>
            </a:r>
            <a:r>
              <a:rPr lang="en-IN" dirty="0"/>
              <a:t>Output: </a:t>
            </a:r>
            <a:endParaRPr lang="en-IN" dirty="0" smtClean="0"/>
          </a:p>
          <a:p>
            <a:pPr marL="457200" lvl="1" indent="0">
              <a:buNone/>
            </a:pPr>
            <a:r>
              <a:rPr lang="en-IN" dirty="0" smtClean="0"/>
              <a:t>True</a:t>
            </a:r>
            <a:endParaRPr lang="en-IN" dirty="0"/>
          </a:p>
          <a:p>
            <a:r>
              <a:rPr lang="en-IN" dirty="0"/>
              <a:t>Although the values of num1 and num2 are the same, Python optimizes small integer objects to share the same memory location, leading to a True output</a:t>
            </a:r>
            <a:r>
              <a:rPr lang="en-IN" dirty="0" smtClean="0"/>
              <a:t>.</a:t>
            </a:r>
          </a:p>
          <a:p>
            <a:endParaRPr lang="en-IN" dirty="0"/>
          </a:p>
        </p:txBody>
      </p:sp>
    </p:spTree>
    <p:extLst>
      <p:ext uri="{BB962C8B-B14F-4D97-AF65-F5344CB8AC3E}">
        <p14:creationId xmlns:p14="http://schemas.microsoft.com/office/powerpoint/2010/main" val="31835929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id() function</a:t>
            </a:r>
            <a:endParaRPr lang="en-IN" b="1" dirty="0"/>
          </a:p>
        </p:txBody>
      </p:sp>
      <p:sp>
        <p:nvSpPr>
          <p:cNvPr id="3" name="Content Placeholder 2"/>
          <p:cNvSpPr>
            <a:spLocks noGrp="1"/>
          </p:cNvSpPr>
          <p:nvPr>
            <p:ph idx="1"/>
          </p:nvPr>
        </p:nvSpPr>
        <p:spPr/>
        <p:txBody>
          <a:bodyPr>
            <a:normAutofit lnSpcReduction="10000"/>
          </a:bodyPr>
          <a:lstStyle/>
          <a:p>
            <a:r>
              <a:rPr lang="en-IN" b="1" dirty="0" smtClean="0"/>
              <a:t>Using </a:t>
            </a:r>
            <a:r>
              <a:rPr lang="en-IN" b="1" dirty="0"/>
              <a:t>id() Function with </a:t>
            </a:r>
            <a:r>
              <a:rPr lang="en-IN" b="1" dirty="0" smtClean="0"/>
              <a:t>Variables:</a:t>
            </a:r>
            <a:endParaRPr lang="en-IN" b="1" dirty="0"/>
          </a:p>
          <a:p>
            <a:pPr marL="0" indent="0">
              <a:buNone/>
            </a:pPr>
            <a:r>
              <a:rPr lang="en-IN" dirty="0"/>
              <a:t>python code</a:t>
            </a:r>
          </a:p>
          <a:p>
            <a:pPr marL="0" indent="0">
              <a:buNone/>
            </a:pPr>
            <a:endParaRPr lang="en-IN" dirty="0"/>
          </a:p>
          <a:p>
            <a:pPr marL="0" indent="0">
              <a:buNone/>
            </a:pPr>
            <a:r>
              <a:rPr lang="en-IN" dirty="0"/>
              <a:t>x = 5</a:t>
            </a:r>
          </a:p>
          <a:p>
            <a:pPr marL="0" indent="0">
              <a:buNone/>
            </a:pPr>
            <a:r>
              <a:rPr lang="en-IN" dirty="0"/>
              <a:t>y = x</a:t>
            </a:r>
          </a:p>
          <a:p>
            <a:pPr marL="0" indent="0">
              <a:buNone/>
            </a:pPr>
            <a:r>
              <a:rPr lang="en-IN" dirty="0"/>
              <a:t>print(id(x))  # Output: 140732337151648</a:t>
            </a:r>
          </a:p>
          <a:p>
            <a:pPr marL="0" indent="0">
              <a:buNone/>
            </a:pPr>
            <a:r>
              <a:rPr lang="en-IN" dirty="0"/>
              <a:t>print(id(y))  # Output: 140732337151648</a:t>
            </a:r>
          </a:p>
          <a:p>
            <a:pPr marL="0" indent="0">
              <a:buNone/>
            </a:pPr>
            <a:r>
              <a:rPr lang="en-IN" dirty="0"/>
              <a:t>In this example, both x and y reference the same memory location, as indicated by their identical id() </a:t>
            </a:r>
            <a:r>
              <a:rPr lang="en-IN" dirty="0" smtClean="0"/>
              <a:t>value</a:t>
            </a:r>
            <a:endParaRPr lang="en-IN" dirty="0"/>
          </a:p>
        </p:txBody>
      </p:sp>
    </p:spTree>
    <p:extLst>
      <p:ext uri="{BB962C8B-B14F-4D97-AF65-F5344CB8AC3E}">
        <p14:creationId xmlns:p14="http://schemas.microsoft.com/office/powerpoint/2010/main" val="2167336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7765"/>
          </a:xfrm>
        </p:spPr>
        <p:txBody>
          <a:bodyPr/>
          <a:lstStyle/>
          <a:p>
            <a:pPr algn="ctr"/>
            <a:r>
              <a:rPr lang="en-IN" b="1" dirty="0"/>
              <a:t>Where is Python used</a:t>
            </a:r>
            <a:r>
              <a:rPr lang="en-IN" b="1" dirty="0" smtClean="0"/>
              <a:t>?</a:t>
            </a:r>
            <a:endParaRPr lang="en-IN" b="1" dirty="0"/>
          </a:p>
        </p:txBody>
      </p:sp>
      <p:sp>
        <p:nvSpPr>
          <p:cNvPr id="3" name="Content Placeholder 2"/>
          <p:cNvSpPr>
            <a:spLocks noGrp="1"/>
          </p:cNvSpPr>
          <p:nvPr>
            <p:ph idx="1"/>
          </p:nvPr>
        </p:nvSpPr>
        <p:spPr>
          <a:xfrm>
            <a:off x="838200" y="1446663"/>
            <a:ext cx="10515600" cy="4730300"/>
          </a:xfrm>
        </p:spPr>
        <p:txBody>
          <a:bodyPr>
            <a:normAutofit fontScale="85000" lnSpcReduction="20000"/>
          </a:bodyPr>
          <a:lstStyle/>
          <a:p>
            <a:r>
              <a:rPr lang="en-IN" b="1" dirty="0"/>
              <a:t>Data Science:</a:t>
            </a:r>
            <a:r>
              <a:rPr lang="en-IN" dirty="0"/>
              <a:t> Data Science is a vast field, and Python is an important language for this field because of its simplicity, ease of use, and availability of powerful data analysis and visualization libraries like </a:t>
            </a:r>
            <a:r>
              <a:rPr lang="en-IN" dirty="0" err="1"/>
              <a:t>NumPy</a:t>
            </a:r>
            <a:r>
              <a:rPr lang="en-IN" dirty="0"/>
              <a:t>, Pandas, and </a:t>
            </a:r>
            <a:r>
              <a:rPr lang="en-IN" dirty="0" err="1"/>
              <a:t>Matplotlib</a:t>
            </a:r>
            <a:r>
              <a:rPr lang="en-IN" dirty="0"/>
              <a:t>.</a:t>
            </a:r>
          </a:p>
          <a:p>
            <a:r>
              <a:rPr lang="en-IN" b="1" dirty="0"/>
              <a:t>Desktop Applications:</a:t>
            </a:r>
            <a:r>
              <a:rPr lang="en-IN" dirty="0"/>
              <a:t> </a:t>
            </a:r>
            <a:r>
              <a:rPr lang="en-IN" dirty="0" err="1"/>
              <a:t>PyQt</a:t>
            </a:r>
            <a:r>
              <a:rPr lang="en-IN" dirty="0"/>
              <a:t> and </a:t>
            </a:r>
            <a:r>
              <a:rPr lang="en-IN" dirty="0" err="1"/>
              <a:t>Tkinter</a:t>
            </a:r>
            <a:r>
              <a:rPr lang="en-IN" dirty="0"/>
              <a:t> are useful libraries that can be used in GUI - Graphical User Interface-based Desktop Applications. There are better languages for this field, but it can be used with other languages for making Applications.</a:t>
            </a:r>
          </a:p>
          <a:p>
            <a:r>
              <a:rPr lang="en-IN" b="1" dirty="0"/>
              <a:t>Console-based Applications:</a:t>
            </a:r>
            <a:r>
              <a:rPr lang="en-IN" dirty="0"/>
              <a:t> Python is also commonly used to create command-line or console-based applications because of its ease of use and support for advanced features such as input/output redirection and piping.</a:t>
            </a:r>
          </a:p>
          <a:p>
            <a:r>
              <a:rPr lang="en-IN" b="1" dirty="0"/>
              <a:t>Mobile Applications:</a:t>
            </a:r>
            <a:r>
              <a:rPr lang="en-IN" dirty="0"/>
              <a:t> While Python is not commonly used for creating mobile applications, it can still be combined with frameworks like </a:t>
            </a:r>
            <a:r>
              <a:rPr lang="en-IN" dirty="0" err="1"/>
              <a:t>Kivy</a:t>
            </a:r>
            <a:r>
              <a:rPr lang="en-IN" dirty="0"/>
              <a:t> or </a:t>
            </a:r>
            <a:r>
              <a:rPr lang="en-IN" dirty="0" err="1"/>
              <a:t>BeeWare</a:t>
            </a:r>
            <a:r>
              <a:rPr lang="en-IN" dirty="0"/>
              <a:t> to create cross-platform mobile applications.</a:t>
            </a:r>
          </a:p>
          <a:p>
            <a:r>
              <a:rPr lang="en-IN" b="1" dirty="0"/>
              <a:t>Software Development:</a:t>
            </a:r>
            <a:r>
              <a:rPr lang="en-IN" dirty="0"/>
              <a:t> Python is considered one of the best software-making languages. Python is easily compatible with both from Small Scale to Large Scale software.</a:t>
            </a:r>
          </a:p>
          <a:p>
            <a:endParaRPr lang="en-IN" dirty="0"/>
          </a:p>
        </p:txBody>
      </p:sp>
    </p:spTree>
    <p:extLst>
      <p:ext uri="{BB962C8B-B14F-4D97-AF65-F5344CB8AC3E}">
        <p14:creationId xmlns:p14="http://schemas.microsoft.com/office/powerpoint/2010/main" val="367083876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4117"/>
          </a:xfrm>
        </p:spPr>
        <p:txBody>
          <a:bodyPr/>
          <a:lstStyle/>
          <a:p>
            <a:pPr algn="ctr"/>
            <a:r>
              <a:rPr lang="en-IN" b="1" dirty="0" smtClean="0"/>
              <a:t>Membership Operators</a:t>
            </a:r>
            <a:endParaRPr lang="en-IN" b="1" dirty="0"/>
          </a:p>
        </p:txBody>
      </p:sp>
      <p:sp>
        <p:nvSpPr>
          <p:cNvPr id="3" name="Content Placeholder 2"/>
          <p:cNvSpPr>
            <a:spLocks noGrp="1"/>
          </p:cNvSpPr>
          <p:nvPr>
            <p:ph idx="1"/>
          </p:nvPr>
        </p:nvSpPr>
        <p:spPr>
          <a:xfrm>
            <a:off x="838200" y="1269242"/>
            <a:ext cx="10515600" cy="5281683"/>
          </a:xfrm>
        </p:spPr>
        <p:txBody>
          <a:bodyPr>
            <a:normAutofit fontScale="85000" lnSpcReduction="20000"/>
          </a:bodyPr>
          <a:lstStyle/>
          <a:p>
            <a:r>
              <a:rPr lang="en-IN" sz="2400" dirty="0" smtClean="0"/>
              <a:t>These are used to find the existence of a particular element in the sequence and used only with sequences like string, tuple, list, dictionary, etc.</a:t>
            </a:r>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r>
              <a:rPr lang="en-IN" sz="2400" dirty="0" smtClean="0"/>
              <a:t>&gt;&gt;&gt; print (‘Hello’ not in x)			&gt;&gt;&gt; print (1 in y)</a:t>
            </a:r>
          </a:p>
          <a:p>
            <a:pPr marL="0" indent="0">
              <a:buNone/>
            </a:pPr>
            <a:r>
              <a:rPr lang="en-IN" sz="2400" dirty="0" smtClean="0"/>
              <a:t>   False						True</a:t>
            </a:r>
          </a:p>
          <a:p>
            <a:pPr marL="0" indent="0">
              <a:buNone/>
            </a:pPr>
            <a:r>
              <a:rPr lang="en-IN" sz="2400" dirty="0"/>
              <a:t> </a:t>
            </a:r>
            <a:r>
              <a:rPr lang="en-IN" sz="2400" dirty="0" smtClean="0"/>
              <a:t> &gt;&gt;&gt; y = {1:’a’, 2:’b’, ‘c’:3}				&gt;&gt;&gt; print (‘c’ in y)</a:t>
            </a:r>
          </a:p>
          <a:p>
            <a:pPr marL="0" indent="0">
              <a:buNone/>
            </a:pPr>
            <a:r>
              <a:rPr lang="en-IN" sz="2400" dirty="0" smtClean="0"/>
              <a:t>						True</a:t>
            </a:r>
          </a:p>
          <a:p>
            <a:pPr marL="0" indent="0">
              <a:buNone/>
            </a:pPr>
            <a:r>
              <a:rPr lang="en-IN" sz="2400" dirty="0" smtClean="0"/>
              <a:t>  &gt;&gt;&gt; print (3 in y)	        # search is for key only, </a:t>
            </a:r>
          </a:p>
          <a:p>
            <a:pPr marL="0" indent="0">
              <a:buNone/>
            </a:pPr>
            <a:r>
              <a:rPr lang="en-IN" sz="2400" dirty="0" smtClean="0"/>
              <a:t>  False		        # and not for value</a:t>
            </a:r>
          </a:p>
        </p:txBody>
      </p:sp>
      <p:graphicFrame>
        <p:nvGraphicFramePr>
          <p:cNvPr id="5" name="Table 4"/>
          <p:cNvGraphicFramePr>
            <a:graphicFrameLocks noGrp="1"/>
          </p:cNvGraphicFramePr>
          <p:nvPr>
            <p:extLst/>
          </p:nvPr>
        </p:nvGraphicFramePr>
        <p:xfrm>
          <a:off x="1319283" y="2042577"/>
          <a:ext cx="9553434" cy="2199640"/>
        </p:xfrm>
        <a:graphic>
          <a:graphicData uri="http://schemas.openxmlformats.org/drawingml/2006/table">
            <a:tbl>
              <a:tblPr firstRow="1" bandRow="1">
                <a:tableStyleId>{5C22544A-7EE6-4342-B048-85BDC9FD1C3A}</a:tableStyleId>
              </a:tblPr>
              <a:tblGrid>
                <a:gridCol w="916131">
                  <a:extLst>
                    <a:ext uri="{9D8B030D-6E8A-4147-A177-3AD203B41FA5}">
                      <a16:colId xmlns:a16="http://schemas.microsoft.com/office/drawing/2014/main" val="3747240819"/>
                    </a:ext>
                  </a:extLst>
                </a:gridCol>
                <a:gridCol w="1198876">
                  <a:extLst>
                    <a:ext uri="{9D8B030D-6E8A-4147-A177-3AD203B41FA5}">
                      <a16:colId xmlns:a16="http://schemas.microsoft.com/office/drawing/2014/main" val="466319662"/>
                    </a:ext>
                  </a:extLst>
                </a:gridCol>
                <a:gridCol w="5050068">
                  <a:extLst>
                    <a:ext uri="{9D8B030D-6E8A-4147-A177-3AD203B41FA5}">
                      <a16:colId xmlns:a16="http://schemas.microsoft.com/office/drawing/2014/main" val="1584131485"/>
                    </a:ext>
                  </a:extLst>
                </a:gridCol>
                <a:gridCol w="2388359">
                  <a:extLst>
                    <a:ext uri="{9D8B030D-6E8A-4147-A177-3AD203B41FA5}">
                      <a16:colId xmlns:a16="http://schemas.microsoft.com/office/drawing/2014/main" val="2633764121"/>
                    </a:ext>
                  </a:extLst>
                </a:gridCol>
              </a:tblGrid>
              <a:tr h="370840">
                <a:tc>
                  <a:txBody>
                    <a:bodyPr/>
                    <a:lstStyle/>
                    <a:p>
                      <a:r>
                        <a:rPr lang="en-IN" dirty="0" smtClean="0"/>
                        <a:t>Sr. No.</a:t>
                      </a:r>
                      <a:endParaRPr lang="en-IN" dirty="0"/>
                    </a:p>
                  </a:txBody>
                  <a:tcPr/>
                </a:tc>
                <a:tc>
                  <a:txBody>
                    <a:bodyPr/>
                    <a:lstStyle/>
                    <a:p>
                      <a:r>
                        <a:rPr lang="en-IN" dirty="0" smtClean="0"/>
                        <a:t>Operator</a:t>
                      </a:r>
                      <a:endParaRPr lang="en-IN" dirty="0"/>
                    </a:p>
                  </a:txBody>
                  <a:tcPr/>
                </a:tc>
                <a:tc>
                  <a:txBody>
                    <a:bodyPr/>
                    <a:lstStyle/>
                    <a:p>
                      <a:r>
                        <a:rPr lang="en-IN" dirty="0" smtClean="0"/>
                        <a:t>Description</a:t>
                      </a:r>
                      <a:endParaRPr lang="en-IN" dirty="0"/>
                    </a:p>
                  </a:txBody>
                  <a:tcPr/>
                </a:tc>
                <a:tc>
                  <a:txBody>
                    <a:bodyPr/>
                    <a:lstStyle/>
                    <a:p>
                      <a:r>
                        <a:rPr lang="en-IN" dirty="0" smtClean="0"/>
                        <a:t>Example</a:t>
                      </a:r>
                      <a:endParaRPr lang="en-IN" dirty="0"/>
                    </a:p>
                  </a:txBody>
                  <a:tcPr/>
                </a:tc>
                <a:extLst>
                  <a:ext uri="{0D108BD9-81ED-4DB2-BD59-A6C34878D82A}">
                    <a16:rowId xmlns:a16="http://schemas.microsoft.com/office/drawing/2014/main" val="3300088777"/>
                  </a:ext>
                </a:extLst>
              </a:tr>
              <a:tr h="370840">
                <a:tc>
                  <a:txBody>
                    <a:bodyPr/>
                    <a:lstStyle/>
                    <a:p>
                      <a:r>
                        <a:rPr lang="en-IN" dirty="0" smtClean="0"/>
                        <a:t>1</a:t>
                      </a:r>
                      <a:endParaRPr lang="en-IN" dirty="0"/>
                    </a:p>
                  </a:txBody>
                  <a:tcPr/>
                </a:tc>
                <a:tc>
                  <a:txBody>
                    <a:bodyPr/>
                    <a:lstStyle/>
                    <a:p>
                      <a:r>
                        <a:rPr lang="en-IN" dirty="0" smtClean="0"/>
                        <a:t>in</a:t>
                      </a:r>
                      <a:endParaRPr lang="en-IN" dirty="0"/>
                    </a:p>
                  </a:txBody>
                  <a:tcPr/>
                </a:tc>
                <a:tc>
                  <a:txBody>
                    <a:bodyPr/>
                    <a:lstStyle/>
                    <a:p>
                      <a:r>
                        <a:rPr lang="en-IN" dirty="0" smtClean="0"/>
                        <a:t>True if value is found in list or in sequence,</a:t>
                      </a:r>
                      <a:r>
                        <a:rPr lang="en-IN" baseline="0" dirty="0" smtClean="0"/>
                        <a:t> and false otherwise</a:t>
                      </a:r>
                      <a:endParaRPr lang="en-IN" dirty="0"/>
                    </a:p>
                  </a:txBody>
                  <a:tcPr/>
                </a:tc>
                <a:tc>
                  <a:txBody>
                    <a:bodyPr/>
                    <a:lstStyle/>
                    <a:p>
                      <a:r>
                        <a:rPr lang="en-IN" dirty="0" smtClean="0"/>
                        <a:t>&gt;&gt;&gt; x=‘Hello world’</a:t>
                      </a:r>
                    </a:p>
                    <a:p>
                      <a:r>
                        <a:rPr lang="en-IN" dirty="0" smtClean="0"/>
                        <a:t>&gt;&gt;&gt;</a:t>
                      </a:r>
                      <a:r>
                        <a:rPr lang="en-IN" baseline="0" dirty="0" smtClean="0"/>
                        <a:t> </a:t>
                      </a:r>
                      <a:r>
                        <a:rPr lang="en-IN" dirty="0" smtClean="0"/>
                        <a:t>print</a:t>
                      </a:r>
                      <a:r>
                        <a:rPr lang="en-IN" baseline="0" dirty="0" smtClean="0"/>
                        <a:t> (‘H’ in x)</a:t>
                      </a:r>
                    </a:p>
                    <a:p>
                      <a:r>
                        <a:rPr lang="en-IN" dirty="0" smtClean="0"/>
                        <a:t>True</a:t>
                      </a:r>
                      <a:endParaRPr lang="en-IN" dirty="0"/>
                    </a:p>
                  </a:txBody>
                  <a:tcPr/>
                </a:tc>
                <a:extLst>
                  <a:ext uri="{0D108BD9-81ED-4DB2-BD59-A6C34878D82A}">
                    <a16:rowId xmlns:a16="http://schemas.microsoft.com/office/drawing/2014/main" val="3756610502"/>
                  </a:ext>
                </a:extLst>
              </a:tr>
              <a:tr h="370840">
                <a:tc>
                  <a:txBody>
                    <a:bodyPr/>
                    <a:lstStyle/>
                    <a:p>
                      <a:r>
                        <a:rPr lang="en-IN" dirty="0" smtClean="0"/>
                        <a:t>2</a:t>
                      </a:r>
                      <a:endParaRPr lang="en-IN" dirty="0"/>
                    </a:p>
                  </a:txBody>
                  <a:tcPr/>
                </a:tc>
                <a:tc>
                  <a:txBody>
                    <a:bodyPr/>
                    <a:lstStyle/>
                    <a:p>
                      <a:r>
                        <a:rPr lang="en-IN" dirty="0" smtClean="0"/>
                        <a:t>not in</a:t>
                      </a:r>
                      <a:endParaRPr lang="en-IN" dirty="0"/>
                    </a:p>
                  </a:txBody>
                  <a:tcPr/>
                </a:tc>
                <a:tc>
                  <a:txBody>
                    <a:bodyPr/>
                    <a:lstStyle/>
                    <a:p>
                      <a:r>
                        <a:rPr lang="en-IN" dirty="0" smtClean="0"/>
                        <a:t>True if value is not found in list or in sequence,</a:t>
                      </a:r>
                      <a:r>
                        <a:rPr lang="en-IN" baseline="0" dirty="0" smtClean="0"/>
                        <a:t> and false otherwise</a:t>
                      </a:r>
                      <a:endParaRPr lang="en-IN" dirty="0"/>
                    </a:p>
                  </a:txBody>
                  <a:tcPr/>
                </a:tc>
                <a:tc>
                  <a:txBody>
                    <a:bodyPr/>
                    <a:lstStyle/>
                    <a:p>
                      <a:r>
                        <a:rPr lang="en-IN" dirty="0" smtClean="0"/>
                        <a:t>&gt;&gt;&gt; x=‘Hello world’</a:t>
                      </a:r>
                    </a:p>
                    <a:p>
                      <a:r>
                        <a:rPr lang="en-IN" dirty="0" smtClean="0"/>
                        <a:t>&gt;&gt;&gt;</a:t>
                      </a:r>
                      <a:r>
                        <a:rPr lang="en-IN" baseline="0" dirty="0" smtClean="0"/>
                        <a:t> </a:t>
                      </a:r>
                      <a:r>
                        <a:rPr lang="en-IN" dirty="0" smtClean="0"/>
                        <a:t>print</a:t>
                      </a:r>
                      <a:r>
                        <a:rPr lang="en-IN" baseline="0" dirty="0" smtClean="0"/>
                        <a:t> (‘H’ not in x)</a:t>
                      </a:r>
                    </a:p>
                    <a:p>
                      <a:r>
                        <a:rPr lang="en-IN" dirty="0" smtClean="0"/>
                        <a:t>False</a:t>
                      </a:r>
                    </a:p>
                  </a:txBody>
                  <a:tcPr/>
                </a:tc>
                <a:extLst>
                  <a:ext uri="{0D108BD9-81ED-4DB2-BD59-A6C34878D82A}">
                    <a16:rowId xmlns:a16="http://schemas.microsoft.com/office/drawing/2014/main" val="2437697415"/>
                  </a:ext>
                </a:extLst>
              </a:tr>
            </a:tbl>
          </a:graphicData>
        </a:graphic>
      </p:graphicFrame>
    </p:spTree>
    <p:extLst>
      <p:ext uri="{BB962C8B-B14F-4D97-AF65-F5344CB8AC3E}">
        <p14:creationId xmlns:p14="http://schemas.microsoft.com/office/powerpoint/2010/main" val="36314877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Is There a Difference Between == and is?</a:t>
            </a:r>
          </a:p>
        </p:txBody>
      </p:sp>
      <p:sp>
        <p:nvSpPr>
          <p:cNvPr id="3" name="Content Placeholder 2"/>
          <p:cNvSpPr>
            <a:spLocks noGrp="1"/>
          </p:cNvSpPr>
          <p:nvPr>
            <p:ph idx="1"/>
          </p:nvPr>
        </p:nvSpPr>
        <p:spPr>
          <a:xfrm>
            <a:off x="874594" y="1675406"/>
            <a:ext cx="10515600" cy="4698098"/>
          </a:xfrm>
        </p:spPr>
        <p:txBody>
          <a:bodyPr>
            <a:normAutofit fontScale="77500" lnSpcReduction="20000"/>
          </a:bodyPr>
          <a:lstStyle/>
          <a:p>
            <a:r>
              <a:rPr lang="en-IN" dirty="0" smtClean="0"/>
              <a:t>Indeed</a:t>
            </a:r>
            <a:r>
              <a:rPr lang="en-IN" dirty="0"/>
              <a:t>, there is a crucial difference between the equality operator (==) and the identity operator (is) in Python:</a:t>
            </a:r>
          </a:p>
          <a:p>
            <a:pPr marL="0" indent="0">
              <a:buNone/>
            </a:pPr>
            <a:r>
              <a:rPr lang="en-IN" b="1" dirty="0" smtClean="0"/>
              <a:t>    </a:t>
            </a:r>
            <a:r>
              <a:rPr lang="en-IN" b="1" dirty="0" smtClean="0">
                <a:solidFill>
                  <a:srgbClr val="FF0000"/>
                </a:solidFill>
              </a:rPr>
              <a:t>==</a:t>
            </a:r>
            <a:r>
              <a:rPr lang="en-IN" b="1" dirty="0" smtClean="0"/>
              <a:t> </a:t>
            </a:r>
            <a:r>
              <a:rPr lang="en-IN" b="1" dirty="0"/>
              <a:t>checks if two objects have the same values.</a:t>
            </a:r>
          </a:p>
          <a:p>
            <a:pPr marL="0" indent="0">
              <a:buNone/>
            </a:pPr>
            <a:r>
              <a:rPr lang="en-IN" b="1" dirty="0" smtClean="0"/>
              <a:t>    </a:t>
            </a:r>
            <a:r>
              <a:rPr lang="en-IN" b="1" dirty="0" smtClean="0">
                <a:solidFill>
                  <a:srgbClr val="FF0000"/>
                </a:solidFill>
              </a:rPr>
              <a:t>is</a:t>
            </a:r>
            <a:r>
              <a:rPr lang="en-IN" b="1" dirty="0" smtClean="0"/>
              <a:t> </a:t>
            </a:r>
            <a:r>
              <a:rPr lang="en-IN" b="1" dirty="0"/>
              <a:t>checks if two objects reference the same memory location.</a:t>
            </a:r>
          </a:p>
          <a:p>
            <a:r>
              <a:rPr lang="en-IN" dirty="0"/>
              <a:t>Example: Difference between == and is</a:t>
            </a:r>
          </a:p>
          <a:p>
            <a:r>
              <a:rPr lang="en-IN" dirty="0"/>
              <a:t>Python code</a:t>
            </a:r>
          </a:p>
          <a:p>
            <a:endParaRPr lang="en-IN" dirty="0"/>
          </a:p>
          <a:p>
            <a:pPr marL="0" indent="0">
              <a:buNone/>
            </a:pPr>
            <a:r>
              <a:rPr lang="en-IN" dirty="0" smtClean="0"/>
              <a:t>    a </a:t>
            </a:r>
            <a:r>
              <a:rPr lang="en-IN" dirty="0"/>
              <a:t>= [1, 2, 3]</a:t>
            </a:r>
          </a:p>
          <a:p>
            <a:pPr marL="0" indent="0">
              <a:buNone/>
            </a:pPr>
            <a:r>
              <a:rPr lang="en-IN" dirty="0" smtClean="0"/>
              <a:t>    b </a:t>
            </a:r>
            <a:r>
              <a:rPr lang="en-IN" dirty="0"/>
              <a:t>= [1, 2, 3]</a:t>
            </a:r>
          </a:p>
          <a:p>
            <a:pPr marL="0" indent="0">
              <a:buNone/>
            </a:pPr>
            <a:r>
              <a:rPr lang="en-IN" dirty="0" smtClean="0"/>
              <a:t>    result1 </a:t>
            </a:r>
            <a:r>
              <a:rPr lang="en-IN" dirty="0"/>
              <a:t>= a == b  # Output: True (values are the same)</a:t>
            </a:r>
          </a:p>
          <a:p>
            <a:pPr marL="0" indent="0">
              <a:buNone/>
            </a:pPr>
            <a:r>
              <a:rPr lang="en-IN" dirty="0" smtClean="0"/>
              <a:t>    result2 </a:t>
            </a:r>
            <a:r>
              <a:rPr lang="en-IN" dirty="0"/>
              <a:t>= a is b  # Output: False (memory locations are different)</a:t>
            </a:r>
          </a:p>
          <a:p>
            <a:r>
              <a:rPr lang="en-IN" dirty="0"/>
              <a:t>In this example, result1 is True because the values of a and b are the same. However, result2 is False because the memory locations of a and b are different. This distinction is vital when comparing objects in Python.</a:t>
            </a:r>
          </a:p>
        </p:txBody>
      </p:sp>
    </p:spTree>
    <p:extLst>
      <p:ext uri="{BB962C8B-B14F-4D97-AF65-F5344CB8AC3E}">
        <p14:creationId xmlns:p14="http://schemas.microsoft.com/office/powerpoint/2010/main" val="15209201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nvPr>
        </p:nvGraphicFramePr>
        <p:xfrm>
          <a:off x="838200" y="1034055"/>
          <a:ext cx="10515600" cy="5676900"/>
        </p:xfrm>
        <a:graphic>
          <a:graphicData uri="http://schemas.openxmlformats.org/drawingml/2006/table">
            <a:tbl>
              <a:tblPr firstRow="1" bandRow="1">
                <a:tableStyleId>{5C22544A-7EE6-4342-B048-85BDC9FD1C3A}</a:tableStyleId>
              </a:tblPr>
              <a:tblGrid>
                <a:gridCol w="1932296">
                  <a:extLst>
                    <a:ext uri="{9D8B030D-6E8A-4147-A177-3AD203B41FA5}">
                      <a16:colId xmlns:a16="http://schemas.microsoft.com/office/drawing/2014/main" val="3030380319"/>
                    </a:ext>
                  </a:extLst>
                </a:gridCol>
                <a:gridCol w="2702256">
                  <a:extLst>
                    <a:ext uri="{9D8B030D-6E8A-4147-A177-3AD203B41FA5}">
                      <a16:colId xmlns:a16="http://schemas.microsoft.com/office/drawing/2014/main" val="4024605485"/>
                    </a:ext>
                  </a:extLst>
                </a:gridCol>
                <a:gridCol w="3957851">
                  <a:extLst>
                    <a:ext uri="{9D8B030D-6E8A-4147-A177-3AD203B41FA5}">
                      <a16:colId xmlns:a16="http://schemas.microsoft.com/office/drawing/2014/main" val="4208783231"/>
                    </a:ext>
                  </a:extLst>
                </a:gridCol>
                <a:gridCol w="1923197">
                  <a:extLst>
                    <a:ext uri="{9D8B030D-6E8A-4147-A177-3AD203B41FA5}">
                      <a16:colId xmlns:a16="http://schemas.microsoft.com/office/drawing/2014/main" val="1475771076"/>
                    </a:ext>
                  </a:extLst>
                </a:gridCol>
              </a:tblGrid>
              <a:tr h="370840">
                <a:tc>
                  <a:txBody>
                    <a:bodyPr/>
                    <a:lstStyle/>
                    <a:p>
                      <a:pPr algn="ctr" fontAlgn="base"/>
                      <a:r>
                        <a:rPr lang="en-IN" sz="2000" b="1">
                          <a:effectLst/>
                        </a:rPr>
                        <a:t>Precedence</a:t>
                      </a:r>
                    </a:p>
                  </a:txBody>
                  <a:tcPr marL="38100" marR="38100" marT="95250" marB="95250" anchor="ctr"/>
                </a:tc>
                <a:tc>
                  <a:txBody>
                    <a:bodyPr/>
                    <a:lstStyle/>
                    <a:p>
                      <a:pPr algn="ctr" fontAlgn="base"/>
                      <a:r>
                        <a:rPr lang="en-IN" sz="2000" b="1">
                          <a:effectLst/>
                        </a:rPr>
                        <a:t>Operators</a:t>
                      </a:r>
                    </a:p>
                  </a:txBody>
                  <a:tcPr marL="95250" marR="95250" marT="95250" marB="95250" anchor="ctr"/>
                </a:tc>
                <a:tc>
                  <a:txBody>
                    <a:bodyPr/>
                    <a:lstStyle/>
                    <a:p>
                      <a:pPr algn="ctr" fontAlgn="base"/>
                      <a:r>
                        <a:rPr lang="en-IN" sz="2000" b="1">
                          <a:effectLst/>
                        </a:rPr>
                        <a:t>Description</a:t>
                      </a:r>
                    </a:p>
                  </a:txBody>
                  <a:tcPr marL="95250" marR="95250" marT="95250" marB="95250" anchor="ctr"/>
                </a:tc>
                <a:tc>
                  <a:txBody>
                    <a:bodyPr/>
                    <a:lstStyle/>
                    <a:p>
                      <a:pPr algn="ctr" fontAlgn="base"/>
                      <a:r>
                        <a:rPr lang="en-IN" sz="2000" b="1" dirty="0">
                          <a:effectLst/>
                        </a:rPr>
                        <a:t>Associativity</a:t>
                      </a:r>
                    </a:p>
                  </a:txBody>
                  <a:tcPr marL="95250" marR="95250" marT="95250" marB="95250" anchor="ctr"/>
                </a:tc>
                <a:extLst>
                  <a:ext uri="{0D108BD9-81ED-4DB2-BD59-A6C34878D82A}">
                    <a16:rowId xmlns:a16="http://schemas.microsoft.com/office/drawing/2014/main" val="2723051772"/>
                  </a:ext>
                </a:extLst>
              </a:tr>
              <a:tr h="370840">
                <a:tc>
                  <a:txBody>
                    <a:bodyPr/>
                    <a:lstStyle/>
                    <a:p>
                      <a:pPr algn="ctr" fontAlgn="base"/>
                      <a:r>
                        <a:rPr lang="en-IN" sz="2000" b="0">
                          <a:effectLst/>
                        </a:rPr>
                        <a:t>1</a:t>
                      </a:r>
                    </a:p>
                  </a:txBody>
                  <a:tcPr marL="95250" marR="95250" marT="133350" marB="133350" anchor="ctr"/>
                </a:tc>
                <a:tc>
                  <a:txBody>
                    <a:bodyPr/>
                    <a:lstStyle/>
                    <a:p>
                      <a:pPr algn="ctr" fontAlgn="ctr"/>
                      <a:r>
                        <a:rPr lang="en-IN" sz="2000" b="1" dirty="0" smtClean="0">
                          <a:effectLst/>
                        </a:rPr>
                        <a:t>()</a:t>
                      </a:r>
                      <a:endParaRPr lang="en-IN" sz="2000" b="0" dirty="0">
                        <a:effectLst/>
                      </a:endParaRPr>
                    </a:p>
                  </a:txBody>
                  <a:tcPr marL="95250" marR="95250" marT="133350" marB="133350" anchor="ctr"/>
                </a:tc>
                <a:tc>
                  <a:txBody>
                    <a:bodyPr/>
                    <a:lstStyle/>
                    <a:p>
                      <a:pPr algn="ctr" rtl="0" fontAlgn="base"/>
                      <a:r>
                        <a:rPr lang="en-IN" sz="2000" b="0">
                          <a:effectLst/>
                        </a:rPr>
                        <a:t>Parentheses</a:t>
                      </a:r>
                    </a:p>
                  </a:txBody>
                  <a:tcPr marL="95250" marR="95250" marT="133350" marB="133350" anchor="ctr"/>
                </a:tc>
                <a:tc>
                  <a:txBody>
                    <a:bodyPr/>
                    <a:lstStyle/>
                    <a:p>
                      <a:pPr algn="ctr" rtl="0" fontAlgn="base"/>
                      <a:r>
                        <a:rPr lang="en-IN" sz="2000" b="0">
                          <a:effectLst/>
                        </a:rPr>
                        <a:t>Left to right</a:t>
                      </a:r>
                    </a:p>
                  </a:txBody>
                  <a:tcPr marL="95250" marR="95250" marT="133350" marB="133350" anchor="ctr"/>
                </a:tc>
                <a:extLst>
                  <a:ext uri="{0D108BD9-81ED-4DB2-BD59-A6C34878D82A}">
                    <a16:rowId xmlns:a16="http://schemas.microsoft.com/office/drawing/2014/main" val="3707255694"/>
                  </a:ext>
                </a:extLst>
              </a:tr>
              <a:tr h="370840">
                <a:tc>
                  <a:txBody>
                    <a:bodyPr/>
                    <a:lstStyle/>
                    <a:p>
                      <a:pPr algn="ctr" fontAlgn="base"/>
                      <a:r>
                        <a:rPr lang="en-IN" sz="2000" b="0">
                          <a:effectLst/>
                        </a:rPr>
                        <a:t>2</a:t>
                      </a:r>
                    </a:p>
                  </a:txBody>
                  <a:tcPr marL="95250" marR="95250" marT="133350" marB="133350" anchor="ctr"/>
                </a:tc>
                <a:tc>
                  <a:txBody>
                    <a:bodyPr/>
                    <a:lstStyle/>
                    <a:p>
                      <a:pPr algn="ctr" fontAlgn="ctr"/>
                      <a:r>
                        <a:rPr lang="en-IN" sz="2000" b="1">
                          <a:effectLst/>
                        </a:rPr>
                        <a:t>x[index]</a:t>
                      </a:r>
                      <a:r>
                        <a:rPr lang="en-IN" sz="2000" b="0">
                          <a:effectLst/>
                        </a:rPr>
                        <a:t>, </a:t>
                      </a:r>
                      <a:r>
                        <a:rPr lang="en-IN" sz="2000" b="1">
                          <a:effectLst/>
                        </a:rPr>
                        <a:t>x[index:index]</a:t>
                      </a:r>
                      <a:endParaRPr lang="en-IN" sz="2000" b="0">
                        <a:effectLst/>
                      </a:endParaRPr>
                    </a:p>
                  </a:txBody>
                  <a:tcPr marL="95250" marR="95250" marT="133350" marB="133350" anchor="ctr"/>
                </a:tc>
                <a:tc>
                  <a:txBody>
                    <a:bodyPr/>
                    <a:lstStyle/>
                    <a:p>
                      <a:pPr algn="ctr" rtl="0" fontAlgn="base"/>
                      <a:r>
                        <a:rPr lang="en-IN" sz="2000" b="0">
                          <a:effectLst/>
                        </a:rPr>
                        <a:t>Subscription, slicing</a:t>
                      </a:r>
                    </a:p>
                  </a:txBody>
                  <a:tcPr marL="95250" marR="95250" marT="133350" marB="133350" anchor="ctr"/>
                </a:tc>
                <a:tc>
                  <a:txBody>
                    <a:bodyPr/>
                    <a:lstStyle/>
                    <a:p>
                      <a:pPr algn="ctr" rtl="0" fontAlgn="base"/>
                      <a:r>
                        <a:rPr lang="en-IN" sz="2000" b="0" dirty="0">
                          <a:effectLst/>
                        </a:rPr>
                        <a:t>Left to right</a:t>
                      </a:r>
                    </a:p>
                  </a:txBody>
                  <a:tcPr marL="95250" marR="95250" marT="133350" marB="133350" anchor="ctr"/>
                </a:tc>
                <a:extLst>
                  <a:ext uri="{0D108BD9-81ED-4DB2-BD59-A6C34878D82A}">
                    <a16:rowId xmlns:a16="http://schemas.microsoft.com/office/drawing/2014/main" val="652285884"/>
                  </a:ext>
                </a:extLst>
              </a:tr>
              <a:tr h="370840">
                <a:tc>
                  <a:txBody>
                    <a:bodyPr/>
                    <a:lstStyle/>
                    <a:p>
                      <a:pPr algn="ctr" fontAlgn="base"/>
                      <a:r>
                        <a:rPr lang="en-IN" sz="2000" b="0">
                          <a:effectLst/>
                        </a:rPr>
                        <a:t>3</a:t>
                      </a:r>
                    </a:p>
                  </a:txBody>
                  <a:tcPr marL="95250" marR="95250" marT="133350" marB="133350" anchor="ctr"/>
                </a:tc>
                <a:tc>
                  <a:txBody>
                    <a:bodyPr/>
                    <a:lstStyle/>
                    <a:p>
                      <a:pPr algn="ctr" fontAlgn="ctr"/>
                      <a:r>
                        <a:rPr lang="en-IN" sz="2000" b="0" u="none" dirty="0" smtClean="0">
                          <a:effectLst/>
                        </a:rPr>
                        <a:t>await </a:t>
                      </a:r>
                      <a:r>
                        <a:rPr lang="en-IN" sz="2000" b="0" u="none" dirty="0">
                          <a:effectLst/>
                        </a:rPr>
                        <a:t>x</a:t>
                      </a:r>
                    </a:p>
                  </a:txBody>
                  <a:tcPr marL="95250" marR="95250" marT="133350" marB="133350" anchor="ctr"/>
                </a:tc>
                <a:tc>
                  <a:txBody>
                    <a:bodyPr/>
                    <a:lstStyle/>
                    <a:p>
                      <a:pPr algn="ctr" rtl="0" fontAlgn="base"/>
                      <a:r>
                        <a:rPr lang="en-IN" sz="2000" b="0" dirty="0">
                          <a:effectLst/>
                        </a:rPr>
                        <a:t>Await </a:t>
                      </a:r>
                      <a:r>
                        <a:rPr lang="en-IN" sz="2000" b="0" dirty="0" smtClean="0">
                          <a:effectLst/>
                        </a:rPr>
                        <a:t>expression (used in concurrent programming)</a:t>
                      </a:r>
                      <a:endParaRPr lang="en-IN" sz="2000" b="0" dirty="0">
                        <a:effectLst/>
                      </a:endParaRPr>
                    </a:p>
                  </a:txBody>
                  <a:tcPr marL="95250" marR="95250" marT="133350" marB="133350" anchor="ctr"/>
                </a:tc>
                <a:tc>
                  <a:txBody>
                    <a:bodyPr/>
                    <a:lstStyle/>
                    <a:p>
                      <a:pPr algn="ctr" rtl="0" fontAlgn="base"/>
                      <a:r>
                        <a:rPr lang="en-IN" sz="2000" b="0">
                          <a:effectLst/>
                        </a:rPr>
                        <a:t>N/A</a:t>
                      </a:r>
                    </a:p>
                  </a:txBody>
                  <a:tcPr marL="95250" marR="95250" marT="133350" marB="133350" anchor="ctr"/>
                </a:tc>
                <a:extLst>
                  <a:ext uri="{0D108BD9-81ED-4DB2-BD59-A6C34878D82A}">
                    <a16:rowId xmlns:a16="http://schemas.microsoft.com/office/drawing/2014/main" val="1503720379"/>
                  </a:ext>
                </a:extLst>
              </a:tr>
              <a:tr h="370840">
                <a:tc>
                  <a:txBody>
                    <a:bodyPr/>
                    <a:lstStyle/>
                    <a:p>
                      <a:pPr algn="ctr" fontAlgn="base"/>
                      <a:r>
                        <a:rPr lang="en-IN" sz="2000" b="0">
                          <a:effectLst/>
                        </a:rPr>
                        <a:t>4</a:t>
                      </a:r>
                    </a:p>
                  </a:txBody>
                  <a:tcPr marL="95250" marR="95250" marT="133350" marB="133350" anchor="ctr"/>
                </a:tc>
                <a:tc>
                  <a:txBody>
                    <a:bodyPr/>
                    <a:lstStyle/>
                    <a:p>
                      <a:pPr marL="0" algn="ctr" defTabSz="914400" rtl="0" eaLnBrk="1" fontAlgn="ctr" latinLnBrk="0" hangingPunct="1"/>
                      <a:r>
                        <a:rPr lang="en-IN" sz="2000" b="1" kern="1200" dirty="0" smtClean="0">
                          <a:solidFill>
                            <a:schemeClr val="tx1"/>
                          </a:solidFill>
                          <a:effectLst/>
                          <a:latin typeface="+mn-lt"/>
                          <a:ea typeface="+mn-ea"/>
                          <a:cs typeface="+mn-cs"/>
                        </a:rPr>
                        <a:t>**</a:t>
                      </a:r>
                      <a:endParaRPr lang="en-IN" sz="2000" b="1" kern="1200" dirty="0">
                        <a:solidFill>
                          <a:schemeClr val="tx1"/>
                        </a:solidFill>
                        <a:effectLst/>
                        <a:latin typeface="+mn-lt"/>
                        <a:ea typeface="+mn-ea"/>
                        <a:cs typeface="+mn-cs"/>
                      </a:endParaRPr>
                    </a:p>
                  </a:txBody>
                  <a:tcPr marL="95250" marR="95250" marT="133350" marB="133350" anchor="ctr"/>
                </a:tc>
                <a:tc>
                  <a:txBody>
                    <a:bodyPr/>
                    <a:lstStyle/>
                    <a:p>
                      <a:pPr algn="ctr" rtl="0" fontAlgn="base"/>
                      <a:r>
                        <a:rPr lang="en-IN" sz="2000" b="0">
                          <a:effectLst/>
                        </a:rPr>
                        <a:t>Exponentiation</a:t>
                      </a:r>
                    </a:p>
                  </a:txBody>
                  <a:tcPr marL="95250" marR="95250" marT="133350" marB="133350" anchor="ctr"/>
                </a:tc>
                <a:tc>
                  <a:txBody>
                    <a:bodyPr/>
                    <a:lstStyle/>
                    <a:p>
                      <a:pPr algn="ctr" rtl="0" fontAlgn="base"/>
                      <a:r>
                        <a:rPr lang="en-IN" sz="2000" b="0">
                          <a:effectLst/>
                        </a:rPr>
                        <a:t>Right to left</a:t>
                      </a:r>
                    </a:p>
                  </a:txBody>
                  <a:tcPr marL="95250" marR="95250" marT="133350" marB="133350" anchor="ctr"/>
                </a:tc>
                <a:extLst>
                  <a:ext uri="{0D108BD9-81ED-4DB2-BD59-A6C34878D82A}">
                    <a16:rowId xmlns:a16="http://schemas.microsoft.com/office/drawing/2014/main" val="3874951981"/>
                  </a:ext>
                </a:extLst>
              </a:tr>
              <a:tr h="370840">
                <a:tc>
                  <a:txBody>
                    <a:bodyPr/>
                    <a:lstStyle/>
                    <a:p>
                      <a:pPr algn="ctr" fontAlgn="base"/>
                      <a:r>
                        <a:rPr lang="en-IN" sz="2000" b="0">
                          <a:effectLst/>
                        </a:rPr>
                        <a:t>5</a:t>
                      </a:r>
                    </a:p>
                  </a:txBody>
                  <a:tcPr marL="95250" marR="95250" marT="133350" marB="133350" anchor="ctr"/>
                </a:tc>
                <a:tc>
                  <a:txBody>
                    <a:bodyPr/>
                    <a:lstStyle/>
                    <a:p>
                      <a:pPr algn="ctr" fontAlgn="ctr"/>
                      <a:r>
                        <a:rPr lang="en-IN" sz="2000" b="1" dirty="0">
                          <a:effectLst/>
                        </a:rPr>
                        <a:t>+x</a:t>
                      </a:r>
                      <a:r>
                        <a:rPr lang="en-IN" sz="2000" b="0" dirty="0">
                          <a:effectLst/>
                        </a:rPr>
                        <a:t>, </a:t>
                      </a:r>
                      <a:r>
                        <a:rPr lang="en-IN" sz="2000" b="1" dirty="0">
                          <a:effectLst/>
                        </a:rPr>
                        <a:t>-x</a:t>
                      </a:r>
                      <a:r>
                        <a:rPr lang="en-IN" sz="2000" b="0" dirty="0">
                          <a:effectLst/>
                        </a:rPr>
                        <a:t>, </a:t>
                      </a:r>
                      <a:r>
                        <a:rPr lang="en-IN" sz="2000" b="1" dirty="0">
                          <a:effectLst/>
                        </a:rPr>
                        <a:t>~x</a:t>
                      </a:r>
                      <a:endParaRPr lang="en-IN" sz="2000" b="0" dirty="0">
                        <a:effectLst/>
                      </a:endParaRPr>
                    </a:p>
                  </a:txBody>
                  <a:tcPr marL="95250" marR="95250" marT="133350" marB="133350" anchor="ctr"/>
                </a:tc>
                <a:tc>
                  <a:txBody>
                    <a:bodyPr/>
                    <a:lstStyle/>
                    <a:p>
                      <a:pPr algn="ctr" rtl="0" fontAlgn="base"/>
                      <a:r>
                        <a:rPr lang="en-IN" sz="2000" b="0" dirty="0">
                          <a:effectLst/>
                        </a:rPr>
                        <a:t>Positive, negative, bitwise NOT</a:t>
                      </a:r>
                    </a:p>
                  </a:txBody>
                  <a:tcPr marL="95250" marR="95250" marT="133350" marB="133350" anchor="ctr"/>
                </a:tc>
                <a:tc>
                  <a:txBody>
                    <a:bodyPr/>
                    <a:lstStyle/>
                    <a:p>
                      <a:pPr algn="ctr" rtl="0" fontAlgn="base"/>
                      <a:r>
                        <a:rPr lang="en-IN" sz="2000" b="0">
                          <a:effectLst/>
                        </a:rPr>
                        <a:t>Right to left</a:t>
                      </a:r>
                    </a:p>
                  </a:txBody>
                  <a:tcPr marL="95250" marR="95250" marT="133350" marB="133350" anchor="ctr"/>
                </a:tc>
                <a:extLst>
                  <a:ext uri="{0D108BD9-81ED-4DB2-BD59-A6C34878D82A}">
                    <a16:rowId xmlns:a16="http://schemas.microsoft.com/office/drawing/2014/main" val="645002539"/>
                  </a:ext>
                </a:extLst>
              </a:tr>
              <a:tr h="370840">
                <a:tc>
                  <a:txBody>
                    <a:bodyPr/>
                    <a:lstStyle/>
                    <a:p>
                      <a:pPr algn="ctr" fontAlgn="base"/>
                      <a:r>
                        <a:rPr lang="en-IN" sz="2000" b="0">
                          <a:effectLst/>
                        </a:rPr>
                        <a:t>6</a:t>
                      </a:r>
                    </a:p>
                  </a:txBody>
                  <a:tcPr marL="95250" marR="95250" marT="133350" marB="133350" anchor="ctr"/>
                </a:tc>
                <a:tc>
                  <a:txBody>
                    <a:bodyPr/>
                    <a:lstStyle/>
                    <a:p>
                      <a:pPr algn="ctr" fontAlgn="ctr"/>
                      <a:r>
                        <a:rPr lang="en-IN" sz="2000" b="1">
                          <a:effectLst/>
                        </a:rPr>
                        <a:t>*</a:t>
                      </a:r>
                      <a:r>
                        <a:rPr lang="en-IN" sz="2000" b="0">
                          <a:effectLst/>
                        </a:rPr>
                        <a:t>, </a:t>
                      </a:r>
                      <a:r>
                        <a:rPr lang="en-IN" sz="2000" b="1">
                          <a:effectLst/>
                        </a:rPr>
                        <a:t>@</a:t>
                      </a:r>
                      <a:r>
                        <a:rPr lang="en-IN" sz="2000" b="0">
                          <a:effectLst/>
                        </a:rPr>
                        <a:t>, </a:t>
                      </a:r>
                      <a:r>
                        <a:rPr lang="en-IN" sz="2000" b="1">
                          <a:effectLst/>
                        </a:rPr>
                        <a:t>/</a:t>
                      </a:r>
                      <a:r>
                        <a:rPr lang="en-IN" sz="2000" b="0">
                          <a:effectLst/>
                        </a:rPr>
                        <a:t>, </a:t>
                      </a:r>
                      <a:r>
                        <a:rPr lang="en-IN" sz="2000" b="1">
                          <a:effectLst/>
                        </a:rPr>
                        <a:t>//</a:t>
                      </a:r>
                      <a:r>
                        <a:rPr lang="en-IN" sz="2000" b="0">
                          <a:effectLst/>
                        </a:rPr>
                        <a:t>, </a:t>
                      </a:r>
                      <a:r>
                        <a:rPr lang="en-IN" sz="2000" b="1">
                          <a:effectLst/>
                        </a:rPr>
                        <a:t>%</a:t>
                      </a:r>
                      <a:endParaRPr lang="en-IN" sz="2000" b="0">
                        <a:effectLst/>
                      </a:endParaRPr>
                    </a:p>
                  </a:txBody>
                  <a:tcPr marL="95250" marR="95250" marT="133350" marB="133350" anchor="ctr"/>
                </a:tc>
                <a:tc>
                  <a:txBody>
                    <a:bodyPr/>
                    <a:lstStyle/>
                    <a:p>
                      <a:pPr algn="ctr" rtl="0" fontAlgn="base"/>
                      <a:r>
                        <a:rPr lang="fr-FR" sz="2000" b="0">
                          <a:effectLst/>
                        </a:rPr>
                        <a:t>Multiplication, matrix, division, floor division, remainder</a:t>
                      </a:r>
                    </a:p>
                  </a:txBody>
                  <a:tcPr marL="95250" marR="95250" marT="133350" marB="133350" anchor="ctr"/>
                </a:tc>
                <a:tc>
                  <a:txBody>
                    <a:bodyPr/>
                    <a:lstStyle/>
                    <a:p>
                      <a:pPr algn="ctr" rtl="0" fontAlgn="base"/>
                      <a:r>
                        <a:rPr lang="en-IN" sz="2000" b="0">
                          <a:effectLst/>
                        </a:rPr>
                        <a:t>Left to right</a:t>
                      </a:r>
                    </a:p>
                  </a:txBody>
                  <a:tcPr marL="95250" marR="95250" marT="133350" marB="133350" anchor="ctr"/>
                </a:tc>
                <a:extLst>
                  <a:ext uri="{0D108BD9-81ED-4DB2-BD59-A6C34878D82A}">
                    <a16:rowId xmlns:a16="http://schemas.microsoft.com/office/drawing/2014/main" val="100854586"/>
                  </a:ext>
                </a:extLst>
              </a:tr>
              <a:tr h="370840">
                <a:tc>
                  <a:txBody>
                    <a:bodyPr/>
                    <a:lstStyle/>
                    <a:p>
                      <a:pPr algn="ctr" fontAlgn="base"/>
                      <a:r>
                        <a:rPr lang="en-IN" sz="2000" b="0">
                          <a:effectLst/>
                        </a:rPr>
                        <a:t>7</a:t>
                      </a:r>
                    </a:p>
                  </a:txBody>
                  <a:tcPr marL="95250" marR="95250" marT="133350" marB="133350" anchor="ctr"/>
                </a:tc>
                <a:tc>
                  <a:txBody>
                    <a:bodyPr/>
                    <a:lstStyle/>
                    <a:p>
                      <a:pPr algn="ctr" fontAlgn="ctr"/>
                      <a:r>
                        <a:rPr lang="en-IN" sz="2000" b="1" u="none" dirty="0" smtClean="0">
                          <a:effectLst/>
                        </a:rPr>
                        <a:t>+,</a:t>
                      </a:r>
                      <a:r>
                        <a:rPr lang="en-IN" sz="2000" b="1" u="none" baseline="0" dirty="0" smtClean="0">
                          <a:effectLst/>
                        </a:rPr>
                        <a:t> -</a:t>
                      </a:r>
                      <a:endParaRPr lang="en-IN" sz="2000" b="0" u="none" dirty="0">
                        <a:effectLst/>
                      </a:endParaRPr>
                    </a:p>
                  </a:txBody>
                  <a:tcPr marL="95250" marR="95250" marT="133350" marB="133350" anchor="ctr"/>
                </a:tc>
                <a:tc>
                  <a:txBody>
                    <a:bodyPr/>
                    <a:lstStyle/>
                    <a:p>
                      <a:pPr algn="ctr" rtl="0" fontAlgn="base"/>
                      <a:r>
                        <a:rPr lang="en-IN" sz="2000" b="0">
                          <a:effectLst/>
                        </a:rPr>
                        <a:t>Addition and subtraction</a:t>
                      </a:r>
                    </a:p>
                  </a:txBody>
                  <a:tcPr marL="95250" marR="95250" marT="133350" marB="133350" anchor="ctr"/>
                </a:tc>
                <a:tc>
                  <a:txBody>
                    <a:bodyPr/>
                    <a:lstStyle/>
                    <a:p>
                      <a:pPr algn="ctr" rtl="0" fontAlgn="base"/>
                      <a:r>
                        <a:rPr lang="en-IN" sz="2000" b="0">
                          <a:effectLst/>
                        </a:rPr>
                        <a:t>Left to right</a:t>
                      </a:r>
                    </a:p>
                  </a:txBody>
                  <a:tcPr marL="95250" marR="95250" marT="133350" marB="133350" anchor="ctr"/>
                </a:tc>
                <a:extLst>
                  <a:ext uri="{0D108BD9-81ED-4DB2-BD59-A6C34878D82A}">
                    <a16:rowId xmlns:a16="http://schemas.microsoft.com/office/drawing/2014/main" val="107955495"/>
                  </a:ext>
                </a:extLst>
              </a:tr>
              <a:tr h="370840">
                <a:tc>
                  <a:txBody>
                    <a:bodyPr/>
                    <a:lstStyle/>
                    <a:p>
                      <a:pPr algn="ctr" fontAlgn="base"/>
                      <a:r>
                        <a:rPr lang="en-IN" sz="2000" b="0">
                          <a:effectLst/>
                        </a:rPr>
                        <a:t>8</a:t>
                      </a:r>
                    </a:p>
                  </a:txBody>
                  <a:tcPr marL="95250" marR="95250" marT="133350" marB="133350" anchor="ctr"/>
                </a:tc>
                <a:tc>
                  <a:txBody>
                    <a:bodyPr/>
                    <a:lstStyle/>
                    <a:p>
                      <a:pPr algn="ctr" fontAlgn="ctr"/>
                      <a:r>
                        <a:rPr lang="en-IN" sz="2000" b="1" u="none" dirty="0">
                          <a:effectLst/>
                        </a:rPr>
                        <a:t>&lt;&lt;</a:t>
                      </a:r>
                      <a:r>
                        <a:rPr lang="en-IN" sz="2000" b="0" u="none" dirty="0">
                          <a:effectLst/>
                        </a:rPr>
                        <a:t>, </a:t>
                      </a:r>
                      <a:r>
                        <a:rPr lang="en-IN" sz="2000" b="1" u="none" dirty="0">
                          <a:effectLst/>
                        </a:rPr>
                        <a:t>&gt;&gt;</a:t>
                      </a:r>
                      <a:endParaRPr lang="en-IN" sz="2000" b="0" u="none" dirty="0">
                        <a:effectLst/>
                      </a:endParaRPr>
                    </a:p>
                  </a:txBody>
                  <a:tcPr marL="95250" marR="95250" marT="133350" marB="133350" anchor="ctr"/>
                </a:tc>
                <a:tc>
                  <a:txBody>
                    <a:bodyPr/>
                    <a:lstStyle/>
                    <a:p>
                      <a:pPr algn="ctr" rtl="0" fontAlgn="base"/>
                      <a:r>
                        <a:rPr lang="en-IN" sz="2000" b="0">
                          <a:effectLst/>
                        </a:rPr>
                        <a:t>Shifts</a:t>
                      </a:r>
                    </a:p>
                  </a:txBody>
                  <a:tcPr marL="95250" marR="95250" marT="133350" marB="133350" anchor="ctr"/>
                </a:tc>
                <a:tc>
                  <a:txBody>
                    <a:bodyPr/>
                    <a:lstStyle/>
                    <a:p>
                      <a:pPr algn="ctr" rtl="0" fontAlgn="base"/>
                      <a:r>
                        <a:rPr lang="en-IN" sz="2000" b="0" dirty="0">
                          <a:effectLst/>
                        </a:rPr>
                        <a:t>Left to right</a:t>
                      </a:r>
                    </a:p>
                  </a:txBody>
                  <a:tcPr marL="95250" marR="95250" marT="133350" marB="133350" anchor="ctr"/>
                </a:tc>
                <a:extLst>
                  <a:ext uri="{0D108BD9-81ED-4DB2-BD59-A6C34878D82A}">
                    <a16:rowId xmlns:a16="http://schemas.microsoft.com/office/drawing/2014/main" val="2304479837"/>
                  </a:ext>
                </a:extLst>
              </a:tr>
            </a:tbl>
          </a:graphicData>
        </a:graphic>
      </p:graphicFrame>
      <p:sp>
        <p:nvSpPr>
          <p:cNvPr id="7" name="TextBox 6"/>
          <p:cNvSpPr txBox="1"/>
          <p:nvPr/>
        </p:nvSpPr>
        <p:spPr>
          <a:xfrm>
            <a:off x="1583140" y="354842"/>
            <a:ext cx="9567081" cy="584775"/>
          </a:xfrm>
          <a:prstGeom prst="rect">
            <a:avLst/>
          </a:prstGeom>
          <a:noFill/>
        </p:spPr>
        <p:txBody>
          <a:bodyPr wrap="square" rtlCol="0">
            <a:spAutoFit/>
          </a:bodyPr>
          <a:lstStyle/>
          <a:p>
            <a:pPr algn="ctr"/>
            <a:r>
              <a:rPr lang="en-IN" sz="3200" b="1" dirty="0" smtClean="0"/>
              <a:t>Python Operator Precedence and Associativity</a:t>
            </a:r>
            <a:endParaRPr lang="en-IN" sz="3200" b="1" dirty="0"/>
          </a:p>
        </p:txBody>
      </p:sp>
    </p:spTree>
    <p:extLst>
      <p:ext uri="{BB962C8B-B14F-4D97-AF65-F5344CB8AC3E}">
        <p14:creationId xmlns:p14="http://schemas.microsoft.com/office/powerpoint/2010/main" val="356366164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838200" y="114300"/>
          <a:ext cx="10515600" cy="66294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855948225"/>
                    </a:ext>
                  </a:extLst>
                </a:gridCol>
                <a:gridCol w="2628900">
                  <a:extLst>
                    <a:ext uri="{9D8B030D-6E8A-4147-A177-3AD203B41FA5}">
                      <a16:colId xmlns:a16="http://schemas.microsoft.com/office/drawing/2014/main" val="2588391202"/>
                    </a:ext>
                  </a:extLst>
                </a:gridCol>
                <a:gridCol w="2628900">
                  <a:extLst>
                    <a:ext uri="{9D8B030D-6E8A-4147-A177-3AD203B41FA5}">
                      <a16:colId xmlns:a16="http://schemas.microsoft.com/office/drawing/2014/main" val="4021066139"/>
                    </a:ext>
                  </a:extLst>
                </a:gridCol>
                <a:gridCol w="2628900">
                  <a:extLst>
                    <a:ext uri="{9D8B030D-6E8A-4147-A177-3AD203B41FA5}">
                      <a16:colId xmlns:a16="http://schemas.microsoft.com/office/drawing/2014/main" val="1613335011"/>
                    </a:ext>
                  </a:extLst>
                </a:gridCol>
              </a:tblGrid>
              <a:tr h="370840">
                <a:tc>
                  <a:txBody>
                    <a:bodyPr/>
                    <a:lstStyle/>
                    <a:p>
                      <a:pPr algn="ctr" fontAlgn="base"/>
                      <a:r>
                        <a:rPr lang="en-IN" sz="2000" b="0" dirty="0">
                          <a:effectLst/>
                        </a:rPr>
                        <a:t>9</a:t>
                      </a:r>
                    </a:p>
                  </a:txBody>
                  <a:tcPr marL="95250" marR="95250" marT="133350" marB="133350" anchor="ctr"/>
                </a:tc>
                <a:tc>
                  <a:txBody>
                    <a:bodyPr/>
                    <a:lstStyle/>
                    <a:p>
                      <a:pPr algn="ctr" fontAlgn="ctr"/>
                      <a:r>
                        <a:rPr lang="en-IN" sz="2000" b="1" u="none" dirty="0">
                          <a:effectLst/>
                        </a:rPr>
                        <a:t>&amp;</a:t>
                      </a:r>
                      <a:endParaRPr lang="en-IN" sz="2000" b="0" u="none" dirty="0">
                        <a:effectLst/>
                      </a:endParaRPr>
                    </a:p>
                  </a:txBody>
                  <a:tcPr marL="95250" marR="95250" marT="133350" marB="133350" anchor="ctr"/>
                </a:tc>
                <a:tc>
                  <a:txBody>
                    <a:bodyPr/>
                    <a:lstStyle/>
                    <a:p>
                      <a:pPr algn="ctr" rtl="0" fontAlgn="base"/>
                      <a:r>
                        <a:rPr lang="en-IN" sz="2000" b="0" dirty="0">
                          <a:effectLst/>
                        </a:rPr>
                        <a:t>Bitwise AND</a:t>
                      </a:r>
                    </a:p>
                  </a:txBody>
                  <a:tcPr marL="95250" marR="95250" marT="133350" marB="133350" anchor="ctr"/>
                </a:tc>
                <a:tc>
                  <a:txBody>
                    <a:bodyPr/>
                    <a:lstStyle/>
                    <a:p>
                      <a:pPr algn="ctr" rtl="0" fontAlgn="base"/>
                      <a:r>
                        <a:rPr lang="en-IN" sz="2000" b="0">
                          <a:effectLst/>
                        </a:rPr>
                        <a:t>Left to right</a:t>
                      </a:r>
                    </a:p>
                  </a:txBody>
                  <a:tcPr marL="95250" marR="95250" marT="133350" marB="133350" anchor="ctr"/>
                </a:tc>
                <a:extLst>
                  <a:ext uri="{0D108BD9-81ED-4DB2-BD59-A6C34878D82A}">
                    <a16:rowId xmlns:a16="http://schemas.microsoft.com/office/drawing/2014/main" val="761556325"/>
                  </a:ext>
                </a:extLst>
              </a:tr>
              <a:tr h="370840">
                <a:tc>
                  <a:txBody>
                    <a:bodyPr/>
                    <a:lstStyle/>
                    <a:p>
                      <a:pPr algn="ctr" fontAlgn="base"/>
                      <a:r>
                        <a:rPr lang="en-IN" sz="2000" b="0" dirty="0">
                          <a:effectLst/>
                        </a:rPr>
                        <a:t>10</a:t>
                      </a:r>
                    </a:p>
                  </a:txBody>
                  <a:tcPr marL="95250" marR="95250" marT="133350" marB="133350" anchor="ctr"/>
                </a:tc>
                <a:tc>
                  <a:txBody>
                    <a:bodyPr/>
                    <a:lstStyle/>
                    <a:p>
                      <a:pPr algn="ctr" fontAlgn="ctr"/>
                      <a:r>
                        <a:rPr lang="en-IN" sz="2000" b="1" u="none" dirty="0" smtClean="0">
                          <a:effectLst/>
                        </a:rPr>
                        <a:t>^</a:t>
                      </a:r>
                      <a:endParaRPr lang="en-IN" sz="2000" b="0" u="none" dirty="0">
                        <a:effectLst/>
                      </a:endParaRPr>
                    </a:p>
                  </a:txBody>
                  <a:tcPr marL="95250" marR="95250" marT="133350" marB="133350" anchor="ctr"/>
                </a:tc>
                <a:tc>
                  <a:txBody>
                    <a:bodyPr/>
                    <a:lstStyle/>
                    <a:p>
                      <a:pPr algn="ctr" rtl="0" fontAlgn="base"/>
                      <a:r>
                        <a:rPr lang="en-IN" sz="2000" b="0" dirty="0">
                          <a:effectLst/>
                        </a:rPr>
                        <a:t>Bitwise XOR</a:t>
                      </a:r>
                    </a:p>
                  </a:txBody>
                  <a:tcPr marL="95250" marR="95250" marT="133350" marB="133350" anchor="ctr"/>
                </a:tc>
                <a:tc>
                  <a:txBody>
                    <a:bodyPr/>
                    <a:lstStyle/>
                    <a:p>
                      <a:pPr algn="ctr" rtl="0" fontAlgn="base"/>
                      <a:r>
                        <a:rPr lang="en-IN" sz="2000" b="0" dirty="0">
                          <a:effectLst/>
                        </a:rPr>
                        <a:t>Left to right</a:t>
                      </a:r>
                    </a:p>
                  </a:txBody>
                  <a:tcPr marL="95250" marR="95250" marT="133350" marB="133350" anchor="ctr"/>
                </a:tc>
                <a:extLst>
                  <a:ext uri="{0D108BD9-81ED-4DB2-BD59-A6C34878D82A}">
                    <a16:rowId xmlns:a16="http://schemas.microsoft.com/office/drawing/2014/main" val="500541065"/>
                  </a:ext>
                </a:extLst>
              </a:tr>
              <a:tr h="370840">
                <a:tc>
                  <a:txBody>
                    <a:bodyPr/>
                    <a:lstStyle/>
                    <a:p>
                      <a:pPr algn="ctr" fontAlgn="base"/>
                      <a:r>
                        <a:rPr lang="en-IN" sz="2000" b="0" dirty="0">
                          <a:effectLst/>
                        </a:rPr>
                        <a:t>11</a:t>
                      </a:r>
                    </a:p>
                  </a:txBody>
                  <a:tcPr marL="95250" marR="95250" marT="133350" marB="133350" anchor="ctr"/>
                </a:tc>
                <a:tc>
                  <a:txBody>
                    <a:bodyPr/>
                    <a:lstStyle/>
                    <a:p>
                      <a:pPr algn="ctr" fontAlgn="ctr"/>
                      <a:r>
                        <a:rPr lang="en-IN" sz="2000" b="0" u="none" dirty="0" smtClean="0">
                          <a:effectLst/>
                        </a:rPr>
                        <a:t>|</a:t>
                      </a:r>
                      <a:endParaRPr lang="en-IN" sz="2000" b="0" u="none" dirty="0">
                        <a:effectLst/>
                      </a:endParaRPr>
                    </a:p>
                  </a:txBody>
                  <a:tcPr marL="95250" marR="95250" marT="133350" marB="133350" anchor="ctr"/>
                </a:tc>
                <a:tc>
                  <a:txBody>
                    <a:bodyPr/>
                    <a:lstStyle/>
                    <a:p>
                      <a:pPr algn="ctr" rtl="0" fontAlgn="base"/>
                      <a:r>
                        <a:rPr lang="en-IN" sz="2000" b="0">
                          <a:effectLst/>
                        </a:rPr>
                        <a:t>Bitwise OR</a:t>
                      </a:r>
                    </a:p>
                  </a:txBody>
                  <a:tcPr marL="95250" marR="95250" marT="133350" marB="133350" anchor="ctr"/>
                </a:tc>
                <a:tc>
                  <a:txBody>
                    <a:bodyPr/>
                    <a:lstStyle/>
                    <a:p>
                      <a:pPr algn="ctr" rtl="0" fontAlgn="base"/>
                      <a:r>
                        <a:rPr lang="en-IN" sz="2000" b="0" dirty="0">
                          <a:effectLst/>
                        </a:rPr>
                        <a:t>Left to right</a:t>
                      </a:r>
                    </a:p>
                  </a:txBody>
                  <a:tcPr marL="95250" marR="95250" marT="133350" marB="133350" anchor="ctr"/>
                </a:tc>
                <a:extLst>
                  <a:ext uri="{0D108BD9-81ED-4DB2-BD59-A6C34878D82A}">
                    <a16:rowId xmlns:a16="http://schemas.microsoft.com/office/drawing/2014/main" val="2186749016"/>
                  </a:ext>
                </a:extLst>
              </a:tr>
              <a:tr h="370840">
                <a:tc>
                  <a:txBody>
                    <a:bodyPr/>
                    <a:lstStyle/>
                    <a:p>
                      <a:pPr algn="ctr" fontAlgn="base"/>
                      <a:r>
                        <a:rPr lang="en-IN" sz="2000" b="0">
                          <a:effectLst/>
                        </a:rPr>
                        <a:t>12</a:t>
                      </a:r>
                    </a:p>
                  </a:txBody>
                  <a:tcPr marL="95250" marR="95250" marT="133350" marB="133350" anchor="ctr"/>
                </a:tc>
                <a:tc>
                  <a:txBody>
                    <a:bodyPr/>
                    <a:lstStyle/>
                    <a:p>
                      <a:pPr algn="ctr" fontAlgn="ctr"/>
                      <a:r>
                        <a:rPr lang="en-IN" sz="2000" b="1">
                          <a:effectLst/>
                        </a:rPr>
                        <a:t>in</a:t>
                      </a:r>
                      <a:r>
                        <a:rPr lang="en-IN" sz="2000" b="0">
                          <a:effectLst/>
                        </a:rPr>
                        <a:t>, </a:t>
                      </a:r>
                      <a:r>
                        <a:rPr lang="en-IN" sz="2000" b="1">
                          <a:effectLst/>
                        </a:rPr>
                        <a:t>not in</a:t>
                      </a:r>
                      <a:r>
                        <a:rPr lang="en-IN" sz="2000" b="0">
                          <a:effectLst/>
                        </a:rPr>
                        <a:t>, </a:t>
                      </a:r>
                      <a:r>
                        <a:rPr lang="en-IN" sz="2000" b="1">
                          <a:effectLst/>
                        </a:rPr>
                        <a:t>is</a:t>
                      </a:r>
                      <a:r>
                        <a:rPr lang="en-IN" sz="2000" b="0">
                          <a:effectLst/>
                        </a:rPr>
                        <a:t>, </a:t>
                      </a:r>
                      <a:r>
                        <a:rPr lang="en-IN" sz="2000" b="1">
                          <a:effectLst/>
                        </a:rPr>
                        <a:t>is not</a:t>
                      </a:r>
                      <a:r>
                        <a:rPr lang="en-IN" sz="2000" b="0">
                          <a:effectLst/>
                        </a:rPr>
                        <a:t>, </a:t>
                      </a:r>
                      <a:r>
                        <a:rPr lang="en-IN" sz="2000" b="1">
                          <a:effectLst/>
                        </a:rPr>
                        <a:t>&lt;</a:t>
                      </a:r>
                      <a:r>
                        <a:rPr lang="en-IN" sz="2000" b="0">
                          <a:effectLst/>
                        </a:rPr>
                        <a:t>, </a:t>
                      </a:r>
                      <a:r>
                        <a:rPr lang="en-IN" sz="2000" b="1">
                          <a:effectLst/>
                        </a:rPr>
                        <a:t>&lt;=</a:t>
                      </a:r>
                      <a:r>
                        <a:rPr lang="en-IN" sz="2000" b="0">
                          <a:effectLst/>
                        </a:rPr>
                        <a:t>, </a:t>
                      </a:r>
                      <a:r>
                        <a:rPr lang="en-IN" sz="2000" b="1">
                          <a:effectLst/>
                        </a:rPr>
                        <a:t>&gt;</a:t>
                      </a:r>
                      <a:r>
                        <a:rPr lang="en-IN" sz="2000" b="0">
                          <a:effectLst/>
                        </a:rPr>
                        <a:t>, </a:t>
                      </a:r>
                      <a:r>
                        <a:rPr lang="en-IN" sz="2000" b="1">
                          <a:effectLst/>
                        </a:rPr>
                        <a:t>&gt;=</a:t>
                      </a:r>
                      <a:r>
                        <a:rPr lang="en-IN" sz="2000" b="0">
                          <a:effectLst/>
                        </a:rPr>
                        <a:t>, </a:t>
                      </a:r>
                      <a:r>
                        <a:rPr lang="en-IN" sz="2000" b="1">
                          <a:effectLst/>
                        </a:rPr>
                        <a:t>!=</a:t>
                      </a:r>
                      <a:r>
                        <a:rPr lang="en-IN" sz="2000" b="0">
                          <a:effectLst/>
                        </a:rPr>
                        <a:t>, </a:t>
                      </a:r>
                      <a:r>
                        <a:rPr lang="en-IN" sz="2000" b="1">
                          <a:effectLst/>
                        </a:rPr>
                        <a:t>==</a:t>
                      </a:r>
                      <a:endParaRPr lang="en-IN" sz="2000" b="0">
                        <a:effectLst/>
                      </a:endParaRPr>
                    </a:p>
                  </a:txBody>
                  <a:tcPr marL="95250" marR="95250" marT="133350" marB="133350" anchor="ctr"/>
                </a:tc>
                <a:tc>
                  <a:txBody>
                    <a:bodyPr/>
                    <a:lstStyle/>
                    <a:p>
                      <a:pPr algn="ctr" rtl="0" fontAlgn="base"/>
                      <a:r>
                        <a:rPr lang="en-IN" sz="2000" b="0">
                          <a:effectLst/>
                        </a:rPr>
                        <a:t>Comparisons, membership tests, identity tests</a:t>
                      </a:r>
                    </a:p>
                  </a:txBody>
                  <a:tcPr marL="95250" marR="95250" marT="133350" marB="133350" anchor="ctr"/>
                </a:tc>
                <a:tc>
                  <a:txBody>
                    <a:bodyPr/>
                    <a:lstStyle/>
                    <a:p>
                      <a:pPr algn="ctr" rtl="0" fontAlgn="base"/>
                      <a:r>
                        <a:rPr lang="en-IN" sz="2000" b="0" dirty="0">
                          <a:effectLst/>
                        </a:rPr>
                        <a:t>Left to Right</a:t>
                      </a:r>
                    </a:p>
                  </a:txBody>
                  <a:tcPr marL="95250" marR="95250" marT="133350" marB="133350" anchor="ctr"/>
                </a:tc>
                <a:extLst>
                  <a:ext uri="{0D108BD9-81ED-4DB2-BD59-A6C34878D82A}">
                    <a16:rowId xmlns:a16="http://schemas.microsoft.com/office/drawing/2014/main" val="2549913740"/>
                  </a:ext>
                </a:extLst>
              </a:tr>
              <a:tr h="370840">
                <a:tc>
                  <a:txBody>
                    <a:bodyPr/>
                    <a:lstStyle/>
                    <a:p>
                      <a:pPr algn="ctr" fontAlgn="base"/>
                      <a:r>
                        <a:rPr lang="en-IN" sz="2000" b="0">
                          <a:effectLst/>
                        </a:rPr>
                        <a:t>13</a:t>
                      </a:r>
                    </a:p>
                  </a:txBody>
                  <a:tcPr marL="95250" marR="95250" marT="133350" marB="133350" anchor="ctr"/>
                </a:tc>
                <a:tc>
                  <a:txBody>
                    <a:bodyPr/>
                    <a:lstStyle/>
                    <a:p>
                      <a:pPr algn="ctr" fontAlgn="ctr"/>
                      <a:r>
                        <a:rPr lang="en-IN" sz="2000" b="1">
                          <a:effectLst/>
                        </a:rPr>
                        <a:t>not x</a:t>
                      </a:r>
                      <a:endParaRPr lang="en-IN" sz="2000" b="0">
                        <a:effectLst/>
                      </a:endParaRPr>
                    </a:p>
                  </a:txBody>
                  <a:tcPr marL="95250" marR="95250" marT="133350" marB="133350" anchor="ctr"/>
                </a:tc>
                <a:tc>
                  <a:txBody>
                    <a:bodyPr/>
                    <a:lstStyle/>
                    <a:p>
                      <a:pPr algn="ctr" rtl="0" fontAlgn="base"/>
                      <a:r>
                        <a:rPr lang="en-IN" sz="2000" b="0">
                          <a:effectLst/>
                        </a:rPr>
                        <a:t>Boolean NOT</a:t>
                      </a:r>
                    </a:p>
                  </a:txBody>
                  <a:tcPr marL="95250" marR="95250" marT="133350" marB="133350" anchor="ctr"/>
                </a:tc>
                <a:tc>
                  <a:txBody>
                    <a:bodyPr/>
                    <a:lstStyle/>
                    <a:p>
                      <a:pPr algn="ctr" rtl="0" fontAlgn="base"/>
                      <a:r>
                        <a:rPr lang="en-IN" sz="2000" b="0" dirty="0">
                          <a:effectLst/>
                        </a:rPr>
                        <a:t>Right to left</a:t>
                      </a:r>
                    </a:p>
                  </a:txBody>
                  <a:tcPr marL="95250" marR="95250" marT="133350" marB="133350" anchor="ctr"/>
                </a:tc>
                <a:extLst>
                  <a:ext uri="{0D108BD9-81ED-4DB2-BD59-A6C34878D82A}">
                    <a16:rowId xmlns:a16="http://schemas.microsoft.com/office/drawing/2014/main" val="636088889"/>
                  </a:ext>
                </a:extLst>
              </a:tr>
              <a:tr h="370840">
                <a:tc>
                  <a:txBody>
                    <a:bodyPr/>
                    <a:lstStyle/>
                    <a:p>
                      <a:pPr algn="ctr" fontAlgn="base"/>
                      <a:r>
                        <a:rPr lang="en-IN" sz="2000" b="0">
                          <a:effectLst/>
                        </a:rPr>
                        <a:t>14</a:t>
                      </a:r>
                    </a:p>
                  </a:txBody>
                  <a:tcPr marL="95250" marR="95250" marT="133350" marB="133350" anchor="ctr"/>
                </a:tc>
                <a:tc>
                  <a:txBody>
                    <a:bodyPr/>
                    <a:lstStyle/>
                    <a:p>
                      <a:pPr algn="ctr" fontAlgn="ctr"/>
                      <a:r>
                        <a:rPr lang="en-IN" sz="2000" b="1" u="none" dirty="0">
                          <a:effectLst/>
                        </a:rPr>
                        <a:t>and</a:t>
                      </a:r>
                      <a:endParaRPr lang="en-IN" sz="2000" b="0" u="none" dirty="0">
                        <a:effectLst/>
                      </a:endParaRPr>
                    </a:p>
                  </a:txBody>
                  <a:tcPr marL="95250" marR="95250" marT="133350" marB="133350" anchor="ctr"/>
                </a:tc>
                <a:tc>
                  <a:txBody>
                    <a:bodyPr/>
                    <a:lstStyle/>
                    <a:p>
                      <a:pPr algn="ctr" rtl="0" fontAlgn="base"/>
                      <a:r>
                        <a:rPr lang="en-IN" sz="2000" b="0">
                          <a:effectLst/>
                        </a:rPr>
                        <a:t>Boolean AND</a:t>
                      </a:r>
                    </a:p>
                  </a:txBody>
                  <a:tcPr marL="95250" marR="95250" marT="133350" marB="133350" anchor="ctr"/>
                </a:tc>
                <a:tc>
                  <a:txBody>
                    <a:bodyPr/>
                    <a:lstStyle/>
                    <a:p>
                      <a:pPr algn="ctr" rtl="0" fontAlgn="base"/>
                      <a:r>
                        <a:rPr lang="en-IN" sz="2000" b="0" dirty="0">
                          <a:effectLst/>
                        </a:rPr>
                        <a:t>Left to right</a:t>
                      </a:r>
                    </a:p>
                  </a:txBody>
                  <a:tcPr marL="95250" marR="95250" marT="133350" marB="133350" anchor="ctr"/>
                </a:tc>
                <a:extLst>
                  <a:ext uri="{0D108BD9-81ED-4DB2-BD59-A6C34878D82A}">
                    <a16:rowId xmlns:a16="http://schemas.microsoft.com/office/drawing/2014/main" val="3965175019"/>
                  </a:ext>
                </a:extLst>
              </a:tr>
              <a:tr h="370840">
                <a:tc>
                  <a:txBody>
                    <a:bodyPr/>
                    <a:lstStyle/>
                    <a:p>
                      <a:pPr algn="ctr" fontAlgn="base"/>
                      <a:r>
                        <a:rPr lang="en-IN" sz="2000" b="0">
                          <a:effectLst/>
                        </a:rPr>
                        <a:t>15</a:t>
                      </a:r>
                    </a:p>
                  </a:txBody>
                  <a:tcPr marL="95250" marR="95250" marT="133350" marB="133350" anchor="ctr"/>
                </a:tc>
                <a:tc>
                  <a:txBody>
                    <a:bodyPr/>
                    <a:lstStyle/>
                    <a:p>
                      <a:pPr algn="ctr" fontAlgn="ctr"/>
                      <a:r>
                        <a:rPr lang="en-IN" sz="2000" b="1" u="none" dirty="0">
                          <a:effectLst/>
                        </a:rPr>
                        <a:t>or</a:t>
                      </a:r>
                      <a:endParaRPr lang="en-IN" sz="2000" b="0" u="none" dirty="0">
                        <a:effectLst/>
                      </a:endParaRPr>
                    </a:p>
                  </a:txBody>
                  <a:tcPr marL="95250" marR="95250" marT="133350" marB="133350" anchor="ctr"/>
                </a:tc>
                <a:tc>
                  <a:txBody>
                    <a:bodyPr/>
                    <a:lstStyle/>
                    <a:p>
                      <a:pPr algn="ctr" rtl="0" fontAlgn="base"/>
                      <a:r>
                        <a:rPr lang="en-IN" sz="2000" b="0">
                          <a:effectLst/>
                        </a:rPr>
                        <a:t>Boolean OR</a:t>
                      </a:r>
                    </a:p>
                  </a:txBody>
                  <a:tcPr marL="95250" marR="95250" marT="133350" marB="133350" anchor="ctr"/>
                </a:tc>
                <a:tc>
                  <a:txBody>
                    <a:bodyPr/>
                    <a:lstStyle/>
                    <a:p>
                      <a:pPr algn="ctr" rtl="0" fontAlgn="base"/>
                      <a:r>
                        <a:rPr lang="en-IN" sz="2000" b="0" dirty="0">
                          <a:effectLst/>
                        </a:rPr>
                        <a:t>Left to right</a:t>
                      </a:r>
                    </a:p>
                  </a:txBody>
                  <a:tcPr marL="95250" marR="95250" marT="133350" marB="133350" anchor="ctr"/>
                </a:tc>
                <a:extLst>
                  <a:ext uri="{0D108BD9-81ED-4DB2-BD59-A6C34878D82A}">
                    <a16:rowId xmlns:a16="http://schemas.microsoft.com/office/drawing/2014/main" val="599731194"/>
                  </a:ext>
                </a:extLst>
              </a:tr>
              <a:tr h="370840">
                <a:tc>
                  <a:txBody>
                    <a:bodyPr/>
                    <a:lstStyle/>
                    <a:p>
                      <a:pPr algn="ctr" fontAlgn="base"/>
                      <a:r>
                        <a:rPr lang="en-IN" sz="2000" b="0">
                          <a:effectLst/>
                        </a:rPr>
                        <a:t>16</a:t>
                      </a:r>
                    </a:p>
                  </a:txBody>
                  <a:tcPr marL="95250" marR="95250" marT="133350" marB="133350" anchor="ctr"/>
                </a:tc>
                <a:tc>
                  <a:txBody>
                    <a:bodyPr/>
                    <a:lstStyle/>
                    <a:p>
                      <a:pPr algn="ctr" fontAlgn="ctr"/>
                      <a:r>
                        <a:rPr lang="en-IN" sz="2000" b="1" u="none" dirty="0">
                          <a:effectLst/>
                        </a:rPr>
                        <a:t>if-else</a:t>
                      </a:r>
                      <a:endParaRPr lang="en-IN" sz="2000" b="0" u="none" dirty="0">
                        <a:effectLst/>
                      </a:endParaRPr>
                    </a:p>
                  </a:txBody>
                  <a:tcPr marL="95250" marR="95250" marT="133350" marB="133350" anchor="ctr"/>
                </a:tc>
                <a:tc>
                  <a:txBody>
                    <a:bodyPr/>
                    <a:lstStyle/>
                    <a:p>
                      <a:pPr algn="ctr" rtl="0" fontAlgn="base"/>
                      <a:r>
                        <a:rPr lang="en-IN" sz="2000" b="0">
                          <a:effectLst/>
                        </a:rPr>
                        <a:t>Conditional expression</a:t>
                      </a:r>
                    </a:p>
                  </a:txBody>
                  <a:tcPr marL="95250" marR="95250" marT="133350" marB="133350" anchor="ctr"/>
                </a:tc>
                <a:tc>
                  <a:txBody>
                    <a:bodyPr/>
                    <a:lstStyle/>
                    <a:p>
                      <a:pPr algn="ctr" rtl="0" fontAlgn="base"/>
                      <a:r>
                        <a:rPr lang="en-IN" sz="2000" b="0" dirty="0">
                          <a:effectLst/>
                        </a:rPr>
                        <a:t>Right to left</a:t>
                      </a:r>
                    </a:p>
                  </a:txBody>
                  <a:tcPr marL="95250" marR="95250" marT="133350" marB="133350" anchor="ctr"/>
                </a:tc>
                <a:extLst>
                  <a:ext uri="{0D108BD9-81ED-4DB2-BD59-A6C34878D82A}">
                    <a16:rowId xmlns:a16="http://schemas.microsoft.com/office/drawing/2014/main" val="1582923906"/>
                  </a:ext>
                </a:extLst>
              </a:tr>
              <a:tr h="370840">
                <a:tc>
                  <a:txBody>
                    <a:bodyPr/>
                    <a:lstStyle/>
                    <a:p>
                      <a:pPr algn="ctr" fontAlgn="base"/>
                      <a:r>
                        <a:rPr lang="en-IN" sz="2000" b="0">
                          <a:effectLst/>
                        </a:rPr>
                        <a:t>17</a:t>
                      </a:r>
                    </a:p>
                  </a:txBody>
                  <a:tcPr marL="95250" marR="95250" marT="133350" marB="133350" anchor="ctr"/>
                </a:tc>
                <a:tc>
                  <a:txBody>
                    <a:bodyPr/>
                    <a:lstStyle/>
                    <a:p>
                      <a:pPr algn="ctr" fontAlgn="ctr"/>
                      <a:r>
                        <a:rPr lang="en-IN" sz="2000" b="1" u="none" dirty="0">
                          <a:effectLst/>
                        </a:rPr>
                        <a:t>lambda</a:t>
                      </a:r>
                      <a:endParaRPr lang="en-IN" sz="2000" b="0" u="none" dirty="0">
                        <a:effectLst/>
                      </a:endParaRPr>
                    </a:p>
                  </a:txBody>
                  <a:tcPr marL="95250" marR="95250" marT="133350" marB="133350" anchor="ctr"/>
                </a:tc>
                <a:tc>
                  <a:txBody>
                    <a:bodyPr/>
                    <a:lstStyle/>
                    <a:p>
                      <a:pPr algn="ctr" rtl="0" fontAlgn="base"/>
                      <a:r>
                        <a:rPr lang="en-IN" sz="2000" b="0">
                          <a:effectLst/>
                        </a:rPr>
                        <a:t>Lambda expression</a:t>
                      </a:r>
                    </a:p>
                  </a:txBody>
                  <a:tcPr marL="95250" marR="95250" marT="133350" marB="133350" anchor="ctr"/>
                </a:tc>
                <a:tc>
                  <a:txBody>
                    <a:bodyPr/>
                    <a:lstStyle/>
                    <a:p>
                      <a:pPr algn="ctr" rtl="0" fontAlgn="base"/>
                      <a:r>
                        <a:rPr lang="en-IN" sz="2000" b="0" dirty="0">
                          <a:effectLst/>
                        </a:rPr>
                        <a:t>N/A</a:t>
                      </a:r>
                    </a:p>
                  </a:txBody>
                  <a:tcPr marL="95250" marR="95250" marT="133350" marB="133350" anchor="ctr"/>
                </a:tc>
                <a:extLst>
                  <a:ext uri="{0D108BD9-81ED-4DB2-BD59-A6C34878D82A}">
                    <a16:rowId xmlns:a16="http://schemas.microsoft.com/office/drawing/2014/main" val="701150082"/>
                  </a:ext>
                </a:extLst>
              </a:tr>
              <a:tr h="370840">
                <a:tc>
                  <a:txBody>
                    <a:bodyPr/>
                    <a:lstStyle/>
                    <a:p>
                      <a:pPr algn="ctr" fontAlgn="base"/>
                      <a:r>
                        <a:rPr lang="en-IN" sz="2000" b="0">
                          <a:effectLst/>
                        </a:rPr>
                        <a:t>18</a:t>
                      </a:r>
                    </a:p>
                  </a:txBody>
                  <a:tcPr marL="95250" marR="95250" marT="133350" marB="133350" anchor="ctr"/>
                </a:tc>
                <a:tc>
                  <a:txBody>
                    <a:bodyPr/>
                    <a:lstStyle/>
                    <a:p>
                      <a:pPr algn="ctr" fontAlgn="ctr"/>
                      <a:r>
                        <a:rPr lang="en-IN" sz="2000" b="1">
                          <a:effectLst/>
                        </a:rPr>
                        <a:t>:=</a:t>
                      </a:r>
                      <a:endParaRPr lang="en-IN" sz="2000" b="0">
                        <a:effectLst/>
                      </a:endParaRPr>
                    </a:p>
                  </a:txBody>
                  <a:tcPr marL="95250" marR="95250" marT="133350" marB="133350" anchor="ctr"/>
                </a:tc>
                <a:tc>
                  <a:txBody>
                    <a:bodyPr/>
                    <a:lstStyle/>
                    <a:p>
                      <a:pPr algn="ctr" rtl="0" fontAlgn="base"/>
                      <a:r>
                        <a:rPr lang="en-IN" sz="2000" b="0">
                          <a:effectLst/>
                        </a:rPr>
                        <a:t>Assignment expression (walrus operator)</a:t>
                      </a:r>
                    </a:p>
                  </a:txBody>
                  <a:tcPr marL="95250" marR="95250" marT="133350" marB="133350" anchor="ctr"/>
                </a:tc>
                <a:tc>
                  <a:txBody>
                    <a:bodyPr/>
                    <a:lstStyle/>
                    <a:p>
                      <a:pPr algn="ctr" rtl="0" fontAlgn="base"/>
                      <a:r>
                        <a:rPr lang="en-IN" sz="2000" b="0" dirty="0">
                          <a:effectLst/>
                        </a:rPr>
                        <a:t>Right to left</a:t>
                      </a:r>
                    </a:p>
                  </a:txBody>
                  <a:tcPr marL="95250" marR="95250" marT="133350" marB="133350" anchor="ctr"/>
                </a:tc>
                <a:extLst>
                  <a:ext uri="{0D108BD9-81ED-4DB2-BD59-A6C34878D82A}">
                    <a16:rowId xmlns:a16="http://schemas.microsoft.com/office/drawing/2014/main" val="3939077816"/>
                  </a:ext>
                </a:extLst>
              </a:tr>
            </a:tbl>
          </a:graphicData>
        </a:graphic>
      </p:graphicFrame>
    </p:spTree>
    <p:extLst>
      <p:ext uri="{BB962C8B-B14F-4D97-AF65-F5344CB8AC3E}">
        <p14:creationId xmlns:p14="http://schemas.microsoft.com/office/powerpoint/2010/main" val="15329561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Small Python Programs</a:t>
            </a:r>
            <a:endParaRPr lang="en-IN" b="1" dirty="0"/>
          </a:p>
        </p:txBody>
      </p:sp>
      <p:sp>
        <p:nvSpPr>
          <p:cNvPr id="3" name="Content Placeholder 2"/>
          <p:cNvSpPr>
            <a:spLocks noGrp="1"/>
          </p:cNvSpPr>
          <p:nvPr>
            <p:ph idx="1"/>
          </p:nvPr>
        </p:nvSpPr>
        <p:spPr/>
        <p:txBody>
          <a:bodyPr/>
          <a:lstStyle/>
          <a:p>
            <a:pPr marL="514350" indent="-514350">
              <a:buAutoNum type="arabicPeriod"/>
            </a:pPr>
            <a:r>
              <a:rPr lang="en-IN" dirty="0" smtClean="0"/>
              <a:t>Program to find the square root of a number</a:t>
            </a:r>
          </a:p>
          <a:p>
            <a:pPr marL="514350" indent="-514350">
              <a:buAutoNum type="arabicPeriod"/>
            </a:pPr>
            <a:r>
              <a:rPr lang="en-IN" dirty="0" smtClean="0"/>
              <a:t>Program to find the area of Rectangle</a:t>
            </a:r>
          </a:p>
          <a:p>
            <a:pPr marL="514350" indent="-514350">
              <a:buAutoNum type="arabicPeriod"/>
            </a:pPr>
            <a:r>
              <a:rPr lang="en-IN" dirty="0" smtClean="0"/>
              <a:t>Program to calculate area and perimeter of the square</a:t>
            </a:r>
          </a:p>
          <a:p>
            <a:pPr marL="514350" indent="-514350">
              <a:buAutoNum type="arabicPeriod"/>
            </a:pPr>
            <a:r>
              <a:rPr lang="en-IN" dirty="0" smtClean="0"/>
              <a:t>Program to calculate the surface volume and area of a cylinder</a:t>
            </a:r>
          </a:p>
          <a:p>
            <a:pPr marL="514350" indent="-514350">
              <a:buAutoNum type="arabicPeriod"/>
            </a:pPr>
            <a:r>
              <a:rPr lang="en-IN" dirty="0" smtClean="0"/>
              <a:t>Program to swap the value of </a:t>
            </a:r>
            <a:r>
              <a:rPr lang="en-IN" smtClean="0"/>
              <a:t>two variables</a:t>
            </a:r>
          </a:p>
          <a:p>
            <a:pPr marL="0" indent="0">
              <a:buNone/>
            </a:pPr>
            <a:endParaRPr lang="en-IN" dirty="0"/>
          </a:p>
        </p:txBody>
      </p:sp>
    </p:spTree>
    <p:extLst>
      <p:ext uri="{BB962C8B-B14F-4D97-AF65-F5344CB8AC3E}">
        <p14:creationId xmlns:p14="http://schemas.microsoft.com/office/powerpoint/2010/main" val="15744538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168" y="2657948"/>
            <a:ext cx="10515600" cy="1325563"/>
          </a:xfrm>
        </p:spPr>
        <p:txBody>
          <a:bodyPr>
            <a:normAutofit/>
          </a:bodyPr>
          <a:lstStyle/>
          <a:p>
            <a:pPr algn="ctr"/>
            <a:r>
              <a:rPr lang="en-IN" sz="3600" b="1" dirty="0"/>
              <a:t>End of Unit I – Introduction to Python Programming</a:t>
            </a:r>
            <a:br>
              <a:rPr lang="en-IN" sz="3600" b="1" dirty="0"/>
            </a:br>
            <a:endParaRPr lang="en-IN" sz="3600" b="1" dirty="0"/>
          </a:p>
        </p:txBody>
      </p:sp>
    </p:spTree>
    <p:extLst>
      <p:ext uri="{BB962C8B-B14F-4D97-AF65-F5344CB8AC3E}">
        <p14:creationId xmlns:p14="http://schemas.microsoft.com/office/powerpoint/2010/main" val="1820168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IN" b="1" dirty="0"/>
              <a:t>Artificial Intelligence:</a:t>
            </a:r>
            <a:r>
              <a:rPr lang="en-IN" dirty="0"/>
              <a:t> AI is an emerging Technology, and Python is a perfect language for artificial intelligence and machine learning because of the availability of powerful libraries such as </a:t>
            </a:r>
            <a:r>
              <a:rPr lang="en-IN" dirty="0" err="1"/>
              <a:t>TensorFlow</a:t>
            </a:r>
            <a:r>
              <a:rPr lang="en-IN" dirty="0"/>
              <a:t>, </a:t>
            </a:r>
            <a:r>
              <a:rPr lang="en-IN" dirty="0" err="1"/>
              <a:t>Keras</a:t>
            </a:r>
            <a:r>
              <a:rPr lang="en-IN" dirty="0"/>
              <a:t>, and </a:t>
            </a:r>
            <a:r>
              <a:rPr lang="en-IN" dirty="0" err="1"/>
              <a:t>PyTorch</a:t>
            </a:r>
            <a:r>
              <a:rPr lang="en-IN" dirty="0"/>
              <a:t>.</a:t>
            </a:r>
          </a:p>
          <a:p>
            <a:r>
              <a:rPr lang="en-IN" b="1" dirty="0"/>
              <a:t>Web Applications:</a:t>
            </a:r>
            <a:r>
              <a:rPr lang="en-IN" dirty="0"/>
              <a:t> Python is commonly used in web development on the backend with frameworks like Django and Flask and on the front end with tools like JavaScript and HTML.</a:t>
            </a:r>
          </a:p>
          <a:p>
            <a:r>
              <a:rPr lang="en-IN" b="1" dirty="0"/>
              <a:t>Enterprise Applications:</a:t>
            </a:r>
            <a:r>
              <a:rPr lang="en-IN" dirty="0"/>
              <a:t> Python can be used to develop large-scale enterprise applications with features such as distributed computing, networking, and parallel processing.</a:t>
            </a:r>
          </a:p>
          <a:p>
            <a:r>
              <a:rPr lang="en-IN" b="1" dirty="0"/>
              <a:t>3D CAD Applications:</a:t>
            </a:r>
            <a:r>
              <a:rPr lang="en-IN" dirty="0"/>
              <a:t> Python can be used for 3D computer-aided design (CAD) applications through libraries such as Blender.</a:t>
            </a:r>
          </a:p>
          <a:p>
            <a:r>
              <a:rPr lang="en-IN" b="1" dirty="0"/>
              <a:t>Machine Learning:</a:t>
            </a:r>
            <a:r>
              <a:rPr lang="en-IN" dirty="0"/>
              <a:t> Python is widely used for machine learning due to its simplicity, ease of use, and availability of powerful machine learning libraries</a:t>
            </a:r>
            <a:r>
              <a:rPr lang="en-IN" dirty="0" smtClean="0"/>
              <a:t>.</a:t>
            </a:r>
            <a:endParaRPr lang="en-IN" dirty="0"/>
          </a:p>
        </p:txBody>
      </p:sp>
      <p:sp>
        <p:nvSpPr>
          <p:cNvPr id="4" name="Title 1"/>
          <p:cNvSpPr>
            <a:spLocks noGrp="1"/>
          </p:cNvSpPr>
          <p:nvPr>
            <p:ph type="title"/>
          </p:nvPr>
        </p:nvSpPr>
        <p:spPr>
          <a:xfrm>
            <a:off x="838200" y="365126"/>
            <a:ext cx="10515600" cy="631162"/>
          </a:xfrm>
        </p:spPr>
        <p:txBody>
          <a:bodyPr>
            <a:normAutofit fontScale="90000"/>
          </a:bodyPr>
          <a:lstStyle/>
          <a:p>
            <a:pPr algn="ctr"/>
            <a:r>
              <a:rPr lang="en-IN" b="1" dirty="0" smtClean="0"/>
              <a:t>Continued…</a:t>
            </a:r>
            <a:endParaRPr lang="en-IN" b="1" dirty="0"/>
          </a:p>
        </p:txBody>
      </p:sp>
    </p:spTree>
    <p:extLst>
      <p:ext uri="{BB962C8B-B14F-4D97-AF65-F5344CB8AC3E}">
        <p14:creationId xmlns:p14="http://schemas.microsoft.com/office/powerpoint/2010/main" val="207753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IN" b="1" dirty="0"/>
              <a:t>Computer Vision or Image Processing Applications:</a:t>
            </a:r>
            <a:r>
              <a:rPr lang="en-IN" dirty="0"/>
              <a:t> Python can be used for computer vision and image processing applications through powerful libraries such as </a:t>
            </a:r>
            <a:r>
              <a:rPr lang="en-IN" dirty="0" err="1"/>
              <a:t>OpenCV</a:t>
            </a:r>
            <a:r>
              <a:rPr lang="en-IN" dirty="0"/>
              <a:t> and </a:t>
            </a:r>
            <a:r>
              <a:rPr lang="en-IN" dirty="0" err="1"/>
              <a:t>Scikit</a:t>
            </a:r>
            <a:r>
              <a:rPr lang="en-IN" dirty="0"/>
              <a:t>-image.</a:t>
            </a:r>
          </a:p>
          <a:p>
            <a:r>
              <a:rPr lang="en-IN" b="1" dirty="0"/>
              <a:t>Speech Recognition:</a:t>
            </a:r>
            <a:r>
              <a:rPr lang="en-IN" dirty="0"/>
              <a:t> Python can be used for speech recognition applications through libraries such as </a:t>
            </a:r>
            <a:r>
              <a:rPr lang="en-IN" dirty="0" err="1"/>
              <a:t>SpeechRecognition</a:t>
            </a:r>
            <a:r>
              <a:rPr lang="en-IN" dirty="0"/>
              <a:t> and </a:t>
            </a:r>
            <a:r>
              <a:rPr lang="en-IN" dirty="0" err="1"/>
              <a:t>PyAudio</a:t>
            </a:r>
            <a:r>
              <a:rPr lang="en-IN" dirty="0"/>
              <a:t>.</a:t>
            </a:r>
          </a:p>
          <a:p>
            <a:r>
              <a:rPr lang="en-IN" b="1" dirty="0"/>
              <a:t>Scientific computing:</a:t>
            </a:r>
            <a:r>
              <a:rPr lang="en-IN" dirty="0"/>
              <a:t> Libraries like </a:t>
            </a:r>
            <a:r>
              <a:rPr lang="en-IN" dirty="0" err="1"/>
              <a:t>NumPy</a:t>
            </a:r>
            <a:r>
              <a:rPr lang="en-IN" dirty="0"/>
              <a:t>, </a:t>
            </a:r>
            <a:r>
              <a:rPr lang="en-IN" dirty="0" err="1"/>
              <a:t>SciPy</a:t>
            </a:r>
            <a:r>
              <a:rPr lang="en-IN" dirty="0"/>
              <a:t>, and Pandas provide advanced numerical computing capabilities for tasks like data analysis, machine learning, and more.</a:t>
            </a:r>
          </a:p>
          <a:p>
            <a:r>
              <a:rPr lang="en-IN" b="1" dirty="0"/>
              <a:t>Education:</a:t>
            </a:r>
            <a:r>
              <a:rPr lang="en-IN" dirty="0"/>
              <a:t> Python's easy-to-learn syntax and availability of many resources make it an ideal language for teaching programming to beginners.</a:t>
            </a:r>
          </a:p>
          <a:p>
            <a:r>
              <a:rPr lang="en-IN" b="1" dirty="0"/>
              <a:t>Testing:</a:t>
            </a:r>
            <a:r>
              <a:rPr lang="en-IN" dirty="0"/>
              <a:t> Python is used for writing automated tests, providing frameworks like unit tests and </a:t>
            </a:r>
            <a:r>
              <a:rPr lang="en-IN" dirty="0" err="1"/>
              <a:t>pytest</a:t>
            </a:r>
            <a:r>
              <a:rPr lang="en-IN" dirty="0"/>
              <a:t> that help write test cases and generate reports</a:t>
            </a:r>
            <a:r>
              <a:rPr lang="en-IN" dirty="0" smtClean="0"/>
              <a:t>.</a:t>
            </a:r>
          </a:p>
          <a:p>
            <a:r>
              <a:rPr lang="en-IN" b="1" dirty="0"/>
              <a:t>Gaming:</a:t>
            </a:r>
            <a:r>
              <a:rPr lang="en-IN" dirty="0"/>
              <a:t> Python has libraries like </a:t>
            </a:r>
            <a:r>
              <a:rPr lang="en-IN" dirty="0" err="1"/>
              <a:t>Pygame</a:t>
            </a:r>
            <a:r>
              <a:rPr lang="en-IN" dirty="0"/>
              <a:t>, which provide a platform for developing games using Python</a:t>
            </a:r>
            <a:r>
              <a:rPr lang="en-IN" dirty="0" smtClean="0"/>
              <a:t>.</a:t>
            </a:r>
            <a:endParaRPr lang="en-IN" dirty="0"/>
          </a:p>
        </p:txBody>
      </p:sp>
      <p:sp>
        <p:nvSpPr>
          <p:cNvPr id="4" name="Title 1"/>
          <p:cNvSpPr>
            <a:spLocks noGrp="1"/>
          </p:cNvSpPr>
          <p:nvPr>
            <p:ph type="title"/>
          </p:nvPr>
        </p:nvSpPr>
        <p:spPr>
          <a:xfrm>
            <a:off x="838200" y="365125"/>
            <a:ext cx="10515600" cy="521979"/>
          </a:xfrm>
        </p:spPr>
        <p:txBody>
          <a:bodyPr>
            <a:normAutofit fontScale="90000"/>
          </a:bodyPr>
          <a:lstStyle/>
          <a:p>
            <a:pPr algn="ctr"/>
            <a:r>
              <a:rPr lang="en-IN" b="1" dirty="0" smtClean="0"/>
              <a:t>Continued…</a:t>
            </a:r>
            <a:endParaRPr lang="en-IN" b="1" dirty="0"/>
          </a:p>
        </p:txBody>
      </p:sp>
    </p:spTree>
    <p:extLst>
      <p:ext uri="{BB962C8B-B14F-4D97-AF65-F5344CB8AC3E}">
        <p14:creationId xmlns:p14="http://schemas.microsoft.com/office/powerpoint/2010/main" val="2003314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IN" b="1" dirty="0" err="1"/>
              <a:t>IoT</a:t>
            </a:r>
            <a:r>
              <a:rPr lang="en-IN" b="1" dirty="0"/>
              <a:t>:</a:t>
            </a:r>
            <a:r>
              <a:rPr lang="en-IN" dirty="0"/>
              <a:t> Python is used in </a:t>
            </a:r>
            <a:r>
              <a:rPr lang="en-IN" dirty="0" err="1"/>
              <a:t>IoT</a:t>
            </a:r>
            <a:r>
              <a:rPr lang="en-IN" dirty="0"/>
              <a:t> for developing scripts and applications for devices like Raspberry Pi, Arduino, and others.</a:t>
            </a:r>
          </a:p>
          <a:p>
            <a:r>
              <a:rPr lang="en-IN" b="1" dirty="0"/>
              <a:t>Networking:</a:t>
            </a:r>
            <a:r>
              <a:rPr lang="en-IN" dirty="0"/>
              <a:t> Python is used in networking for developing scripts and applications for network automation, monitoring, and management.</a:t>
            </a:r>
          </a:p>
          <a:p>
            <a:r>
              <a:rPr lang="en-IN" b="1" dirty="0"/>
              <a:t>DevOps:</a:t>
            </a:r>
            <a:r>
              <a:rPr lang="en-IN" dirty="0"/>
              <a:t> Python is widely used in DevOps for automation and scripting of infrastructure management, configuration management, and deployment processes.</a:t>
            </a:r>
          </a:p>
          <a:p>
            <a:r>
              <a:rPr lang="en-IN" b="1" dirty="0"/>
              <a:t>Finance:</a:t>
            </a:r>
            <a:r>
              <a:rPr lang="en-IN" dirty="0"/>
              <a:t> Python has libraries like Pandas, </a:t>
            </a:r>
            <a:r>
              <a:rPr lang="en-IN" dirty="0" err="1"/>
              <a:t>Scikit</a:t>
            </a:r>
            <a:r>
              <a:rPr lang="en-IN" dirty="0"/>
              <a:t>-learn, and </a:t>
            </a:r>
            <a:r>
              <a:rPr lang="en-IN" dirty="0" err="1"/>
              <a:t>Statsmodels</a:t>
            </a:r>
            <a:r>
              <a:rPr lang="en-IN" dirty="0"/>
              <a:t> for financial </a:t>
            </a:r>
            <a:r>
              <a:rPr lang="en-IN" dirty="0" err="1"/>
              <a:t>modeling</a:t>
            </a:r>
            <a:r>
              <a:rPr lang="en-IN" dirty="0"/>
              <a:t> and analysis.</a:t>
            </a:r>
          </a:p>
          <a:p>
            <a:r>
              <a:rPr lang="en-IN" b="1" dirty="0"/>
              <a:t>Audio and Music:</a:t>
            </a:r>
            <a:r>
              <a:rPr lang="en-IN" dirty="0"/>
              <a:t> Python has libraries like </a:t>
            </a:r>
            <a:r>
              <a:rPr lang="en-IN" dirty="0" err="1"/>
              <a:t>Pyaudio</a:t>
            </a:r>
            <a:r>
              <a:rPr lang="en-IN" dirty="0"/>
              <a:t>, which is used for audio processing, synthesis, and analysis, and Music21, which is used for music analysis and generation.</a:t>
            </a:r>
          </a:p>
          <a:p>
            <a:r>
              <a:rPr lang="en-IN" b="1" dirty="0"/>
              <a:t>Writing scripts:</a:t>
            </a:r>
            <a:r>
              <a:rPr lang="en-IN" dirty="0"/>
              <a:t> Python is used for writing utility scripts to automate tasks like file operations, web scraping, and data processing</a:t>
            </a:r>
            <a:r>
              <a:rPr lang="en-IN" dirty="0" smtClean="0"/>
              <a:t>.</a:t>
            </a:r>
            <a:endParaRPr lang="en-IN" dirty="0"/>
          </a:p>
        </p:txBody>
      </p:sp>
      <p:sp>
        <p:nvSpPr>
          <p:cNvPr id="4" name="Title 1"/>
          <p:cNvSpPr>
            <a:spLocks noGrp="1"/>
          </p:cNvSpPr>
          <p:nvPr>
            <p:ph type="title"/>
          </p:nvPr>
        </p:nvSpPr>
        <p:spPr>
          <a:xfrm>
            <a:off x="838200" y="365125"/>
            <a:ext cx="10515600" cy="685753"/>
          </a:xfrm>
        </p:spPr>
        <p:txBody>
          <a:bodyPr>
            <a:normAutofit fontScale="90000"/>
          </a:bodyPr>
          <a:lstStyle/>
          <a:p>
            <a:pPr algn="ctr"/>
            <a:r>
              <a:rPr lang="en-IN" b="1" dirty="0" smtClean="0"/>
              <a:t>Continued…</a:t>
            </a:r>
            <a:endParaRPr lang="en-IN" b="1" dirty="0"/>
          </a:p>
        </p:txBody>
      </p:sp>
    </p:spTree>
    <p:extLst>
      <p:ext uri="{BB962C8B-B14F-4D97-AF65-F5344CB8AC3E}">
        <p14:creationId xmlns:p14="http://schemas.microsoft.com/office/powerpoint/2010/main" val="37169165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7699</TotalTime>
  <Words>6678</Words>
  <Application>Microsoft Office PowerPoint</Application>
  <PresentationFormat>Widescreen</PresentationFormat>
  <Paragraphs>847</Paragraphs>
  <Slides>65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Calibri</vt:lpstr>
      <vt:lpstr>Calibri Light</vt:lpstr>
      <vt:lpstr>Consolas</vt:lpstr>
      <vt:lpstr>Office Theme</vt:lpstr>
      <vt:lpstr>Programming in Python (23DCE2101)</vt:lpstr>
      <vt:lpstr>Unit I  Introduction to Python Programming</vt:lpstr>
      <vt:lpstr>Features of Python</vt:lpstr>
      <vt:lpstr>Continued…</vt:lpstr>
      <vt:lpstr>Continued…</vt:lpstr>
      <vt:lpstr>Where is Python used?</vt:lpstr>
      <vt:lpstr>Continued…</vt:lpstr>
      <vt:lpstr>Continued…</vt:lpstr>
      <vt:lpstr>Continued…</vt:lpstr>
      <vt:lpstr>Python Popular Frameworks and Libraries</vt:lpstr>
      <vt:lpstr>Python Virtual Machine (PVM)</vt:lpstr>
      <vt:lpstr>PowerPoint Presentation</vt:lpstr>
      <vt:lpstr>Run Time Engine</vt:lpstr>
      <vt:lpstr>Runtime Environment</vt:lpstr>
      <vt:lpstr>Libraries</vt:lpstr>
      <vt:lpstr>Typical Python program structure</vt:lpstr>
      <vt:lpstr>Python Implementations</vt:lpstr>
      <vt:lpstr>PowerPoint Presentation</vt:lpstr>
      <vt:lpstr>Internal working of Python</vt:lpstr>
      <vt:lpstr>PowerPoint Presentation</vt:lpstr>
      <vt:lpstr>How is Python Source Code Converted into Executable Code</vt:lpstr>
      <vt:lpstr>PowerPoint Presentation</vt:lpstr>
      <vt:lpstr>How Python Internally Works?</vt:lpstr>
      <vt:lpstr>PowerPoint Presentation</vt:lpstr>
      <vt:lpstr>Python Libraries/Modules</vt:lpstr>
      <vt:lpstr>Internal Working of Python</vt:lpstr>
      <vt:lpstr>Basic Building Blocks of Python</vt:lpstr>
      <vt:lpstr>Identifiers</vt:lpstr>
      <vt:lpstr>Keywords</vt:lpstr>
      <vt:lpstr>Variables</vt:lpstr>
      <vt:lpstr>Indentation</vt:lpstr>
      <vt:lpstr>Comments</vt:lpstr>
      <vt:lpstr>Continued…</vt:lpstr>
      <vt:lpstr>Literals</vt:lpstr>
      <vt:lpstr>Continued…</vt:lpstr>
      <vt:lpstr>Literal Collections</vt:lpstr>
      <vt:lpstr>Indentation</vt:lpstr>
      <vt:lpstr>PowerPoint Presentation</vt:lpstr>
      <vt:lpstr>Python Data Types</vt:lpstr>
      <vt:lpstr>Accessing the String</vt:lpstr>
      <vt:lpstr>PowerPoint Presentation</vt:lpstr>
      <vt:lpstr>PowerPoint Presentation</vt:lpstr>
      <vt:lpstr>PowerPoint Presentation</vt:lpstr>
      <vt:lpstr>String built-in methods</vt:lpstr>
      <vt:lpstr>PowerPoint Presentation</vt:lpstr>
      <vt:lpstr>Difference Between index() vs find()</vt:lpstr>
      <vt:lpstr>Input and Output in Python</vt:lpstr>
      <vt:lpstr>PowerPoint Presentation</vt:lpstr>
      <vt:lpstr>Arithmetic operators</vt:lpstr>
      <vt:lpstr>Assignment Operators (Augmented assignment operators)</vt:lpstr>
      <vt:lpstr>Relational or comparison operators</vt:lpstr>
      <vt:lpstr>PowerPoint Presentation</vt:lpstr>
      <vt:lpstr>Logical Operator</vt:lpstr>
      <vt:lpstr>Bitwise operators</vt:lpstr>
      <vt:lpstr>Bitwise operators</vt:lpstr>
      <vt:lpstr>PowerPoint Presentation</vt:lpstr>
      <vt:lpstr>Identity Operators</vt:lpstr>
      <vt:lpstr>Continued…</vt:lpstr>
      <vt:lpstr>id() function</vt:lpstr>
      <vt:lpstr>Membership Operators</vt:lpstr>
      <vt:lpstr>Is There a Difference Between == and is?</vt:lpstr>
      <vt:lpstr>PowerPoint Presentation</vt:lpstr>
      <vt:lpstr>PowerPoint Presentation</vt:lpstr>
      <vt:lpstr>Small Python Programs</vt:lpstr>
      <vt:lpstr>End of Unit I – Introduction to Python Programming </vt:lpstr>
    </vt:vector>
  </TitlesOfParts>
  <Company>TEMAOS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sabalesm</dc:creator>
  <cp:lastModifiedBy>sabalesm</cp:lastModifiedBy>
  <cp:revision>138</cp:revision>
  <dcterms:created xsi:type="dcterms:W3CDTF">2024-01-22T15:05:58Z</dcterms:created>
  <dcterms:modified xsi:type="dcterms:W3CDTF">2024-08-22T11:16:15Z</dcterms:modified>
</cp:coreProperties>
</file>