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Lst>
  <p:sldIdLst>
    <p:sldId id="259" r:id="rId4"/>
    <p:sldId id="262" r:id="rId5"/>
    <p:sldId id="265" r:id="rId6"/>
    <p:sldId id="268" r:id="rId7"/>
    <p:sldId id="271" r:id="rId8"/>
    <p:sldId id="274" r:id="rId9"/>
    <p:sldId id="277" r:id="rId10"/>
    <p:sldId id="280" r:id="rId11"/>
    <p:sldId id="283" r:id="rId12"/>
    <p:sldId id="286" r:id="rId13"/>
    <p:sldId id="289" r:id="rId14"/>
    <p:sldId id="292" r:id="rId15"/>
    <p:sldId id="295" r:id="rId16"/>
    <p:sldId id="298" r:id="rId17"/>
    <p:sldId id="301" r:id="rId18"/>
    <p:sldId id="304" r:id="rId19"/>
    <p:sldId id="307" r:id="rId20"/>
    <p:sldId id="310" r:id="rId21"/>
    <p:sldId id="313" r:id="rId22"/>
    <p:sldId id="316" r:id="rId23"/>
    <p:sldId id="343" r:id="rId24"/>
    <p:sldId id="346" r:id="rId25"/>
    <p:sldId id="349" r:id="rId26"/>
    <p:sldId id="352" r:id="rId27"/>
    <p:sldId id="355" r:id="rId28"/>
    <p:sldId id="358" r:id="rId29"/>
    <p:sldId id="361" r:id="rId30"/>
    <p:sldId id="364" r:id="rId31"/>
    <p:sldId id="367" r:id="rId32"/>
    <p:sldId id="370" r:id="rId33"/>
    <p:sldId id="373" r:id="rId34"/>
    <p:sldId id="376" r:id="rId35"/>
    <p:sldId id="379" r:id="rId36"/>
    <p:sldId id="505" r:id="rId37"/>
    <p:sldId id="382" r:id="rId38"/>
    <p:sldId id="385" r:id="rId39"/>
    <p:sldId id="388" r:id="rId40"/>
    <p:sldId id="391" r:id="rId41"/>
    <p:sldId id="500" r:id="rId42"/>
    <p:sldId id="506" r:id="rId43"/>
    <p:sldId id="394" r:id="rId44"/>
    <p:sldId id="397" r:id="rId45"/>
    <p:sldId id="400" r:id="rId46"/>
    <p:sldId id="403" r:id="rId47"/>
    <p:sldId id="406" r:id="rId48"/>
    <p:sldId id="409" r:id="rId49"/>
    <p:sldId id="412" r:id="rId50"/>
    <p:sldId id="415" r:id="rId51"/>
    <p:sldId id="418" r:id="rId52"/>
    <p:sldId id="421" r:id="rId53"/>
    <p:sldId id="424" r:id="rId54"/>
    <p:sldId id="427" r:id="rId55"/>
    <p:sldId id="430" r:id="rId56"/>
    <p:sldId id="433" r:id="rId57"/>
    <p:sldId id="436" r:id="rId58"/>
    <p:sldId id="439" r:id="rId59"/>
    <p:sldId id="507" r:id="rId60"/>
    <p:sldId id="442" r:id="rId61"/>
    <p:sldId id="445" r:id="rId62"/>
    <p:sldId id="448" r:id="rId63"/>
    <p:sldId id="451" r:id="rId64"/>
    <p:sldId id="454" r:id="rId65"/>
    <p:sldId id="457" r:id="rId66"/>
    <p:sldId id="460" r:id="rId67"/>
    <p:sldId id="463" r:id="rId68"/>
    <p:sldId id="466" r:id="rId69"/>
    <p:sldId id="469" r:id="rId70"/>
    <p:sldId id="472" r:id="rId71"/>
    <p:sldId id="475" r:id="rId72"/>
    <p:sldId id="478" r:id="rId73"/>
    <p:sldId id="481" r:id="rId74"/>
    <p:sldId id="484" r:id="rId75"/>
    <p:sldId id="487" r:id="rId76"/>
    <p:sldId id="490" r:id="rId77"/>
    <p:sldId id="493" r:id="rId78"/>
    <p:sldId id="496" r:id="rId79"/>
    <p:sldId id="499" r:id="rId80"/>
    <p:sldId id="501" r:id="rId81"/>
    <p:sldId id="502" r:id="rId82"/>
    <p:sldId id="503" r:id="rId83"/>
    <p:sldId id="504" r:id="rId84"/>
  </p:sldIdLst>
  <p:sldSz cx="12192000" cy="6858000"/>
  <p:notesSz cx="6858000" cy="9144000"/>
  <p:custDataLst>
    <p:tags r:id="rId8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balesm" initials="s" lastIdx="1" clrIdx="0">
    <p:extLst>
      <p:ext uri="{19B8F6BF-5375-455C-9EA6-DF929625EA0E}">
        <p15:presenceInfo xmlns:p15="http://schemas.microsoft.com/office/powerpoint/2012/main" userId="sabales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69" d="100"/>
          <a:sy n="69" d="100"/>
        </p:scale>
        <p:origin x="648" y="6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tableStyles" Target="tableStyles.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ags" Target="tags/tag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AA0A4976-599B-4453-A235-2F6D653ED0AB}" type="datetimeFigureOut">
              <a:rPr lang="en-US" smtClean="0"/>
              <a:t>10/4/2024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3AA815B4-09DD-4819-A533-B7201AB75756}" type="datetimeFigureOut">
              <a:rPr lang="en-US" smtClean="0"/>
              <a:t>10/4/2024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47786F28-A609-4733-856E-8278DBCC56E6}" type="datetimeFigureOut">
              <a:rPr lang="en-US" smtClean="0"/>
              <a:t>10/4/2024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8ACCEBB-B158-4108-85BD-F20DF8406FBB}"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87E64-92C4-4C25-9D86-D4EC74414353}" type="slidenum">
              <a:rPr lang="en-IN" smtClean="0"/>
              <a:t>‹#›</a:t>
            </a:fld>
            <a:endParaRPr lang="en-IN"/>
          </a:p>
        </p:txBody>
      </p:sp>
    </p:spTree>
    <p:extLst>
      <p:ext uri="{BB962C8B-B14F-4D97-AF65-F5344CB8AC3E}">
        <p14:creationId xmlns:p14="http://schemas.microsoft.com/office/powerpoint/2010/main" val="196039527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ACCEBB-B158-4108-85BD-F20DF8406FBB}"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87E64-92C4-4C25-9D86-D4EC74414353}" type="slidenum">
              <a:rPr lang="en-IN" smtClean="0"/>
              <a:t>‹#›</a:t>
            </a:fld>
            <a:endParaRPr lang="en-IN"/>
          </a:p>
        </p:txBody>
      </p:sp>
    </p:spTree>
    <p:extLst>
      <p:ext uri="{BB962C8B-B14F-4D97-AF65-F5344CB8AC3E}">
        <p14:creationId xmlns:p14="http://schemas.microsoft.com/office/powerpoint/2010/main" val="421473090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8ACCEBB-B158-4108-85BD-F20DF8406FBB}"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87E64-92C4-4C25-9D86-D4EC74414353}" type="slidenum">
              <a:rPr lang="en-IN" smtClean="0"/>
              <a:t>‹#›</a:t>
            </a:fld>
            <a:endParaRPr lang="en-IN"/>
          </a:p>
        </p:txBody>
      </p:sp>
    </p:spTree>
    <p:extLst>
      <p:ext uri="{BB962C8B-B14F-4D97-AF65-F5344CB8AC3E}">
        <p14:creationId xmlns:p14="http://schemas.microsoft.com/office/powerpoint/2010/main" val="338992667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8ACCEBB-B158-4108-85BD-F20DF8406FBB}"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87E64-92C4-4C25-9D86-D4EC74414353}" type="slidenum">
              <a:rPr lang="en-IN" smtClean="0"/>
              <a:t>‹#›</a:t>
            </a:fld>
            <a:endParaRPr lang="en-IN"/>
          </a:p>
        </p:txBody>
      </p:sp>
    </p:spTree>
    <p:extLst>
      <p:ext uri="{BB962C8B-B14F-4D97-AF65-F5344CB8AC3E}">
        <p14:creationId xmlns:p14="http://schemas.microsoft.com/office/powerpoint/2010/main" val="42557566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8ACCEBB-B158-4108-85BD-F20DF8406FBB}" type="datetimeFigureOut">
              <a:rPr lang="en-IN" smtClean="0"/>
              <a:t>04-10-2024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587E64-92C4-4C25-9D86-D4EC74414353}" type="slidenum">
              <a:rPr lang="en-IN" smtClean="0"/>
              <a:t>‹#›</a:t>
            </a:fld>
            <a:endParaRPr lang="en-IN"/>
          </a:p>
        </p:txBody>
      </p:sp>
    </p:spTree>
    <p:extLst>
      <p:ext uri="{BB962C8B-B14F-4D97-AF65-F5344CB8AC3E}">
        <p14:creationId xmlns:p14="http://schemas.microsoft.com/office/powerpoint/2010/main" val="360400225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ACCEBB-B158-4108-85BD-F20DF8406FBB}"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587E64-92C4-4C25-9D86-D4EC74414353}" type="slidenum">
              <a:rPr lang="en-IN" smtClean="0"/>
              <a:t>‹#›</a:t>
            </a:fld>
            <a:endParaRPr lang="en-IN"/>
          </a:p>
        </p:txBody>
      </p:sp>
    </p:spTree>
    <p:extLst>
      <p:ext uri="{BB962C8B-B14F-4D97-AF65-F5344CB8AC3E}">
        <p14:creationId xmlns:p14="http://schemas.microsoft.com/office/powerpoint/2010/main" val="18556992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ACCEBB-B158-4108-85BD-F20DF8406FBB}" type="datetimeFigureOut">
              <a:rPr lang="en-IN" smtClean="0"/>
              <a:t>04-10-2024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7587E64-92C4-4C25-9D86-D4EC74414353}" type="slidenum">
              <a:rPr lang="en-IN" smtClean="0"/>
              <a:t>‹#›</a:t>
            </a:fld>
            <a:endParaRPr lang="en-IN"/>
          </a:p>
        </p:txBody>
      </p:sp>
    </p:spTree>
    <p:extLst>
      <p:ext uri="{BB962C8B-B14F-4D97-AF65-F5344CB8AC3E}">
        <p14:creationId xmlns:p14="http://schemas.microsoft.com/office/powerpoint/2010/main" val="9389075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ACCEBB-B158-4108-85BD-F20DF8406FBB}"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87E64-92C4-4C25-9D86-D4EC74414353}" type="slidenum">
              <a:rPr lang="en-IN" smtClean="0"/>
              <a:t>‹#›</a:t>
            </a:fld>
            <a:endParaRPr lang="en-IN"/>
          </a:p>
        </p:txBody>
      </p:sp>
    </p:spTree>
    <p:extLst>
      <p:ext uri="{BB962C8B-B14F-4D97-AF65-F5344CB8AC3E}">
        <p14:creationId xmlns:p14="http://schemas.microsoft.com/office/powerpoint/2010/main" val="12897030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75F6AC7E-E14E-4565-9F2D-46757AFF1C32}" type="datetimeFigureOut">
              <a:rPr lang="en-US" smtClean="0"/>
              <a:t>10/4/2024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8ACCEBB-B158-4108-85BD-F20DF8406FBB}"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587E64-92C4-4C25-9D86-D4EC74414353}" type="slidenum">
              <a:rPr lang="en-IN" smtClean="0"/>
              <a:t>‹#›</a:t>
            </a:fld>
            <a:endParaRPr lang="en-IN"/>
          </a:p>
        </p:txBody>
      </p:sp>
    </p:spTree>
    <p:extLst>
      <p:ext uri="{BB962C8B-B14F-4D97-AF65-F5344CB8AC3E}">
        <p14:creationId xmlns:p14="http://schemas.microsoft.com/office/powerpoint/2010/main" val="227583601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ACCEBB-B158-4108-85BD-F20DF8406FBB}"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87E64-92C4-4C25-9D86-D4EC74414353}" type="slidenum">
              <a:rPr lang="en-IN" smtClean="0"/>
              <a:t>‹#›</a:t>
            </a:fld>
            <a:endParaRPr lang="en-IN"/>
          </a:p>
        </p:txBody>
      </p:sp>
    </p:spTree>
    <p:extLst>
      <p:ext uri="{BB962C8B-B14F-4D97-AF65-F5344CB8AC3E}">
        <p14:creationId xmlns:p14="http://schemas.microsoft.com/office/powerpoint/2010/main" val="366039585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8ACCEBB-B158-4108-85BD-F20DF8406FBB}"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587E64-92C4-4C25-9D86-D4EC74414353}" type="slidenum">
              <a:rPr lang="en-IN" smtClean="0"/>
              <a:t>‹#›</a:t>
            </a:fld>
            <a:endParaRPr lang="en-IN"/>
          </a:p>
        </p:txBody>
      </p:sp>
    </p:spTree>
    <p:extLst>
      <p:ext uri="{BB962C8B-B14F-4D97-AF65-F5344CB8AC3E}">
        <p14:creationId xmlns:p14="http://schemas.microsoft.com/office/powerpoint/2010/main" val="77624469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66DCEB9-E124-45B0-8AD7-156B87351ED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12C8D-807F-4645-B570-7A5CE62323B6}" type="slidenum">
              <a:rPr lang="en-IN" smtClean="0"/>
              <a:t>‹#›</a:t>
            </a:fld>
            <a:endParaRPr lang="en-IN"/>
          </a:p>
        </p:txBody>
      </p:sp>
    </p:spTree>
    <p:extLst>
      <p:ext uri="{BB962C8B-B14F-4D97-AF65-F5344CB8AC3E}">
        <p14:creationId xmlns:p14="http://schemas.microsoft.com/office/powerpoint/2010/main" val="49315723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6DCEB9-E124-45B0-8AD7-156B87351ED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12C8D-807F-4645-B570-7A5CE62323B6}" type="slidenum">
              <a:rPr lang="en-IN" smtClean="0"/>
              <a:t>‹#›</a:t>
            </a:fld>
            <a:endParaRPr lang="en-IN"/>
          </a:p>
        </p:txBody>
      </p:sp>
    </p:spTree>
    <p:extLst>
      <p:ext uri="{BB962C8B-B14F-4D97-AF65-F5344CB8AC3E}">
        <p14:creationId xmlns:p14="http://schemas.microsoft.com/office/powerpoint/2010/main" val="99642434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66DCEB9-E124-45B0-8AD7-156B87351ED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12C8D-807F-4645-B570-7A5CE62323B6}" type="slidenum">
              <a:rPr lang="en-IN" smtClean="0"/>
              <a:t>‹#›</a:t>
            </a:fld>
            <a:endParaRPr lang="en-IN"/>
          </a:p>
        </p:txBody>
      </p:sp>
    </p:spTree>
    <p:extLst>
      <p:ext uri="{BB962C8B-B14F-4D97-AF65-F5344CB8AC3E}">
        <p14:creationId xmlns:p14="http://schemas.microsoft.com/office/powerpoint/2010/main" val="253622966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66DCEB9-E124-45B0-8AD7-156B87351ED6}"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12C8D-807F-4645-B570-7A5CE62323B6}" type="slidenum">
              <a:rPr lang="en-IN" smtClean="0"/>
              <a:t>‹#›</a:t>
            </a:fld>
            <a:endParaRPr lang="en-IN"/>
          </a:p>
        </p:txBody>
      </p:sp>
    </p:spTree>
    <p:extLst>
      <p:ext uri="{BB962C8B-B14F-4D97-AF65-F5344CB8AC3E}">
        <p14:creationId xmlns:p14="http://schemas.microsoft.com/office/powerpoint/2010/main" val="100165767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66DCEB9-E124-45B0-8AD7-156B87351ED6}" type="datetimeFigureOut">
              <a:rPr lang="en-IN" smtClean="0"/>
              <a:t>04-10-2024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12C8D-807F-4645-B570-7A5CE62323B6}" type="slidenum">
              <a:rPr lang="en-IN" smtClean="0"/>
              <a:t>‹#›</a:t>
            </a:fld>
            <a:endParaRPr lang="en-IN"/>
          </a:p>
        </p:txBody>
      </p:sp>
    </p:spTree>
    <p:extLst>
      <p:ext uri="{BB962C8B-B14F-4D97-AF65-F5344CB8AC3E}">
        <p14:creationId xmlns:p14="http://schemas.microsoft.com/office/powerpoint/2010/main" val="46190139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66DCEB9-E124-45B0-8AD7-156B87351ED6}" type="datetimeFigureOut">
              <a:rPr lang="en-IN" smtClean="0"/>
              <a:t>04-10-2024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12C8D-807F-4645-B570-7A5CE62323B6}" type="slidenum">
              <a:rPr lang="en-IN" smtClean="0"/>
              <a:t>‹#›</a:t>
            </a:fld>
            <a:endParaRPr lang="en-IN"/>
          </a:p>
        </p:txBody>
      </p:sp>
    </p:spTree>
    <p:extLst>
      <p:ext uri="{BB962C8B-B14F-4D97-AF65-F5344CB8AC3E}">
        <p14:creationId xmlns:p14="http://schemas.microsoft.com/office/powerpoint/2010/main" val="190725064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DCEB9-E124-45B0-8AD7-156B87351ED6}" type="datetimeFigureOut">
              <a:rPr lang="en-IN" smtClean="0"/>
              <a:t>04-10-2024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12C8D-807F-4645-B570-7A5CE62323B6}" type="slidenum">
              <a:rPr lang="en-IN" smtClean="0"/>
              <a:t>‹#›</a:t>
            </a:fld>
            <a:endParaRPr lang="en-IN"/>
          </a:p>
        </p:txBody>
      </p:sp>
    </p:spTree>
    <p:extLst>
      <p:ext uri="{BB962C8B-B14F-4D97-AF65-F5344CB8AC3E}">
        <p14:creationId xmlns:p14="http://schemas.microsoft.com/office/powerpoint/2010/main" val="129771421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0EF7AED5-A689-484F-AC3C-E675B92997CD}" type="datetimeFigureOut">
              <a:rPr lang="en-US" smtClean="0"/>
              <a:t>10/4/2024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6DCEB9-E124-45B0-8AD7-156B87351ED6}"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12C8D-807F-4645-B570-7A5CE62323B6}" type="slidenum">
              <a:rPr lang="en-IN" smtClean="0"/>
              <a:t>‹#›</a:t>
            </a:fld>
            <a:endParaRPr lang="en-IN"/>
          </a:p>
        </p:txBody>
      </p:sp>
    </p:spTree>
    <p:extLst>
      <p:ext uri="{BB962C8B-B14F-4D97-AF65-F5344CB8AC3E}">
        <p14:creationId xmlns:p14="http://schemas.microsoft.com/office/powerpoint/2010/main" val="312742864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6DCEB9-E124-45B0-8AD7-156B87351ED6}" type="datetimeFigureOut">
              <a:rPr lang="en-IN" smtClean="0"/>
              <a:t>04-10-2024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12C8D-807F-4645-B570-7A5CE62323B6}" type="slidenum">
              <a:rPr lang="en-IN" smtClean="0"/>
              <a:t>‹#›</a:t>
            </a:fld>
            <a:endParaRPr lang="en-IN"/>
          </a:p>
        </p:txBody>
      </p:sp>
    </p:spTree>
    <p:extLst>
      <p:ext uri="{BB962C8B-B14F-4D97-AF65-F5344CB8AC3E}">
        <p14:creationId xmlns:p14="http://schemas.microsoft.com/office/powerpoint/2010/main" val="220244402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6DCEB9-E124-45B0-8AD7-156B87351ED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12C8D-807F-4645-B570-7A5CE62323B6}" type="slidenum">
              <a:rPr lang="en-IN" smtClean="0"/>
              <a:t>‹#›</a:t>
            </a:fld>
            <a:endParaRPr lang="en-IN"/>
          </a:p>
        </p:txBody>
      </p:sp>
    </p:spTree>
    <p:extLst>
      <p:ext uri="{BB962C8B-B14F-4D97-AF65-F5344CB8AC3E}">
        <p14:creationId xmlns:p14="http://schemas.microsoft.com/office/powerpoint/2010/main" val="36388478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66DCEB9-E124-45B0-8AD7-156B87351ED6}" type="datetimeFigureOut">
              <a:rPr lang="en-IN" smtClean="0"/>
              <a:t>04-10-2024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12C8D-807F-4645-B570-7A5CE62323B6}" type="slidenum">
              <a:rPr lang="en-IN" smtClean="0"/>
              <a:t>‹#›</a:t>
            </a:fld>
            <a:endParaRPr lang="en-IN"/>
          </a:p>
        </p:txBody>
      </p:sp>
    </p:spTree>
    <p:extLst>
      <p:ext uri="{BB962C8B-B14F-4D97-AF65-F5344CB8AC3E}">
        <p14:creationId xmlns:p14="http://schemas.microsoft.com/office/powerpoint/2010/main" val="408878764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F124B891-E063-40BD-8536-70BE8802EC65}" type="datetimeFigureOut">
              <a:rPr lang="en-US" smtClean="0"/>
              <a:t>10/4/2024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596F9451-0AC5-4719-8752-BE4E646E575C}" type="datetimeFigureOut">
              <a:rPr lang="en-US" smtClean="0"/>
              <a:t>10/4/2024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332ADC84-6BC6-49C8-A0A4-388E6764E7C5}" type="datetimeFigureOut">
              <a:rPr lang="en-US" smtClean="0"/>
              <a:t>10/4/2024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16E0C8F8-4968-4DCD-9C6B-053A834237DC}" type="datetimeFigureOut">
              <a:rPr lang="en-US" smtClean="0"/>
              <a:t>10/4/2024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03A7F34E-3B11-467E-BF68-8C16A5B8BB08}" type="datetimeFigureOut">
              <a:rPr lang="en-US" smtClean="0"/>
              <a:t>10/4/2024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81ED6A11-31E1-4019-BDDE-4C471AD3F8FC}" type="datetimeFigureOut">
              <a:rPr lang="en-US" smtClean="0"/>
              <a:t>10/4/2024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10/4/2024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ACCEBB-B158-4108-85BD-F20DF8406FBB}" type="datetimeFigureOut">
              <a:rPr lang="en-IN" smtClean="0"/>
              <a:t>04-10-2024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7587E64-92C4-4C25-9D86-D4EC74414353}" type="slidenum">
              <a:rPr lang="en-IN" smtClean="0"/>
              <a:t>‹#›</a:t>
            </a:fld>
            <a:endParaRPr lang="en-IN"/>
          </a:p>
        </p:txBody>
      </p:sp>
    </p:spTree>
    <p:extLst>
      <p:ext uri="{BB962C8B-B14F-4D97-AF65-F5344CB8AC3E}">
        <p14:creationId xmlns:p14="http://schemas.microsoft.com/office/powerpoint/2010/main" val="330470002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6DCEB9-E124-45B0-8AD7-156B87351ED6}" type="datetimeFigureOut">
              <a:rPr lang="en-IN" smtClean="0"/>
              <a:t>04-10-2024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512C8D-807F-4645-B570-7A5CE62323B6}" type="slidenum">
              <a:rPr lang="en-IN" smtClean="0"/>
              <a:t>‹#›</a:t>
            </a:fld>
            <a:endParaRPr lang="en-IN"/>
          </a:p>
        </p:txBody>
      </p:sp>
    </p:spTree>
    <p:extLst>
      <p:ext uri="{BB962C8B-B14F-4D97-AF65-F5344CB8AC3E}">
        <p14:creationId xmlns:p14="http://schemas.microsoft.com/office/powerpoint/2010/main" val="281221919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hyperlink" Target="https://www.geeksforgeeks.org/args-kwargs-python/" TargetMode="Externa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hyperlink" Target="https://www.geeksforgeeks.org/keyword-and-positional-argument-in-python/#:~:text=age%20is%20%2020-,Positional%2DOnly%20Arguments,-Position%2Donly%20arguments" TargetMode="Externa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hyperlink" Target="Programs/function-with-mutable-list.py" TargetMode="Externa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3" Type="http://schemas.openxmlformats.org/officeDocument/2006/relationships/hyperlink" Target="https://www.geeksforgeeks.org/pandas-tutorial/" TargetMode="External"/><Relationship Id="rId2" Type="http://schemas.openxmlformats.org/officeDocument/2006/relationships/hyperlink" Target="https://www.geeksforgeeks.org/python-numpy/" TargetMode="External"/><Relationship Id="rId1" Type="http://schemas.openxmlformats.org/officeDocument/2006/relationships/slideLayout" Target="../slideLayouts/slideLayout24.xml"/><Relationship Id="rId4" Type="http://schemas.openxmlformats.org/officeDocument/2006/relationships/hyperlink" Target="https://www.geeksforgeeks.org/data-analysis-with-scipy/" TargetMode="External"/></Relationships>
</file>

<file path=ppt/slides/_rels/slide73.xml.rels><?xml version="1.0" encoding="UTF-8" standalone="yes"?>
<Relationships xmlns="http://schemas.openxmlformats.org/package/2006/relationships"><Relationship Id="rId3" Type="http://schemas.openxmlformats.org/officeDocument/2006/relationships/hyperlink" Target="https://www.geeksforgeeks.org/data-visualization-with-python-seaborn/" TargetMode="External"/><Relationship Id="rId7" Type="http://schemas.openxmlformats.org/officeDocument/2006/relationships/hyperlink" Target="https://www.geeksforgeeks.org/pygal/" TargetMode="External"/><Relationship Id="rId2" Type="http://schemas.openxmlformats.org/officeDocument/2006/relationships/hyperlink" Target="https://www.geeksforgeeks.org/python-matplotlib-an-overview/" TargetMode="External"/><Relationship Id="rId1" Type="http://schemas.openxmlformats.org/officeDocument/2006/relationships/slideLayout" Target="../slideLayouts/slideLayout24.xml"/><Relationship Id="rId6" Type="http://schemas.openxmlformats.org/officeDocument/2006/relationships/hyperlink" Target="https://www.geeksforgeeks.org/introduction-to-altair-in-python/" TargetMode="External"/><Relationship Id="rId5" Type="http://schemas.openxmlformats.org/officeDocument/2006/relationships/hyperlink" Target="https://www.geeksforgeeks.org/python-data-visualization-using-bokeh/" TargetMode="External"/><Relationship Id="rId4" Type="http://schemas.openxmlformats.org/officeDocument/2006/relationships/hyperlink" Target="https://www.geeksforgeeks.org/getting-started-with-plotly-python/" TargetMode="External"/></Relationships>
</file>

<file path=ppt/slides/_rels/slide74.xml.rels><?xml version="1.0" encoding="UTF-8" standalone="yes"?>
<Relationships xmlns="http://schemas.openxmlformats.org/package/2006/relationships"><Relationship Id="rId3" Type="http://schemas.openxmlformats.org/officeDocument/2006/relationships/hyperlink" Target="https://www.geeksforgeeks.org/introduction-to-tensorflow/" TargetMode="External"/><Relationship Id="rId2" Type="http://schemas.openxmlformats.org/officeDocument/2006/relationships/hyperlink" Target="https://www.geeksforgeeks.org/learning-model-building-scikit-learn-python-machine-learning-library/" TargetMode="External"/><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2" Type="http://schemas.openxmlformats.org/officeDocument/2006/relationships/hyperlink" Target="https://www.geeksforgeeks.org/introduction-to-nltk-tokenization-stemming-lemmatization-pos-tagging/" TargetMode="External"/><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2" Type="http://schemas.openxmlformats.org/officeDocument/2006/relationships/hyperlink" Target="https://www.geeksforgeeks.org/python-pillow-tutorial/" TargetMode="External"/><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3" Type="http://schemas.openxmlformats.org/officeDocument/2006/relationships/hyperlink" Target="https://www.geeksforgeeks.org/introduction-to-tensorflow/" TargetMode="External"/><Relationship Id="rId2" Type="http://schemas.openxmlformats.org/officeDocument/2006/relationships/hyperlink" Target="https://www.geeksforgeeks.org/opencv-overview/" TargetMode="External"/><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3678"/>
            <a:ext cx="9144000" cy="3067511"/>
          </a:xfrm>
        </p:spPr>
        <p:txBody>
          <a:bodyPr>
            <a:noAutofit/>
          </a:bodyPr>
          <a:lstStyle/>
          <a:p>
            <a:r>
              <a:rPr lang="en-IN" b="1" dirty="0">
                <a:latin typeface="+mn-lt"/>
              </a:rPr>
              <a:t>Programming in Python</a:t>
            </a:r>
            <a:br>
              <a:rPr lang="en-IN" b="1" dirty="0">
                <a:latin typeface="+mn-lt"/>
              </a:rPr>
            </a:br>
            <a:r>
              <a:rPr lang="en-IN" b="1" dirty="0">
                <a:latin typeface="+mn-lt"/>
              </a:rPr>
              <a:t>(23DCE2101)</a:t>
            </a:r>
            <a:br>
              <a:rPr lang="en-IN" b="1" dirty="0">
                <a:latin typeface="+mn-lt"/>
              </a:rPr>
            </a:br>
            <a:r>
              <a:rPr lang="en-IN" b="1" dirty="0">
                <a:latin typeface="+mn-lt"/>
              </a:rPr>
              <a:t/>
            </a:r>
            <a:br>
              <a:rPr lang="en-IN" b="1" dirty="0">
                <a:latin typeface="+mn-lt"/>
              </a:rPr>
            </a:br>
            <a:r>
              <a:rPr lang="en-IN" sz="5400" b="1" dirty="0">
                <a:latin typeface="+mn-lt"/>
              </a:rPr>
              <a:t>(As per NEP  2023 pattern)</a:t>
            </a:r>
            <a:endParaRPr lang="en-IN" b="1" dirty="0">
              <a:latin typeface="+mn-lt"/>
            </a:endParaRPr>
          </a:p>
        </p:txBody>
      </p:sp>
      <p:sp>
        <p:nvSpPr>
          <p:cNvPr id="3" name="Subtitle 2"/>
          <p:cNvSpPr>
            <a:spLocks noGrp="1"/>
          </p:cNvSpPr>
          <p:nvPr>
            <p:ph type="subTitle" idx="1"/>
          </p:nvPr>
        </p:nvSpPr>
        <p:spPr>
          <a:xfrm>
            <a:off x="1524000" y="4085304"/>
            <a:ext cx="9144000" cy="1784554"/>
          </a:xfrm>
        </p:spPr>
        <p:txBody>
          <a:bodyPr>
            <a:noAutofit/>
          </a:bodyPr>
          <a:lstStyle/>
          <a:p>
            <a:endParaRPr lang="en-IN" sz="2800" b="1" smtClean="0"/>
          </a:p>
          <a:p>
            <a:r>
              <a:rPr lang="en-IN" sz="2800" b="1" err="1" smtClean="0"/>
              <a:t>Prof</a:t>
            </a:r>
            <a:r>
              <a:rPr lang="en-IN" sz="2800" b="1" err="1"/>
              <a:t>. S.M. Sabale</a:t>
            </a:r>
            <a:endParaRPr lang="en-IN" sz="2800" b="1"/>
          </a:p>
          <a:p>
            <a:r>
              <a:rPr lang="en-IN" sz="2800" b="1"/>
              <a:t>Head of Computer Engineering (Diploma)</a:t>
            </a:r>
          </a:p>
          <a:p>
            <a:r>
              <a:rPr lang="en-IN" sz="2800" b="1" err="1"/>
              <a:t>Dr. Babasaheb Ambedkar Technological University, Lonere</a:t>
            </a:r>
          </a:p>
          <a:p>
            <a:endParaRPr lang="en-IN" sz="2800" b="1"/>
          </a:p>
        </p:txBody>
      </p:sp>
    </p:spTree>
    <p:extLst>
      <p:ext uri="{BB962C8B-B14F-4D97-AF65-F5344CB8AC3E}">
        <p14:creationId xmlns:p14="http://schemas.microsoft.com/office/powerpoint/2010/main" val="3660224125"/>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84554"/>
            <a:ext cx="10515600" cy="4439265"/>
          </a:xfrm>
        </p:spPr>
        <p:txBody>
          <a:bodyPr>
            <a:noAutofit/>
          </a:bodyPr>
          <a:lstStyle/>
          <a:p>
            <a:pPr marL="457200" lvl="1" indent="0" algn="just">
              <a:buNone/>
            </a:pPr>
            <a:r>
              <a:rPr lang="en-IN" sz="2800" b="1" smtClean="0"/>
              <a:t>range() function:</a:t>
            </a:r>
            <a:r>
              <a:rPr lang="en-IN" sz="2800" smtClean="0"/>
              <a:t> Returns a sequence of numbers, starting from 0 by default, and increments by 1(by default), ends at a specified number.</a:t>
            </a:r>
          </a:p>
          <a:p>
            <a:pPr marL="457200" lvl="1" indent="0" algn="just">
              <a:buNone/>
            </a:pPr>
            <a:r>
              <a:rPr lang="en-IN" sz="2800" b="1" smtClean="0"/>
              <a:t>Syntax:    range(begin, end, </a:t>
            </a:r>
            <a:r>
              <a:rPr lang="en-IN" sz="2800" b="1"/>
              <a:t>s</a:t>
            </a:r>
            <a:r>
              <a:rPr lang="en-IN" sz="2800" b="1" smtClean="0"/>
              <a:t>tep)</a:t>
            </a:r>
          </a:p>
          <a:p>
            <a:pPr marL="457200" lvl="1" indent="0" algn="just">
              <a:buNone/>
            </a:pPr>
            <a:r>
              <a:rPr lang="en-IN" sz="2800" smtClean="0"/>
              <a:t>where, </a:t>
            </a:r>
          </a:p>
          <a:p>
            <a:pPr marL="457200" lvl="1" indent="0" algn="just">
              <a:buNone/>
            </a:pPr>
            <a:r>
              <a:rPr lang="en-IN" sz="2800" b="1" smtClean="0"/>
              <a:t>begin</a:t>
            </a:r>
            <a:r>
              <a:rPr lang="en-IN" sz="2800" smtClean="0"/>
              <a:t> – an integer number specifying at which position to start. Default is 0.</a:t>
            </a:r>
          </a:p>
          <a:p>
            <a:pPr marL="457200" lvl="1" indent="0" algn="just">
              <a:buNone/>
            </a:pPr>
            <a:r>
              <a:rPr lang="en-IN" sz="2800" b="1"/>
              <a:t>e</a:t>
            </a:r>
            <a:r>
              <a:rPr lang="en-IN" sz="2800" b="1" smtClean="0"/>
              <a:t>nd</a:t>
            </a:r>
            <a:r>
              <a:rPr lang="en-IN" sz="2800" smtClean="0"/>
              <a:t> – an integer number specifying at which number to end, which is computed as end-1. This is mandatory argument to specify.</a:t>
            </a:r>
          </a:p>
          <a:p>
            <a:pPr marL="457200" lvl="1" indent="0" algn="just">
              <a:buNone/>
            </a:pPr>
            <a:r>
              <a:rPr lang="en-IN" sz="2800" b="1"/>
              <a:t>s</a:t>
            </a:r>
            <a:r>
              <a:rPr lang="en-IN" sz="2800" b="1" smtClean="0"/>
              <a:t>tep</a:t>
            </a:r>
            <a:r>
              <a:rPr lang="en-IN" sz="2800" smtClean="0"/>
              <a:t> – An integer number specifying the increment. The default is 1.</a:t>
            </a:r>
          </a:p>
        </p:txBody>
      </p:sp>
      <p:sp>
        <p:nvSpPr>
          <p:cNvPr id="2" name="TextBox 1"/>
          <p:cNvSpPr txBox="1"/>
          <p:nvPr/>
        </p:nvSpPr>
        <p:spPr>
          <a:xfrm>
            <a:off x="3610897" y="412955"/>
            <a:ext cx="4970206"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000" b="1"/>
              <a:t>r</a:t>
            </a:r>
            <a:r>
              <a:rPr lang="en-IN" sz="4000" b="1" smtClean="0"/>
              <a:t>ange() function </a:t>
            </a:r>
            <a:endParaRPr lang="en-IN" sz="4000" b="1"/>
          </a:p>
        </p:txBody>
      </p:sp>
    </p:spTree>
    <p:extLst>
      <p:ext uri="{BB962C8B-B14F-4D97-AF65-F5344CB8AC3E}">
        <p14:creationId xmlns:p14="http://schemas.microsoft.com/office/powerpoint/2010/main" val="44945239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3832"/>
            <a:ext cx="10515600" cy="4852220"/>
          </a:xfrm>
        </p:spPr>
        <p:txBody>
          <a:bodyPr>
            <a:normAutofit fontScale="85000" lnSpcReduction="20000"/>
          </a:bodyPr>
          <a:lstStyle/>
          <a:p>
            <a:pPr marL="0" indent="0">
              <a:buNone/>
            </a:pPr>
            <a:r>
              <a:rPr lang="en-IN" sz="3000" b="1" smtClean="0"/>
              <a:t>Syntax:</a:t>
            </a:r>
          </a:p>
          <a:p>
            <a:pPr marL="0" indent="0">
              <a:buNone/>
            </a:pPr>
            <a:r>
              <a:rPr lang="en-IN" b="1" smtClean="0"/>
              <a:t>for</a:t>
            </a:r>
            <a:r>
              <a:rPr lang="en-IN"/>
              <a:t> value </a:t>
            </a:r>
            <a:r>
              <a:rPr lang="en-IN" b="1"/>
              <a:t>in</a:t>
            </a:r>
            <a:r>
              <a:rPr lang="en-IN"/>
              <a:t> sequence:  </a:t>
            </a:r>
          </a:p>
          <a:p>
            <a:pPr marL="0" indent="0">
              <a:buNone/>
            </a:pPr>
            <a:r>
              <a:rPr lang="en-IN"/>
              <a:t>     # executes the statements until sequences are exhausted  </a:t>
            </a:r>
          </a:p>
          <a:p>
            <a:pPr marL="0" indent="0">
              <a:buNone/>
            </a:pPr>
            <a:r>
              <a:rPr lang="en-IN" b="1" smtClean="0"/>
              <a:t>[else</a:t>
            </a:r>
            <a:r>
              <a:rPr lang="en-IN"/>
              <a:t>:  </a:t>
            </a:r>
          </a:p>
          <a:p>
            <a:pPr marL="0" indent="0">
              <a:buNone/>
            </a:pPr>
            <a:r>
              <a:rPr lang="en-IN"/>
              <a:t>     # executes these statements when for loop is completed </a:t>
            </a:r>
            <a:r>
              <a:rPr lang="en-IN" smtClean="0"/>
              <a:t>]</a:t>
            </a:r>
          </a:p>
          <a:p>
            <a:pPr marL="0" indent="0">
              <a:buNone/>
            </a:pPr>
            <a:endParaRPr lang="en-IN" smtClean="0"/>
          </a:p>
          <a:p>
            <a:pPr marL="0" indent="0">
              <a:buNone/>
            </a:pPr>
            <a:r>
              <a:rPr lang="en-IN" sz="3000" b="1" smtClean="0"/>
              <a:t>Example:					Output:</a:t>
            </a:r>
            <a:endParaRPr lang="en-IN" sz="3000" b="1"/>
          </a:p>
          <a:p>
            <a:pPr marL="457200" lvl="1" indent="0">
              <a:buNone/>
            </a:pPr>
            <a:r>
              <a:rPr lang="en-IN" sz="2800"/>
              <a:t>  list = [10,20,30,40,50</a:t>
            </a:r>
            <a:r>
              <a:rPr lang="en-IN" sz="2800" smtClean="0"/>
              <a:t>]			10</a:t>
            </a:r>
            <a:endParaRPr lang="en-IN" sz="2800"/>
          </a:p>
          <a:p>
            <a:pPr marL="457200" lvl="1" indent="0">
              <a:buNone/>
            </a:pPr>
            <a:r>
              <a:rPr lang="en-IN" sz="2800"/>
              <a:t>  for x in list</a:t>
            </a:r>
            <a:r>
              <a:rPr lang="en-IN" sz="2800" smtClean="0"/>
              <a:t>:				20</a:t>
            </a:r>
            <a:endParaRPr lang="en-IN" sz="2800"/>
          </a:p>
          <a:p>
            <a:pPr marL="457200" lvl="1" indent="0">
              <a:buNone/>
            </a:pPr>
            <a:r>
              <a:rPr lang="en-IN" sz="2800"/>
              <a:t>        print(x</a:t>
            </a:r>
            <a:r>
              <a:rPr lang="en-IN" sz="2800" smtClean="0"/>
              <a:t>)				30</a:t>
            </a:r>
          </a:p>
          <a:p>
            <a:pPr marL="457200" lvl="1" indent="0">
              <a:buNone/>
            </a:pPr>
            <a:r>
              <a:rPr lang="en-IN" sz="2800"/>
              <a:t> </a:t>
            </a:r>
            <a:r>
              <a:rPr lang="en-IN" sz="2800" smtClean="0"/>
              <a:t> else:					40</a:t>
            </a:r>
          </a:p>
          <a:p>
            <a:pPr marL="457200" lvl="1" indent="0">
              <a:buNone/>
            </a:pPr>
            <a:r>
              <a:rPr lang="en-IN" sz="2800"/>
              <a:t> </a:t>
            </a:r>
            <a:r>
              <a:rPr lang="en-IN" sz="2800" smtClean="0"/>
              <a:t>       print(“End of for loop”)		50</a:t>
            </a:r>
          </a:p>
          <a:p>
            <a:pPr marL="457200" lvl="1" indent="0">
              <a:buNone/>
            </a:pPr>
            <a:r>
              <a:rPr lang="en-IN" sz="2800"/>
              <a:t>	</a:t>
            </a:r>
            <a:r>
              <a:rPr lang="en-IN" sz="2800" smtClean="0"/>
              <a:t>					End of for loop</a:t>
            </a:r>
            <a:endParaRPr lang="en-IN" sz="2800"/>
          </a:p>
          <a:p>
            <a:pPr marL="0" indent="0">
              <a:buNone/>
            </a:pPr>
            <a:endParaRPr lang="en-IN" smtClean="0"/>
          </a:p>
          <a:p>
            <a:pPr marL="0" indent="0">
              <a:buNone/>
            </a:pPr>
            <a:endParaRPr lang="en-IN"/>
          </a:p>
        </p:txBody>
      </p:sp>
      <p:sp>
        <p:nvSpPr>
          <p:cNvPr id="4" name="Title 1"/>
          <p:cNvSpPr>
            <a:spLocks noGrp="1"/>
          </p:cNvSpPr>
          <p:nvPr>
            <p:ph type="title"/>
          </p:nvPr>
        </p:nvSpPr>
        <p:spPr>
          <a:xfrm>
            <a:off x="838200" y="365126"/>
            <a:ext cx="10515600" cy="755752"/>
          </a:xfrm>
        </p:spPr>
        <p:txBody>
          <a:bodyPr/>
          <a:lstStyle/>
          <a:p>
            <a:pPr algn="ctr"/>
            <a:r>
              <a:rPr lang="en-IN" b="1" dirty="0" smtClean="0">
                <a:latin typeface="+mn-lt"/>
              </a:rPr>
              <a:t>Looping in Python – for loop</a:t>
            </a:r>
            <a:endParaRPr lang="en-IN" b="1" dirty="0">
              <a:latin typeface="+mn-lt"/>
            </a:endParaRPr>
          </a:p>
        </p:txBody>
      </p:sp>
    </p:spTree>
    <p:extLst>
      <p:ext uri="{BB962C8B-B14F-4D97-AF65-F5344CB8AC3E}">
        <p14:creationId xmlns:p14="http://schemas.microsoft.com/office/powerpoint/2010/main" val="139666972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47654405"/>
              </p:ext>
            </p:extLst>
          </p:nvPr>
        </p:nvGraphicFramePr>
        <p:xfrm>
          <a:off x="838200" y="427697"/>
          <a:ext cx="10515600" cy="584800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244102209"/>
                    </a:ext>
                  </a:extLst>
                </a:gridCol>
                <a:gridCol w="5257800">
                  <a:extLst>
                    <a:ext uri="{9D8B030D-6E8A-4147-A177-3AD203B41FA5}">
                      <a16:colId xmlns:a16="http://schemas.microsoft.com/office/drawing/2014/main" val="28701033"/>
                    </a:ext>
                  </a:extLst>
                </a:gridCol>
              </a:tblGrid>
              <a:tr h="487334">
                <a:tc>
                  <a:txBody>
                    <a:bodyPr/>
                    <a:lstStyle/>
                    <a:p>
                      <a:r>
                        <a:rPr lang="en-IN" smtClean="0"/>
                        <a:t>Example</a:t>
                      </a:r>
                      <a:endParaRPr lang="en-IN"/>
                    </a:p>
                  </a:txBody>
                  <a:tcPr/>
                </a:tc>
                <a:tc>
                  <a:txBody>
                    <a:bodyPr/>
                    <a:lstStyle/>
                    <a:p>
                      <a:r>
                        <a:rPr lang="en-IN" smtClean="0"/>
                        <a:t>Output</a:t>
                      </a:r>
                      <a:endParaRPr lang="en-IN"/>
                    </a:p>
                  </a:txBody>
                  <a:tcPr/>
                </a:tc>
                <a:extLst>
                  <a:ext uri="{0D108BD9-81ED-4DB2-BD59-A6C34878D82A}">
                    <a16:rowId xmlns:a16="http://schemas.microsoft.com/office/drawing/2014/main" val="3126291468"/>
                  </a:ext>
                </a:extLst>
              </a:tr>
              <a:tr h="487334">
                <a:tc>
                  <a:txBody>
                    <a:bodyPr/>
                    <a:lstStyle/>
                    <a:p>
                      <a:r>
                        <a:rPr lang="en-IN" smtClean="0"/>
                        <a:t>&gt;&gt;&gt; list (range(1,6))</a:t>
                      </a:r>
                      <a:endParaRPr lang="en-IN"/>
                    </a:p>
                  </a:txBody>
                  <a:tcPr/>
                </a:tc>
                <a:tc>
                  <a:txBody>
                    <a:bodyPr/>
                    <a:lstStyle/>
                    <a:p>
                      <a:r>
                        <a:rPr lang="en-IN" smtClean="0"/>
                        <a:t>[1, 2, 3, 4, 5]</a:t>
                      </a:r>
                      <a:endParaRPr lang="en-IN"/>
                    </a:p>
                  </a:txBody>
                  <a:tcPr/>
                </a:tc>
                <a:extLst>
                  <a:ext uri="{0D108BD9-81ED-4DB2-BD59-A6C34878D82A}">
                    <a16:rowId xmlns:a16="http://schemas.microsoft.com/office/drawing/2014/main" val="1678763304"/>
                  </a:ext>
                </a:extLst>
              </a:tr>
              <a:tr h="487334">
                <a:tc>
                  <a:txBody>
                    <a:bodyPr/>
                    <a:lstStyle/>
                    <a:p>
                      <a:r>
                        <a:rPr lang="en-IN" smtClean="0"/>
                        <a:t>&gt;&gt;&gt; list (range(5))</a:t>
                      </a:r>
                      <a:endParaRPr lang="en-IN"/>
                    </a:p>
                  </a:txBody>
                  <a:tcPr/>
                </a:tc>
                <a:tc>
                  <a:txBody>
                    <a:bodyPr/>
                    <a:lstStyle/>
                    <a:p>
                      <a:r>
                        <a:rPr lang="en-IN" smtClean="0"/>
                        <a:t>[0, 1, 2, 3, 4]</a:t>
                      </a:r>
                      <a:endParaRPr lang="en-IN"/>
                    </a:p>
                  </a:txBody>
                  <a:tcPr/>
                </a:tc>
                <a:extLst>
                  <a:ext uri="{0D108BD9-81ED-4DB2-BD59-A6C34878D82A}">
                    <a16:rowId xmlns:a16="http://schemas.microsoft.com/office/drawing/2014/main" val="3090677233"/>
                  </a:ext>
                </a:extLst>
              </a:tr>
              <a:tr h="487334">
                <a:tc>
                  <a:txBody>
                    <a:bodyPr/>
                    <a:lstStyle/>
                    <a:p>
                      <a:r>
                        <a:rPr lang="en-IN" smtClean="0"/>
                        <a:t>&gt;&gt;&gt; list (range(1,5))</a:t>
                      </a:r>
                      <a:endParaRPr lang="en-IN"/>
                    </a:p>
                  </a:txBody>
                  <a:tcPr/>
                </a:tc>
                <a:tc>
                  <a:txBody>
                    <a:bodyPr/>
                    <a:lstStyle/>
                    <a:p>
                      <a:r>
                        <a:rPr lang="en-IN" smtClean="0"/>
                        <a:t>[1, 2, 3, 4]</a:t>
                      </a:r>
                      <a:endParaRPr lang="en-IN"/>
                    </a:p>
                  </a:txBody>
                  <a:tcPr/>
                </a:tc>
                <a:extLst>
                  <a:ext uri="{0D108BD9-81ED-4DB2-BD59-A6C34878D82A}">
                    <a16:rowId xmlns:a16="http://schemas.microsoft.com/office/drawing/2014/main" val="236598669"/>
                  </a:ext>
                </a:extLst>
              </a:tr>
              <a:tr h="487334">
                <a:tc>
                  <a:txBody>
                    <a:bodyPr/>
                    <a:lstStyle/>
                    <a:p>
                      <a:r>
                        <a:rPr lang="en-IN" smtClean="0"/>
                        <a:t>&gt;&gt;&gt; list (range(1,10,2))</a:t>
                      </a:r>
                      <a:endParaRPr lang="en-IN"/>
                    </a:p>
                  </a:txBody>
                  <a:tcPr/>
                </a:tc>
                <a:tc>
                  <a:txBody>
                    <a:bodyPr/>
                    <a:lstStyle/>
                    <a:p>
                      <a:r>
                        <a:rPr lang="en-IN" smtClean="0"/>
                        <a:t>[1, 3, 5, 7, 9]</a:t>
                      </a:r>
                      <a:endParaRPr lang="en-IN"/>
                    </a:p>
                  </a:txBody>
                  <a:tcPr/>
                </a:tc>
                <a:extLst>
                  <a:ext uri="{0D108BD9-81ED-4DB2-BD59-A6C34878D82A}">
                    <a16:rowId xmlns:a16="http://schemas.microsoft.com/office/drawing/2014/main" val="309179626"/>
                  </a:ext>
                </a:extLst>
              </a:tr>
              <a:tr h="487334">
                <a:tc>
                  <a:txBody>
                    <a:bodyPr/>
                    <a:lstStyle/>
                    <a:p>
                      <a:r>
                        <a:rPr lang="en-IN" smtClean="0"/>
                        <a:t>&gt;&gt;&gt; list (range(5,0,-1))</a:t>
                      </a:r>
                      <a:endParaRPr lang="en-IN"/>
                    </a:p>
                  </a:txBody>
                  <a:tcPr/>
                </a:tc>
                <a:tc>
                  <a:txBody>
                    <a:bodyPr/>
                    <a:lstStyle/>
                    <a:p>
                      <a:r>
                        <a:rPr lang="en-IN" smtClean="0"/>
                        <a:t>[5, 4, 3, 2, 1]</a:t>
                      </a:r>
                      <a:endParaRPr lang="en-IN"/>
                    </a:p>
                  </a:txBody>
                  <a:tcPr/>
                </a:tc>
                <a:extLst>
                  <a:ext uri="{0D108BD9-81ED-4DB2-BD59-A6C34878D82A}">
                    <a16:rowId xmlns:a16="http://schemas.microsoft.com/office/drawing/2014/main" val="665064330"/>
                  </a:ext>
                </a:extLst>
              </a:tr>
              <a:tr h="487334">
                <a:tc>
                  <a:txBody>
                    <a:bodyPr/>
                    <a:lstStyle/>
                    <a:p>
                      <a:r>
                        <a:rPr lang="en-IN" smtClean="0"/>
                        <a:t>&gt;&gt;&gt; list (range(10,0,-2)) </a:t>
                      </a:r>
                      <a:endParaRPr lang="en-IN"/>
                    </a:p>
                  </a:txBody>
                  <a:tcPr/>
                </a:tc>
                <a:tc>
                  <a:txBody>
                    <a:bodyPr/>
                    <a:lstStyle/>
                    <a:p>
                      <a:r>
                        <a:rPr lang="en-IN" smtClean="0"/>
                        <a:t>[10, 8, 6, 4,</a:t>
                      </a:r>
                      <a:r>
                        <a:rPr lang="en-IN" baseline="0" smtClean="0"/>
                        <a:t> 2]</a:t>
                      </a:r>
                      <a:endParaRPr lang="en-IN"/>
                    </a:p>
                  </a:txBody>
                  <a:tcPr/>
                </a:tc>
                <a:extLst>
                  <a:ext uri="{0D108BD9-81ED-4DB2-BD59-A6C34878D82A}">
                    <a16:rowId xmlns:a16="http://schemas.microsoft.com/office/drawing/2014/main" val="940574041"/>
                  </a:ext>
                </a:extLst>
              </a:tr>
              <a:tr h="487334">
                <a:tc>
                  <a:txBody>
                    <a:bodyPr/>
                    <a:lstStyle/>
                    <a:p>
                      <a:r>
                        <a:rPr lang="en-IN" smtClean="0"/>
                        <a:t>&gt;&gt;&gt; list (range(-4,4))</a:t>
                      </a:r>
                      <a:endParaRPr lang="en-IN"/>
                    </a:p>
                  </a:txBody>
                  <a:tcPr/>
                </a:tc>
                <a:tc>
                  <a:txBody>
                    <a:bodyPr/>
                    <a:lstStyle/>
                    <a:p>
                      <a:r>
                        <a:rPr lang="en-IN" smtClean="0"/>
                        <a:t>[-4, -3, -2, -1, 0, 1, 2, 3]</a:t>
                      </a:r>
                      <a:endParaRPr lang="en-IN"/>
                    </a:p>
                  </a:txBody>
                  <a:tcPr/>
                </a:tc>
                <a:extLst>
                  <a:ext uri="{0D108BD9-81ED-4DB2-BD59-A6C34878D82A}">
                    <a16:rowId xmlns:a16="http://schemas.microsoft.com/office/drawing/2014/main" val="3844643294"/>
                  </a:ext>
                </a:extLst>
              </a:tr>
              <a:tr h="487334">
                <a:tc>
                  <a:txBody>
                    <a:bodyPr/>
                    <a:lstStyle/>
                    <a:p>
                      <a:r>
                        <a:rPr lang="en-IN" smtClean="0"/>
                        <a:t>&gt;&gt;&gt; list (range(-4,4,2))</a:t>
                      </a:r>
                      <a:endParaRPr lang="en-IN"/>
                    </a:p>
                  </a:txBody>
                  <a:tcPr/>
                </a:tc>
                <a:tc>
                  <a:txBody>
                    <a:bodyPr/>
                    <a:lstStyle/>
                    <a:p>
                      <a:r>
                        <a:rPr lang="en-IN" smtClean="0"/>
                        <a:t>[-4, -2, 0, 2]</a:t>
                      </a:r>
                      <a:endParaRPr lang="en-IN"/>
                    </a:p>
                  </a:txBody>
                  <a:tcPr/>
                </a:tc>
                <a:extLst>
                  <a:ext uri="{0D108BD9-81ED-4DB2-BD59-A6C34878D82A}">
                    <a16:rowId xmlns:a16="http://schemas.microsoft.com/office/drawing/2014/main" val="4121317166"/>
                  </a:ext>
                </a:extLst>
              </a:tr>
              <a:tr h="487334">
                <a:tc>
                  <a:txBody>
                    <a:bodyPr/>
                    <a:lstStyle/>
                    <a:p>
                      <a:r>
                        <a:rPr lang="en-IN" smtClean="0"/>
                        <a:t>&gt;&gt;&gt; list (range(0,1))</a:t>
                      </a:r>
                      <a:endParaRPr lang="en-IN"/>
                    </a:p>
                  </a:txBody>
                  <a:tcPr/>
                </a:tc>
                <a:tc>
                  <a:txBody>
                    <a:bodyPr/>
                    <a:lstStyle/>
                    <a:p>
                      <a:r>
                        <a:rPr lang="en-IN" smtClean="0"/>
                        <a:t>[0]</a:t>
                      </a:r>
                      <a:endParaRPr lang="en-IN"/>
                    </a:p>
                  </a:txBody>
                  <a:tcPr/>
                </a:tc>
                <a:extLst>
                  <a:ext uri="{0D108BD9-81ED-4DB2-BD59-A6C34878D82A}">
                    <a16:rowId xmlns:a16="http://schemas.microsoft.com/office/drawing/2014/main" val="1808460225"/>
                  </a:ext>
                </a:extLst>
              </a:tr>
              <a:tr h="487334">
                <a:tc>
                  <a:txBody>
                    <a:bodyPr/>
                    <a:lstStyle/>
                    <a:p>
                      <a:r>
                        <a:rPr lang="en-IN" smtClean="0"/>
                        <a:t>&gt;&gt;&gt; list (range(1,1))</a:t>
                      </a:r>
                      <a:endParaRPr lang="en-IN"/>
                    </a:p>
                  </a:txBody>
                  <a:tcPr/>
                </a:tc>
                <a:tc>
                  <a:txBody>
                    <a:bodyPr/>
                    <a:lstStyle/>
                    <a:p>
                      <a:r>
                        <a:rPr lang="en-IN" smtClean="0"/>
                        <a:t>[]</a:t>
                      </a:r>
                      <a:r>
                        <a:rPr lang="en-IN" baseline="0" smtClean="0"/>
                        <a:t>      # empty</a:t>
                      </a:r>
                      <a:endParaRPr lang="en-IN"/>
                    </a:p>
                  </a:txBody>
                  <a:tcPr/>
                </a:tc>
                <a:extLst>
                  <a:ext uri="{0D108BD9-81ED-4DB2-BD59-A6C34878D82A}">
                    <a16:rowId xmlns:a16="http://schemas.microsoft.com/office/drawing/2014/main" val="518139095"/>
                  </a:ext>
                </a:extLst>
              </a:tr>
              <a:tr h="487334">
                <a:tc>
                  <a:txBody>
                    <a:bodyPr/>
                    <a:lstStyle/>
                    <a:p>
                      <a:r>
                        <a:rPr lang="en-IN" smtClean="0"/>
                        <a:t>&gt;&gt;&gt; list (range(0))</a:t>
                      </a:r>
                      <a:endParaRPr lang="en-IN"/>
                    </a:p>
                  </a:txBody>
                  <a:tcPr/>
                </a:tc>
                <a:tc>
                  <a: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en-IN" smtClean="0"/>
                        <a:t>[]</a:t>
                      </a:r>
                      <a:r>
                        <a:rPr lang="en-IN" baseline="0" smtClean="0"/>
                        <a:t>      # empty</a:t>
                      </a:r>
                      <a:endParaRPr lang="en-IN" smtClean="0"/>
                    </a:p>
                  </a:txBody>
                  <a:tcPr/>
                </a:tc>
                <a:extLst>
                  <a:ext uri="{0D108BD9-81ED-4DB2-BD59-A6C34878D82A}">
                    <a16:rowId xmlns:a16="http://schemas.microsoft.com/office/drawing/2014/main" val="3865222984"/>
                  </a:ext>
                </a:extLst>
              </a:tr>
            </a:tbl>
          </a:graphicData>
        </a:graphic>
      </p:graphicFrame>
    </p:spTree>
    <p:extLst>
      <p:ext uri="{BB962C8B-B14F-4D97-AF65-F5344CB8AC3E}">
        <p14:creationId xmlns:p14="http://schemas.microsoft.com/office/powerpoint/2010/main" val="333829023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smtClean="0"/>
              <a:t>  for i in range(1,11):</a:t>
            </a:r>
          </a:p>
          <a:p>
            <a:pPr marL="0" indent="0">
              <a:buNone/>
            </a:pPr>
            <a:r>
              <a:rPr lang="en-IN"/>
              <a:t> </a:t>
            </a:r>
            <a:r>
              <a:rPr lang="en-IN" smtClean="0"/>
              <a:t>       print(i, ends=‘ ‘)</a:t>
            </a:r>
          </a:p>
          <a:p>
            <a:pPr marL="0" indent="0">
              <a:buNone/>
            </a:pPr>
            <a:r>
              <a:rPr lang="en-IN" b="1"/>
              <a:t> </a:t>
            </a:r>
            <a:r>
              <a:rPr lang="en-IN" b="1" smtClean="0"/>
              <a:t>  Output:</a:t>
            </a:r>
            <a:endParaRPr lang="en-IN" smtClean="0"/>
          </a:p>
          <a:p>
            <a:pPr marL="0" indent="0">
              <a:buNone/>
            </a:pPr>
            <a:r>
              <a:rPr lang="en-IN"/>
              <a:t> </a:t>
            </a:r>
            <a:r>
              <a:rPr lang="en-IN" smtClean="0"/>
              <a:t>    1 2 3 4 5 6 7 8 9 10</a:t>
            </a:r>
          </a:p>
          <a:p>
            <a:r>
              <a:rPr lang="en-IN" smtClean="0"/>
              <a:t>The print() function has end=‘ ‘ which appends a space instead of default newline. Hence, the numbers will appear in one row.</a:t>
            </a:r>
            <a:endParaRPr lang="en-IN"/>
          </a:p>
        </p:txBody>
      </p:sp>
    </p:spTree>
    <p:extLst>
      <p:ext uri="{BB962C8B-B14F-4D97-AF65-F5344CB8AC3E}">
        <p14:creationId xmlns:p14="http://schemas.microsoft.com/office/powerpoint/2010/main" val="336831282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3081"/>
            <a:ext cx="5257800" cy="5811838"/>
          </a:xfrm>
        </p:spPr>
        <p:txBody>
          <a:bodyPr/>
          <a:lstStyle/>
          <a:p>
            <a:r>
              <a:rPr lang="en-IN" b="1" smtClean="0"/>
              <a:t>Nested For loop:</a:t>
            </a:r>
            <a:endParaRPr lang="en-IN" smtClean="0"/>
          </a:p>
          <a:p>
            <a:r>
              <a:rPr lang="en-IN" b="1" smtClean="0"/>
              <a:t>Syntax:</a:t>
            </a:r>
            <a:endParaRPr lang="en-IN" smtClean="0"/>
          </a:p>
          <a:p>
            <a:pPr marL="0" indent="0">
              <a:buNone/>
            </a:pPr>
            <a:r>
              <a:rPr lang="en-IN"/>
              <a:t> </a:t>
            </a:r>
            <a:r>
              <a:rPr lang="en-IN" smtClean="0"/>
              <a:t>  for var in sequence:</a:t>
            </a:r>
          </a:p>
          <a:p>
            <a:pPr marL="0" indent="0">
              <a:buNone/>
            </a:pPr>
            <a:r>
              <a:rPr lang="en-IN" smtClean="0"/>
              <a:t>         for var in sequence:</a:t>
            </a:r>
          </a:p>
          <a:p>
            <a:pPr marL="0" indent="0">
              <a:buNone/>
            </a:pPr>
            <a:r>
              <a:rPr lang="en-IN"/>
              <a:t> </a:t>
            </a:r>
            <a:r>
              <a:rPr lang="en-IN" smtClean="0"/>
              <a:t>               inner for statement(s)</a:t>
            </a:r>
          </a:p>
          <a:p>
            <a:pPr marL="0" indent="0">
              <a:buNone/>
            </a:pPr>
            <a:r>
              <a:rPr lang="en-IN"/>
              <a:t> </a:t>
            </a:r>
            <a:r>
              <a:rPr lang="en-IN" smtClean="0"/>
              <a:t>        outer for statement(s)</a:t>
            </a:r>
          </a:p>
          <a:p>
            <a:pPr marL="0" indent="0">
              <a:buNone/>
            </a:pPr>
            <a:endParaRPr lang="en-IN"/>
          </a:p>
          <a:p>
            <a:pPr marL="0" indent="0">
              <a:buNone/>
            </a:pPr>
            <a:endParaRPr lang="en-IN" smtClean="0"/>
          </a:p>
          <a:p>
            <a:pPr marL="0" indent="0">
              <a:buNone/>
            </a:pPr>
            <a:r>
              <a:rPr lang="en-IN"/>
              <a:t>Last print() will be executed at the end of inner </a:t>
            </a:r>
            <a:r>
              <a:rPr lang="en-IN" smtClean="0"/>
              <a:t>for </a:t>
            </a:r>
            <a:r>
              <a:rPr lang="en-IN"/>
              <a:t>loop</a:t>
            </a:r>
          </a:p>
        </p:txBody>
      </p:sp>
      <p:sp>
        <p:nvSpPr>
          <p:cNvPr id="4" name="TextBox 3"/>
          <p:cNvSpPr txBox="1"/>
          <p:nvPr/>
        </p:nvSpPr>
        <p:spPr>
          <a:xfrm>
            <a:off x="6828503" y="457200"/>
            <a:ext cx="4866968" cy="526297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smtClean="0"/>
              <a:t>Example:</a:t>
            </a:r>
            <a:endParaRPr lang="en-IN" sz="2800" smtClean="0"/>
          </a:p>
          <a:p>
            <a:r>
              <a:rPr lang="en-IN" sz="2800" smtClean="0"/>
              <a:t>   for i in range(1,5):</a:t>
            </a:r>
          </a:p>
          <a:p>
            <a:r>
              <a:rPr lang="en-IN" sz="2800"/>
              <a:t> </a:t>
            </a:r>
            <a:r>
              <a:rPr lang="en-IN" sz="2800" smtClean="0"/>
              <a:t>        for j in range(1,(i+1)):</a:t>
            </a:r>
          </a:p>
          <a:p>
            <a:r>
              <a:rPr lang="en-IN" sz="2800"/>
              <a:t> </a:t>
            </a:r>
            <a:r>
              <a:rPr lang="en-IN" sz="2800" smtClean="0"/>
              <a:t>               print(j, end=‘ ‘)</a:t>
            </a:r>
          </a:p>
          <a:p>
            <a:r>
              <a:rPr lang="en-IN" sz="2800"/>
              <a:t> </a:t>
            </a:r>
            <a:r>
              <a:rPr lang="en-IN" sz="2800" smtClean="0"/>
              <a:t>        print()</a:t>
            </a:r>
          </a:p>
          <a:p>
            <a:endParaRPr lang="en-IN" sz="2800" b="1" smtClean="0"/>
          </a:p>
          <a:p>
            <a:endParaRPr lang="en-IN" sz="2800" b="1"/>
          </a:p>
          <a:p>
            <a:r>
              <a:rPr lang="en-IN" sz="2800" b="1" smtClean="0"/>
              <a:t>Output:</a:t>
            </a:r>
          </a:p>
          <a:p>
            <a:r>
              <a:rPr lang="en-IN" sz="2800"/>
              <a:t> </a:t>
            </a:r>
            <a:r>
              <a:rPr lang="en-IN" sz="2800" smtClean="0"/>
              <a:t>1</a:t>
            </a:r>
          </a:p>
          <a:p>
            <a:r>
              <a:rPr lang="en-IN" sz="2800"/>
              <a:t> </a:t>
            </a:r>
            <a:r>
              <a:rPr lang="en-IN" sz="2800" smtClean="0"/>
              <a:t>1 2</a:t>
            </a:r>
          </a:p>
          <a:p>
            <a:r>
              <a:rPr lang="en-IN" sz="2800"/>
              <a:t> </a:t>
            </a:r>
            <a:r>
              <a:rPr lang="en-IN" sz="2800" smtClean="0"/>
              <a:t>1 2 3</a:t>
            </a:r>
          </a:p>
          <a:p>
            <a:r>
              <a:rPr lang="en-IN" sz="2800" smtClean="0"/>
              <a:t> 1 2  3 4</a:t>
            </a:r>
          </a:p>
        </p:txBody>
      </p:sp>
      <p:cxnSp>
        <p:nvCxnSpPr>
          <p:cNvPr id="5" name="Straight Arrow Connector 4"/>
          <p:cNvCxnSpPr/>
          <p:nvPr/>
        </p:nvCxnSpPr>
        <p:spPr>
          <a:xfrm flipV="1">
            <a:off x="5279925" y="2639959"/>
            <a:ext cx="2286000" cy="174031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46901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8703" y="530942"/>
            <a:ext cx="5061155" cy="5646021"/>
          </a:xfrm>
        </p:spPr>
        <p:txBody>
          <a:bodyPr/>
          <a:lstStyle/>
          <a:p>
            <a:r>
              <a:rPr lang="en-IN" b="1" smtClean="0"/>
              <a:t>Nested while loop:</a:t>
            </a:r>
            <a:endParaRPr lang="en-IN" smtClean="0"/>
          </a:p>
          <a:p>
            <a:r>
              <a:rPr lang="en-IN" b="1" smtClean="0"/>
              <a:t>Syntax:</a:t>
            </a:r>
          </a:p>
          <a:p>
            <a:pPr marL="0" indent="0">
              <a:buNone/>
            </a:pPr>
            <a:r>
              <a:rPr lang="en-IN"/>
              <a:t> </a:t>
            </a:r>
            <a:r>
              <a:rPr lang="en-IN" smtClean="0"/>
              <a:t>  while expression:</a:t>
            </a:r>
          </a:p>
          <a:p>
            <a:pPr marL="0" indent="0">
              <a:buNone/>
            </a:pPr>
            <a:r>
              <a:rPr lang="en-IN"/>
              <a:t> </a:t>
            </a:r>
            <a:r>
              <a:rPr lang="en-IN" smtClean="0"/>
              <a:t>         while expression:</a:t>
            </a:r>
          </a:p>
          <a:p>
            <a:pPr marL="0" indent="0">
              <a:buNone/>
            </a:pPr>
            <a:r>
              <a:rPr lang="en-IN" smtClean="0"/>
              <a:t>                inner while block</a:t>
            </a:r>
          </a:p>
          <a:p>
            <a:pPr marL="0" indent="0">
              <a:buNone/>
            </a:pPr>
            <a:r>
              <a:rPr lang="en-IN"/>
              <a:t> </a:t>
            </a:r>
            <a:r>
              <a:rPr lang="en-IN" smtClean="0"/>
              <a:t>         outer while block</a:t>
            </a:r>
          </a:p>
          <a:p>
            <a:pPr marL="0" indent="0">
              <a:buNone/>
            </a:pPr>
            <a:endParaRPr lang="en-IN"/>
          </a:p>
          <a:p>
            <a:pPr marL="0" indent="0">
              <a:buNone/>
            </a:pPr>
            <a:endParaRPr lang="en-IN" smtClean="0"/>
          </a:p>
          <a:p>
            <a:pPr marL="0" indent="0">
              <a:buNone/>
            </a:pPr>
            <a:r>
              <a:rPr lang="en-IN" smtClean="0"/>
              <a:t>Last print() will be executed at the end of inner while loop </a:t>
            </a:r>
            <a:endParaRPr lang="en-IN"/>
          </a:p>
        </p:txBody>
      </p:sp>
      <p:sp>
        <p:nvSpPr>
          <p:cNvPr id="4" name="TextBox 3"/>
          <p:cNvSpPr txBox="1"/>
          <p:nvPr/>
        </p:nvSpPr>
        <p:spPr>
          <a:xfrm>
            <a:off x="6462251" y="151179"/>
            <a:ext cx="5265175" cy="65556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smtClean="0"/>
              <a:t>Example:</a:t>
            </a:r>
          </a:p>
          <a:p>
            <a:r>
              <a:rPr lang="en-IN" sz="2800" smtClean="0"/>
              <a:t>  i = 1</a:t>
            </a:r>
          </a:p>
          <a:p>
            <a:r>
              <a:rPr lang="en-IN" sz="2800"/>
              <a:t> </a:t>
            </a:r>
            <a:r>
              <a:rPr lang="en-IN" sz="2800" smtClean="0"/>
              <a:t> while i &lt; 5:</a:t>
            </a:r>
          </a:p>
          <a:p>
            <a:r>
              <a:rPr lang="en-IN" sz="2800"/>
              <a:t> </a:t>
            </a:r>
            <a:r>
              <a:rPr lang="en-IN" sz="2800" smtClean="0"/>
              <a:t>        j=1</a:t>
            </a:r>
          </a:p>
          <a:p>
            <a:r>
              <a:rPr lang="en-IN" sz="2800"/>
              <a:t> </a:t>
            </a:r>
            <a:r>
              <a:rPr lang="en-IN" sz="2800" smtClean="0"/>
              <a:t>        while j&lt;(i+1):</a:t>
            </a:r>
          </a:p>
          <a:p>
            <a:r>
              <a:rPr lang="en-IN" sz="2800"/>
              <a:t> </a:t>
            </a:r>
            <a:r>
              <a:rPr lang="en-IN" sz="2800" smtClean="0"/>
              <a:t>               print(j, end=‘ ‘)</a:t>
            </a:r>
          </a:p>
          <a:p>
            <a:r>
              <a:rPr lang="en-IN" sz="2800"/>
              <a:t> </a:t>
            </a:r>
            <a:r>
              <a:rPr lang="en-IN" sz="2800" smtClean="0"/>
              <a:t>               j=j+1</a:t>
            </a:r>
          </a:p>
          <a:p>
            <a:r>
              <a:rPr lang="en-IN" sz="2800"/>
              <a:t> </a:t>
            </a:r>
            <a:r>
              <a:rPr lang="en-IN" sz="2800" smtClean="0"/>
              <a:t>         i=i+1</a:t>
            </a:r>
          </a:p>
          <a:p>
            <a:r>
              <a:rPr lang="en-IN" sz="2800"/>
              <a:t> </a:t>
            </a:r>
            <a:r>
              <a:rPr lang="en-IN" sz="2800" smtClean="0"/>
              <a:t>         print()</a:t>
            </a:r>
          </a:p>
          <a:p>
            <a:endParaRPr lang="en-IN" sz="2800" b="1" smtClean="0"/>
          </a:p>
          <a:p>
            <a:r>
              <a:rPr lang="en-IN" sz="2800" b="1" smtClean="0"/>
              <a:t>Output:</a:t>
            </a:r>
          </a:p>
          <a:p>
            <a:r>
              <a:rPr lang="en-IN" sz="2800"/>
              <a:t> </a:t>
            </a:r>
            <a:r>
              <a:rPr lang="en-IN" sz="2800" smtClean="0"/>
              <a:t>1</a:t>
            </a:r>
          </a:p>
          <a:p>
            <a:r>
              <a:rPr lang="en-IN" sz="2800"/>
              <a:t> </a:t>
            </a:r>
            <a:r>
              <a:rPr lang="en-IN" sz="2800" smtClean="0"/>
              <a:t>1 2</a:t>
            </a:r>
          </a:p>
          <a:p>
            <a:r>
              <a:rPr lang="en-IN" sz="2800"/>
              <a:t> </a:t>
            </a:r>
            <a:r>
              <a:rPr lang="en-IN" sz="2800" smtClean="0"/>
              <a:t>1 2 3</a:t>
            </a:r>
          </a:p>
          <a:p>
            <a:r>
              <a:rPr lang="en-IN" sz="2800"/>
              <a:t> </a:t>
            </a:r>
            <a:r>
              <a:rPr lang="en-IN" sz="2800" smtClean="0"/>
              <a:t>1 2 3 4</a:t>
            </a:r>
            <a:endParaRPr lang="en-IN" sz="2800"/>
          </a:p>
        </p:txBody>
      </p:sp>
      <p:cxnSp>
        <p:nvCxnSpPr>
          <p:cNvPr id="6" name="Straight Arrow Connector 5"/>
          <p:cNvCxnSpPr/>
          <p:nvPr/>
        </p:nvCxnSpPr>
        <p:spPr>
          <a:xfrm flipV="1">
            <a:off x="5383161" y="3790335"/>
            <a:ext cx="1769807" cy="134210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254285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36"/>
            <a:ext cx="10515600" cy="741004"/>
          </a:xfrm>
        </p:spPr>
        <p:txBody>
          <a:bodyPr/>
          <a:lstStyle/>
          <a:p>
            <a:pPr algn="ctr"/>
            <a:r>
              <a:rPr lang="en-IN" b="1" dirty="0" smtClean="0"/>
              <a:t>Loop manipulation/control statements</a:t>
            </a:r>
            <a:endParaRPr lang="en-IN" b="1" dirty="0"/>
          </a:p>
        </p:txBody>
      </p:sp>
      <p:sp>
        <p:nvSpPr>
          <p:cNvPr id="3" name="Content Placeholder 2"/>
          <p:cNvSpPr>
            <a:spLocks noGrp="1"/>
          </p:cNvSpPr>
          <p:nvPr>
            <p:ph idx="1"/>
          </p:nvPr>
        </p:nvSpPr>
        <p:spPr>
          <a:xfrm>
            <a:off x="838200" y="1253613"/>
            <a:ext cx="10515600" cy="5043948"/>
          </a:xfrm>
        </p:spPr>
        <p:txBody>
          <a:bodyPr>
            <a:normAutofit fontScale="77500" lnSpcReduction="20000"/>
          </a:bodyPr>
          <a:lstStyle/>
          <a:p>
            <a:r>
              <a:rPr lang="en-IN" dirty="0"/>
              <a:t>Loop control statements change execution from their normal sequence. When execution leaves a scope, all automatic objects that were created in that scope are destroyed. Python supports the following control statements. </a:t>
            </a:r>
            <a:endParaRPr lang="en-IN" dirty="0" smtClean="0"/>
          </a:p>
          <a:p>
            <a:endParaRPr lang="en-IN" b="1" dirty="0" smtClean="0"/>
          </a:p>
          <a:p>
            <a:r>
              <a:rPr lang="en-IN" sz="4200" b="1" dirty="0" smtClean="0"/>
              <a:t>break statement:</a:t>
            </a:r>
            <a:endParaRPr lang="en-IN" sz="4200" dirty="0" smtClean="0"/>
          </a:p>
          <a:p>
            <a:r>
              <a:rPr lang="en-IN" dirty="0"/>
              <a:t>b</a:t>
            </a:r>
            <a:r>
              <a:rPr lang="en-IN" dirty="0" smtClean="0"/>
              <a:t>reak statement terminates the current loop and resumes execution at the next statement.</a:t>
            </a:r>
          </a:p>
          <a:p>
            <a:r>
              <a:rPr lang="en-IN" b="1" dirty="0" smtClean="0"/>
              <a:t>Syntax:</a:t>
            </a:r>
            <a:r>
              <a:rPr lang="en-IN" dirty="0" smtClean="0"/>
              <a:t>    break</a:t>
            </a:r>
          </a:p>
          <a:p>
            <a:pPr marL="0" indent="0">
              <a:buNone/>
            </a:pPr>
            <a:r>
              <a:rPr lang="en-IN" b="1" dirty="0" smtClean="0"/>
              <a:t>   Example</a:t>
            </a:r>
            <a:r>
              <a:rPr lang="en-IN" dirty="0" smtClean="0"/>
              <a:t>:	</a:t>
            </a:r>
            <a:r>
              <a:rPr lang="en-IN" dirty="0" err="1" smtClean="0"/>
              <a:t>i</a:t>
            </a:r>
            <a:r>
              <a:rPr lang="en-IN" dirty="0" smtClean="0"/>
              <a:t> =0				</a:t>
            </a:r>
            <a:r>
              <a:rPr lang="en-IN" b="1" dirty="0" smtClean="0"/>
              <a:t>Output:</a:t>
            </a:r>
          </a:p>
          <a:p>
            <a:pPr marL="0" indent="0">
              <a:buNone/>
            </a:pPr>
            <a:r>
              <a:rPr lang="en-IN" dirty="0"/>
              <a:t>	</a:t>
            </a:r>
            <a:r>
              <a:rPr lang="en-IN" dirty="0" smtClean="0"/>
              <a:t>	while </a:t>
            </a:r>
            <a:r>
              <a:rPr lang="en-IN" dirty="0" err="1" smtClean="0"/>
              <a:t>i</a:t>
            </a:r>
            <a:r>
              <a:rPr lang="en-IN" dirty="0" smtClean="0"/>
              <a:t>&lt;10:			 </a:t>
            </a:r>
            <a:r>
              <a:rPr lang="en-IN" dirty="0" err="1" smtClean="0"/>
              <a:t>i</a:t>
            </a:r>
            <a:r>
              <a:rPr lang="en-IN" dirty="0" smtClean="0"/>
              <a:t> = 1</a:t>
            </a:r>
          </a:p>
          <a:p>
            <a:pPr marL="0" indent="0">
              <a:buNone/>
            </a:pPr>
            <a:r>
              <a:rPr lang="en-IN" dirty="0"/>
              <a:t> </a:t>
            </a:r>
            <a:r>
              <a:rPr lang="en-IN" dirty="0" smtClean="0"/>
              <a:t>   		     </a:t>
            </a:r>
            <a:r>
              <a:rPr lang="en-IN" dirty="0" err="1" smtClean="0"/>
              <a:t>i</a:t>
            </a:r>
            <a:r>
              <a:rPr lang="en-IN" dirty="0" smtClean="0"/>
              <a:t>=i+1			               </a:t>
            </a:r>
            <a:r>
              <a:rPr lang="en-IN" dirty="0" err="1" smtClean="0"/>
              <a:t>i</a:t>
            </a:r>
            <a:r>
              <a:rPr lang="en-IN" dirty="0" smtClean="0"/>
              <a:t> = 2</a:t>
            </a:r>
          </a:p>
          <a:p>
            <a:pPr marL="0" indent="0">
              <a:buNone/>
            </a:pPr>
            <a:r>
              <a:rPr lang="en-IN" dirty="0"/>
              <a:t>	</a:t>
            </a:r>
            <a:r>
              <a:rPr lang="en-IN" dirty="0" smtClean="0"/>
              <a:t>	     if </a:t>
            </a:r>
            <a:r>
              <a:rPr lang="en-IN" dirty="0" err="1" smtClean="0"/>
              <a:t>i</a:t>
            </a:r>
            <a:r>
              <a:rPr lang="en-IN" dirty="0" smtClean="0"/>
              <a:t>==5:			</a:t>
            </a:r>
            <a:r>
              <a:rPr lang="en-IN" dirty="0"/>
              <a:t> </a:t>
            </a:r>
            <a:r>
              <a:rPr lang="en-IN" dirty="0" err="1" smtClean="0"/>
              <a:t>i</a:t>
            </a:r>
            <a:r>
              <a:rPr lang="en-IN" dirty="0" smtClean="0"/>
              <a:t> = 3</a:t>
            </a:r>
          </a:p>
          <a:p>
            <a:pPr marL="0" indent="0">
              <a:buNone/>
            </a:pPr>
            <a:r>
              <a:rPr lang="en-IN" dirty="0"/>
              <a:t>	</a:t>
            </a:r>
            <a:r>
              <a:rPr lang="en-IN" dirty="0" smtClean="0"/>
              <a:t>	          break			 </a:t>
            </a:r>
            <a:r>
              <a:rPr lang="en-IN" dirty="0" err="1" smtClean="0"/>
              <a:t>i</a:t>
            </a:r>
            <a:r>
              <a:rPr lang="en-IN" dirty="0" smtClean="0"/>
              <a:t> = 4</a:t>
            </a:r>
          </a:p>
          <a:p>
            <a:pPr marL="0" indent="0">
              <a:buNone/>
            </a:pPr>
            <a:r>
              <a:rPr lang="en-IN" dirty="0"/>
              <a:t>	</a:t>
            </a:r>
            <a:r>
              <a:rPr lang="en-IN" dirty="0" smtClean="0"/>
              <a:t>	      print(“</a:t>
            </a:r>
            <a:r>
              <a:rPr lang="en-IN" dirty="0" err="1" smtClean="0"/>
              <a:t>i</a:t>
            </a:r>
            <a:r>
              <a:rPr lang="en-IN" dirty="0" smtClean="0"/>
              <a:t> = “,</a:t>
            </a:r>
            <a:r>
              <a:rPr lang="en-IN" dirty="0" err="1" smtClean="0"/>
              <a:t>i</a:t>
            </a:r>
            <a:r>
              <a:rPr lang="en-IN" dirty="0" smtClean="0"/>
              <a:t>)</a:t>
            </a:r>
          </a:p>
          <a:p>
            <a:pPr marL="0" indent="0">
              <a:buNone/>
            </a:pPr>
            <a:endParaRPr lang="en-IN" dirty="0"/>
          </a:p>
        </p:txBody>
      </p:sp>
    </p:spTree>
    <p:extLst>
      <p:ext uri="{BB962C8B-B14F-4D97-AF65-F5344CB8AC3E}">
        <p14:creationId xmlns:p14="http://schemas.microsoft.com/office/powerpoint/2010/main" val="360620333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 </a:t>
            </a:r>
            <a:endParaRPr lang="en-IN"/>
          </a:p>
        </p:txBody>
      </p:sp>
      <p:sp>
        <p:nvSpPr>
          <p:cNvPr id="3" name="Content Placeholder 2"/>
          <p:cNvSpPr>
            <a:spLocks noGrp="1"/>
          </p:cNvSpPr>
          <p:nvPr>
            <p:ph idx="1"/>
          </p:nvPr>
        </p:nvSpPr>
        <p:spPr>
          <a:xfrm>
            <a:off x="838199" y="516194"/>
            <a:ext cx="10916265" cy="5660769"/>
          </a:xfrm>
        </p:spPr>
        <p:txBody>
          <a:bodyPr>
            <a:normAutofit fontScale="92500" lnSpcReduction="20000"/>
          </a:bodyPr>
          <a:lstStyle/>
          <a:p>
            <a:pPr marL="0" indent="0" algn="ctr">
              <a:buNone/>
            </a:pPr>
            <a:r>
              <a:rPr lang="en-IN" sz="4300" b="1"/>
              <a:t>c</a:t>
            </a:r>
            <a:r>
              <a:rPr lang="en-IN" sz="4300" b="1" smtClean="0"/>
              <a:t>ontinue statement</a:t>
            </a:r>
            <a:endParaRPr lang="en-IN" sz="4300" smtClean="0"/>
          </a:p>
          <a:p>
            <a:pPr marL="0" indent="0">
              <a:buNone/>
            </a:pPr>
            <a:r>
              <a:rPr lang="en-IN" b="1"/>
              <a:t> </a:t>
            </a:r>
            <a:r>
              <a:rPr lang="en-IN" b="1" smtClean="0"/>
              <a:t> </a:t>
            </a:r>
          </a:p>
          <a:p>
            <a:pPr marL="0" indent="0">
              <a:buNone/>
            </a:pPr>
            <a:r>
              <a:rPr lang="en-IN" b="1" smtClean="0"/>
              <a:t>Syntax: </a:t>
            </a:r>
            <a:r>
              <a:rPr lang="en-IN" smtClean="0"/>
              <a:t>   continue</a:t>
            </a:r>
          </a:p>
          <a:p>
            <a:r>
              <a:rPr lang="en-IN" b="1" smtClean="0"/>
              <a:t> </a:t>
            </a:r>
            <a:r>
              <a:rPr lang="en-IN" smtClean="0"/>
              <a:t>The continue statement rejects all the remaining statements in the current iteration of the loop and moves the control back to the top of the loop.</a:t>
            </a:r>
          </a:p>
          <a:p>
            <a:r>
              <a:rPr lang="en-IN" b="1" smtClean="0"/>
              <a:t>Example:				</a:t>
            </a:r>
            <a:r>
              <a:rPr lang="en-IN" b="1"/>
              <a:t> </a:t>
            </a:r>
            <a:r>
              <a:rPr lang="en-IN" b="1" smtClean="0"/>
              <a:t>        Output:</a:t>
            </a:r>
            <a:endParaRPr lang="en-IN" smtClean="0"/>
          </a:p>
          <a:p>
            <a:pPr marL="0" indent="0">
              <a:buNone/>
            </a:pPr>
            <a:r>
              <a:rPr lang="en-IN" smtClean="0"/>
              <a:t>    i = 0					          i = 1</a:t>
            </a:r>
          </a:p>
          <a:p>
            <a:pPr marL="0" indent="0">
              <a:buNone/>
            </a:pPr>
            <a:r>
              <a:rPr lang="en-IN"/>
              <a:t> </a:t>
            </a:r>
            <a:r>
              <a:rPr lang="en-IN" smtClean="0"/>
              <a:t>   while(i&lt;8)				          i = 2			</a:t>
            </a:r>
          </a:p>
          <a:p>
            <a:pPr marL="0" indent="0">
              <a:buNone/>
            </a:pPr>
            <a:r>
              <a:rPr lang="en-IN"/>
              <a:t> </a:t>
            </a:r>
            <a:r>
              <a:rPr lang="en-IN" smtClean="0"/>
              <a:t>         i=i+1				         </a:t>
            </a:r>
            <a:r>
              <a:rPr lang="en-IN"/>
              <a:t> i</a:t>
            </a:r>
            <a:r>
              <a:rPr lang="en-IN" smtClean="0"/>
              <a:t> = 3</a:t>
            </a:r>
          </a:p>
          <a:p>
            <a:pPr marL="0" indent="0">
              <a:buNone/>
            </a:pPr>
            <a:r>
              <a:rPr lang="en-IN" smtClean="0"/>
              <a:t>          if i==5:				         </a:t>
            </a:r>
            <a:r>
              <a:rPr lang="en-IN"/>
              <a:t> </a:t>
            </a:r>
            <a:r>
              <a:rPr lang="en-IN" err="1" smtClean="0"/>
              <a:t>i = 4</a:t>
            </a:r>
          </a:p>
          <a:p>
            <a:pPr marL="0" indent="0">
              <a:buNone/>
            </a:pPr>
            <a:r>
              <a:rPr lang="en-IN"/>
              <a:t>	</a:t>
            </a:r>
            <a:r>
              <a:rPr lang="en-IN" smtClean="0"/>
              <a:t>   continue			          i = 6</a:t>
            </a:r>
          </a:p>
          <a:p>
            <a:pPr marL="0" indent="0">
              <a:buNone/>
            </a:pPr>
            <a:r>
              <a:rPr lang="en-IN" smtClean="0"/>
              <a:t>          print(“i = “,i)			          i = 7</a:t>
            </a:r>
          </a:p>
          <a:p>
            <a:pPr marL="0" indent="0">
              <a:buNone/>
            </a:pPr>
            <a:r>
              <a:rPr lang="en-IN"/>
              <a:t>	</a:t>
            </a:r>
            <a:r>
              <a:rPr lang="en-IN" smtClean="0"/>
              <a:t>				          i = 8</a:t>
            </a:r>
          </a:p>
          <a:p>
            <a:pPr marL="0" indent="0">
              <a:buNone/>
            </a:pPr>
            <a:r>
              <a:rPr lang="en-IN"/>
              <a:t> </a:t>
            </a:r>
            <a:r>
              <a:rPr lang="en-IN" smtClean="0"/>
              <a:t>   </a:t>
            </a:r>
          </a:p>
        </p:txBody>
      </p:sp>
    </p:spTree>
    <p:extLst>
      <p:ext uri="{BB962C8B-B14F-4D97-AF65-F5344CB8AC3E}">
        <p14:creationId xmlns:p14="http://schemas.microsoft.com/office/powerpoint/2010/main" val="298205247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716"/>
            <a:ext cx="10515600" cy="5867247"/>
          </a:xfrm>
        </p:spPr>
        <p:txBody>
          <a:bodyPr>
            <a:normAutofit fontScale="85000" lnSpcReduction="10000"/>
          </a:bodyPr>
          <a:lstStyle/>
          <a:p>
            <a:pPr marL="0" indent="0" algn="ctr">
              <a:buNone/>
            </a:pPr>
            <a:r>
              <a:rPr lang="en-IN" sz="3600" b="1" dirty="0"/>
              <a:t>p</a:t>
            </a:r>
            <a:r>
              <a:rPr lang="en-IN" sz="3600" b="1" dirty="0" smtClean="0"/>
              <a:t>ass (null) statement</a:t>
            </a:r>
          </a:p>
          <a:p>
            <a:pPr algn="just"/>
            <a:endParaRPr lang="en-IN" dirty="0" smtClean="0"/>
          </a:p>
          <a:p>
            <a:pPr algn="just"/>
            <a:r>
              <a:rPr lang="en-IN" dirty="0" smtClean="0"/>
              <a:t>It is used when a statement is required syntactically but we do not want any command or code to execute, as programmer do not know what code to write now. It is used as a placeholder for future </a:t>
            </a:r>
            <a:r>
              <a:rPr lang="en-IN" dirty="0"/>
              <a:t>code. So users can simply place a pass where empty code is not allowed, like in loops, function definitions, class definitions, or in if statements. So using a pass statement user avoids this error.</a:t>
            </a:r>
            <a:endParaRPr lang="en-IN" dirty="0" smtClean="0"/>
          </a:p>
          <a:p>
            <a:pPr algn="just"/>
            <a:endParaRPr lang="en-IN" dirty="0" smtClean="0"/>
          </a:p>
          <a:p>
            <a:pPr algn="just"/>
            <a:r>
              <a:rPr lang="en-IN" b="1" dirty="0" smtClean="0"/>
              <a:t>Syntax:    </a:t>
            </a:r>
            <a:r>
              <a:rPr lang="en-IN" dirty="0" smtClean="0"/>
              <a:t>pass</a:t>
            </a:r>
          </a:p>
          <a:p>
            <a:pPr algn="just"/>
            <a:r>
              <a:rPr lang="en-IN" b="1" dirty="0" smtClean="0"/>
              <a:t>Example:					Output:</a:t>
            </a:r>
          </a:p>
          <a:p>
            <a:pPr marL="0" indent="0" algn="just">
              <a:buNone/>
            </a:pPr>
            <a:r>
              <a:rPr lang="en-IN" dirty="0"/>
              <a:t> </a:t>
            </a:r>
            <a:r>
              <a:rPr lang="en-IN" dirty="0" smtClean="0"/>
              <a:t>  for </a:t>
            </a:r>
            <a:r>
              <a:rPr lang="en-IN" dirty="0" err="1" smtClean="0"/>
              <a:t>i</a:t>
            </a:r>
            <a:r>
              <a:rPr lang="en-IN" dirty="0" smtClean="0"/>
              <a:t> in range(1,11):			  odd numbers: 1</a:t>
            </a:r>
          </a:p>
          <a:p>
            <a:pPr marL="0" indent="0" algn="just">
              <a:buNone/>
            </a:pPr>
            <a:r>
              <a:rPr lang="en-IN" smtClean="0"/>
              <a:t>	if i%2==0:     # if even?		  </a:t>
            </a:r>
            <a:r>
              <a:rPr lang="en-IN" dirty="0" smtClean="0"/>
              <a:t>odd </a:t>
            </a:r>
            <a:r>
              <a:rPr lang="en-IN" dirty="0"/>
              <a:t>numbers: </a:t>
            </a:r>
            <a:r>
              <a:rPr lang="en-IN" dirty="0" smtClean="0"/>
              <a:t>3</a:t>
            </a:r>
          </a:p>
          <a:p>
            <a:pPr marL="0" indent="0" algn="just">
              <a:buNone/>
            </a:pPr>
            <a:r>
              <a:rPr lang="en-IN" dirty="0"/>
              <a:t>	</a:t>
            </a:r>
            <a:r>
              <a:rPr lang="en-IN" dirty="0" smtClean="0"/>
              <a:t>     pass				  </a:t>
            </a:r>
            <a:r>
              <a:rPr lang="en-IN" dirty="0"/>
              <a:t>odd numbers: </a:t>
            </a:r>
            <a:r>
              <a:rPr lang="en-IN" dirty="0" smtClean="0"/>
              <a:t>5</a:t>
            </a:r>
          </a:p>
          <a:p>
            <a:pPr marL="0" indent="0" algn="just">
              <a:buNone/>
            </a:pPr>
            <a:r>
              <a:rPr lang="en-IN" dirty="0"/>
              <a:t>	</a:t>
            </a:r>
            <a:r>
              <a:rPr lang="en-IN" dirty="0" smtClean="0"/>
              <a:t>else:					  odd </a:t>
            </a:r>
            <a:r>
              <a:rPr lang="en-IN" dirty="0"/>
              <a:t>numbers: </a:t>
            </a:r>
            <a:r>
              <a:rPr lang="en-IN" dirty="0" smtClean="0"/>
              <a:t>7</a:t>
            </a:r>
          </a:p>
          <a:p>
            <a:pPr marL="0" indent="0" algn="just">
              <a:buNone/>
            </a:pPr>
            <a:r>
              <a:rPr lang="en-IN" dirty="0"/>
              <a:t>	</a:t>
            </a:r>
            <a:r>
              <a:rPr lang="en-IN" dirty="0" smtClean="0"/>
              <a:t>        print(“odd numbers: “,</a:t>
            </a:r>
            <a:r>
              <a:rPr lang="en-IN" dirty="0" err="1" smtClean="0"/>
              <a:t>i</a:t>
            </a:r>
            <a:r>
              <a:rPr lang="en-IN" dirty="0" smtClean="0"/>
              <a:t>)	  </a:t>
            </a:r>
            <a:r>
              <a:rPr lang="en-IN" dirty="0"/>
              <a:t>odd numbers: </a:t>
            </a:r>
            <a:r>
              <a:rPr lang="en-IN" dirty="0" smtClean="0"/>
              <a:t>9</a:t>
            </a:r>
          </a:p>
        </p:txBody>
      </p:sp>
    </p:spTree>
    <p:extLst>
      <p:ext uri="{BB962C8B-B14F-4D97-AF65-F5344CB8AC3E}">
        <p14:creationId xmlns:p14="http://schemas.microsoft.com/office/powerpoint/2010/main" val="34294356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9463"/>
          </a:xfrm>
        </p:spPr>
        <p:txBody>
          <a:bodyPr/>
          <a:lstStyle/>
          <a:p>
            <a:pPr algn="ctr"/>
            <a:r>
              <a:rPr lang="en-IN" b="1"/>
              <a:t>P</a:t>
            </a:r>
            <a:r>
              <a:rPr lang="en-IN" b="1" smtClean="0"/>
              <a:t>rograms</a:t>
            </a:r>
            <a:endParaRPr lang="en-IN" b="1"/>
          </a:p>
        </p:txBody>
      </p:sp>
      <p:sp>
        <p:nvSpPr>
          <p:cNvPr id="3" name="Content Placeholder 2"/>
          <p:cNvSpPr>
            <a:spLocks noGrp="1"/>
          </p:cNvSpPr>
          <p:nvPr>
            <p:ph idx="1"/>
          </p:nvPr>
        </p:nvSpPr>
        <p:spPr>
          <a:xfrm>
            <a:off x="838200" y="1327355"/>
            <a:ext cx="10515600" cy="4849608"/>
          </a:xfrm>
        </p:spPr>
        <p:txBody>
          <a:bodyPr/>
          <a:lstStyle/>
          <a:p>
            <a:r>
              <a:rPr lang="en-IN" smtClean="0"/>
              <a:t>Program to find factorial of a given number</a:t>
            </a:r>
          </a:p>
          <a:p>
            <a:r>
              <a:rPr lang="en-IN" smtClean="0"/>
              <a:t>Program to print multiplication table of the given number</a:t>
            </a:r>
          </a:p>
          <a:p>
            <a:r>
              <a:rPr lang="en-IN" smtClean="0"/>
              <a:t>Program to find out whether the input number is perfect nubmer or not.</a:t>
            </a:r>
          </a:p>
          <a:p>
            <a:r>
              <a:rPr lang="en-IN" smtClean="0"/>
              <a:t>Program to generate students result. Accept marks of five subjects display result according to following conditions.</a:t>
            </a:r>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461670121"/>
              </p:ext>
            </p:extLst>
          </p:nvPr>
        </p:nvGraphicFramePr>
        <p:xfrm>
          <a:off x="2312220" y="4134690"/>
          <a:ext cx="8128000" cy="2225040"/>
        </p:xfrm>
        <a:graphic>
          <a:graphicData uri="http://schemas.openxmlformats.org/drawingml/2006/table">
            <a:tbl>
              <a:tblPr firstRow="1" bandRow="1">
                <a:tableStyleId>{5C22544A-7EE6-4342-B048-85BDC9FD1C3A}</a:tableStyleId>
              </a:tblPr>
              <a:tblGrid>
                <a:gridCol w="1787832">
                  <a:extLst>
                    <a:ext uri="{9D8B030D-6E8A-4147-A177-3AD203B41FA5}">
                      <a16:colId xmlns:a16="http://schemas.microsoft.com/office/drawing/2014/main" val="3642996999"/>
                    </a:ext>
                  </a:extLst>
                </a:gridCol>
                <a:gridCol w="6340168">
                  <a:extLst>
                    <a:ext uri="{9D8B030D-6E8A-4147-A177-3AD203B41FA5}">
                      <a16:colId xmlns:a16="http://schemas.microsoft.com/office/drawing/2014/main" val="3235524344"/>
                    </a:ext>
                  </a:extLst>
                </a:gridCol>
              </a:tblGrid>
              <a:tr h="370840">
                <a:tc>
                  <a:txBody>
                    <a:bodyPr/>
                    <a:lstStyle/>
                    <a:p>
                      <a:r>
                        <a:rPr lang="en-IN" smtClean="0"/>
                        <a:t>Percentage</a:t>
                      </a:r>
                      <a:endParaRPr lang="en-IN"/>
                    </a:p>
                  </a:txBody>
                  <a:tcPr/>
                </a:tc>
                <a:tc>
                  <a:txBody>
                    <a:bodyPr/>
                    <a:lstStyle/>
                    <a:p>
                      <a:r>
                        <a:rPr lang="en-IN" smtClean="0"/>
                        <a:t>division</a:t>
                      </a:r>
                      <a:endParaRPr lang="en-IN"/>
                    </a:p>
                  </a:txBody>
                  <a:tcPr/>
                </a:tc>
                <a:extLst>
                  <a:ext uri="{0D108BD9-81ED-4DB2-BD59-A6C34878D82A}">
                    <a16:rowId xmlns:a16="http://schemas.microsoft.com/office/drawing/2014/main" val="335353633"/>
                  </a:ext>
                </a:extLst>
              </a:tr>
              <a:tr h="370840">
                <a:tc>
                  <a:txBody>
                    <a:bodyPr/>
                    <a:lstStyle/>
                    <a:p>
                      <a:r>
                        <a:rPr lang="en-IN" smtClean="0"/>
                        <a:t>&gt;= 75</a:t>
                      </a:r>
                      <a:endParaRPr lang="en-IN"/>
                    </a:p>
                  </a:txBody>
                  <a:tcPr/>
                </a:tc>
                <a:tc>
                  <a:txBody>
                    <a:bodyPr/>
                    <a:lstStyle/>
                    <a:p>
                      <a:r>
                        <a:rPr lang="en-IN" smtClean="0"/>
                        <a:t>First class with distinction</a:t>
                      </a:r>
                      <a:endParaRPr lang="en-IN"/>
                    </a:p>
                  </a:txBody>
                  <a:tcPr/>
                </a:tc>
                <a:extLst>
                  <a:ext uri="{0D108BD9-81ED-4DB2-BD59-A6C34878D82A}">
                    <a16:rowId xmlns:a16="http://schemas.microsoft.com/office/drawing/2014/main" val="3197962969"/>
                  </a:ext>
                </a:extLst>
              </a:tr>
              <a:tr h="370840">
                <a:tc>
                  <a:txBody>
                    <a:bodyPr/>
                    <a:lstStyle/>
                    <a:p>
                      <a:r>
                        <a:rPr lang="en-IN" smtClean="0"/>
                        <a:t>&gt;= and &lt; 75</a:t>
                      </a:r>
                      <a:endParaRPr lang="en-IN"/>
                    </a:p>
                  </a:txBody>
                  <a:tcPr/>
                </a:tc>
                <a:tc>
                  <a:txBody>
                    <a:bodyPr/>
                    <a:lstStyle/>
                    <a:p>
                      <a:r>
                        <a:rPr lang="en-IN" smtClean="0"/>
                        <a:t>First class</a:t>
                      </a:r>
                      <a:endParaRPr lang="en-IN"/>
                    </a:p>
                  </a:txBody>
                  <a:tcPr/>
                </a:tc>
                <a:extLst>
                  <a:ext uri="{0D108BD9-81ED-4DB2-BD59-A6C34878D82A}">
                    <a16:rowId xmlns:a16="http://schemas.microsoft.com/office/drawing/2014/main" val="1435059021"/>
                  </a:ext>
                </a:extLst>
              </a:tr>
              <a:tr h="370840">
                <a:tc>
                  <a:txBody>
                    <a:bodyPr/>
                    <a:lstStyle/>
                    <a:p>
                      <a:r>
                        <a:rPr lang="en-IN" smtClean="0"/>
                        <a:t>&gt;=45 and &lt;60</a:t>
                      </a:r>
                      <a:endParaRPr lang="en-IN"/>
                    </a:p>
                  </a:txBody>
                  <a:tcPr/>
                </a:tc>
                <a:tc>
                  <a:txBody>
                    <a:bodyPr/>
                    <a:lstStyle/>
                    <a:p>
                      <a:r>
                        <a:rPr lang="en-IN" smtClean="0"/>
                        <a:t>Second</a:t>
                      </a:r>
                      <a:r>
                        <a:rPr lang="en-IN" baseline="0" smtClean="0"/>
                        <a:t> class</a:t>
                      </a:r>
                      <a:endParaRPr lang="en-IN"/>
                    </a:p>
                  </a:txBody>
                  <a:tcPr/>
                </a:tc>
                <a:extLst>
                  <a:ext uri="{0D108BD9-81ED-4DB2-BD59-A6C34878D82A}">
                    <a16:rowId xmlns:a16="http://schemas.microsoft.com/office/drawing/2014/main" val="300425857"/>
                  </a:ext>
                </a:extLst>
              </a:tr>
              <a:tr h="370840">
                <a:tc>
                  <a:txBody>
                    <a:bodyPr/>
                    <a:lstStyle/>
                    <a:p>
                      <a:r>
                        <a:rPr lang="en-IN" smtClean="0"/>
                        <a:t>&gt;=40</a:t>
                      </a:r>
                      <a:r>
                        <a:rPr lang="en-IN" baseline="0" smtClean="0"/>
                        <a:t> and &lt;45</a:t>
                      </a:r>
                      <a:endParaRPr lang="en-IN"/>
                    </a:p>
                  </a:txBody>
                  <a:tcPr/>
                </a:tc>
                <a:tc>
                  <a:txBody>
                    <a:bodyPr/>
                    <a:lstStyle/>
                    <a:p>
                      <a:r>
                        <a:rPr lang="en-IN" smtClean="0"/>
                        <a:t>Pass</a:t>
                      </a:r>
                      <a:endParaRPr lang="en-IN"/>
                    </a:p>
                  </a:txBody>
                  <a:tcPr/>
                </a:tc>
                <a:extLst>
                  <a:ext uri="{0D108BD9-81ED-4DB2-BD59-A6C34878D82A}">
                    <a16:rowId xmlns:a16="http://schemas.microsoft.com/office/drawing/2014/main" val="500711055"/>
                  </a:ext>
                </a:extLst>
              </a:tr>
              <a:tr h="370840">
                <a:tc>
                  <a:txBody>
                    <a:bodyPr/>
                    <a:lstStyle/>
                    <a:p>
                      <a:r>
                        <a:rPr lang="en-IN" smtClean="0"/>
                        <a:t>&lt;40</a:t>
                      </a:r>
                      <a:endParaRPr lang="en-IN"/>
                    </a:p>
                  </a:txBody>
                  <a:tcPr/>
                </a:tc>
                <a:tc>
                  <a:txBody>
                    <a:bodyPr/>
                    <a:lstStyle/>
                    <a:p>
                      <a:r>
                        <a:rPr lang="en-IN" smtClean="0"/>
                        <a:t>Fail</a:t>
                      </a:r>
                      <a:endParaRPr lang="en-IN"/>
                    </a:p>
                  </a:txBody>
                  <a:tcPr/>
                </a:tc>
                <a:extLst>
                  <a:ext uri="{0D108BD9-81ED-4DB2-BD59-A6C34878D82A}">
                    <a16:rowId xmlns:a16="http://schemas.microsoft.com/office/drawing/2014/main" val="1625027271"/>
                  </a:ext>
                </a:extLst>
              </a:tr>
            </a:tbl>
          </a:graphicData>
        </a:graphic>
      </p:graphicFrame>
    </p:spTree>
    <p:extLst>
      <p:ext uri="{BB962C8B-B14F-4D97-AF65-F5344CB8AC3E}">
        <p14:creationId xmlns:p14="http://schemas.microsoft.com/office/powerpoint/2010/main" val="407345921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916" y="398205"/>
            <a:ext cx="9134168" cy="2573596"/>
          </a:xfrm>
        </p:spPr>
        <p:txBody>
          <a:bodyPr anchor="ctr" anchorCtr="0">
            <a:noAutofit/>
          </a:bodyPr>
          <a:lstStyle/>
          <a:p>
            <a:r>
              <a:rPr lang="en-IN" sz="4000" b="1" dirty="0" smtClean="0">
                <a:latin typeface="+mn-lt"/>
              </a:rPr>
              <a:t>Unit II</a:t>
            </a:r>
            <a:br>
              <a:rPr lang="en-IN" sz="4000" b="1" dirty="0" smtClean="0">
                <a:latin typeface="+mn-lt"/>
              </a:rPr>
            </a:br>
            <a:r>
              <a:rPr lang="en-IN" sz="4000" b="1" dirty="0" smtClean="0">
                <a:latin typeface="+mn-lt"/>
              </a:rPr>
              <a:t/>
            </a:r>
            <a:br>
              <a:rPr lang="en-IN" sz="4000" b="1" dirty="0" smtClean="0">
                <a:latin typeface="+mn-lt"/>
              </a:rPr>
            </a:br>
            <a:r>
              <a:rPr lang="en-IN" sz="4000" b="1" dirty="0" smtClean="0">
                <a:latin typeface="+mn-lt"/>
              </a:rPr>
              <a:t>Decision </a:t>
            </a:r>
            <a:r>
              <a:rPr lang="en-IN" sz="4000" b="1" dirty="0">
                <a:latin typeface="+mn-lt"/>
              </a:rPr>
              <a:t>Making </a:t>
            </a:r>
            <a:r>
              <a:rPr lang="en-IN" sz="4000" b="1" dirty="0" smtClean="0">
                <a:latin typeface="+mn-lt"/>
              </a:rPr>
              <a:t>and Looping Constructs, Functions</a:t>
            </a:r>
            <a:endParaRPr lang="en-IN" sz="4000" b="1" dirty="0">
              <a:latin typeface="+mn-lt"/>
            </a:endParaRPr>
          </a:p>
        </p:txBody>
      </p:sp>
      <p:sp>
        <p:nvSpPr>
          <p:cNvPr id="3" name="Subtitle 2"/>
          <p:cNvSpPr>
            <a:spLocks noGrp="1"/>
          </p:cNvSpPr>
          <p:nvPr>
            <p:ph type="subTitle" idx="1"/>
          </p:nvPr>
        </p:nvSpPr>
        <p:spPr>
          <a:xfrm>
            <a:off x="1514168" y="3429001"/>
            <a:ext cx="9144000" cy="2927554"/>
          </a:xfrm>
        </p:spPr>
        <p:txBody>
          <a:bodyPr>
            <a:noAutofit/>
          </a:bodyPr>
          <a:lstStyle/>
          <a:p>
            <a:pPr algn="just"/>
            <a:r>
              <a:rPr lang="en-IN" sz="2800" b="1"/>
              <a:t>Decision Making and looping constructs: </a:t>
            </a:r>
            <a:r>
              <a:rPr lang="en-IN" sz="2800"/>
              <a:t>Conditional statements (if, else, elif), Looping statements (for, while), break and continue statements, Nested loops and conditional statements.</a:t>
            </a:r>
          </a:p>
          <a:p>
            <a:pPr algn="just"/>
            <a:r>
              <a:rPr lang="en-IN" sz="2800" b="1"/>
              <a:t>Functions: </a:t>
            </a:r>
            <a:r>
              <a:rPr lang="en-IN" sz="2800"/>
              <a:t>Defining and invoking functions, Function parameters and return values, Variable scope, Anonymous functions (lambda functions</a:t>
            </a:r>
            <a:r>
              <a:rPr lang="en-IN" sz="2800" smtClean="0"/>
              <a:t>).</a:t>
            </a:r>
            <a:endParaRPr lang="en-IN" sz="2800"/>
          </a:p>
        </p:txBody>
      </p:sp>
    </p:spTree>
    <p:extLst>
      <p:ext uri="{BB962C8B-B14F-4D97-AF65-F5344CB8AC3E}">
        <p14:creationId xmlns:p14="http://schemas.microsoft.com/office/powerpoint/2010/main" val="3717999350"/>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Programs</a:t>
            </a:r>
            <a:endParaRPr lang="en-IN" b="1" dirty="0"/>
          </a:p>
        </p:txBody>
      </p:sp>
      <p:sp>
        <p:nvSpPr>
          <p:cNvPr id="3" name="Content Placeholder 2"/>
          <p:cNvSpPr>
            <a:spLocks noGrp="1"/>
          </p:cNvSpPr>
          <p:nvPr>
            <p:ph idx="1"/>
          </p:nvPr>
        </p:nvSpPr>
        <p:spPr>
          <a:xfrm>
            <a:off x="838200" y="1825624"/>
            <a:ext cx="10515600" cy="4411687"/>
          </a:xfrm>
        </p:spPr>
        <p:txBody>
          <a:bodyPr>
            <a:normAutofit fontScale="92500" lnSpcReduction="10000"/>
          </a:bodyPr>
          <a:lstStyle/>
          <a:p>
            <a:r>
              <a:rPr lang="en-IN" dirty="0" smtClean="0"/>
              <a:t>Program to perform addition, subtraction, division and multiplication of given two numbers (menu driven)</a:t>
            </a:r>
          </a:p>
          <a:p>
            <a:r>
              <a:rPr lang="en-IN" dirty="0" smtClean="0"/>
              <a:t>Program to check whether a string is a palindrome or not</a:t>
            </a:r>
          </a:p>
          <a:p>
            <a:r>
              <a:rPr lang="en-IN" dirty="0" smtClean="0"/>
              <a:t>Program to check whether a number is </a:t>
            </a:r>
            <a:r>
              <a:rPr lang="en-IN" dirty="0"/>
              <a:t>palindrome or not</a:t>
            </a:r>
          </a:p>
          <a:p>
            <a:r>
              <a:rPr lang="en-IN" dirty="0" smtClean="0"/>
              <a:t>Program to return prime numbers from a list</a:t>
            </a:r>
          </a:p>
          <a:p>
            <a:r>
              <a:rPr lang="en-IN" dirty="0"/>
              <a:t>Program to perform addition, subtraction, division and multiplication of given two </a:t>
            </a:r>
            <a:r>
              <a:rPr lang="en-IN" dirty="0" smtClean="0"/>
              <a:t>complex numbers </a:t>
            </a:r>
            <a:r>
              <a:rPr lang="en-IN" dirty="0"/>
              <a:t>(menu driven)</a:t>
            </a:r>
          </a:p>
          <a:p>
            <a:r>
              <a:rPr lang="en-IN" dirty="0" smtClean="0"/>
              <a:t>Program to find best of two test average marks out of three test marks accepted from the user</a:t>
            </a:r>
          </a:p>
          <a:p>
            <a:r>
              <a:rPr lang="en-IN" dirty="0" smtClean="0"/>
              <a:t>Print various patterns of * using a loop</a:t>
            </a:r>
            <a:endParaRPr lang="en-IN" dirty="0"/>
          </a:p>
        </p:txBody>
      </p:sp>
    </p:spTree>
    <p:extLst>
      <p:ext uri="{BB962C8B-B14F-4D97-AF65-F5344CB8AC3E}">
        <p14:creationId xmlns:p14="http://schemas.microsoft.com/office/powerpoint/2010/main" val="3684629027"/>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lstStyle/>
          <a:p>
            <a:pPr algn="ctr"/>
            <a:r>
              <a:rPr lang="en-IN" b="1" dirty="0" smtClean="0"/>
              <a:t>Functions, Modules and Packages</a:t>
            </a:r>
            <a:endParaRPr lang="en-IN" b="1" dirty="0"/>
          </a:p>
        </p:txBody>
      </p:sp>
      <p:sp>
        <p:nvSpPr>
          <p:cNvPr id="3" name="Content Placeholder 2"/>
          <p:cNvSpPr>
            <a:spLocks noGrp="1"/>
          </p:cNvSpPr>
          <p:nvPr>
            <p:ph idx="1"/>
          </p:nvPr>
        </p:nvSpPr>
        <p:spPr>
          <a:xfrm>
            <a:off x="838200" y="1378424"/>
            <a:ext cx="10515600" cy="4798539"/>
          </a:xfrm>
        </p:spPr>
        <p:txBody>
          <a:bodyPr>
            <a:normAutofit fontScale="92500" lnSpcReduction="20000"/>
          </a:bodyPr>
          <a:lstStyle/>
          <a:p>
            <a:pPr algn="just"/>
            <a:r>
              <a:rPr lang="en-IN" dirty="0" smtClean="0"/>
              <a:t>Functions, modules and packages are constructs that promote code modularization. </a:t>
            </a:r>
          </a:p>
          <a:p>
            <a:pPr algn="just"/>
            <a:r>
              <a:rPr lang="en-IN" b="1" dirty="0" smtClean="0"/>
              <a:t>Modular programming </a:t>
            </a:r>
            <a:r>
              <a:rPr lang="en-IN" dirty="0" smtClean="0"/>
              <a:t>– process of breaking a large programming task into separate, smaller, more manageable subtasks or modules.</a:t>
            </a:r>
          </a:p>
          <a:p>
            <a:pPr algn="just"/>
            <a:r>
              <a:rPr lang="en-IN" dirty="0" smtClean="0"/>
              <a:t>A </a:t>
            </a:r>
            <a:r>
              <a:rPr lang="en-IN" b="1" dirty="0" smtClean="0"/>
              <a:t>function</a:t>
            </a:r>
            <a:r>
              <a:rPr lang="en-IN" dirty="0" smtClean="0"/>
              <a:t> is a block of organized, reusable code that is used to perform a single, related operation. Python has excellent support for functions.</a:t>
            </a:r>
          </a:p>
          <a:p>
            <a:pPr algn="just"/>
            <a:r>
              <a:rPr lang="en-IN" dirty="0" smtClean="0"/>
              <a:t>A </a:t>
            </a:r>
            <a:r>
              <a:rPr lang="en-IN" b="1" dirty="0" smtClean="0"/>
              <a:t>module</a:t>
            </a:r>
            <a:r>
              <a:rPr lang="en-IN" dirty="0" smtClean="0"/>
              <a:t> is used to logically organize the code. A python module can be defined as a python program file which contains a python program code including the python functions, class or variables. I.e. our python code file saved with .</a:t>
            </a:r>
            <a:r>
              <a:rPr lang="en-IN" dirty="0" err="1" smtClean="0"/>
              <a:t>py</a:t>
            </a:r>
            <a:r>
              <a:rPr lang="en-IN" dirty="0" smtClean="0"/>
              <a:t> extension is the module.</a:t>
            </a:r>
          </a:p>
          <a:p>
            <a:pPr algn="just"/>
            <a:r>
              <a:rPr lang="en-IN" dirty="0" smtClean="0"/>
              <a:t>A python </a:t>
            </a:r>
            <a:r>
              <a:rPr lang="en-IN" b="1" dirty="0" smtClean="0"/>
              <a:t>package</a:t>
            </a:r>
            <a:r>
              <a:rPr lang="en-IN" dirty="0" smtClean="0"/>
              <a:t> is a collection of modules which have a common purpose. In short modules are grouped together to forms packages. Packages allows us to create a hierarchical file directory structure of modules.</a:t>
            </a:r>
          </a:p>
          <a:p>
            <a:pPr algn="just"/>
            <a:endParaRPr lang="en-IN" dirty="0"/>
          </a:p>
        </p:txBody>
      </p:sp>
    </p:spTree>
    <p:extLst>
      <p:ext uri="{BB962C8B-B14F-4D97-AF65-F5344CB8AC3E}">
        <p14:creationId xmlns:p14="http://schemas.microsoft.com/office/powerpoint/2010/main" val="39860510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mn-lt"/>
              </a:rPr>
              <a:t>Functions</a:t>
            </a:r>
            <a:endParaRPr lang="en-IN" b="1" dirty="0">
              <a:latin typeface="+mn-lt"/>
            </a:endParaRPr>
          </a:p>
        </p:txBody>
      </p:sp>
      <p:sp>
        <p:nvSpPr>
          <p:cNvPr id="3" name="Content Placeholder 2"/>
          <p:cNvSpPr>
            <a:spLocks noGrp="1"/>
          </p:cNvSpPr>
          <p:nvPr>
            <p:ph idx="1"/>
          </p:nvPr>
        </p:nvSpPr>
        <p:spPr/>
        <p:txBody>
          <a:bodyPr/>
          <a:lstStyle/>
          <a:p>
            <a:pPr algn="just" fontAlgn="base"/>
            <a:r>
              <a:rPr lang="en-IN" b="1" dirty="0"/>
              <a:t>Python Functions</a:t>
            </a:r>
            <a:r>
              <a:rPr lang="en-IN" dirty="0"/>
              <a:t>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p>
          <a:p>
            <a:pPr algn="just" fontAlgn="base"/>
            <a:r>
              <a:rPr lang="en-IN" b="1" dirty="0"/>
              <a:t>Some Benefits of Using </a:t>
            </a:r>
            <a:r>
              <a:rPr lang="en-IN" b="1" dirty="0" smtClean="0"/>
              <a:t>Functions:</a:t>
            </a:r>
            <a:endParaRPr lang="en-IN" b="1" dirty="0"/>
          </a:p>
          <a:p>
            <a:pPr lvl="1" algn="just" fontAlgn="base">
              <a:buFont typeface="Wingdings" panose="05000000000000000000" pitchFamily="2" charset="2"/>
              <a:buChar char="ü"/>
            </a:pPr>
            <a:r>
              <a:rPr lang="en-IN" dirty="0"/>
              <a:t>Increase Code Readability </a:t>
            </a:r>
          </a:p>
          <a:p>
            <a:pPr lvl="1" algn="just" fontAlgn="base">
              <a:buFont typeface="Wingdings" panose="05000000000000000000" pitchFamily="2" charset="2"/>
              <a:buChar char="ü"/>
            </a:pPr>
            <a:r>
              <a:rPr lang="en-IN" dirty="0"/>
              <a:t>Increase Code Reusability</a:t>
            </a:r>
          </a:p>
          <a:p>
            <a:pPr algn="just"/>
            <a:endParaRPr lang="en-IN" dirty="0"/>
          </a:p>
        </p:txBody>
      </p:sp>
    </p:spTree>
    <p:extLst>
      <p:ext uri="{BB962C8B-B14F-4D97-AF65-F5344CB8AC3E}">
        <p14:creationId xmlns:p14="http://schemas.microsoft.com/office/powerpoint/2010/main" val="191187631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87823" y="2590909"/>
            <a:ext cx="8997855" cy="3548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14901" y="409433"/>
            <a:ext cx="8775511" cy="14465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r>
              <a:rPr lang="en-IN" sz="3200" b="1" dirty="0"/>
              <a:t>Python Function Declaration</a:t>
            </a:r>
          </a:p>
          <a:p>
            <a:pPr fontAlgn="base"/>
            <a:endParaRPr lang="en-IN" sz="2800" dirty="0" smtClean="0"/>
          </a:p>
          <a:p>
            <a:pPr fontAlgn="base"/>
            <a:r>
              <a:rPr lang="en-IN" sz="2800" dirty="0" smtClean="0"/>
              <a:t>The </a:t>
            </a:r>
            <a:r>
              <a:rPr lang="en-IN" sz="2800" dirty="0"/>
              <a:t>syntax to declare a function is</a:t>
            </a:r>
            <a:r>
              <a:rPr lang="en-IN" sz="2800" dirty="0" smtClean="0"/>
              <a:t>:</a:t>
            </a:r>
            <a:endParaRPr lang="en-IN" sz="2800" dirty="0"/>
          </a:p>
        </p:txBody>
      </p:sp>
    </p:spTree>
    <p:extLst>
      <p:ext uri="{BB962C8B-B14F-4D97-AF65-F5344CB8AC3E}">
        <p14:creationId xmlns:p14="http://schemas.microsoft.com/office/powerpoint/2010/main" val="394370794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0571"/>
            <a:ext cx="10515600" cy="5596392"/>
          </a:xfrm>
        </p:spPr>
        <p:txBody>
          <a:bodyPr>
            <a:normAutofit fontScale="92500" lnSpcReduction="20000"/>
          </a:bodyPr>
          <a:lstStyle/>
          <a:p>
            <a:r>
              <a:rPr lang="en-IN" b="1" dirty="0"/>
              <a:t>Types of Functions in Python</a:t>
            </a:r>
          </a:p>
          <a:p>
            <a:pPr lvl="1" fontAlgn="base"/>
            <a:r>
              <a:rPr lang="en-IN" b="1" dirty="0"/>
              <a:t>Built-in library function:</a:t>
            </a:r>
            <a:r>
              <a:rPr lang="en-IN" dirty="0"/>
              <a:t> These are Standard</a:t>
            </a:r>
            <a:r>
              <a:rPr lang="en-IN" u="sng" dirty="0"/>
              <a:t> </a:t>
            </a:r>
            <a:r>
              <a:rPr lang="en-IN" dirty="0"/>
              <a:t>functions in Python that are available to use.</a:t>
            </a:r>
          </a:p>
          <a:p>
            <a:pPr lvl="1" fontAlgn="base"/>
            <a:r>
              <a:rPr lang="en-IN" b="1" dirty="0"/>
              <a:t>User-defined function:</a:t>
            </a:r>
            <a:r>
              <a:rPr lang="en-IN" dirty="0"/>
              <a:t> We can create our own functions based on our requirements</a:t>
            </a:r>
            <a:r>
              <a:rPr lang="en-IN" dirty="0" smtClean="0"/>
              <a:t>.</a:t>
            </a:r>
          </a:p>
          <a:p>
            <a:pPr fontAlgn="base"/>
            <a:r>
              <a:rPr lang="en-IN" b="1" dirty="0"/>
              <a:t>Creating a Function in Python</a:t>
            </a:r>
          </a:p>
          <a:p>
            <a:pPr fontAlgn="base"/>
            <a:r>
              <a:rPr lang="en-IN" dirty="0"/>
              <a:t>We can define a function in Python, using the </a:t>
            </a:r>
            <a:r>
              <a:rPr lang="en-IN" b="1" dirty="0" err="1"/>
              <a:t>def</a:t>
            </a:r>
            <a:r>
              <a:rPr lang="en-IN" dirty="0"/>
              <a:t> keyword. We can add any type of functionalities and properties to it as we require</a:t>
            </a:r>
            <a:r>
              <a:rPr lang="en-IN" dirty="0" smtClean="0"/>
              <a:t>.</a:t>
            </a:r>
          </a:p>
          <a:p>
            <a:pPr marL="0" indent="0" fontAlgn="base">
              <a:buNone/>
            </a:pPr>
            <a:r>
              <a:rPr lang="en-IN" dirty="0"/>
              <a:t># A simple Python function </a:t>
            </a:r>
          </a:p>
          <a:p>
            <a:pPr marL="457200" lvl="1" indent="0" fontAlgn="base">
              <a:buNone/>
            </a:pPr>
            <a:r>
              <a:rPr lang="en-IN" dirty="0" err="1" smtClean="0"/>
              <a:t>def</a:t>
            </a:r>
            <a:r>
              <a:rPr lang="en-IN" dirty="0" smtClean="0"/>
              <a:t> </a:t>
            </a:r>
            <a:r>
              <a:rPr lang="en-IN" dirty="0"/>
              <a:t>fun():</a:t>
            </a:r>
          </a:p>
          <a:p>
            <a:pPr marL="457200" lvl="1" indent="0" fontAlgn="base">
              <a:buNone/>
            </a:pPr>
            <a:r>
              <a:rPr lang="en-IN" dirty="0" smtClean="0"/>
              <a:t>      print</a:t>
            </a:r>
            <a:r>
              <a:rPr lang="en-IN" dirty="0"/>
              <a:t>("Welcome to </a:t>
            </a:r>
            <a:r>
              <a:rPr lang="en-IN" dirty="0" smtClean="0"/>
              <a:t>OCEAN“)</a:t>
            </a:r>
          </a:p>
          <a:p>
            <a:pPr marL="457200" lvl="1" indent="0" fontAlgn="base">
              <a:buNone/>
            </a:pPr>
            <a:endParaRPr lang="en-IN" dirty="0" smtClean="0"/>
          </a:p>
          <a:p>
            <a:pPr marL="0" indent="0" fontAlgn="base">
              <a:buNone/>
            </a:pPr>
            <a:r>
              <a:rPr lang="en-IN" dirty="0" smtClean="0"/>
              <a:t># A driver code to call a function</a:t>
            </a:r>
          </a:p>
          <a:p>
            <a:pPr marL="0" indent="0" fontAlgn="base">
              <a:buNone/>
            </a:pPr>
            <a:r>
              <a:rPr lang="en-IN" dirty="0"/>
              <a:t> </a:t>
            </a:r>
            <a:r>
              <a:rPr lang="en-IN" dirty="0" smtClean="0"/>
              <a:t>      fun()</a:t>
            </a:r>
            <a:endParaRPr lang="en-IN" dirty="0"/>
          </a:p>
          <a:p>
            <a:pPr fontAlgn="base"/>
            <a:r>
              <a:rPr lang="en-IN" dirty="0" smtClean="0"/>
              <a:t>Output</a:t>
            </a:r>
          </a:p>
          <a:p>
            <a:pPr marL="0" indent="0" fontAlgn="base">
              <a:buNone/>
            </a:pPr>
            <a:r>
              <a:rPr lang="en-IN" dirty="0"/>
              <a:t> </a:t>
            </a:r>
            <a:r>
              <a:rPr lang="en-IN" dirty="0" smtClean="0"/>
              <a:t>      Welcome to OCEAN</a:t>
            </a:r>
            <a:endParaRPr lang="en-IN" dirty="0"/>
          </a:p>
          <a:p>
            <a:pPr lvl="1"/>
            <a:endParaRPr lang="en-IN" dirty="0"/>
          </a:p>
        </p:txBody>
      </p:sp>
    </p:spTree>
    <p:extLst>
      <p:ext uri="{BB962C8B-B14F-4D97-AF65-F5344CB8AC3E}">
        <p14:creationId xmlns:p14="http://schemas.microsoft.com/office/powerpoint/2010/main" val="290277914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8932"/>
          </a:xfrm>
        </p:spPr>
        <p:txBody>
          <a:bodyPr>
            <a:normAutofit/>
          </a:bodyPr>
          <a:lstStyle/>
          <a:p>
            <a:pPr algn="ctr"/>
            <a:r>
              <a:rPr lang="en-IN" sz="3600" b="1" dirty="0">
                <a:latin typeface="+mn-lt"/>
              </a:rPr>
              <a:t>Defining and calling a function with parameters</a:t>
            </a:r>
            <a:endParaRPr lang="en-IN" sz="3600" dirty="0">
              <a:latin typeface="+mn-lt"/>
            </a:endParaRPr>
          </a:p>
        </p:txBody>
      </p:sp>
      <p:sp>
        <p:nvSpPr>
          <p:cNvPr id="3" name="Content Placeholder 2"/>
          <p:cNvSpPr>
            <a:spLocks noGrp="1"/>
          </p:cNvSpPr>
          <p:nvPr>
            <p:ph idx="1"/>
          </p:nvPr>
        </p:nvSpPr>
        <p:spPr>
          <a:xfrm>
            <a:off x="838200" y="1277257"/>
            <a:ext cx="10515600" cy="4899706"/>
          </a:xfrm>
        </p:spPr>
        <p:txBody>
          <a:bodyPr>
            <a:normAutofit fontScale="70000" lnSpcReduction="20000"/>
          </a:bodyPr>
          <a:lstStyle/>
          <a:p>
            <a:pPr marL="0" indent="0">
              <a:buNone/>
            </a:pPr>
            <a:r>
              <a:rPr lang="en-IN" err="1"/>
              <a:t>def function_name(parameter: data_type) -&gt; return_type:</a:t>
            </a:r>
          </a:p>
          <a:p>
            <a:pPr marL="0" indent="0">
              <a:buNone/>
            </a:pPr>
            <a:r>
              <a:rPr lang="en-IN"/>
              <a:t>    """Docstring"""</a:t>
            </a:r>
          </a:p>
          <a:p>
            <a:pPr marL="0" indent="0">
              <a:buNone/>
            </a:pPr>
            <a:r>
              <a:rPr lang="en-IN"/>
              <a:t>    # body of the function</a:t>
            </a:r>
          </a:p>
          <a:p>
            <a:pPr marL="0" indent="0">
              <a:buNone/>
            </a:pPr>
            <a:r>
              <a:rPr lang="en-IN"/>
              <a:t>    return </a:t>
            </a:r>
            <a:r>
              <a:rPr lang="en-IN" smtClean="0"/>
              <a:t>expression</a:t>
            </a:r>
          </a:p>
          <a:p>
            <a:pPr marL="0" indent="0">
              <a:buNone/>
            </a:pPr>
            <a:endParaRPr lang="en-IN"/>
          </a:p>
          <a:p>
            <a:pPr marL="0" indent="0">
              <a:buNone/>
            </a:pPr>
            <a:r>
              <a:rPr lang="en-IN" err="1"/>
              <a:t>def add(num1: int, num2: int) -&gt; int:</a:t>
            </a:r>
          </a:p>
          <a:p>
            <a:pPr marL="0" indent="0">
              <a:buNone/>
            </a:pPr>
            <a:r>
              <a:rPr lang="en-IN"/>
              <a:t>	"""Add two numbers"""</a:t>
            </a:r>
          </a:p>
          <a:p>
            <a:pPr marL="0" indent="0">
              <a:buNone/>
            </a:pPr>
            <a:r>
              <a:rPr lang="en-IN"/>
              <a:t>	num3 = num1 + num2</a:t>
            </a:r>
          </a:p>
          <a:p>
            <a:pPr marL="0" indent="0">
              <a:buNone/>
            </a:pPr>
            <a:r>
              <a:rPr lang="en-IN"/>
              <a:t>	return num3</a:t>
            </a:r>
          </a:p>
          <a:p>
            <a:pPr marL="0" indent="0">
              <a:buNone/>
            </a:pPr>
            <a:endParaRPr lang="en-IN"/>
          </a:p>
          <a:p>
            <a:pPr marL="0" indent="0">
              <a:buNone/>
            </a:pPr>
            <a:r>
              <a:rPr lang="en-IN"/>
              <a:t># Driver code</a:t>
            </a:r>
          </a:p>
          <a:p>
            <a:pPr marL="0" indent="0">
              <a:buNone/>
            </a:pPr>
            <a:r>
              <a:rPr lang="en-IN"/>
              <a:t>num1, num2 = 5, 15</a:t>
            </a:r>
          </a:p>
          <a:p>
            <a:pPr marL="0" indent="0">
              <a:buNone/>
            </a:pPr>
            <a:r>
              <a:rPr lang="en-IN" err="1"/>
              <a:t>ans = add(num1, num2)</a:t>
            </a:r>
          </a:p>
          <a:p>
            <a:pPr marL="0" indent="0">
              <a:buNone/>
            </a:pPr>
            <a:r>
              <a:rPr lang="en-IN"/>
              <a:t>print(f"The addition of {num1} and {num2} results {ans</a:t>
            </a:r>
            <a:r>
              <a:rPr lang="en-IN" smtClean="0"/>
              <a:t>}.")idl</a:t>
            </a:r>
            <a:endParaRPr lang="en-IN"/>
          </a:p>
        </p:txBody>
      </p:sp>
    </p:spTree>
    <p:extLst>
      <p:ext uri="{BB962C8B-B14F-4D97-AF65-F5344CB8AC3E}">
        <p14:creationId xmlns:p14="http://schemas.microsoft.com/office/powerpoint/2010/main" val="1768480480"/>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9590"/>
            <a:ext cx="10515600" cy="672105"/>
          </a:xfrm>
        </p:spPr>
        <p:txBody>
          <a:bodyPr>
            <a:normAutofit fontScale="90000"/>
          </a:bodyPr>
          <a:lstStyle/>
          <a:p>
            <a:pPr algn="ctr"/>
            <a:r>
              <a:rPr lang="en-IN" b="1" dirty="0" smtClean="0">
                <a:latin typeface="+mn-lt"/>
              </a:rPr>
              <a:t>Functions with default arguments</a:t>
            </a:r>
            <a:endParaRPr lang="en-IN" b="1" dirty="0">
              <a:latin typeface="+mn-lt"/>
            </a:endParaRPr>
          </a:p>
        </p:txBody>
      </p:sp>
      <p:sp>
        <p:nvSpPr>
          <p:cNvPr id="3" name="Content Placeholder 2"/>
          <p:cNvSpPr>
            <a:spLocks noGrp="1"/>
          </p:cNvSpPr>
          <p:nvPr>
            <p:ph idx="1"/>
          </p:nvPr>
        </p:nvSpPr>
        <p:spPr>
          <a:xfrm>
            <a:off x="838200" y="1201003"/>
            <a:ext cx="10515600" cy="4975960"/>
          </a:xfrm>
        </p:spPr>
        <p:txBody>
          <a:bodyPr>
            <a:normAutofit lnSpcReduction="10000"/>
          </a:bodyPr>
          <a:lstStyle/>
          <a:p>
            <a:r>
              <a:rPr lang="en-IN" dirty="0"/>
              <a:t>A </a:t>
            </a:r>
            <a:r>
              <a:rPr lang="en-IN" b="1" dirty="0"/>
              <a:t>default argument</a:t>
            </a:r>
            <a:r>
              <a:rPr lang="en-IN" dirty="0"/>
              <a:t> is a parameter that assumes a default value if a value is not provided i</a:t>
            </a:r>
            <a:r>
              <a:rPr lang="en-IN" dirty="0" smtClean="0"/>
              <a:t>n </a:t>
            </a:r>
            <a:r>
              <a:rPr lang="en-IN" dirty="0"/>
              <a:t>the function call for that argument</a:t>
            </a:r>
            <a:r>
              <a:rPr lang="en-IN" dirty="0" smtClean="0"/>
              <a:t>.</a:t>
            </a:r>
          </a:p>
          <a:p>
            <a:pPr marL="0" indent="0">
              <a:buNone/>
            </a:pPr>
            <a:r>
              <a:rPr lang="en-IN" dirty="0"/>
              <a:t>	# Python program to demonstrate </a:t>
            </a:r>
          </a:p>
          <a:p>
            <a:pPr marL="914400" lvl="2" indent="0">
              <a:buNone/>
            </a:pPr>
            <a:r>
              <a:rPr lang="en-IN" dirty="0"/>
              <a:t># default arguments </a:t>
            </a:r>
          </a:p>
          <a:p>
            <a:pPr marL="914400" lvl="2" indent="0">
              <a:buNone/>
            </a:pPr>
            <a:r>
              <a:rPr lang="en-IN" dirty="0" err="1"/>
              <a:t>def</a:t>
            </a:r>
            <a:r>
              <a:rPr lang="en-IN" dirty="0"/>
              <a:t> </a:t>
            </a:r>
            <a:r>
              <a:rPr lang="en-IN" dirty="0" err="1"/>
              <a:t>myFun</a:t>
            </a:r>
            <a:r>
              <a:rPr lang="en-IN" dirty="0"/>
              <a:t>(x, y = 50): </a:t>
            </a:r>
          </a:p>
          <a:p>
            <a:pPr marL="914400" lvl="2" indent="0">
              <a:buNone/>
            </a:pPr>
            <a:r>
              <a:rPr lang="en-IN" dirty="0"/>
              <a:t>	print("x: ", x) </a:t>
            </a:r>
          </a:p>
          <a:p>
            <a:pPr marL="914400" lvl="2" indent="0">
              <a:buNone/>
            </a:pPr>
            <a:r>
              <a:rPr lang="en-IN" dirty="0"/>
              <a:t>	print("y: ", y) </a:t>
            </a:r>
          </a:p>
          <a:p>
            <a:pPr marL="914400" lvl="2" indent="0">
              <a:buNone/>
            </a:pPr>
            <a:endParaRPr lang="en-IN" dirty="0"/>
          </a:p>
          <a:p>
            <a:pPr marL="914400" lvl="2" indent="0">
              <a:buNone/>
            </a:pPr>
            <a:r>
              <a:rPr lang="en-IN" dirty="0"/>
              <a:t># Driver code </a:t>
            </a:r>
          </a:p>
          <a:p>
            <a:pPr marL="914400" lvl="2" indent="0">
              <a:buNone/>
            </a:pPr>
            <a:r>
              <a:rPr lang="en-IN" dirty="0" err="1"/>
              <a:t>myFun</a:t>
            </a:r>
            <a:r>
              <a:rPr lang="en-IN" dirty="0"/>
              <a:t>(10) </a:t>
            </a:r>
          </a:p>
          <a:p>
            <a:pPr marL="0" indent="0">
              <a:buNone/>
            </a:pPr>
            <a:r>
              <a:rPr lang="en-IN" b="1" dirty="0" smtClean="0"/>
              <a:t> 	Output:</a:t>
            </a:r>
          </a:p>
          <a:p>
            <a:pPr marL="0" indent="0">
              <a:buNone/>
            </a:pPr>
            <a:r>
              <a:rPr lang="en-IN" dirty="0"/>
              <a:t>	</a:t>
            </a:r>
            <a:r>
              <a:rPr lang="en-IN" sz="2000" dirty="0" smtClean="0"/>
              <a:t>x:  10</a:t>
            </a:r>
          </a:p>
          <a:p>
            <a:pPr marL="0" indent="0">
              <a:buNone/>
            </a:pPr>
            <a:r>
              <a:rPr lang="en-IN" sz="2000" dirty="0"/>
              <a:t>	</a:t>
            </a:r>
            <a:r>
              <a:rPr lang="en-IN" sz="2000" dirty="0" smtClean="0"/>
              <a:t>y:  50</a:t>
            </a:r>
            <a:endParaRPr lang="en-IN" sz="2000" dirty="0"/>
          </a:p>
        </p:txBody>
      </p:sp>
    </p:spTree>
    <p:extLst>
      <p:ext uri="{BB962C8B-B14F-4D97-AF65-F5344CB8AC3E}">
        <p14:creationId xmlns:p14="http://schemas.microsoft.com/office/powerpoint/2010/main" val="139713763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4117"/>
          </a:xfrm>
        </p:spPr>
        <p:txBody>
          <a:bodyPr/>
          <a:lstStyle/>
          <a:p>
            <a:pPr algn="ctr"/>
            <a:r>
              <a:rPr lang="en-IN" b="1" dirty="0" smtClean="0">
                <a:latin typeface="+mn-lt"/>
              </a:rPr>
              <a:t>Functions with </a:t>
            </a:r>
            <a:r>
              <a:rPr lang="en-IN" b="1" dirty="0">
                <a:latin typeface="+mn-lt"/>
              </a:rPr>
              <a:t>Keyword </a:t>
            </a:r>
            <a:r>
              <a:rPr lang="en-IN" b="1" dirty="0" smtClean="0">
                <a:latin typeface="+mn-lt"/>
              </a:rPr>
              <a:t>arguments</a:t>
            </a:r>
            <a:endParaRPr lang="en-IN" b="1" dirty="0">
              <a:latin typeface="+mn-lt"/>
            </a:endParaRPr>
          </a:p>
        </p:txBody>
      </p:sp>
      <p:sp>
        <p:nvSpPr>
          <p:cNvPr id="3" name="Content Placeholder 2"/>
          <p:cNvSpPr>
            <a:spLocks noGrp="1"/>
          </p:cNvSpPr>
          <p:nvPr>
            <p:ph idx="1"/>
          </p:nvPr>
        </p:nvSpPr>
        <p:spPr>
          <a:xfrm>
            <a:off x="838200" y="1757386"/>
            <a:ext cx="10515600" cy="4351338"/>
          </a:xfrm>
        </p:spPr>
        <p:txBody>
          <a:bodyPr>
            <a:normAutofit fontScale="92500" lnSpcReduction="20000"/>
          </a:bodyPr>
          <a:lstStyle/>
          <a:p>
            <a:pPr algn="just"/>
            <a:r>
              <a:rPr lang="en-IN" dirty="0"/>
              <a:t>The idea is to allow the caller to specify the argument name with values so that the caller does not need to remember the order of parameters</a:t>
            </a:r>
            <a:r>
              <a:rPr lang="en-IN" dirty="0" smtClean="0"/>
              <a:t>.</a:t>
            </a:r>
          </a:p>
          <a:p>
            <a:pPr marL="0" indent="0" algn="just">
              <a:buNone/>
            </a:pPr>
            <a:endParaRPr lang="en-IN" dirty="0"/>
          </a:p>
          <a:p>
            <a:pPr marL="457200" lvl="1" indent="0" algn="just">
              <a:buNone/>
            </a:pPr>
            <a:r>
              <a:rPr lang="en-IN" dirty="0" err="1"/>
              <a:t>def</a:t>
            </a:r>
            <a:r>
              <a:rPr lang="en-IN" dirty="0"/>
              <a:t> student(</a:t>
            </a:r>
            <a:r>
              <a:rPr lang="en-IN" dirty="0" err="1"/>
              <a:t>firstname</a:t>
            </a:r>
            <a:r>
              <a:rPr lang="en-IN" dirty="0"/>
              <a:t>, </a:t>
            </a:r>
            <a:r>
              <a:rPr lang="en-IN" dirty="0" err="1"/>
              <a:t>lastname</a:t>
            </a:r>
            <a:r>
              <a:rPr lang="en-IN" dirty="0"/>
              <a:t>): </a:t>
            </a:r>
          </a:p>
          <a:p>
            <a:pPr marL="457200" lvl="1" indent="0" algn="just">
              <a:buNone/>
            </a:pPr>
            <a:r>
              <a:rPr lang="en-IN" dirty="0"/>
              <a:t>	print(</a:t>
            </a:r>
            <a:r>
              <a:rPr lang="en-IN" dirty="0" err="1"/>
              <a:t>firstname</a:t>
            </a:r>
            <a:r>
              <a:rPr lang="en-IN" dirty="0"/>
              <a:t>, </a:t>
            </a:r>
            <a:r>
              <a:rPr lang="en-IN" dirty="0" err="1"/>
              <a:t>lastname</a:t>
            </a:r>
            <a:r>
              <a:rPr lang="en-IN" dirty="0"/>
              <a:t>) </a:t>
            </a:r>
          </a:p>
          <a:p>
            <a:pPr marL="457200" lvl="1" indent="0" algn="just">
              <a:buNone/>
            </a:pPr>
            <a:r>
              <a:rPr lang="en-IN" dirty="0"/>
              <a:t>	</a:t>
            </a:r>
          </a:p>
          <a:p>
            <a:pPr marL="457200" lvl="1" indent="0" algn="just">
              <a:buNone/>
            </a:pPr>
            <a:r>
              <a:rPr lang="en-IN" dirty="0"/>
              <a:t>	</a:t>
            </a:r>
          </a:p>
          <a:p>
            <a:pPr marL="457200" lvl="1" indent="0" algn="just">
              <a:buNone/>
            </a:pPr>
            <a:r>
              <a:rPr lang="en-IN" dirty="0"/>
              <a:t># Keyword arguments				 </a:t>
            </a:r>
          </a:p>
          <a:p>
            <a:pPr marL="457200" lvl="1" indent="0" algn="just">
              <a:buNone/>
            </a:pPr>
            <a:r>
              <a:rPr lang="en-IN" dirty="0"/>
              <a:t>student(</a:t>
            </a:r>
            <a:r>
              <a:rPr lang="en-IN" dirty="0" err="1"/>
              <a:t>firstname</a:t>
            </a:r>
            <a:r>
              <a:rPr lang="en-IN" dirty="0"/>
              <a:t> ='Geeks', </a:t>
            </a:r>
            <a:r>
              <a:rPr lang="en-IN" dirty="0" err="1"/>
              <a:t>lastname</a:t>
            </a:r>
            <a:r>
              <a:rPr lang="en-IN" dirty="0"/>
              <a:t> ='Practice')	 </a:t>
            </a:r>
          </a:p>
          <a:p>
            <a:pPr marL="457200" lvl="1" indent="0" algn="just">
              <a:buNone/>
            </a:pPr>
            <a:r>
              <a:rPr lang="en-IN" dirty="0"/>
              <a:t>student(</a:t>
            </a:r>
            <a:r>
              <a:rPr lang="en-IN" dirty="0" err="1"/>
              <a:t>lastname</a:t>
            </a:r>
            <a:r>
              <a:rPr lang="en-IN" dirty="0"/>
              <a:t> ='Practice', </a:t>
            </a:r>
            <a:r>
              <a:rPr lang="en-IN" dirty="0" err="1"/>
              <a:t>firstname</a:t>
            </a:r>
            <a:r>
              <a:rPr lang="en-IN" dirty="0"/>
              <a:t> ='Geeks') </a:t>
            </a:r>
          </a:p>
          <a:p>
            <a:pPr marL="0" indent="0" algn="just">
              <a:buNone/>
            </a:pPr>
            <a:r>
              <a:rPr lang="en-IN" b="1" dirty="0" smtClean="0"/>
              <a:t>      Output:</a:t>
            </a:r>
            <a:endParaRPr lang="en-IN" dirty="0" smtClean="0"/>
          </a:p>
          <a:p>
            <a:pPr marL="0" indent="0" algn="just">
              <a:buNone/>
            </a:pPr>
            <a:r>
              <a:rPr lang="en-IN" b="1" dirty="0"/>
              <a:t> </a:t>
            </a:r>
            <a:r>
              <a:rPr lang="en-IN" b="1" dirty="0" smtClean="0"/>
              <a:t>     </a:t>
            </a:r>
            <a:r>
              <a:rPr lang="en-IN" sz="2200" dirty="0" smtClean="0"/>
              <a:t>Geeks Practice</a:t>
            </a:r>
          </a:p>
          <a:p>
            <a:pPr marL="0" indent="0" algn="just">
              <a:buNone/>
            </a:pPr>
            <a:r>
              <a:rPr lang="en-IN" sz="2200" b="1" dirty="0" smtClean="0"/>
              <a:t>        </a:t>
            </a:r>
            <a:r>
              <a:rPr lang="en-IN" sz="2200" dirty="0" smtClean="0"/>
              <a:t>Geeks </a:t>
            </a:r>
            <a:r>
              <a:rPr lang="en-IN" sz="2200" dirty="0"/>
              <a:t>Practice</a:t>
            </a:r>
            <a:endParaRPr lang="en-IN" sz="2200" b="1" dirty="0"/>
          </a:p>
        </p:txBody>
      </p:sp>
    </p:spTree>
    <p:extLst>
      <p:ext uri="{BB962C8B-B14F-4D97-AF65-F5344CB8AC3E}">
        <p14:creationId xmlns:p14="http://schemas.microsoft.com/office/powerpoint/2010/main" val="164545390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normAutofit/>
          </a:bodyPr>
          <a:lstStyle/>
          <a:p>
            <a:pPr algn="ctr"/>
            <a:r>
              <a:rPr lang="en-IN" sz="4000" b="1" dirty="0" smtClean="0">
                <a:latin typeface="+mn-lt"/>
              </a:rPr>
              <a:t>Functions with </a:t>
            </a:r>
            <a:r>
              <a:rPr lang="en-IN" sz="4000" b="1" dirty="0">
                <a:latin typeface="+mn-lt"/>
              </a:rPr>
              <a:t>Variable Length </a:t>
            </a:r>
            <a:r>
              <a:rPr lang="en-IN" sz="4000" b="1" dirty="0" smtClean="0">
                <a:latin typeface="+mn-lt"/>
              </a:rPr>
              <a:t>Arguments</a:t>
            </a:r>
            <a:endParaRPr lang="en-IN" sz="4000" b="1" dirty="0">
              <a:latin typeface="+mn-lt"/>
            </a:endParaRPr>
          </a:p>
        </p:txBody>
      </p:sp>
      <p:sp>
        <p:nvSpPr>
          <p:cNvPr id="3" name="Content Placeholder 2"/>
          <p:cNvSpPr>
            <a:spLocks noGrp="1"/>
          </p:cNvSpPr>
          <p:nvPr>
            <p:ph idx="1"/>
          </p:nvPr>
        </p:nvSpPr>
        <p:spPr/>
        <p:txBody>
          <a:bodyPr>
            <a:normAutofit fontScale="92500"/>
          </a:bodyPr>
          <a:lstStyle/>
          <a:p>
            <a:pPr algn="just" fontAlgn="base"/>
            <a:r>
              <a:rPr lang="en-IN" dirty="0"/>
              <a:t>We can have both normal and keyword variable numbers of arguments. </a:t>
            </a:r>
          </a:p>
          <a:p>
            <a:pPr lvl="1" algn="just" fontAlgn="base"/>
            <a:r>
              <a:rPr lang="en-IN" dirty="0"/>
              <a:t>The special syntax </a:t>
            </a:r>
            <a:r>
              <a:rPr lang="en-IN" u="sng" dirty="0">
                <a:hlinkClick r:id="rId2"/>
              </a:rPr>
              <a:t>*</a:t>
            </a:r>
            <a:r>
              <a:rPr lang="en-IN" u="sng" dirty="0" err="1">
                <a:hlinkClick r:id="rId2"/>
              </a:rPr>
              <a:t>args</a:t>
            </a:r>
            <a:r>
              <a:rPr lang="en-IN" u="sng" dirty="0">
                <a:hlinkClick r:id="rId2"/>
              </a:rPr>
              <a:t> in function</a:t>
            </a:r>
            <a:r>
              <a:rPr lang="en-IN" dirty="0"/>
              <a:t> definitions in Python is used to pass a variable number of arguments to a function. It is used to pass a non-</a:t>
            </a:r>
            <a:r>
              <a:rPr lang="en-IN" dirty="0" err="1"/>
              <a:t>keyworded</a:t>
            </a:r>
            <a:r>
              <a:rPr lang="en-IN" dirty="0"/>
              <a:t>, variable-length argument list.  </a:t>
            </a:r>
          </a:p>
          <a:p>
            <a:pPr lvl="1" algn="just" fontAlgn="base"/>
            <a:r>
              <a:rPr lang="en-IN" dirty="0"/>
              <a:t>The special syntax **</a:t>
            </a:r>
            <a:r>
              <a:rPr lang="en-IN" dirty="0" err="1"/>
              <a:t>kwargs</a:t>
            </a:r>
            <a:r>
              <a:rPr lang="en-IN" dirty="0"/>
              <a:t> in function definitions in Python is used to pass a </a:t>
            </a:r>
            <a:r>
              <a:rPr lang="en-IN" dirty="0" err="1"/>
              <a:t>keyworded</a:t>
            </a:r>
            <a:r>
              <a:rPr lang="en-IN" dirty="0"/>
              <a:t>, variable-length argument list. We use the name </a:t>
            </a:r>
            <a:r>
              <a:rPr lang="en-IN" dirty="0" err="1"/>
              <a:t>kwargs</a:t>
            </a:r>
            <a:r>
              <a:rPr lang="en-IN" dirty="0"/>
              <a:t> with the double star. The reason is that the double star allows us to pass through keyword arguments (and any number of them). </a:t>
            </a:r>
            <a:endParaRPr lang="en-IN" dirty="0" smtClean="0"/>
          </a:p>
          <a:p>
            <a:pPr lvl="1" algn="just" fontAlgn="base"/>
            <a:r>
              <a:rPr lang="en-IN" dirty="0"/>
              <a:t>If you do not know how many keyword arguments that will be passed into your function, add two asterisk: ** before the parameter name in the function definition</a:t>
            </a:r>
            <a:r>
              <a:rPr lang="en-IN" dirty="0" smtClean="0"/>
              <a:t>.</a:t>
            </a:r>
            <a:endParaRPr lang="en-IN" dirty="0"/>
          </a:p>
          <a:p>
            <a:pPr lvl="1" algn="just" fontAlgn="base"/>
            <a:r>
              <a:rPr lang="en-IN" dirty="0"/>
              <a:t>This way the function will receive a dictionary of arguments, and can access the items </a:t>
            </a:r>
            <a:r>
              <a:rPr lang="en-IN" dirty="0" smtClean="0"/>
              <a:t>accordingly.</a:t>
            </a:r>
            <a:endParaRPr lang="en-IN" dirty="0"/>
          </a:p>
          <a:p>
            <a:pPr algn="just"/>
            <a:endParaRPr lang="en-IN" dirty="0"/>
          </a:p>
        </p:txBody>
      </p:sp>
    </p:spTree>
    <p:extLst>
      <p:ext uri="{BB962C8B-B14F-4D97-AF65-F5344CB8AC3E}">
        <p14:creationId xmlns:p14="http://schemas.microsoft.com/office/powerpoint/2010/main" val="369210922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7201"/>
            <a:ext cx="5257800" cy="5571462"/>
          </a:xfrm>
        </p:spPr>
        <p:txBody>
          <a:bodyPr>
            <a:noAutofit/>
          </a:bodyPr>
          <a:lstStyle/>
          <a:p>
            <a:pPr marL="0" indent="0">
              <a:buNone/>
            </a:pPr>
            <a:r>
              <a:rPr lang="en-IN" sz="1800" dirty="0" err="1"/>
              <a:t>def</a:t>
            </a:r>
            <a:r>
              <a:rPr lang="en-IN" sz="1800" dirty="0"/>
              <a:t> myFun1(*</a:t>
            </a:r>
            <a:r>
              <a:rPr lang="en-IN" sz="1800" dirty="0" err="1"/>
              <a:t>argv</a:t>
            </a:r>
            <a:r>
              <a:rPr lang="en-IN" sz="1800" dirty="0"/>
              <a:t>): </a:t>
            </a:r>
          </a:p>
          <a:p>
            <a:pPr marL="0" indent="0">
              <a:buNone/>
            </a:pPr>
            <a:r>
              <a:rPr lang="en-IN" sz="1800" dirty="0" smtClean="0"/>
              <a:t>       for </a:t>
            </a:r>
            <a:r>
              <a:rPr lang="en-IN" sz="1800" dirty="0" err="1"/>
              <a:t>arg</a:t>
            </a:r>
            <a:r>
              <a:rPr lang="en-IN" sz="1800" dirty="0"/>
              <a:t> in </a:t>
            </a:r>
            <a:r>
              <a:rPr lang="en-IN" sz="1800" dirty="0" err="1"/>
              <a:t>argv</a:t>
            </a:r>
            <a:r>
              <a:rPr lang="en-IN" sz="1800" dirty="0"/>
              <a:t>: </a:t>
            </a:r>
          </a:p>
          <a:p>
            <a:pPr marL="0" indent="0">
              <a:buNone/>
            </a:pPr>
            <a:r>
              <a:rPr lang="en-IN" sz="1800" dirty="0" smtClean="0"/>
              <a:t>             print </a:t>
            </a:r>
            <a:r>
              <a:rPr lang="en-IN" sz="1800" dirty="0"/>
              <a:t>(</a:t>
            </a:r>
            <a:r>
              <a:rPr lang="en-IN" sz="1800" dirty="0" err="1"/>
              <a:t>arg</a:t>
            </a:r>
            <a:r>
              <a:rPr lang="en-IN" sz="1800" dirty="0"/>
              <a:t>) </a:t>
            </a:r>
          </a:p>
          <a:p>
            <a:pPr marL="0" indent="0">
              <a:buNone/>
            </a:pPr>
            <a:endParaRPr lang="en-IN" sz="1800" dirty="0"/>
          </a:p>
          <a:p>
            <a:pPr marL="0" indent="0">
              <a:buNone/>
            </a:pPr>
            <a:r>
              <a:rPr lang="en-IN" sz="1800" dirty="0" err="1"/>
              <a:t>def</a:t>
            </a:r>
            <a:r>
              <a:rPr lang="en-IN" sz="1800" dirty="0"/>
              <a:t> myFun2(**</a:t>
            </a:r>
            <a:r>
              <a:rPr lang="en-IN" sz="1800" dirty="0" err="1"/>
              <a:t>kwargs</a:t>
            </a:r>
            <a:r>
              <a:rPr lang="en-IN" sz="1800" dirty="0"/>
              <a:t>): </a:t>
            </a:r>
          </a:p>
          <a:p>
            <a:pPr marL="0" indent="0">
              <a:buNone/>
            </a:pPr>
            <a:r>
              <a:rPr lang="en-IN" sz="1800" dirty="0" smtClean="0"/>
              <a:t>       for </a:t>
            </a:r>
            <a:r>
              <a:rPr lang="en-IN" sz="1800" dirty="0"/>
              <a:t>key, value in </a:t>
            </a:r>
            <a:r>
              <a:rPr lang="en-IN" sz="1800" dirty="0" err="1"/>
              <a:t>kwargs.items</a:t>
            </a:r>
            <a:r>
              <a:rPr lang="en-IN" sz="1800" dirty="0"/>
              <a:t>(): </a:t>
            </a:r>
          </a:p>
          <a:p>
            <a:pPr marL="0" indent="0">
              <a:buNone/>
            </a:pPr>
            <a:r>
              <a:rPr lang="en-IN" sz="1800" dirty="0" smtClean="0"/>
              <a:t>             print </a:t>
            </a:r>
            <a:r>
              <a:rPr lang="en-IN" sz="1800" dirty="0"/>
              <a:t>("% s == % s" %(key, value)) </a:t>
            </a:r>
          </a:p>
          <a:p>
            <a:pPr marL="0" indent="0">
              <a:buNone/>
            </a:pPr>
            <a:endParaRPr lang="en-IN" sz="1800" dirty="0"/>
          </a:p>
          <a:p>
            <a:pPr marL="0" indent="0">
              <a:buNone/>
            </a:pPr>
            <a:r>
              <a:rPr lang="en-IN" sz="1800" dirty="0"/>
              <a:t># Driver code </a:t>
            </a:r>
          </a:p>
          <a:p>
            <a:pPr marL="0" indent="0">
              <a:buNone/>
            </a:pPr>
            <a:r>
              <a:rPr lang="en-IN" sz="1800" dirty="0"/>
              <a:t>print("Result of </a:t>
            </a:r>
            <a:r>
              <a:rPr lang="en-IN" sz="1800" dirty="0" smtClean="0"/>
              <a:t>*</a:t>
            </a:r>
            <a:r>
              <a:rPr lang="en-IN" sz="1800" dirty="0" err="1" smtClean="0"/>
              <a:t>args</a:t>
            </a:r>
            <a:r>
              <a:rPr lang="en-IN" sz="1800" dirty="0"/>
              <a:t>: ")</a:t>
            </a:r>
          </a:p>
          <a:p>
            <a:pPr marL="0" indent="0">
              <a:buNone/>
            </a:pPr>
            <a:r>
              <a:rPr lang="en-IN" sz="1800" dirty="0"/>
              <a:t>myFun1('Hello', 'Welcome', 'to', '</a:t>
            </a:r>
            <a:r>
              <a:rPr lang="en-IN" sz="1800" dirty="0" err="1"/>
              <a:t>GeeksforGeeks</a:t>
            </a:r>
            <a:r>
              <a:rPr lang="en-IN" sz="1800" dirty="0"/>
              <a:t>') </a:t>
            </a:r>
          </a:p>
          <a:p>
            <a:pPr marL="0" indent="0">
              <a:buNone/>
            </a:pPr>
            <a:endParaRPr lang="en-IN" sz="1800" dirty="0"/>
          </a:p>
          <a:p>
            <a:pPr marL="0" indent="0">
              <a:buNone/>
            </a:pPr>
            <a:r>
              <a:rPr lang="en-IN" sz="1800" dirty="0"/>
              <a:t>print("\</a:t>
            </a:r>
            <a:r>
              <a:rPr lang="en-IN" sz="1800" dirty="0" err="1"/>
              <a:t>nResult</a:t>
            </a:r>
            <a:r>
              <a:rPr lang="en-IN" sz="1800" dirty="0"/>
              <a:t> of **</a:t>
            </a:r>
            <a:r>
              <a:rPr lang="en-IN" sz="1800" dirty="0" err="1" smtClean="0"/>
              <a:t>kwargs</a:t>
            </a:r>
            <a:r>
              <a:rPr lang="en-IN" sz="1800" dirty="0" smtClean="0"/>
              <a:t>:")</a:t>
            </a:r>
            <a:endParaRPr lang="en-IN" sz="1800" dirty="0"/>
          </a:p>
          <a:p>
            <a:pPr marL="0" indent="0">
              <a:buNone/>
            </a:pPr>
            <a:r>
              <a:rPr lang="en-IN" sz="1800" dirty="0"/>
              <a:t>myFun2(first ='Geeks', mid ='for', last ='Geeks') </a:t>
            </a:r>
          </a:p>
          <a:p>
            <a:pPr marL="0" indent="0">
              <a:buNone/>
            </a:pPr>
            <a:endParaRPr lang="en-IN" sz="1800" dirty="0"/>
          </a:p>
        </p:txBody>
      </p:sp>
      <p:sp>
        <p:nvSpPr>
          <p:cNvPr id="6" name="Rectangle 2"/>
          <p:cNvSpPr>
            <a:spLocks noChangeArrowheads="1"/>
          </p:cNvSpPr>
          <p:nvPr/>
        </p:nvSpPr>
        <p:spPr bwMode="auto">
          <a:xfrm>
            <a:off x="7724630" y="1803067"/>
            <a:ext cx="2552133" cy="285972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chemeClr val="tx1"/>
                </a:solidFill>
                <a:effectLst/>
                <a:latin typeface="Consolas" panose="020B0609020204030204" pitchFamily="49" charset="0"/>
              </a:rPr>
              <a:t>Result of *</a:t>
            </a:r>
            <a:r>
              <a:rPr kumimoji="0" lang="en-US" altLang="en-US" b="0" i="0" u="none" strike="noStrike" cap="none" normalizeH="0" baseline="0" dirty="0" err="1" smtClean="0">
                <a:ln>
                  <a:noFill/>
                </a:ln>
                <a:solidFill>
                  <a:schemeClr val="tx1"/>
                </a:solidFill>
                <a:effectLst/>
                <a:latin typeface="Consolas" panose="020B0609020204030204" pitchFamily="49" charset="0"/>
              </a:rPr>
              <a:t>args</a:t>
            </a:r>
            <a:r>
              <a:rPr kumimoji="0" lang="en-US" altLang="en-US" b="0" i="0" u="none" strike="noStrike" cap="none" normalizeH="0" baseline="0" dirty="0" smtClean="0">
                <a:ln>
                  <a:noFill/>
                </a:ln>
                <a:solidFill>
                  <a:schemeClr val="tx1"/>
                </a:solidFill>
                <a:effectLst/>
                <a:latin typeface="Consolas" panose="020B0609020204030204" pitchFamily="49" charset="0"/>
              </a:rPr>
              <a:t>: </a:t>
            </a:r>
            <a:br>
              <a:rPr kumimoji="0" lang="en-US" altLang="en-US" b="0" i="0" u="none" strike="noStrike" cap="none" normalizeH="0" baseline="0" dirty="0" smtClean="0">
                <a:ln>
                  <a:noFill/>
                </a:ln>
                <a:solidFill>
                  <a:schemeClr val="tx1"/>
                </a:solidFill>
                <a:effectLst/>
                <a:latin typeface="Consolas" panose="020B0609020204030204" pitchFamily="49" charset="0"/>
              </a:rPr>
            </a:br>
            <a:r>
              <a:rPr kumimoji="0" lang="en-US" altLang="en-US" b="0" i="0" u="none" strike="noStrike" cap="none" normalizeH="0" baseline="0" dirty="0" smtClean="0">
                <a:ln>
                  <a:noFill/>
                </a:ln>
                <a:solidFill>
                  <a:schemeClr val="tx1"/>
                </a:solidFill>
                <a:effectLst/>
                <a:latin typeface="Consolas" panose="020B0609020204030204" pitchFamily="49" charset="0"/>
              </a:rPr>
              <a:t>Hello</a:t>
            </a:r>
            <a:br>
              <a:rPr kumimoji="0" lang="en-US" altLang="en-US" b="0" i="0" u="none" strike="noStrike" cap="none" normalizeH="0" baseline="0" dirty="0" smtClean="0">
                <a:ln>
                  <a:noFill/>
                </a:ln>
                <a:solidFill>
                  <a:schemeClr val="tx1"/>
                </a:solidFill>
                <a:effectLst/>
                <a:latin typeface="Consolas" panose="020B0609020204030204" pitchFamily="49" charset="0"/>
              </a:rPr>
            </a:br>
            <a:r>
              <a:rPr kumimoji="0" lang="en-US" altLang="en-US" b="0" i="0" u="none" strike="noStrike" cap="none" normalizeH="0" baseline="0" dirty="0" smtClean="0">
                <a:ln>
                  <a:noFill/>
                </a:ln>
                <a:solidFill>
                  <a:schemeClr val="tx1"/>
                </a:solidFill>
                <a:effectLst/>
                <a:latin typeface="Consolas" panose="020B0609020204030204" pitchFamily="49" charset="0"/>
              </a:rPr>
              <a:t>Welcome</a:t>
            </a:r>
            <a:br>
              <a:rPr kumimoji="0" lang="en-US" altLang="en-US" b="0" i="0" u="none" strike="noStrike" cap="none" normalizeH="0" baseline="0" dirty="0" smtClean="0">
                <a:ln>
                  <a:noFill/>
                </a:ln>
                <a:solidFill>
                  <a:schemeClr val="tx1"/>
                </a:solidFill>
                <a:effectLst/>
                <a:latin typeface="Consolas" panose="020B0609020204030204" pitchFamily="49" charset="0"/>
              </a:rPr>
            </a:br>
            <a:r>
              <a:rPr kumimoji="0" lang="en-US" altLang="en-US" b="0" i="0" u="none" strike="noStrike" cap="none" normalizeH="0" baseline="0" dirty="0" smtClean="0">
                <a:ln>
                  <a:noFill/>
                </a:ln>
                <a:solidFill>
                  <a:schemeClr val="tx1"/>
                </a:solidFill>
                <a:effectLst/>
                <a:latin typeface="Consolas" panose="020B0609020204030204" pitchFamily="49" charset="0"/>
              </a:rPr>
              <a:t>to</a:t>
            </a:r>
            <a:br>
              <a:rPr kumimoji="0" lang="en-US" altLang="en-US" b="0" i="0" u="none" strike="noStrike" cap="none" normalizeH="0" baseline="0" dirty="0" smtClean="0">
                <a:ln>
                  <a:noFill/>
                </a:ln>
                <a:solidFill>
                  <a:schemeClr val="tx1"/>
                </a:solidFill>
                <a:effectLst/>
                <a:latin typeface="Consolas" panose="020B0609020204030204" pitchFamily="49" charset="0"/>
              </a:rPr>
            </a:br>
            <a:r>
              <a:rPr kumimoji="0" lang="en-US" altLang="en-US" b="0" i="0" u="none" strike="noStrike" cap="none" normalizeH="0" baseline="0" dirty="0" err="1" smtClean="0">
                <a:ln>
                  <a:noFill/>
                </a:ln>
                <a:solidFill>
                  <a:schemeClr val="tx1"/>
                </a:solidFill>
                <a:effectLst/>
                <a:latin typeface="Consolas" panose="020B0609020204030204" pitchFamily="49" charset="0"/>
              </a:rPr>
              <a:t>GeeksforGeeks</a:t>
            </a:r>
            <a:r>
              <a:rPr kumimoji="0" lang="en-US" altLang="en-US" b="0" i="0" u="none" strike="noStrike" cap="none" normalizeH="0" baseline="0" dirty="0" smtClean="0">
                <a:ln>
                  <a:noFill/>
                </a:ln>
                <a:solidFill>
                  <a:schemeClr val="tx1"/>
                </a:solidFill>
                <a:effectLst/>
                <a:latin typeface="Consolas" panose="020B0609020204030204" pitchFamily="49" charset="0"/>
              </a:rPr>
              <a:t/>
            </a:r>
            <a:br>
              <a:rPr kumimoji="0" lang="en-US" altLang="en-US" b="0" i="0" u="none" strike="noStrike" cap="none" normalizeH="0" baseline="0" dirty="0" smtClean="0">
                <a:ln>
                  <a:noFill/>
                </a:ln>
                <a:solidFill>
                  <a:schemeClr val="tx1"/>
                </a:solidFill>
                <a:effectLst/>
                <a:latin typeface="Consolas" panose="020B0609020204030204" pitchFamily="49" charset="0"/>
              </a:rPr>
            </a:br>
            <a:r>
              <a:rPr kumimoji="0" lang="en-US" altLang="en-US" b="0" i="0" u="none" strike="noStrike" cap="none" normalizeH="0" baseline="0" dirty="0" smtClean="0">
                <a:ln>
                  <a:noFill/>
                </a:ln>
                <a:solidFill>
                  <a:schemeClr val="tx1"/>
                </a:solidFill>
                <a:effectLst/>
                <a:latin typeface="Consolas" panose="020B0609020204030204" pitchFamily="49" charset="0"/>
              </a:rPr>
              <a:t/>
            </a:r>
            <a:br>
              <a:rPr kumimoji="0" lang="en-US" altLang="en-US" b="0" i="0" u="none" strike="noStrike" cap="none" normalizeH="0" baseline="0" dirty="0" smtClean="0">
                <a:ln>
                  <a:noFill/>
                </a:ln>
                <a:solidFill>
                  <a:schemeClr val="tx1"/>
                </a:solidFill>
                <a:effectLst/>
                <a:latin typeface="Consolas" panose="020B0609020204030204" pitchFamily="49" charset="0"/>
              </a:rPr>
            </a:br>
            <a:r>
              <a:rPr kumimoji="0" lang="en-US" altLang="en-US" b="0" i="0" u="none" strike="noStrike" cap="none" normalizeH="0" baseline="0" dirty="0" smtClean="0">
                <a:ln>
                  <a:noFill/>
                </a:ln>
                <a:solidFill>
                  <a:schemeClr val="tx1"/>
                </a:solidFill>
                <a:effectLst/>
                <a:latin typeface="Consolas" panose="020B0609020204030204" pitchFamily="49" charset="0"/>
              </a:rPr>
              <a:t>Result of **</a:t>
            </a:r>
            <a:r>
              <a:rPr kumimoji="0" lang="en-US" altLang="en-US" b="0" i="0" u="none" strike="noStrike" cap="none" normalizeH="0" baseline="0" dirty="0" err="1" smtClean="0">
                <a:ln>
                  <a:noFill/>
                </a:ln>
                <a:solidFill>
                  <a:schemeClr val="tx1"/>
                </a:solidFill>
                <a:effectLst/>
                <a:latin typeface="Consolas" panose="020B0609020204030204" pitchFamily="49" charset="0"/>
              </a:rPr>
              <a:t>kwargs</a:t>
            </a:r>
            <a:r>
              <a:rPr kumimoji="0" lang="en-US" altLang="en-US" b="0" i="0" u="none" strike="noStrike" cap="none" normalizeH="0" baseline="0" dirty="0" smtClean="0">
                <a:ln>
                  <a:noFill/>
                </a:ln>
                <a:solidFill>
                  <a:schemeClr val="tx1"/>
                </a:solidFill>
                <a:effectLst/>
                <a:latin typeface="Consolas" panose="020B0609020204030204" pitchFamily="49" charset="0"/>
              </a:rPr>
              <a:t>:</a:t>
            </a:r>
            <a:br>
              <a:rPr kumimoji="0" lang="en-US" altLang="en-US" b="0" i="0" u="none" strike="noStrike" cap="none" normalizeH="0" baseline="0" dirty="0" smtClean="0">
                <a:ln>
                  <a:noFill/>
                </a:ln>
                <a:solidFill>
                  <a:schemeClr val="tx1"/>
                </a:solidFill>
                <a:effectLst/>
                <a:latin typeface="Consolas" panose="020B0609020204030204" pitchFamily="49" charset="0"/>
              </a:rPr>
            </a:br>
            <a:r>
              <a:rPr kumimoji="0" lang="en-US" altLang="en-US" b="0" i="0" u="none" strike="noStrike" cap="none" normalizeH="0" baseline="0" dirty="0" smtClean="0">
                <a:ln>
                  <a:noFill/>
                </a:ln>
                <a:solidFill>
                  <a:schemeClr val="tx1"/>
                </a:solidFill>
                <a:effectLst/>
                <a:latin typeface="Consolas" panose="020B0609020204030204" pitchFamily="49" charset="0"/>
              </a:rPr>
              <a:t>first == Geeks</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chemeClr val="tx1"/>
                </a:solidFill>
                <a:effectLst/>
                <a:latin typeface="Consolas" panose="020B0609020204030204" pitchFamily="49" charset="0"/>
              </a:rPr>
              <a:t>Mid ==</a:t>
            </a:r>
            <a:r>
              <a:rPr kumimoji="0" lang="en-US" altLang="en-US" b="0" i="0" u="none" strike="noStrike" cap="none" normalizeH="0" dirty="0" smtClean="0">
                <a:ln>
                  <a:noFill/>
                </a:ln>
                <a:solidFill>
                  <a:schemeClr val="tx1"/>
                </a:solidFill>
                <a:effectLst/>
                <a:latin typeface="Consolas" panose="020B0609020204030204" pitchFamily="49" charset="0"/>
              </a:rPr>
              <a:t> for</a:t>
            </a:r>
            <a:r>
              <a:rPr kumimoji="0" lang="en-US" altLang="en-US" b="0" i="0" u="none" strike="noStrike" cap="none" normalizeH="0" baseline="0" dirty="0" smtClean="0">
                <a:ln>
                  <a:noFill/>
                </a:ln>
                <a:solidFill>
                  <a:schemeClr val="tx1"/>
                </a:solidFill>
                <a:effectLst/>
                <a:latin typeface="Consolas" panose="020B0609020204030204" pitchFamily="49" charset="0"/>
              </a:rPr>
              <a:t/>
            </a:r>
            <a:br>
              <a:rPr kumimoji="0" lang="en-US" altLang="en-US" b="0" i="0" u="none" strike="noStrike" cap="none" normalizeH="0" baseline="0" dirty="0" smtClean="0">
                <a:ln>
                  <a:noFill/>
                </a:ln>
                <a:solidFill>
                  <a:schemeClr val="tx1"/>
                </a:solidFill>
                <a:effectLst/>
                <a:latin typeface="Consolas" panose="020B0609020204030204" pitchFamily="49" charset="0"/>
              </a:rPr>
            </a:br>
            <a:r>
              <a:rPr kumimoji="0" lang="en-US" altLang="en-US" b="0" i="0" u="none" strike="noStrike" cap="none" normalizeH="0" baseline="0" dirty="0" smtClean="0">
                <a:ln>
                  <a:noFill/>
                </a:ln>
                <a:solidFill>
                  <a:schemeClr val="tx1"/>
                </a:solidFill>
                <a:effectLst/>
                <a:latin typeface="Consolas" panose="020B0609020204030204" pitchFamily="49" charset="0"/>
              </a:rPr>
              <a:t>last == Geeks</a:t>
            </a:r>
            <a:r>
              <a:rPr kumimoji="0" lang="en-US" altLang="en-US" b="0" i="0" u="none" strike="noStrike" cap="none" normalizeH="0" baseline="0" dirty="0" smtClean="0">
                <a:ln>
                  <a:noFill/>
                </a:ln>
                <a:solidFill>
                  <a:schemeClr val="tx1"/>
                </a:solidFill>
                <a:effectLst/>
              </a:rPr>
              <a:t> </a:t>
            </a:r>
            <a:endParaRPr kumimoji="0" lang="en-US" altLang="en-US" b="0" i="0" u="none" strike="noStrike" cap="none" normalizeH="0" baseline="0" dirty="0" smtClean="0">
              <a:ln>
                <a:noFill/>
              </a:ln>
              <a:solidFill>
                <a:schemeClr val="tx1"/>
              </a:solidFill>
              <a:effectLst/>
              <a:latin typeface="Arial" pitchFamily="34" charset="0"/>
            </a:endParaRPr>
          </a:p>
        </p:txBody>
      </p:sp>
      <p:sp>
        <p:nvSpPr>
          <p:cNvPr id="7" name="TextBox 6"/>
          <p:cNvSpPr txBox="1"/>
          <p:nvPr/>
        </p:nvSpPr>
        <p:spPr>
          <a:xfrm>
            <a:off x="7724630" y="1173707"/>
            <a:ext cx="2511188" cy="4001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smtClean="0"/>
              <a:t>Output</a:t>
            </a:r>
            <a:endParaRPr lang="en-IN" sz="2000" b="1"/>
          </a:p>
        </p:txBody>
      </p:sp>
    </p:spTree>
    <p:extLst>
      <p:ext uri="{BB962C8B-B14F-4D97-AF65-F5344CB8AC3E}">
        <p14:creationId xmlns:p14="http://schemas.microsoft.com/office/powerpoint/2010/main" val="246729017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a:t>Programming Constructs </a:t>
            </a:r>
            <a:r>
              <a:rPr lang="en-IN" b="1" smtClean="0"/>
              <a:t>and Control </a:t>
            </a:r>
            <a:r>
              <a:rPr lang="en-IN" b="1"/>
              <a:t>Flow</a:t>
            </a:r>
            <a:endParaRPr lang="en-IN"/>
          </a:p>
        </p:txBody>
      </p:sp>
      <p:sp>
        <p:nvSpPr>
          <p:cNvPr id="3" name="Content Placeholder 2"/>
          <p:cNvSpPr>
            <a:spLocks noGrp="1"/>
          </p:cNvSpPr>
          <p:nvPr>
            <p:ph idx="1"/>
          </p:nvPr>
        </p:nvSpPr>
        <p:spPr/>
        <p:txBody>
          <a:bodyPr>
            <a:noAutofit/>
          </a:bodyPr>
          <a:lstStyle/>
          <a:p>
            <a:pPr algn="just"/>
            <a:r>
              <a:rPr lang="en-IN" sz="2400" smtClean="0"/>
              <a:t>A program’s </a:t>
            </a:r>
            <a:r>
              <a:rPr lang="en-IN" sz="2400" b="1" smtClean="0"/>
              <a:t>control flow </a:t>
            </a:r>
            <a:r>
              <a:rPr lang="en-IN" sz="2400" smtClean="0"/>
              <a:t>is the order in which the program’s code executes.</a:t>
            </a:r>
          </a:p>
          <a:p>
            <a:pPr algn="just">
              <a:buFont typeface="Wingdings" panose="05000000000000000000" pitchFamily="2" charset="2"/>
              <a:buChar char="v"/>
            </a:pPr>
            <a:r>
              <a:rPr lang="en-IN" b="1"/>
              <a:t>Programming </a:t>
            </a:r>
            <a:r>
              <a:rPr lang="en-IN" b="1" smtClean="0"/>
              <a:t>Constructs:</a:t>
            </a:r>
            <a:endParaRPr lang="en-IN" b="1"/>
          </a:p>
          <a:p>
            <a:pPr lvl="1" algn="just"/>
            <a:r>
              <a:rPr lang="en-IN"/>
              <a:t>Programming constructs are basic building blocks that can be used to control computer programs. There are three main programming constructs. They are...</a:t>
            </a:r>
          </a:p>
          <a:p>
            <a:pPr lvl="2" algn="just"/>
            <a:r>
              <a:rPr lang="en-IN" sz="2400" smtClean="0"/>
              <a:t>Sequence </a:t>
            </a:r>
            <a:r>
              <a:rPr lang="en-IN" sz="2400"/>
              <a:t>statements</a:t>
            </a:r>
          </a:p>
          <a:p>
            <a:pPr lvl="2" algn="just"/>
            <a:r>
              <a:rPr lang="en-IN" sz="2400"/>
              <a:t>Selection statements</a:t>
            </a:r>
          </a:p>
          <a:p>
            <a:pPr lvl="2" algn="just"/>
            <a:r>
              <a:rPr lang="en-IN" sz="2400"/>
              <a:t>Iteration </a:t>
            </a:r>
            <a:r>
              <a:rPr lang="en-IN" sz="2400" smtClean="0"/>
              <a:t>or looping statements</a:t>
            </a:r>
            <a:endParaRPr lang="en-IN" sz="2400"/>
          </a:p>
          <a:p>
            <a:pPr lvl="1" algn="just"/>
            <a:r>
              <a:rPr lang="en-IN"/>
              <a:t>These three constructs are extremely important. They can help you control the flow of your program; allowing you to specify how or when parts of your code are executed.</a:t>
            </a:r>
          </a:p>
          <a:p>
            <a:pPr algn="just"/>
            <a:endParaRPr lang="en-IN" sz="2400"/>
          </a:p>
          <a:p>
            <a:pPr algn="just"/>
            <a:endParaRPr lang="en-IN" sz="2400"/>
          </a:p>
        </p:txBody>
      </p:sp>
    </p:spTree>
    <p:extLst>
      <p:ext uri="{BB962C8B-B14F-4D97-AF65-F5344CB8AC3E}">
        <p14:creationId xmlns:p14="http://schemas.microsoft.com/office/powerpoint/2010/main" val="290503473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6888"/>
            <a:ext cx="10515600" cy="603866"/>
          </a:xfrm>
        </p:spPr>
        <p:txBody>
          <a:bodyPr>
            <a:normAutofit fontScale="90000"/>
          </a:bodyPr>
          <a:lstStyle/>
          <a:p>
            <a:pPr algn="ctr"/>
            <a:r>
              <a:rPr lang="en-IN" sz="4000" b="1" dirty="0">
                <a:latin typeface="+mn-lt"/>
              </a:rPr>
              <a:t>Functions: Positional Arguments</a:t>
            </a:r>
          </a:p>
        </p:txBody>
      </p:sp>
      <p:sp>
        <p:nvSpPr>
          <p:cNvPr id="3" name="Content Placeholder 2"/>
          <p:cNvSpPr>
            <a:spLocks noGrp="1"/>
          </p:cNvSpPr>
          <p:nvPr>
            <p:ph idx="1"/>
          </p:nvPr>
        </p:nvSpPr>
        <p:spPr>
          <a:xfrm>
            <a:off x="1029269" y="1146411"/>
            <a:ext cx="10515600" cy="5450941"/>
          </a:xfrm>
        </p:spPr>
        <p:txBody>
          <a:bodyPr>
            <a:normAutofit fontScale="55000" lnSpcReduction="20000"/>
          </a:bodyPr>
          <a:lstStyle/>
          <a:p>
            <a:pPr algn="just"/>
            <a:r>
              <a:rPr lang="en-IN" sz="3600" dirty="0"/>
              <a:t>We used the </a:t>
            </a:r>
            <a:r>
              <a:rPr lang="en-IN" sz="3600" u="sng" dirty="0" smtClean="0">
                <a:hlinkClick r:id="rId2"/>
              </a:rPr>
              <a:t>Positional </a:t>
            </a:r>
            <a:r>
              <a:rPr lang="en-IN" sz="3600" u="sng" dirty="0">
                <a:hlinkClick r:id="rId2"/>
              </a:rPr>
              <a:t>argument</a:t>
            </a:r>
            <a:r>
              <a:rPr lang="en-IN" sz="3600" dirty="0"/>
              <a:t> during the function call so that the first argument (or value) is assigned to name and the second argument (or value) is assigned to age. By changing the position, or if you forget the order of the positions, the values can be used in the wrong places, as shown in the Case-2 example below, where 27 is assigned to the name and </a:t>
            </a:r>
            <a:r>
              <a:rPr lang="en-IN" sz="3600" dirty="0" err="1"/>
              <a:t>Suraj</a:t>
            </a:r>
            <a:r>
              <a:rPr lang="en-IN" sz="3600" dirty="0"/>
              <a:t> is assigned to the age</a:t>
            </a:r>
            <a:r>
              <a:rPr lang="en-IN" sz="3600" dirty="0" smtClean="0"/>
              <a:t>.</a:t>
            </a:r>
          </a:p>
          <a:p>
            <a:pPr marL="0" indent="0">
              <a:buNone/>
            </a:pPr>
            <a:r>
              <a:rPr lang="en-IN" sz="3600" dirty="0" smtClean="0"/>
              <a:t>    </a:t>
            </a:r>
            <a:r>
              <a:rPr lang="en-IN" sz="3600" dirty="0" err="1" smtClean="0"/>
              <a:t>def</a:t>
            </a:r>
            <a:r>
              <a:rPr lang="en-IN" sz="3600" dirty="0" smtClean="0"/>
              <a:t> </a:t>
            </a:r>
            <a:r>
              <a:rPr lang="en-IN" sz="3600" dirty="0" err="1"/>
              <a:t>nameAge</a:t>
            </a:r>
            <a:r>
              <a:rPr lang="en-IN" sz="3600" dirty="0"/>
              <a:t>(name, age):</a:t>
            </a:r>
          </a:p>
          <a:p>
            <a:pPr marL="0" indent="0">
              <a:buNone/>
            </a:pPr>
            <a:r>
              <a:rPr lang="en-IN" sz="3600" dirty="0"/>
              <a:t>	print("Hi, I am", name</a:t>
            </a:r>
            <a:r>
              <a:rPr lang="en-IN" sz="3600" dirty="0" smtClean="0"/>
              <a:t>)				</a:t>
            </a:r>
            <a:endParaRPr lang="en-IN" sz="3600" b="1" dirty="0"/>
          </a:p>
          <a:p>
            <a:pPr marL="0" indent="0">
              <a:buNone/>
            </a:pPr>
            <a:r>
              <a:rPr lang="en-IN" sz="3600" dirty="0"/>
              <a:t>	print("My age is ", age)</a:t>
            </a:r>
          </a:p>
          <a:p>
            <a:pPr marL="0" indent="0">
              <a:buNone/>
            </a:pPr>
            <a:endParaRPr lang="en-IN" dirty="0"/>
          </a:p>
          <a:p>
            <a:pPr marL="0" indent="0">
              <a:buNone/>
            </a:pPr>
            <a:r>
              <a:rPr lang="en-IN" sz="3600" dirty="0" smtClean="0"/>
              <a:t># </a:t>
            </a:r>
            <a:r>
              <a:rPr lang="en-IN" sz="3600" dirty="0"/>
              <a:t>You will get correct output because </a:t>
            </a:r>
            <a:r>
              <a:rPr lang="en-IN" sz="3600" dirty="0" smtClean="0"/>
              <a:t>			</a:t>
            </a:r>
            <a:r>
              <a:rPr lang="en-IN" sz="3600" b="1" dirty="0" smtClean="0"/>
              <a:t>Output:</a:t>
            </a:r>
            <a:endParaRPr lang="en-IN" sz="3600" b="1" dirty="0"/>
          </a:p>
          <a:p>
            <a:pPr marL="0" indent="0">
              <a:buNone/>
            </a:pPr>
            <a:r>
              <a:rPr lang="en-IN" sz="3600" dirty="0"/>
              <a:t># argument is given in </a:t>
            </a:r>
            <a:r>
              <a:rPr lang="en-IN" sz="3600" dirty="0" smtClean="0"/>
              <a:t>order					</a:t>
            </a:r>
          </a:p>
          <a:p>
            <a:pPr marL="0" indent="0">
              <a:buNone/>
            </a:pPr>
            <a:r>
              <a:rPr lang="en-IN" sz="3600" dirty="0" smtClean="0"/>
              <a:t>print("Case-1:")</a:t>
            </a:r>
          </a:p>
          <a:p>
            <a:pPr marL="0" indent="0">
              <a:buNone/>
            </a:pPr>
            <a:r>
              <a:rPr lang="en-IN" sz="3600" dirty="0" err="1" smtClean="0"/>
              <a:t>nameAge</a:t>
            </a:r>
            <a:r>
              <a:rPr lang="en-IN" sz="3600" dirty="0"/>
              <a:t>("</a:t>
            </a:r>
            <a:r>
              <a:rPr lang="en-IN" sz="3600" dirty="0" err="1"/>
              <a:t>Suraj</a:t>
            </a:r>
            <a:r>
              <a:rPr lang="en-IN" sz="3600" dirty="0"/>
              <a:t>", 27)</a:t>
            </a:r>
          </a:p>
          <a:p>
            <a:pPr marL="0" indent="0">
              <a:buNone/>
            </a:pPr>
            <a:r>
              <a:rPr lang="en-IN" sz="3600" dirty="0"/>
              <a:t># You will get incorrect output because</a:t>
            </a:r>
          </a:p>
          <a:p>
            <a:pPr marL="0" indent="0">
              <a:buNone/>
            </a:pPr>
            <a:r>
              <a:rPr lang="en-IN" sz="3600" dirty="0"/>
              <a:t># argument is not in order</a:t>
            </a:r>
          </a:p>
          <a:p>
            <a:pPr marL="0" indent="0">
              <a:buNone/>
            </a:pPr>
            <a:r>
              <a:rPr lang="en-IN" sz="3600" dirty="0"/>
              <a:t>print("\nCase-2:")</a:t>
            </a:r>
          </a:p>
          <a:p>
            <a:pPr marL="0" indent="0">
              <a:buNone/>
            </a:pPr>
            <a:r>
              <a:rPr lang="en-IN" sz="3600" dirty="0" err="1"/>
              <a:t>nameAge</a:t>
            </a:r>
            <a:r>
              <a:rPr lang="en-IN" sz="3600" dirty="0"/>
              <a:t>(27, "</a:t>
            </a:r>
            <a:r>
              <a:rPr lang="en-IN" sz="3600" dirty="0" err="1"/>
              <a:t>Suraj</a:t>
            </a:r>
            <a:r>
              <a:rPr lang="en-IN" sz="3600" dirty="0"/>
              <a:t>")</a:t>
            </a:r>
          </a:p>
          <a:p>
            <a:pPr marL="0" indent="0">
              <a:buNone/>
            </a:pPr>
            <a:endParaRPr lang="en-IN" dirty="0"/>
          </a:p>
        </p:txBody>
      </p:sp>
      <p:sp>
        <p:nvSpPr>
          <p:cNvPr id="4" name="Rectangle 1"/>
          <p:cNvSpPr>
            <a:spLocks noChangeArrowheads="1"/>
          </p:cNvSpPr>
          <p:nvPr/>
        </p:nvSpPr>
        <p:spPr bwMode="auto">
          <a:xfrm>
            <a:off x="7536160" y="4077072"/>
            <a:ext cx="2279177" cy="184665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smtClean="0">
                <a:ln>
                  <a:noFill/>
                </a:ln>
                <a:solidFill>
                  <a:schemeClr val="tx1"/>
                </a:solidFill>
                <a:effectLst/>
                <a:latin typeface="Consolas" panose="020B0609020204030204" pitchFamily="49" charset="0"/>
              </a:rPr>
              <a:t>Case-1:</a:t>
            </a:r>
            <a:r>
              <a:rPr kumimoji="0" lang="en-US" altLang="en-US" sz="2000" b="0" i="0" u="none" strike="noStrike" cap="none" normalizeH="0" baseline="0" dirty="0" smtClean="0">
                <a:ln>
                  <a:noFill/>
                </a:ln>
                <a:solidFill>
                  <a:schemeClr val="tx1"/>
                </a:solidFill>
                <a:effectLst/>
                <a:latin typeface="Consolas" panose="020B0609020204030204" pitchFamily="49" charset="0"/>
              </a:rPr>
              <a:t/>
            </a:r>
            <a:br>
              <a:rPr kumimoji="0" lang="en-US" altLang="en-US" sz="2000" b="0" i="0" u="none" strike="noStrike" cap="none" normalizeH="0" baseline="0" dirty="0" smtClean="0">
                <a:ln>
                  <a:noFill/>
                </a:ln>
                <a:solidFill>
                  <a:schemeClr val="tx1"/>
                </a:solidFill>
                <a:effectLst/>
                <a:latin typeface="Consolas" panose="020B0609020204030204" pitchFamily="49" charset="0"/>
              </a:rPr>
            </a:br>
            <a:r>
              <a:rPr kumimoji="0" lang="en-US" altLang="en-US" sz="2000" b="0" i="0" u="none" strike="noStrike" cap="none" normalizeH="0" baseline="0" dirty="0" smtClean="0">
                <a:ln>
                  <a:noFill/>
                </a:ln>
                <a:solidFill>
                  <a:schemeClr val="tx1"/>
                </a:solidFill>
                <a:effectLst/>
                <a:latin typeface="Consolas" panose="020B0609020204030204" pitchFamily="49" charset="0"/>
              </a:rPr>
              <a:t>Hi, I am </a:t>
            </a:r>
            <a:r>
              <a:rPr kumimoji="0" lang="en-US" altLang="en-US" sz="2000" b="0" i="0" u="none" strike="noStrike" cap="none" normalizeH="0" baseline="0" dirty="0" err="1" smtClean="0">
                <a:ln>
                  <a:noFill/>
                </a:ln>
                <a:solidFill>
                  <a:schemeClr val="tx1"/>
                </a:solidFill>
                <a:effectLst/>
                <a:latin typeface="Consolas" panose="020B0609020204030204" pitchFamily="49" charset="0"/>
              </a:rPr>
              <a:t>Suraj</a:t>
            </a:r>
            <a:r>
              <a:rPr kumimoji="0" lang="en-US" altLang="en-US" sz="2000" b="0" i="0" u="none" strike="noStrike" cap="none" normalizeH="0" baseline="0" dirty="0" smtClean="0">
                <a:ln>
                  <a:noFill/>
                </a:ln>
                <a:solidFill>
                  <a:schemeClr val="tx1"/>
                </a:solidFill>
                <a:effectLst/>
                <a:latin typeface="Consolas" panose="020B0609020204030204" pitchFamily="49" charset="0"/>
              </a:rPr>
              <a:t/>
            </a:r>
            <a:br>
              <a:rPr kumimoji="0" lang="en-US" altLang="en-US" sz="2000" b="0" i="0" u="none" strike="noStrike" cap="none" normalizeH="0" baseline="0" dirty="0" smtClean="0">
                <a:ln>
                  <a:noFill/>
                </a:ln>
                <a:solidFill>
                  <a:schemeClr val="tx1"/>
                </a:solidFill>
                <a:effectLst/>
                <a:latin typeface="Consolas" panose="020B0609020204030204" pitchFamily="49" charset="0"/>
              </a:rPr>
            </a:br>
            <a:r>
              <a:rPr kumimoji="0" lang="en-US" altLang="en-US" sz="2000" b="0" i="0" u="none" strike="noStrike" cap="none" normalizeH="0" baseline="0" dirty="0" smtClean="0">
                <a:ln>
                  <a:noFill/>
                </a:ln>
                <a:solidFill>
                  <a:schemeClr val="tx1"/>
                </a:solidFill>
                <a:effectLst/>
                <a:latin typeface="Consolas" panose="020B0609020204030204" pitchFamily="49" charset="0"/>
              </a:rPr>
              <a:t>My age is 27</a:t>
            </a:r>
            <a:br>
              <a:rPr kumimoji="0" lang="en-US" altLang="en-US" sz="2000" b="0" i="0" u="none" strike="noStrike" cap="none" normalizeH="0" baseline="0" dirty="0" smtClean="0">
                <a:ln>
                  <a:noFill/>
                </a:ln>
                <a:solidFill>
                  <a:schemeClr val="tx1"/>
                </a:solidFill>
                <a:effectLst/>
                <a:latin typeface="Consolas" panose="020B0609020204030204" pitchFamily="49" charset="0"/>
              </a:rPr>
            </a:br>
            <a:r>
              <a:rPr kumimoji="0" lang="en-US" altLang="en-US" sz="2000" b="1" i="0" u="none" strike="noStrike" cap="none" normalizeH="0" baseline="0" dirty="0" smtClean="0">
                <a:ln>
                  <a:noFill/>
                </a:ln>
                <a:solidFill>
                  <a:schemeClr val="tx1"/>
                </a:solidFill>
                <a:effectLst/>
                <a:latin typeface="Consolas" panose="020B0609020204030204" pitchFamily="49" charset="0"/>
              </a:rPr>
              <a:t>Case-2:</a:t>
            </a:r>
            <a:r>
              <a:rPr kumimoji="0" lang="en-US" altLang="en-US" sz="2000" b="0" i="0" u="none" strike="noStrike" cap="none" normalizeH="0" baseline="0" dirty="0" smtClean="0">
                <a:ln>
                  <a:noFill/>
                </a:ln>
                <a:solidFill>
                  <a:schemeClr val="tx1"/>
                </a:solidFill>
                <a:effectLst/>
                <a:latin typeface="Consolas" panose="020B0609020204030204" pitchFamily="49" charset="0"/>
              </a:rPr>
              <a:t/>
            </a:r>
            <a:br>
              <a:rPr kumimoji="0" lang="en-US" altLang="en-US" sz="2000" b="0" i="0" u="none" strike="noStrike" cap="none" normalizeH="0" baseline="0" dirty="0" smtClean="0">
                <a:ln>
                  <a:noFill/>
                </a:ln>
                <a:solidFill>
                  <a:schemeClr val="tx1"/>
                </a:solidFill>
                <a:effectLst/>
                <a:latin typeface="Consolas" panose="020B0609020204030204" pitchFamily="49" charset="0"/>
              </a:rPr>
            </a:br>
            <a:r>
              <a:rPr kumimoji="0" lang="en-US" altLang="en-US" sz="2000" b="0" i="0" u="none" strike="noStrike" cap="none" normalizeH="0" baseline="0" dirty="0" smtClean="0">
                <a:ln>
                  <a:noFill/>
                </a:ln>
                <a:solidFill>
                  <a:schemeClr val="tx1"/>
                </a:solidFill>
                <a:effectLst/>
                <a:latin typeface="Consolas" panose="020B0609020204030204" pitchFamily="49" charset="0"/>
              </a:rPr>
              <a:t>Hi, I am 27</a:t>
            </a:r>
            <a:br>
              <a:rPr kumimoji="0" lang="en-US" altLang="en-US" sz="2000" b="0" i="0" u="none" strike="noStrike" cap="none" normalizeH="0" baseline="0" dirty="0" smtClean="0">
                <a:ln>
                  <a:noFill/>
                </a:ln>
                <a:solidFill>
                  <a:schemeClr val="tx1"/>
                </a:solidFill>
                <a:effectLst/>
                <a:latin typeface="Consolas" panose="020B0609020204030204" pitchFamily="49" charset="0"/>
              </a:rPr>
            </a:br>
            <a:r>
              <a:rPr kumimoji="0" lang="en-US" altLang="en-US" sz="2000" b="0" i="0" u="none" strike="noStrike" cap="none" normalizeH="0" baseline="0" dirty="0" smtClean="0">
                <a:ln>
                  <a:noFill/>
                </a:ln>
                <a:solidFill>
                  <a:schemeClr val="tx1"/>
                </a:solidFill>
                <a:effectLst/>
                <a:latin typeface="Consolas" panose="020B0609020204030204" pitchFamily="49" charset="0"/>
              </a:rPr>
              <a:t>My age is </a:t>
            </a:r>
            <a:r>
              <a:rPr kumimoji="0" lang="en-US" altLang="en-US" sz="2000" b="0" i="0" u="none" strike="noStrike" cap="none" normalizeH="0" baseline="0" dirty="0" err="1" smtClean="0">
                <a:ln>
                  <a:noFill/>
                </a:ln>
                <a:solidFill>
                  <a:schemeClr val="tx1"/>
                </a:solidFill>
                <a:effectLst/>
                <a:latin typeface="Consolas" panose="020B0609020204030204" pitchFamily="49" charset="0"/>
              </a:rPr>
              <a:t>Suraj</a:t>
            </a:r>
            <a:r>
              <a:rPr kumimoji="0" lang="en-US" altLang="en-US"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57188638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332"/>
          </a:xfrm>
        </p:spPr>
        <p:txBody>
          <a:bodyPr>
            <a:normAutofit fontScale="90000"/>
          </a:bodyPr>
          <a:lstStyle/>
          <a:p>
            <a:pPr algn="ctr"/>
            <a:r>
              <a:rPr lang="en-IN" sz="3600" b="1" dirty="0">
                <a:latin typeface="+mn-lt"/>
              </a:rPr>
              <a:t>Positional-Only </a:t>
            </a:r>
            <a:r>
              <a:rPr lang="en-IN" sz="3600" b="1" dirty="0" smtClean="0">
                <a:latin typeface="+mn-lt"/>
              </a:rPr>
              <a:t>Arguments</a:t>
            </a:r>
            <a:endParaRPr lang="en-IN" sz="3600" b="1" dirty="0">
              <a:latin typeface="+mn-lt"/>
            </a:endParaRPr>
          </a:p>
        </p:txBody>
      </p:sp>
      <p:sp>
        <p:nvSpPr>
          <p:cNvPr id="3" name="Content Placeholder 2"/>
          <p:cNvSpPr>
            <a:spLocks noGrp="1"/>
          </p:cNvSpPr>
          <p:nvPr>
            <p:ph idx="1"/>
          </p:nvPr>
        </p:nvSpPr>
        <p:spPr>
          <a:xfrm>
            <a:off x="838200" y="1052736"/>
            <a:ext cx="10515600" cy="5400600"/>
          </a:xfrm>
        </p:spPr>
        <p:txBody>
          <a:bodyPr>
            <a:normAutofit fontScale="62500" lnSpcReduction="20000"/>
          </a:bodyPr>
          <a:lstStyle/>
          <a:p>
            <a:pPr algn="just"/>
            <a:r>
              <a:rPr lang="en-IN" dirty="0"/>
              <a:t>You can specify that a function can have ONLY positional arguments, or ONLY keyword arguments.</a:t>
            </a:r>
          </a:p>
          <a:p>
            <a:pPr algn="just"/>
            <a:r>
              <a:rPr lang="en-IN" dirty="0" smtClean="0"/>
              <a:t>To </a:t>
            </a:r>
            <a:r>
              <a:rPr lang="en-IN" dirty="0"/>
              <a:t>specify that a function can have only positional arguments, add </a:t>
            </a:r>
            <a:r>
              <a:rPr lang="en-IN" dirty="0" smtClean="0"/>
              <a:t> , </a:t>
            </a:r>
            <a:r>
              <a:rPr lang="en-IN" dirty="0"/>
              <a:t>/ after the </a:t>
            </a:r>
            <a:r>
              <a:rPr lang="en-IN" dirty="0" smtClean="0"/>
              <a:t>arguments:</a:t>
            </a:r>
          </a:p>
          <a:p>
            <a:pPr marL="0" indent="0">
              <a:buNone/>
            </a:pPr>
            <a:r>
              <a:rPr lang="en-IN" dirty="0"/>
              <a:t> </a:t>
            </a:r>
            <a:r>
              <a:rPr lang="en-IN" dirty="0" smtClean="0"/>
              <a:t>  </a:t>
            </a:r>
            <a:r>
              <a:rPr lang="en-IN" dirty="0" err="1" smtClean="0"/>
              <a:t>def</a:t>
            </a:r>
            <a:r>
              <a:rPr lang="en-IN" dirty="0"/>
              <a:t> </a:t>
            </a:r>
            <a:r>
              <a:rPr lang="en-IN" dirty="0" err="1" smtClean="0"/>
              <a:t>my_function</a:t>
            </a:r>
            <a:r>
              <a:rPr lang="en-IN" dirty="0" smtClean="0"/>
              <a:t>(x, y, </a:t>
            </a:r>
            <a:r>
              <a:rPr lang="en-IN" dirty="0"/>
              <a:t>/):</a:t>
            </a:r>
            <a:br>
              <a:rPr lang="en-IN" dirty="0"/>
            </a:br>
            <a:r>
              <a:rPr lang="en-IN" dirty="0"/>
              <a:t>  </a:t>
            </a:r>
            <a:r>
              <a:rPr lang="en-IN" dirty="0" smtClean="0"/>
              <a:t>       print(</a:t>
            </a:r>
            <a:r>
              <a:rPr lang="en-IN" dirty="0" err="1" smtClean="0"/>
              <a:t>x,y</a:t>
            </a:r>
            <a:r>
              <a:rPr lang="en-IN" dirty="0" smtClean="0"/>
              <a:t>)</a:t>
            </a:r>
            <a:r>
              <a:rPr lang="en-IN" dirty="0"/>
              <a:t/>
            </a:r>
            <a:br>
              <a:rPr lang="en-IN" dirty="0"/>
            </a:br>
            <a:r>
              <a:rPr lang="en-IN" dirty="0"/>
              <a:t/>
            </a:r>
            <a:br>
              <a:rPr lang="en-IN" dirty="0"/>
            </a:br>
            <a:r>
              <a:rPr lang="en-IN" dirty="0" smtClean="0"/>
              <a:t>   </a:t>
            </a:r>
            <a:r>
              <a:rPr lang="en-IN" dirty="0" err="1" smtClean="0"/>
              <a:t>my_function</a:t>
            </a:r>
            <a:r>
              <a:rPr lang="en-IN" dirty="0" smtClean="0"/>
              <a:t>(3,7)</a:t>
            </a:r>
          </a:p>
          <a:p>
            <a:pPr algn="just"/>
            <a:endParaRPr lang="en-IN" dirty="0" smtClean="0"/>
          </a:p>
          <a:p>
            <a:pPr algn="just"/>
            <a:r>
              <a:rPr lang="en-IN" dirty="0" smtClean="0"/>
              <a:t>Without </a:t>
            </a:r>
            <a:r>
              <a:rPr lang="en-IN" dirty="0"/>
              <a:t>the , / you are actually allowed to use keyword arguments even if the function expects positional arguments</a:t>
            </a:r>
            <a:r>
              <a:rPr lang="en-IN" dirty="0" smtClean="0"/>
              <a:t>:</a:t>
            </a:r>
          </a:p>
          <a:p>
            <a:pPr marL="0" indent="0" algn="just">
              <a:buNone/>
            </a:pPr>
            <a:r>
              <a:rPr lang="en-IN" dirty="0"/>
              <a:t>   </a:t>
            </a:r>
            <a:r>
              <a:rPr lang="en-IN" dirty="0" err="1"/>
              <a:t>def</a:t>
            </a:r>
            <a:r>
              <a:rPr lang="en-IN" dirty="0"/>
              <a:t> </a:t>
            </a:r>
            <a:r>
              <a:rPr lang="en-IN" dirty="0" err="1" smtClean="0"/>
              <a:t>my_function</a:t>
            </a:r>
            <a:r>
              <a:rPr lang="en-IN" dirty="0" smtClean="0"/>
              <a:t>(x, y):</a:t>
            </a:r>
            <a:endParaRPr lang="en-IN" dirty="0"/>
          </a:p>
          <a:p>
            <a:pPr marL="0" indent="0" algn="just">
              <a:buNone/>
            </a:pPr>
            <a:r>
              <a:rPr lang="en-IN" dirty="0"/>
              <a:t>  </a:t>
            </a:r>
            <a:r>
              <a:rPr lang="en-IN" dirty="0" smtClean="0"/>
              <a:t>       print(</a:t>
            </a:r>
            <a:r>
              <a:rPr lang="en-IN" dirty="0" err="1" smtClean="0"/>
              <a:t>x,y</a:t>
            </a:r>
            <a:r>
              <a:rPr lang="en-IN" dirty="0" smtClean="0"/>
              <a:t>)</a:t>
            </a:r>
            <a:endParaRPr lang="en-IN" dirty="0"/>
          </a:p>
          <a:p>
            <a:pPr marL="0" indent="0" algn="just">
              <a:buNone/>
            </a:pPr>
            <a:endParaRPr lang="en-IN" dirty="0"/>
          </a:p>
          <a:p>
            <a:pPr marL="0" indent="0" algn="just">
              <a:buNone/>
            </a:pPr>
            <a:r>
              <a:rPr lang="en-IN" dirty="0" smtClean="0"/>
              <a:t>   </a:t>
            </a:r>
            <a:r>
              <a:rPr lang="en-IN" dirty="0" err="1" smtClean="0"/>
              <a:t>my_function</a:t>
            </a:r>
            <a:r>
              <a:rPr lang="en-IN" dirty="0" smtClean="0"/>
              <a:t>(x </a:t>
            </a:r>
            <a:r>
              <a:rPr lang="en-IN" dirty="0"/>
              <a:t>= </a:t>
            </a:r>
            <a:r>
              <a:rPr lang="en-IN" dirty="0" smtClean="0"/>
              <a:t>3,y=7)</a:t>
            </a:r>
          </a:p>
          <a:p>
            <a:pPr algn="just"/>
            <a:endParaRPr lang="en-IN" dirty="0" smtClean="0"/>
          </a:p>
          <a:p>
            <a:pPr algn="just"/>
            <a:r>
              <a:rPr lang="en-IN" dirty="0" smtClean="0"/>
              <a:t>But, </a:t>
            </a:r>
            <a:r>
              <a:rPr lang="en-IN" dirty="0"/>
              <a:t>when adding the </a:t>
            </a:r>
            <a:r>
              <a:rPr lang="en-IN" dirty="0" smtClean="0"/>
              <a:t> ,/  </a:t>
            </a:r>
            <a:r>
              <a:rPr lang="en-IN" dirty="0"/>
              <a:t>you will get an error if you try to send a keyword argument</a:t>
            </a:r>
            <a:r>
              <a:rPr lang="en-IN" dirty="0" smtClean="0"/>
              <a:t>:</a:t>
            </a:r>
          </a:p>
          <a:p>
            <a:pPr marL="0" indent="0">
              <a:buNone/>
            </a:pPr>
            <a:r>
              <a:rPr lang="en-IN" dirty="0"/>
              <a:t> </a:t>
            </a:r>
            <a:r>
              <a:rPr lang="en-IN" dirty="0" smtClean="0"/>
              <a:t>  </a:t>
            </a:r>
            <a:r>
              <a:rPr lang="en-IN" dirty="0" err="1" smtClean="0"/>
              <a:t>def</a:t>
            </a:r>
            <a:r>
              <a:rPr lang="en-IN" dirty="0"/>
              <a:t> </a:t>
            </a:r>
            <a:r>
              <a:rPr lang="en-IN" dirty="0" err="1" smtClean="0"/>
              <a:t>my_function</a:t>
            </a:r>
            <a:r>
              <a:rPr lang="en-IN" dirty="0" smtClean="0"/>
              <a:t>(x, y, /):</a:t>
            </a:r>
            <a:r>
              <a:rPr lang="en-IN" dirty="0"/>
              <a:t/>
            </a:r>
            <a:br>
              <a:rPr lang="en-IN" dirty="0"/>
            </a:br>
            <a:r>
              <a:rPr lang="en-IN" dirty="0"/>
              <a:t>  </a:t>
            </a:r>
            <a:r>
              <a:rPr lang="en-IN" dirty="0" smtClean="0"/>
              <a:t>      print(</a:t>
            </a:r>
            <a:r>
              <a:rPr lang="en-IN" dirty="0" err="1" smtClean="0"/>
              <a:t>x,y</a:t>
            </a:r>
            <a:r>
              <a:rPr lang="en-IN" dirty="0" smtClean="0"/>
              <a:t>)</a:t>
            </a:r>
            <a:r>
              <a:rPr lang="en-IN" dirty="0"/>
              <a:t/>
            </a:r>
            <a:br>
              <a:rPr lang="en-IN" dirty="0"/>
            </a:br>
            <a:r>
              <a:rPr lang="en-IN" dirty="0"/>
              <a:t/>
            </a:r>
            <a:br>
              <a:rPr lang="en-IN" dirty="0"/>
            </a:br>
            <a:r>
              <a:rPr lang="en-IN" dirty="0" smtClean="0"/>
              <a:t>   </a:t>
            </a:r>
            <a:r>
              <a:rPr lang="en-IN" dirty="0" err="1" smtClean="0"/>
              <a:t>my_function</a:t>
            </a:r>
            <a:r>
              <a:rPr lang="en-IN" dirty="0" smtClean="0"/>
              <a:t>(x </a:t>
            </a:r>
            <a:r>
              <a:rPr lang="en-IN" dirty="0"/>
              <a:t>= </a:t>
            </a:r>
            <a:r>
              <a:rPr lang="en-IN" dirty="0" smtClean="0"/>
              <a:t>3, y=7)</a:t>
            </a:r>
            <a:endParaRPr lang="en-IN" dirty="0"/>
          </a:p>
        </p:txBody>
      </p:sp>
    </p:spTree>
    <p:extLst>
      <p:ext uri="{BB962C8B-B14F-4D97-AF65-F5344CB8AC3E}">
        <p14:creationId xmlns:p14="http://schemas.microsoft.com/office/powerpoint/2010/main" val="2587457622"/>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332"/>
          </a:xfrm>
        </p:spPr>
        <p:txBody>
          <a:bodyPr>
            <a:normAutofit fontScale="90000"/>
          </a:bodyPr>
          <a:lstStyle/>
          <a:p>
            <a:pPr algn="ctr"/>
            <a:r>
              <a:rPr lang="en-IN" sz="3600" b="1" dirty="0" smtClean="0">
                <a:latin typeface="+mn-lt"/>
              </a:rPr>
              <a:t>Keyword-Only Arguments</a:t>
            </a:r>
            <a:endParaRPr lang="en-IN" sz="3600" b="1" dirty="0">
              <a:latin typeface="+mn-lt"/>
            </a:endParaRPr>
          </a:p>
        </p:txBody>
      </p:sp>
      <p:sp>
        <p:nvSpPr>
          <p:cNvPr id="3" name="Content Placeholder 2"/>
          <p:cNvSpPr>
            <a:spLocks noGrp="1"/>
          </p:cNvSpPr>
          <p:nvPr>
            <p:ph idx="1"/>
          </p:nvPr>
        </p:nvSpPr>
        <p:spPr>
          <a:xfrm>
            <a:off x="838200" y="1006759"/>
            <a:ext cx="10515600" cy="5325802"/>
          </a:xfrm>
        </p:spPr>
        <p:txBody>
          <a:bodyPr>
            <a:normAutofit fontScale="62500" lnSpcReduction="20000"/>
          </a:bodyPr>
          <a:lstStyle/>
          <a:p>
            <a:r>
              <a:rPr lang="en-IN" dirty="0"/>
              <a:t>To specify that a function can have only keyword arguments, add *, before the arguments</a:t>
            </a:r>
            <a:r>
              <a:rPr lang="en-IN" dirty="0" smtClean="0"/>
              <a:t>:</a:t>
            </a:r>
          </a:p>
          <a:p>
            <a:pPr marL="0" indent="0">
              <a:buNone/>
            </a:pPr>
            <a:r>
              <a:rPr lang="en-IN" dirty="0"/>
              <a:t> </a:t>
            </a:r>
            <a:r>
              <a:rPr lang="en-IN" dirty="0" smtClean="0"/>
              <a:t>  </a:t>
            </a:r>
            <a:r>
              <a:rPr lang="en-IN" dirty="0" err="1"/>
              <a:t>def</a:t>
            </a:r>
            <a:r>
              <a:rPr lang="en-IN" dirty="0"/>
              <a:t> </a:t>
            </a:r>
            <a:r>
              <a:rPr lang="en-IN" dirty="0" err="1"/>
              <a:t>my_function</a:t>
            </a:r>
            <a:r>
              <a:rPr lang="en-IN" dirty="0"/>
              <a:t>(*, </a:t>
            </a:r>
            <a:r>
              <a:rPr lang="en-IN" dirty="0" err="1" smtClean="0"/>
              <a:t>x,y</a:t>
            </a:r>
            <a:r>
              <a:rPr lang="en-IN" dirty="0" smtClean="0"/>
              <a:t>):</a:t>
            </a:r>
            <a:r>
              <a:rPr lang="en-IN" dirty="0"/>
              <a:t/>
            </a:r>
            <a:br>
              <a:rPr lang="en-IN" dirty="0"/>
            </a:br>
            <a:r>
              <a:rPr lang="en-IN" dirty="0"/>
              <a:t>  </a:t>
            </a:r>
            <a:r>
              <a:rPr lang="en-IN" dirty="0" smtClean="0"/>
              <a:t>       print(x</a:t>
            </a:r>
            <a:r>
              <a:rPr lang="en-IN" dirty="0"/>
              <a:t>)</a:t>
            </a:r>
            <a:br>
              <a:rPr lang="en-IN" dirty="0"/>
            </a:br>
            <a:r>
              <a:rPr lang="en-IN" dirty="0"/>
              <a:t/>
            </a:r>
            <a:br>
              <a:rPr lang="en-IN" dirty="0"/>
            </a:br>
            <a:r>
              <a:rPr lang="en-IN" dirty="0" smtClean="0"/>
              <a:t>   </a:t>
            </a:r>
            <a:r>
              <a:rPr lang="en-IN" dirty="0" err="1" smtClean="0"/>
              <a:t>my_function</a:t>
            </a:r>
            <a:r>
              <a:rPr lang="en-IN" dirty="0" smtClean="0"/>
              <a:t>(x </a:t>
            </a:r>
            <a:r>
              <a:rPr lang="en-IN" dirty="0"/>
              <a:t>= </a:t>
            </a:r>
            <a:r>
              <a:rPr lang="en-IN" dirty="0" smtClean="0"/>
              <a:t>3, y=7)</a:t>
            </a:r>
          </a:p>
          <a:p>
            <a:pPr marL="0" indent="0">
              <a:buNone/>
            </a:pPr>
            <a:endParaRPr lang="en-IN" dirty="0" smtClean="0"/>
          </a:p>
          <a:p>
            <a:r>
              <a:rPr lang="en-IN" dirty="0"/>
              <a:t>Without the *, you are allowed to use </a:t>
            </a:r>
            <a:r>
              <a:rPr lang="en-IN" dirty="0" smtClean="0"/>
              <a:t>positional </a:t>
            </a:r>
            <a:r>
              <a:rPr lang="en-IN" dirty="0"/>
              <a:t>arguments even if the function expects keyword arguments</a:t>
            </a:r>
            <a:r>
              <a:rPr lang="en-IN" dirty="0" smtClean="0"/>
              <a:t>:</a:t>
            </a:r>
          </a:p>
          <a:p>
            <a:pPr marL="0" indent="0">
              <a:buNone/>
            </a:pPr>
            <a:r>
              <a:rPr lang="en-IN" dirty="0"/>
              <a:t>   </a:t>
            </a:r>
            <a:r>
              <a:rPr lang="en-IN" dirty="0" err="1"/>
              <a:t>def</a:t>
            </a:r>
            <a:r>
              <a:rPr lang="en-IN" dirty="0"/>
              <a:t> </a:t>
            </a:r>
            <a:r>
              <a:rPr lang="en-IN" dirty="0" err="1" smtClean="0"/>
              <a:t>my_function</a:t>
            </a:r>
            <a:r>
              <a:rPr lang="en-IN" dirty="0" smtClean="0"/>
              <a:t>(</a:t>
            </a:r>
            <a:r>
              <a:rPr lang="en-IN" dirty="0" err="1" smtClean="0"/>
              <a:t>x,y</a:t>
            </a:r>
            <a:r>
              <a:rPr lang="en-IN" dirty="0" smtClean="0"/>
              <a:t>):</a:t>
            </a:r>
            <a:endParaRPr lang="en-IN" dirty="0"/>
          </a:p>
          <a:p>
            <a:pPr marL="0" indent="0">
              <a:buNone/>
            </a:pPr>
            <a:r>
              <a:rPr lang="en-IN" dirty="0"/>
              <a:t>  </a:t>
            </a:r>
            <a:r>
              <a:rPr lang="en-IN" dirty="0" smtClean="0"/>
              <a:t>     print(</a:t>
            </a:r>
            <a:r>
              <a:rPr lang="en-IN" dirty="0" err="1" smtClean="0"/>
              <a:t>x,y</a:t>
            </a:r>
            <a:r>
              <a:rPr lang="en-IN" dirty="0" smtClean="0"/>
              <a:t>)</a:t>
            </a:r>
            <a:endParaRPr lang="en-IN" dirty="0"/>
          </a:p>
          <a:p>
            <a:pPr marL="0" indent="0">
              <a:buNone/>
            </a:pPr>
            <a:endParaRPr lang="en-IN" dirty="0"/>
          </a:p>
          <a:p>
            <a:pPr marL="0" indent="0">
              <a:buNone/>
            </a:pPr>
            <a:r>
              <a:rPr lang="en-IN" dirty="0" smtClean="0"/>
              <a:t>   </a:t>
            </a:r>
            <a:r>
              <a:rPr lang="en-IN" dirty="0" err="1" smtClean="0"/>
              <a:t>my_function</a:t>
            </a:r>
            <a:r>
              <a:rPr lang="en-IN" dirty="0" smtClean="0"/>
              <a:t>(3,7)</a:t>
            </a:r>
          </a:p>
          <a:p>
            <a:pPr marL="0" indent="0">
              <a:buNone/>
            </a:pPr>
            <a:endParaRPr lang="en-IN" dirty="0" smtClean="0"/>
          </a:p>
          <a:p>
            <a:r>
              <a:rPr lang="en-IN" dirty="0" smtClean="0"/>
              <a:t>But </a:t>
            </a:r>
            <a:r>
              <a:rPr lang="en-IN" dirty="0"/>
              <a:t>when adding the *, </a:t>
            </a:r>
            <a:r>
              <a:rPr lang="en-IN" dirty="0" smtClean="0"/>
              <a:t> </a:t>
            </a:r>
            <a:r>
              <a:rPr lang="en-IN" dirty="0"/>
              <a:t>you will get an error if you try to send a positional argument</a:t>
            </a:r>
            <a:r>
              <a:rPr lang="en-IN" dirty="0" smtClean="0"/>
              <a:t>:</a:t>
            </a:r>
          </a:p>
          <a:p>
            <a:pPr marL="0" indent="0">
              <a:buNone/>
            </a:pPr>
            <a:r>
              <a:rPr lang="en-IN" dirty="0"/>
              <a:t>    </a:t>
            </a:r>
            <a:r>
              <a:rPr lang="en-IN" dirty="0" err="1"/>
              <a:t>def</a:t>
            </a:r>
            <a:r>
              <a:rPr lang="en-IN" dirty="0"/>
              <a:t> </a:t>
            </a:r>
            <a:r>
              <a:rPr lang="en-IN" dirty="0" err="1"/>
              <a:t>my_function</a:t>
            </a:r>
            <a:r>
              <a:rPr lang="en-IN" dirty="0"/>
              <a:t>(*, </a:t>
            </a:r>
            <a:r>
              <a:rPr lang="en-IN" dirty="0" err="1" smtClean="0"/>
              <a:t>x,y</a:t>
            </a:r>
            <a:r>
              <a:rPr lang="en-IN" dirty="0" smtClean="0"/>
              <a:t>):</a:t>
            </a:r>
            <a:endParaRPr lang="en-IN" dirty="0"/>
          </a:p>
          <a:p>
            <a:pPr marL="0" indent="0">
              <a:buNone/>
            </a:pPr>
            <a:r>
              <a:rPr lang="en-IN" dirty="0"/>
              <a:t>  </a:t>
            </a:r>
            <a:r>
              <a:rPr lang="en-IN" dirty="0" smtClean="0"/>
              <a:t>        print(</a:t>
            </a:r>
            <a:r>
              <a:rPr lang="en-IN" dirty="0" err="1" smtClean="0"/>
              <a:t>x,y</a:t>
            </a:r>
            <a:r>
              <a:rPr lang="en-IN" dirty="0" smtClean="0"/>
              <a:t>)</a:t>
            </a:r>
            <a:endParaRPr lang="en-IN" dirty="0"/>
          </a:p>
          <a:p>
            <a:pPr marL="0" indent="0">
              <a:buNone/>
            </a:pPr>
            <a:endParaRPr lang="en-IN" dirty="0"/>
          </a:p>
          <a:p>
            <a:pPr marL="0" indent="0">
              <a:buNone/>
            </a:pPr>
            <a:r>
              <a:rPr lang="en-IN" dirty="0" smtClean="0"/>
              <a:t>    </a:t>
            </a:r>
            <a:r>
              <a:rPr lang="en-IN" dirty="0" err="1" smtClean="0"/>
              <a:t>my_function</a:t>
            </a:r>
            <a:r>
              <a:rPr lang="en-IN" dirty="0" smtClean="0"/>
              <a:t>(3,7)</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530489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normAutofit/>
          </a:bodyPr>
          <a:lstStyle/>
          <a:p>
            <a:pPr algn="ctr"/>
            <a:r>
              <a:rPr lang="en-IN" sz="3600" b="1" dirty="0">
                <a:latin typeface="+mn-lt"/>
              </a:rPr>
              <a:t>Combine Positional-Only and </a:t>
            </a:r>
            <a:r>
              <a:rPr lang="en-IN" sz="3600" b="1" dirty="0" smtClean="0">
                <a:latin typeface="+mn-lt"/>
              </a:rPr>
              <a:t>Keyword-Only</a:t>
            </a:r>
            <a:endParaRPr lang="en-IN" sz="3600" b="1" dirty="0">
              <a:latin typeface="+mn-lt"/>
            </a:endParaRPr>
          </a:p>
        </p:txBody>
      </p:sp>
      <p:sp>
        <p:nvSpPr>
          <p:cNvPr id="3" name="Content Placeholder 2"/>
          <p:cNvSpPr>
            <a:spLocks noGrp="1"/>
          </p:cNvSpPr>
          <p:nvPr>
            <p:ph idx="1"/>
          </p:nvPr>
        </p:nvSpPr>
        <p:spPr>
          <a:xfrm>
            <a:off x="838200" y="1269242"/>
            <a:ext cx="10515600" cy="4907721"/>
          </a:xfrm>
        </p:spPr>
        <p:txBody>
          <a:bodyPr>
            <a:normAutofit fontScale="92500" lnSpcReduction="10000"/>
          </a:bodyPr>
          <a:lstStyle/>
          <a:p>
            <a:r>
              <a:rPr lang="en-IN" dirty="0"/>
              <a:t>You can combine the two argument types in the same function.</a:t>
            </a:r>
          </a:p>
          <a:p>
            <a:r>
              <a:rPr lang="en-IN" dirty="0" smtClean="0"/>
              <a:t>Any </a:t>
            </a:r>
            <a:r>
              <a:rPr lang="en-IN" dirty="0"/>
              <a:t>argument before the / , are positional-only, and any argument after the *, are keyword-only</a:t>
            </a:r>
            <a:r>
              <a:rPr lang="en-IN" dirty="0" smtClean="0"/>
              <a:t>.</a:t>
            </a:r>
          </a:p>
          <a:p>
            <a:endParaRPr lang="en-IN" dirty="0" smtClean="0"/>
          </a:p>
          <a:p>
            <a:pPr marL="0" indent="0">
              <a:buNone/>
            </a:pPr>
            <a:r>
              <a:rPr lang="en-IN" dirty="0"/>
              <a:t> </a:t>
            </a:r>
            <a:r>
              <a:rPr lang="en-IN" dirty="0" smtClean="0"/>
              <a:t>  </a:t>
            </a:r>
            <a:r>
              <a:rPr lang="en-IN" dirty="0" err="1"/>
              <a:t>def</a:t>
            </a:r>
            <a:r>
              <a:rPr lang="en-IN" dirty="0"/>
              <a:t> </a:t>
            </a:r>
            <a:r>
              <a:rPr lang="en-IN" dirty="0" err="1"/>
              <a:t>my_function</a:t>
            </a:r>
            <a:r>
              <a:rPr lang="en-IN" dirty="0"/>
              <a:t>(a, b, /, *, c, d):</a:t>
            </a:r>
            <a:br>
              <a:rPr lang="en-IN" dirty="0"/>
            </a:br>
            <a:r>
              <a:rPr lang="en-IN" dirty="0"/>
              <a:t>  </a:t>
            </a:r>
            <a:r>
              <a:rPr lang="en-IN" dirty="0" smtClean="0"/>
              <a:t>      print(a </a:t>
            </a:r>
            <a:r>
              <a:rPr lang="en-IN" dirty="0"/>
              <a:t>+ b + c + d)</a:t>
            </a:r>
            <a:br>
              <a:rPr lang="en-IN" dirty="0"/>
            </a:br>
            <a:r>
              <a:rPr lang="en-IN" dirty="0"/>
              <a:t/>
            </a:r>
            <a:br>
              <a:rPr lang="en-IN" dirty="0"/>
            </a:br>
            <a:r>
              <a:rPr lang="en-IN" dirty="0" smtClean="0"/>
              <a:t>   </a:t>
            </a:r>
            <a:r>
              <a:rPr lang="en-IN" dirty="0" err="1" smtClean="0"/>
              <a:t>my_function</a:t>
            </a:r>
            <a:r>
              <a:rPr lang="en-IN" dirty="0" smtClean="0"/>
              <a:t>(5</a:t>
            </a:r>
            <a:r>
              <a:rPr lang="en-IN" dirty="0"/>
              <a:t>, 6, c = 7, d = 8</a:t>
            </a:r>
            <a:r>
              <a:rPr lang="en-IN" dirty="0" smtClean="0"/>
              <a:t>)</a:t>
            </a:r>
          </a:p>
          <a:p>
            <a:pPr marL="0" indent="0">
              <a:buNone/>
            </a:pPr>
            <a:endParaRPr lang="en-IN" dirty="0" smtClean="0"/>
          </a:p>
          <a:p>
            <a:pPr algn="just"/>
            <a:r>
              <a:rPr lang="en-IN" dirty="0"/>
              <a:t>Unless otherwise specified, an argument can be both positional and keyword. Positional arguments, when provided, must be in sequence. Positional arguments must be used before keyword arguments. Keyword arguments may be in any order.</a:t>
            </a:r>
          </a:p>
        </p:txBody>
      </p:sp>
    </p:spTree>
    <p:extLst>
      <p:ext uri="{BB962C8B-B14F-4D97-AF65-F5344CB8AC3E}">
        <p14:creationId xmlns:p14="http://schemas.microsoft.com/office/powerpoint/2010/main" val="23305499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Suppose a function header is as follows:</a:t>
            </a:r>
          </a:p>
          <a:p>
            <a:pPr marL="0" indent="0">
              <a:buNone/>
            </a:pPr>
            <a:r>
              <a:rPr lang="en-IN" dirty="0"/>
              <a:t> </a:t>
            </a:r>
            <a:r>
              <a:rPr lang="en-IN" dirty="0" smtClean="0"/>
              <a:t>  </a:t>
            </a:r>
            <a:r>
              <a:rPr lang="en-IN" dirty="0" err="1" smtClean="0"/>
              <a:t>def</a:t>
            </a:r>
            <a:r>
              <a:rPr lang="en-IN" dirty="0" smtClean="0"/>
              <a:t> f(p1, p2, p3, p4):</a:t>
            </a:r>
          </a:p>
          <a:p>
            <a:pPr marL="0" indent="0">
              <a:buNone/>
            </a:pPr>
            <a:r>
              <a:rPr lang="en-IN" dirty="0"/>
              <a:t> </a:t>
            </a:r>
            <a:r>
              <a:rPr lang="en-IN" dirty="0" smtClean="0"/>
              <a:t>   Which of the following calls are correct?</a:t>
            </a:r>
          </a:p>
          <a:p>
            <a:pPr marL="0" indent="0">
              <a:buNone/>
            </a:pPr>
            <a:r>
              <a:rPr lang="en-IN" dirty="0"/>
              <a:t> </a:t>
            </a:r>
            <a:r>
              <a:rPr lang="en-IN" dirty="0" smtClean="0"/>
              <a:t>   1) f(1, p2=3, p3=4, p4=4)</a:t>
            </a:r>
          </a:p>
          <a:p>
            <a:pPr marL="0" indent="0">
              <a:buNone/>
            </a:pPr>
            <a:r>
              <a:rPr lang="en-IN" dirty="0"/>
              <a:t> </a:t>
            </a:r>
            <a:r>
              <a:rPr lang="en-IN" dirty="0" smtClean="0"/>
              <a:t>   2) f(1, p2=3, 4, p4=4)</a:t>
            </a:r>
          </a:p>
          <a:p>
            <a:pPr marL="0" indent="0">
              <a:buNone/>
            </a:pPr>
            <a:r>
              <a:rPr lang="en-IN" dirty="0"/>
              <a:t> </a:t>
            </a:r>
            <a:r>
              <a:rPr lang="en-IN" dirty="0" smtClean="0"/>
              <a:t>   3) f(p1=1, p2=3, 3, p4=4)</a:t>
            </a:r>
          </a:p>
          <a:p>
            <a:pPr marL="0" indent="0">
              <a:buNone/>
            </a:pPr>
            <a:r>
              <a:rPr lang="en-IN" dirty="0"/>
              <a:t> </a:t>
            </a:r>
            <a:r>
              <a:rPr lang="en-IN" dirty="0" smtClean="0"/>
              <a:t>   4) f(p1=1, p2=3, p3=4, p4=4)</a:t>
            </a:r>
          </a:p>
          <a:p>
            <a:pPr marL="0" indent="0">
              <a:buNone/>
            </a:pPr>
            <a:r>
              <a:rPr lang="en-IN" dirty="0"/>
              <a:t> </a:t>
            </a:r>
            <a:r>
              <a:rPr lang="en-IN" dirty="0" smtClean="0"/>
              <a:t>   5) f(p4=1, p2=3, p3=4, p1=4)</a:t>
            </a:r>
            <a:endParaRPr lang="en-IN" dirty="0"/>
          </a:p>
        </p:txBody>
      </p:sp>
    </p:spTree>
    <p:extLst>
      <p:ext uri="{BB962C8B-B14F-4D97-AF65-F5344CB8AC3E}">
        <p14:creationId xmlns:p14="http://schemas.microsoft.com/office/powerpoint/2010/main" val="39945226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normAutofit/>
          </a:bodyPr>
          <a:lstStyle/>
          <a:p>
            <a:pPr algn="ctr"/>
            <a:r>
              <a:rPr lang="en-IN" sz="4000" b="1" dirty="0">
                <a:latin typeface="+mn-lt"/>
              </a:rPr>
              <a:t>Pass by Reference or pass by value in </a:t>
            </a:r>
            <a:r>
              <a:rPr lang="en-IN" sz="4000" b="1" dirty="0" smtClean="0">
                <a:latin typeface="+mn-lt"/>
              </a:rPr>
              <a:t>Python</a:t>
            </a:r>
            <a:endParaRPr lang="en-IN" sz="4000" dirty="0">
              <a:latin typeface="+mn-lt"/>
            </a:endParaRPr>
          </a:p>
        </p:txBody>
      </p:sp>
      <p:sp>
        <p:nvSpPr>
          <p:cNvPr id="3" name="Content Placeholder 2"/>
          <p:cNvSpPr>
            <a:spLocks noGrp="1"/>
          </p:cNvSpPr>
          <p:nvPr>
            <p:ph idx="1"/>
          </p:nvPr>
        </p:nvSpPr>
        <p:spPr>
          <a:xfrm>
            <a:off x="838200" y="1552670"/>
            <a:ext cx="10515600" cy="4684642"/>
          </a:xfrm>
        </p:spPr>
        <p:txBody>
          <a:bodyPr>
            <a:normAutofit lnSpcReduction="10000"/>
          </a:bodyPr>
          <a:lstStyle/>
          <a:p>
            <a:pPr algn="just"/>
            <a:r>
              <a:rPr lang="en-IN" sz="2600" dirty="0"/>
              <a:t>One important thing to note is, in Python every variable name is a reference. When we pass a variable to a function, a new reference to the object is created. Parameter passing in Python is the same as reference passing in Java. To confirm this Python’s built-in id() function is used in the below example</a:t>
            </a:r>
            <a:r>
              <a:rPr lang="en-IN" sz="2600" dirty="0" smtClean="0"/>
              <a:t>.</a:t>
            </a:r>
          </a:p>
          <a:p>
            <a:pPr marL="457200" lvl="1" indent="0">
              <a:buNone/>
            </a:pPr>
            <a:r>
              <a:rPr lang="en-IN" sz="2600" dirty="0" err="1"/>
              <a:t>def</a:t>
            </a:r>
            <a:r>
              <a:rPr lang="en-IN" sz="2600" dirty="0"/>
              <a:t> </a:t>
            </a:r>
            <a:r>
              <a:rPr lang="en-IN" sz="2600" dirty="0" err="1"/>
              <a:t>myFun</a:t>
            </a:r>
            <a:r>
              <a:rPr lang="en-IN" sz="2600" dirty="0"/>
              <a:t>(x</a:t>
            </a:r>
            <a:r>
              <a:rPr lang="en-IN" sz="2600" dirty="0" smtClean="0"/>
              <a:t>):				       </a:t>
            </a:r>
            <a:r>
              <a:rPr lang="en-IN" sz="2600" b="1" dirty="0" smtClean="0"/>
              <a:t>Output:</a:t>
            </a:r>
            <a:endParaRPr lang="en-IN" sz="2600" b="1" dirty="0"/>
          </a:p>
          <a:p>
            <a:pPr marL="457200" lvl="1" indent="0">
              <a:buNone/>
            </a:pPr>
            <a:r>
              <a:rPr lang="en-IN" sz="2600" dirty="0"/>
              <a:t>    print("Value received:", x, "id:", id(x</a:t>
            </a:r>
            <a:r>
              <a:rPr lang="en-IN" sz="2600" dirty="0" smtClean="0"/>
              <a:t>))    </a:t>
            </a:r>
            <a:r>
              <a:rPr lang="en-IN" sz="2000" dirty="0" smtClean="0"/>
              <a:t>Value </a:t>
            </a:r>
            <a:r>
              <a:rPr lang="en-IN" sz="2000" dirty="0"/>
              <a:t>passed: 12 id: 11094656</a:t>
            </a:r>
          </a:p>
          <a:p>
            <a:pPr marL="457200" lvl="1" indent="0">
              <a:buNone/>
            </a:pPr>
            <a:r>
              <a:rPr lang="en-IN" sz="2000" dirty="0" smtClean="0"/>
              <a:t>						          Value </a:t>
            </a:r>
            <a:r>
              <a:rPr lang="en-IN" sz="2000" dirty="0"/>
              <a:t>received: 12 id: 11094656</a:t>
            </a:r>
          </a:p>
          <a:p>
            <a:pPr marL="457200" lvl="1" indent="0">
              <a:buNone/>
            </a:pPr>
            <a:r>
              <a:rPr lang="en-IN" sz="2600" dirty="0" smtClean="0"/>
              <a:t># Driver </a:t>
            </a:r>
            <a:r>
              <a:rPr lang="en-IN" sz="2600" dirty="0"/>
              <a:t>code</a:t>
            </a:r>
          </a:p>
          <a:p>
            <a:pPr marL="457200" lvl="1" indent="0">
              <a:buNone/>
            </a:pPr>
            <a:r>
              <a:rPr lang="en-IN" sz="2600" dirty="0"/>
              <a:t>x = 12</a:t>
            </a:r>
          </a:p>
          <a:p>
            <a:pPr marL="457200" lvl="1" indent="0">
              <a:buNone/>
            </a:pPr>
            <a:r>
              <a:rPr lang="en-IN" sz="2600" dirty="0"/>
              <a:t>print("Value passed:", x, "id:", id(x))</a:t>
            </a:r>
          </a:p>
          <a:p>
            <a:pPr marL="457200" lvl="1" indent="0">
              <a:buNone/>
            </a:pPr>
            <a:r>
              <a:rPr lang="en-IN" sz="2600" dirty="0" err="1"/>
              <a:t>myFun</a:t>
            </a:r>
            <a:r>
              <a:rPr lang="en-IN" sz="2600" dirty="0"/>
              <a:t>(x)</a:t>
            </a:r>
          </a:p>
        </p:txBody>
      </p:sp>
    </p:spTree>
    <p:extLst>
      <p:ext uri="{BB962C8B-B14F-4D97-AF65-F5344CB8AC3E}">
        <p14:creationId xmlns:p14="http://schemas.microsoft.com/office/powerpoint/2010/main" val="596012485"/>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70" y="310722"/>
            <a:ext cx="10515600" cy="5980895"/>
          </a:xfrm>
        </p:spPr>
        <p:txBody>
          <a:bodyPr>
            <a:normAutofit fontScale="92500"/>
          </a:bodyPr>
          <a:lstStyle/>
          <a:p>
            <a:pPr algn="just"/>
            <a:r>
              <a:rPr lang="en-IN" dirty="0"/>
              <a:t>If the value of the above variable is changed inside a function, then it will create a different variable as a number that is immutable. However, if a mutable list object is modified inside the function, the changes are reflected outside the function also</a:t>
            </a:r>
            <a:r>
              <a:rPr lang="en-IN" dirty="0" smtClean="0"/>
              <a:t>.</a:t>
            </a:r>
          </a:p>
          <a:p>
            <a:pPr algn="just"/>
            <a:r>
              <a:rPr lang="en-IN" dirty="0" smtClean="0">
                <a:hlinkClick r:id="rId2" action="ppaction://hlinkfile"/>
              </a:rPr>
              <a:t>Program:</a:t>
            </a:r>
            <a:r>
              <a:rPr lang="en-IN" dirty="0" smtClean="0"/>
              <a:t> (function-with-mutable-list.py)  # function with </a:t>
            </a:r>
            <a:r>
              <a:rPr lang="en-IN" dirty="0" err="1" smtClean="0"/>
              <a:t>docstring</a:t>
            </a:r>
            <a:r>
              <a:rPr lang="en-IN" dirty="0" smtClean="0"/>
              <a:t> also</a:t>
            </a:r>
          </a:p>
          <a:p>
            <a:pPr algn="just"/>
            <a:endParaRPr lang="en-IN" dirty="0"/>
          </a:p>
          <a:p>
            <a:pPr algn="just"/>
            <a:r>
              <a:rPr lang="en-IN" dirty="0" smtClean="0"/>
              <a:t>Adding </a:t>
            </a:r>
            <a:r>
              <a:rPr lang="en-IN" b="1" dirty="0" err="1" smtClean="0"/>
              <a:t>docstring</a:t>
            </a:r>
            <a:r>
              <a:rPr lang="en-IN" dirty="0" smtClean="0"/>
              <a:t> to the function:</a:t>
            </a:r>
          </a:p>
          <a:p>
            <a:pPr algn="just" fontAlgn="base"/>
            <a:r>
              <a:rPr lang="en-IN" dirty="0" smtClean="0"/>
              <a:t>The </a:t>
            </a:r>
            <a:r>
              <a:rPr lang="en-IN" dirty="0"/>
              <a:t>first string after the function is called the Document string or </a:t>
            </a:r>
            <a:r>
              <a:rPr lang="en-IN" dirty="0" err="1" smtClean="0"/>
              <a:t>Docstring</a:t>
            </a:r>
            <a:r>
              <a:rPr lang="en-IN" dirty="0" smtClean="0"/>
              <a:t> in </a:t>
            </a:r>
            <a:r>
              <a:rPr lang="en-IN" dirty="0"/>
              <a:t>short. This is used to describe the functionality of the function. The use of </a:t>
            </a:r>
            <a:r>
              <a:rPr lang="en-IN" dirty="0" err="1"/>
              <a:t>docstring</a:t>
            </a:r>
            <a:r>
              <a:rPr lang="en-IN" dirty="0"/>
              <a:t> in functions is optional but it is considered a good practice.</a:t>
            </a:r>
          </a:p>
          <a:p>
            <a:pPr algn="just" fontAlgn="base"/>
            <a:r>
              <a:rPr lang="en-IN" dirty="0"/>
              <a:t>The below syntax can be used to print out the </a:t>
            </a:r>
            <a:r>
              <a:rPr lang="en-IN" dirty="0" err="1"/>
              <a:t>docstring</a:t>
            </a:r>
            <a:r>
              <a:rPr lang="en-IN" dirty="0"/>
              <a:t> of a </a:t>
            </a:r>
            <a:r>
              <a:rPr lang="en-IN" dirty="0" smtClean="0"/>
              <a:t> function</a:t>
            </a:r>
            <a:r>
              <a:rPr lang="en-IN" dirty="0"/>
              <a:t>:</a:t>
            </a:r>
          </a:p>
          <a:p>
            <a:pPr marL="0" indent="0" algn="just">
              <a:buNone/>
            </a:pPr>
            <a:r>
              <a:rPr lang="en-IN" dirty="0" smtClean="0"/>
              <a:t>   Syntax</a:t>
            </a:r>
            <a:r>
              <a:rPr lang="en-IN" dirty="0"/>
              <a:t>: </a:t>
            </a:r>
            <a:r>
              <a:rPr lang="en-IN" dirty="0" smtClean="0"/>
              <a:t>print(</a:t>
            </a:r>
            <a:r>
              <a:rPr lang="en-IN" dirty="0" err="1" smtClean="0"/>
              <a:t>function_name.__doc</a:t>
            </a:r>
            <a:r>
              <a:rPr lang="en-IN" dirty="0" smtClean="0"/>
              <a:t>__)</a:t>
            </a:r>
          </a:p>
          <a:p>
            <a:pPr marL="0" indent="0" algn="just">
              <a:buNone/>
            </a:pPr>
            <a:r>
              <a:rPr lang="en-IN" dirty="0"/>
              <a:t> </a:t>
            </a:r>
            <a:r>
              <a:rPr lang="en-IN" dirty="0" smtClean="0"/>
              <a:t>   </a:t>
            </a:r>
          </a:p>
          <a:p>
            <a:pPr algn="just"/>
            <a:endParaRPr lang="en-IN" dirty="0"/>
          </a:p>
          <a:p>
            <a:pPr algn="just"/>
            <a:endParaRPr lang="en-IN" dirty="0"/>
          </a:p>
        </p:txBody>
      </p:sp>
    </p:spTree>
    <p:extLst>
      <p:ext uri="{BB962C8B-B14F-4D97-AF65-F5344CB8AC3E}">
        <p14:creationId xmlns:p14="http://schemas.microsoft.com/office/powerpoint/2010/main" val="3818390252"/>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3991"/>
          </a:xfrm>
        </p:spPr>
        <p:txBody>
          <a:bodyPr>
            <a:normAutofit/>
          </a:bodyPr>
          <a:lstStyle/>
          <a:p>
            <a:pPr algn="ctr"/>
            <a:r>
              <a:rPr lang="en-IN" sz="4000" b="1" dirty="0">
                <a:latin typeface="+mn-lt"/>
              </a:rPr>
              <a:t>Python Function with return </a:t>
            </a:r>
            <a:r>
              <a:rPr lang="en-IN" sz="4000" b="1" dirty="0" smtClean="0">
                <a:latin typeface="+mn-lt"/>
              </a:rPr>
              <a:t>value</a:t>
            </a:r>
            <a:endParaRPr lang="en-IN" sz="4000" dirty="0">
              <a:latin typeface="+mn-lt"/>
            </a:endParaRPr>
          </a:p>
        </p:txBody>
      </p:sp>
      <p:sp>
        <p:nvSpPr>
          <p:cNvPr id="3" name="Content Placeholder 2"/>
          <p:cNvSpPr>
            <a:spLocks noGrp="1"/>
          </p:cNvSpPr>
          <p:nvPr>
            <p:ph idx="1"/>
          </p:nvPr>
        </p:nvSpPr>
        <p:spPr>
          <a:xfrm>
            <a:off x="838200" y="1412776"/>
            <a:ext cx="10515600" cy="4764187"/>
          </a:xfrm>
        </p:spPr>
        <p:txBody>
          <a:bodyPr>
            <a:normAutofit fontScale="92500" lnSpcReduction="20000"/>
          </a:bodyPr>
          <a:lstStyle/>
          <a:p>
            <a:pPr algn="just"/>
            <a:r>
              <a:rPr lang="en-IN" dirty="0"/>
              <a:t>Sometimes we might need the result of the function to be used in further processes. Hence, a function should also return a value when it finishes its execution. This can be achieved by a return statement. </a:t>
            </a:r>
            <a:br>
              <a:rPr lang="en-IN" dirty="0"/>
            </a:br>
            <a:r>
              <a:rPr lang="en-IN" dirty="0"/>
              <a:t>A </a:t>
            </a:r>
            <a:r>
              <a:rPr lang="en-IN" u="sng" dirty="0"/>
              <a:t>return statement</a:t>
            </a:r>
            <a:r>
              <a:rPr lang="en-IN" dirty="0"/>
              <a:t> is used to end the execution of the function call and “returns” the result (value of the expression following the return keyword) to the caller. The statements after the return statements are not executed. If the return statement is without any expression, then the special value </a:t>
            </a:r>
            <a:r>
              <a:rPr lang="en-IN" u="sng" dirty="0"/>
              <a:t>None</a:t>
            </a:r>
            <a:r>
              <a:rPr lang="en-IN" dirty="0"/>
              <a:t> is returned</a:t>
            </a:r>
            <a:r>
              <a:rPr lang="en-IN" dirty="0" smtClean="0"/>
              <a:t>.</a:t>
            </a:r>
          </a:p>
          <a:p>
            <a:pPr algn="just"/>
            <a:r>
              <a:rPr lang="en-IN" b="1" dirty="0" smtClean="0"/>
              <a:t>Syntax:					</a:t>
            </a:r>
          </a:p>
          <a:p>
            <a:pPr marL="0" indent="0" algn="just">
              <a:buNone/>
            </a:pPr>
            <a:r>
              <a:rPr lang="en-IN" dirty="0" smtClean="0"/>
              <a:t>    </a:t>
            </a:r>
            <a:r>
              <a:rPr lang="en-IN" dirty="0" err="1" smtClean="0"/>
              <a:t>def</a:t>
            </a:r>
            <a:r>
              <a:rPr lang="en-IN" dirty="0" smtClean="0"/>
              <a:t> </a:t>
            </a:r>
            <a:r>
              <a:rPr lang="en-IN" dirty="0"/>
              <a:t>fun</a:t>
            </a:r>
            <a:r>
              <a:rPr lang="en-IN" dirty="0" smtClean="0"/>
              <a:t>():				</a:t>
            </a:r>
            <a:r>
              <a:rPr lang="en-IN" b="1" u="sng" dirty="0" smtClean="0">
                <a:solidFill>
                  <a:schemeClr val="accent1"/>
                </a:solidFill>
              </a:rPr>
              <a:t>Program</a:t>
            </a:r>
            <a:r>
              <a:rPr lang="en-IN" dirty="0" smtClean="0"/>
              <a:t>: (Function-with-return-value.py)</a:t>
            </a:r>
            <a:endParaRPr lang="en-IN" dirty="0"/>
          </a:p>
          <a:p>
            <a:pPr marL="457200" lvl="1" indent="0" algn="just">
              <a:buNone/>
            </a:pPr>
            <a:r>
              <a:rPr lang="en-IN" dirty="0"/>
              <a:t>    </a:t>
            </a:r>
            <a:r>
              <a:rPr lang="en-IN" sz="2800" dirty="0" smtClean="0"/>
              <a:t>statement(s)			</a:t>
            </a:r>
            <a:r>
              <a:rPr lang="en-IN" sz="2800" b="1" u="sng" dirty="0" smtClean="0">
                <a:solidFill>
                  <a:schemeClr val="accent1"/>
                </a:solidFill>
              </a:rPr>
              <a:t>Program</a:t>
            </a:r>
            <a:r>
              <a:rPr lang="en-IN" sz="2800" dirty="0" smtClean="0"/>
              <a:t>: (return-multiple-values.py)</a:t>
            </a:r>
            <a:endParaRPr lang="en-IN" sz="2800" dirty="0"/>
          </a:p>
          <a:p>
            <a:pPr marL="457200" lvl="1" indent="0" algn="just">
              <a:buNone/>
            </a:pPr>
            <a:r>
              <a:rPr lang="en-IN" sz="2800" dirty="0"/>
              <a:t>    .</a:t>
            </a:r>
          </a:p>
          <a:p>
            <a:pPr marL="457200" lvl="1" indent="0" algn="just">
              <a:buNone/>
            </a:pPr>
            <a:r>
              <a:rPr lang="en-IN" sz="2800" dirty="0"/>
              <a:t>    .</a:t>
            </a:r>
          </a:p>
          <a:p>
            <a:pPr marL="457200" lvl="1" indent="0" algn="just">
              <a:buNone/>
            </a:pPr>
            <a:r>
              <a:rPr lang="en-IN" sz="2800" dirty="0"/>
              <a:t>    ret</a:t>
            </a:r>
            <a:r>
              <a:rPr lang="en-IN" sz="3000" dirty="0"/>
              <a:t>urn [expression]</a:t>
            </a:r>
            <a:endParaRPr lang="en-IN" dirty="0"/>
          </a:p>
        </p:txBody>
      </p:sp>
    </p:spTree>
    <p:extLst>
      <p:ext uri="{BB962C8B-B14F-4D97-AF65-F5344CB8AC3E}">
        <p14:creationId xmlns:p14="http://schemas.microsoft.com/office/powerpoint/2010/main" val="120564954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8582"/>
          </a:xfrm>
        </p:spPr>
        <p:txBody>
          <a:bodyPr/>
          <a:lstStyle/>
          <a:p>
            <a:pPr algn="ctr"/>
            <a:r>
              <a:rPr lang="en-IN" b="1" dirty="0" smtClean="0">
                <a:latin typeface="+mn-lt"/>
              </a:rPr>
              <a:t>Recursive functions</a:t>
            </a:r>
            <a:endParaRPr lang="en-IN" b="1" dirty="0">
              <a:latin typeface="+mn-lt"/>
            </a:endParaRPr>
          </a:p>
        </p:txBody>
      </p:sp>
      <p:sp>
        <p:nvSpPr>
          <p:cNvPr id="3" name="Content Placeholder 2"/>
          <p:cNvSpPr>
            <a:spLocks noGrp="1"/>
          </p:cNvSpPr>
          <p:nvPr>
            <p:ph idx="1"/>
          </p:nvPr>
        </p:nvSpPr>
        <p:spPr>
          <a:xfrm>
            <a:off x="838200" y="1501254"/>
            <a:ext cx="10515600" cy="4675709"/>
          </a:xfrm>
        </p:spPr>
        <p:txBody>
          <a:bodyPr>
            <a:normAutofit fontScale="85000" lnSpcReduction="20000"/>
          </a:bodyPr>
          <a:lstStyle/>
          <a:p>
            <a:r>
              <a:rPr lang="en-IN" dirty="0"/>
              <a:t>The term Recursion can be defined as the process of defining something in terms of itself. In simple words, it is a process in which a function calls itself directly or indirectly. </a:t>
            </a:r>
            <a:endParaRPr lang="en-IN" dirty="0" smtClean="0"/>
          </a:p>
          <a:p>
            <a:pPr fontAlgn="base"/>
            <a:endParaRPr lang="en-IN" dirty="0" smtClean="0"/>
          </a:p>
          <a:p>
            <a:pPr fontAlgn="base"/>
            <a:r>
              <a:rPr lang="en-IN" dirty="0" smtClean="0"/>
              <a:t>Advantages </a:t>
            </a:r>
            <a:r>
              <a:rPr lang="en-IN" dirty="0"/>
              <a:t>of using recursion</a:t>
            </a:r>
          </a:p>
          <a:p>
            <a:pPr lvl="1" fontAlgn="base">
              <a:buFont typeface="Wingdings" panose="05000000000000000000" pitchFamily="2" charset="2"/>
              <a:buChar char="ü"/>
            </a:pPr>
            <a:r>
              <a:rPr lang="en-IN" dirty="0"/>
              <a:t>A complicated function can be split down into smaller sub-problems utilizing recursion.</a:t>
            </a:r>
          </a:p>
          <a:p>
            <a:pPr lvl="1" fontAlgn="base">
              <a:buFont typeface="Wingdings" panose="05000000000000000000" pitchFamily="2" charset="2"/>
              <a:buChar char="ü"/>
            </a:pPr>
            <a:r>
              <a:rPr lang="en-IN" dirty="0"/>
              <a:t>Sequence creation is simpler through recursion than utilizing any nested iteration.</a:t>
            </a:r>
          </a:p>
          <a:p>
            <a:pPr lvl="1" fontAlgn="base">
              <a:buFont typeface="Wingdings" panose="05000000000000000000" pitchFamily="2" charset="2"/>
              <a:buChar char="ü"/>
            </a:pPr>
            <a:r>
              <a:rPr lang="en-IN" dirty="0"/>
              <a:t>Recursive functions render the code look simple and effective.</a:t>
            </a:r>
          </a:p>
          <a:p>
            <a:pPr fontAlgn="base"/>
            <a:r>
              <a:rPr lang="en-IN" dirty="0"/>
              <a:t>Disadvantages of using recursion</a:t>
            </a:r>
          </a:p>
          <a:p>
            <a:pPr lvl="1" fontAlgn="base">
              <a:buFont typeface="Wingdings" panose="05000000000000000000" pitchFamily="2" charset="2"/>
              <a:buChar char="ü"/>
            </a:pPr>
            <a:r>
              <a:rPr lang="en-IN" dirty="0" smtClean="0"/>
              <a:t> </a:t>
            </a:r>
            <a:r>
              <a:rPr lang="en-IN" dirty="0"/>
              <a:t>A lot of memory and time is taken through recursive calls which makes it expensive for use.</a:t>
            </a:r>
          </a:p>
          <a:p>
            <a:pPr lvl="1" fontAlgn="base">
              <a:buFont typeface="Wingdings" panose="05000000000000000000" pitchFamily="2" charset="2"/>
              <a:buChar char="ü"/>
            </a:pPr>
            <a:r>
              <a:rPr lang="en-IN" dirty="0"/>
              <a:t>Recursive functions are challenging to debug.</a:t>
            </a:r>
          </a:p>
          <a:p>
            <a:pPr lvl="1" fontAlgn="base">
              <a:buFont typeface="Wingdings" panose="05000000000000000000" pitchFamily="2" charset="2"/>
              <a:buChar char="ü"/>
            </a:pPr>
            <a:r>
              <a:rPr lang="en-IN" dirty="0"/>
              <a:t>The reasoning behind recursion can sometimes be tough to think through</a:t>
            </a:r>
            <a:r>
              <a:rPr lang="en-IN" dirty="0" smtClean="0"/>
              <a:t>.</a:t>
            </a:r>
          </a:p>
          <a:p>
            <a:pPr marL="0" indent="0" fontAlgn="base">
              <a:buNone/>
            </a:pPr>
            <a:r>
              <a:rPr lang="en-IN" dirty="0"/>
              <a:t/>
            </a:r>
            <a:br>
              <a:rPr lang="en-IN" dirty="0"/>
            </a:br>
            <a:endParaRPr lang="en-IN" dirty="0"/>
          </a:p>
        </p:txBody>
      </p:sp>
    </p:spTree>
    <p:extLst>
      <p:ext uri="{BB962C8B-B14F-4D97-AF65-F5344CB8AC3E}">
        <p14:creationId xmlns:p14="http://schemas.microsoft.com/office/powerpoint/2010/main" val="14754515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mn-lt"/>
              </a:rPr>
              <a:t>Recursive </a:t>
            </a:r>
            <a:r>
              <a:rPr lang="en-IN" b="1" dirty="0" smtClean="0">
                <a:latin typeface="+mn-lt"/>
              </a:rPr>
              <a:t>functions…</a:t>
            </a:r>
            <a:endParaRPr lang="en-IN" dirty="0">
              <a:latin typeface="+mn-lt"/>
            </a:endParaRPr>
          </a:p>
        </p:txBody>
      </p:sp>
      <p:sp>
        <p:nvSpPr>
          <p:cNvPr id="3" name="Content Placeholder 2"/>
          <p:cNvSpPr>
            <a:spLocks noGrp="1"/>
          </p:cNvSpPr>
          <p:nvPr>
            <p:ph idx="1"/>
          </p:nvPr>
        </p:nvSpPr>
        <p:spPr/>
        <p:txBody>
          <a:bodyPr/>
          <a:lstStyle/>
          <a:p>
            <a:pPr marL="0" indent="0" fontAlgn="base">
              <a:buNone/>
            </a:pPr>
            <a:r>
              <a:rPr lang="en-IN" b="1" dirty="0"/>
              <a:t>Syntax: </a:t>
            </a:r>
            <a:endParaRPr lang="en-IN" b="1" dirty="0" smtClean="0"/>
          </a:p>
          <a:p>
            <a:pPr marL="0" indent="0" fontAlgn="base">
              <a:buNone/>
            </a:pPr>
            <a:r>
              <a:rPr lang="en-IN" b="1" dirty="0"/>
              <a:t> </a:t>
            </a:r>
            <a:r>
              <a:rPr lang="en-IN" b="1" dirty="0" smtClean="0"/>
              <a:t>             </a:t>
            </a:r>
            <a:r>
              <a:rPr lang="en-IN" b="1" dirty="0" err="1" smtClean="0"/>
              <a:t>def</a:t>
            </a:r>
            <a:r>
              <a:rPr lang="en-IN" b="1" dirty="0" smtClean="0"/>
              <a:t> </a:t>
            </a:r>
            <a:r>
              <a:rPr lang="en-IN" dirty="0" err="1" smtClean="0"/>
              <a:t>funcname</a:t>
            </a:r>
            <a:r>
              <a:rPr lang="en-IN" dirty="0" smtClean="0"/>
              <a:t>(): </a:t>
            </a:r>
            <a:r>
              <a:rPr lang="en-IN" dirty="0"/>
              <a:t>&lt;--</a:t>
            </a:r>
          </a:p>
          <a:p>
            <a:pPr marL="1828800" lvl="4" indent="0" fontAlgn="base">
              <a:buNone/>
            </a:pPr>
            <a:r>
              <a:rPr lang="en-IN" dirty="0"/>
              <a:t>    </a:t>
            </a:r>
            <a:r>
              <a:rPr lang="en-IN" sz="2900" dirty="0"/>
              <a:t>|</a:t>
            </a:r>
          </a:p>
          <a:p>
            <a:pPr marL="1828800" lvl="4" indent="0" fontAlgn="base">
              <a:buNone/>
            </a:pPr>
            <a:r>
              <a:rPr lang="en-IN" sz="2900" dirty="0"/>
              <a:t>  | (recursive call)</a:t>
            </a:r>
          </a:p>
          <a:p>
            <a:pPr marL="1828800" lvl="4" indent="0" fontAlgn="base">
              <a:buNone/>
            </a:pPr>
            <a:r>
              <a:rPr lang="en-IN" sz="2900" dirty="0"/>
              <a:t>  |</a:t>
            </a:r>
          </a:p>
          <a:p>
            <a:pPr marL="0" indent="0" fontAlgn="base">
              <a:buNone/>
            </a:pPr>
            <a:r>
              <a:rPr lang="en-IN" dirty="0"/>
              <a:t>                      </a:t>
            </a:r>
            <a:r>
              <a:rPr lang="en-IN" dirty="0" err="1" smtClean="0"/>
              <a:t>funcname</a:t>
            </a:r>
            <a:r>
              <a:rPr lang="en-IN" dirty="0" smtClean="0"/>
              <a:t>() </a:t>
            </a:r>
            <a:r>
              <a:rPr lang="en-IN" dirty="0"/>
              <a:t>----</a:t>
            </a:r>
          </a:p>
        </p:txBody>
      </p:sp>
    </p:spTree>
    <p:extLst>
      <p:ext uri="{BB962C8B-B14F-4D97-AF65-F5344CB8AC3E}">
        <p14:creationId xmlns:p14="http://schemas.microsoft.com/office/powerpoint/2010/main" val="297610627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a:t>Programming </a:t>
            </a:r>
            <a:r>
              <a:rPr lang="en-IN" b="1" smtClean="0"/>
              <a:t>Constructs…</a:t>
            </a:r>
            <a:endParaRPr lang="en-IN"/>
          </a:p>
        </p:txBody>
      </p:sp>
      <p:sp>
        <p:nvSpPr>
          <p:cNvPr id="3" name="Content Placeholder 2"/>
          <p:cNvSpPr>
            <a:spLocks noGrp="1"/>
          </p:cNvSpPr>
          <p:nvPr>
            <p:ph idx="1"/>
          </p:nvPr>
        </p:nvSpPr>
        <p:spPr/>
        <p:txBody>
          <a:bodyPr/>
          <a:lstStyle/>
          <a:p>
            <a:r>
              <a:rPr lang="en-IN"/>
              <a:t>A </a:t>
            </a:r>
            <a:r>
              <a:rPr lang="en-IN" b="1"/>
              <a:t>sequence</a:t>
            </a:r>
            <a:r>
              <a:rPr lang="en-IN"/>
              <a:t> is one of the simplest programming constructs. With a sequence, you have a set of instructions that are executed one after another</a:t>
            </a:r>
            <a:r>
              <a:rPr lang="en-IN" smtClean="0"/>
              <a:t>.</a:t>
            </a:r>
          </a:p>
          <a:p>
            <a:r>
              <a:rPr lang="en-IN" b="1"/>
              <a:t>Selection</a:t>
            </a:r>
            <a:r>
              <a:rPr lang="en-IN"/>
              <a:t> statements allow us to </a:t>
            </a:r>
            <a:r>
              <a:rPr lang="en-IN" b="1" i="1"/>
              <a:t>choose</a:t>
            </a:r>
            <a:r>
              <a:rPr lang="en-IN"/>
              <a:t> between alternative actions within a program. </a:t>
            </a:r>
            <a:r>
              <a:rPr lang="en-IN" smtClean="0"/>
              <a:t>E.g. if, if..else</a:t>
            </a:r>
          </a:p>
          <a:p>
            <a:r>
              <a:rPr lang="en-IN" b="1" smtClean="0"/>
              <a:t>Iteration</a:t>
            </a:r>
            <a:r>
              <a:rPr lang="en-IN"/>
              <a:t> statements are used to </a:t>
            </a:r>
            <a:r>
              <a:rPr lang="en-IN" b="1" i="1"/>
              <a:t>repeat</a:t>
            </a:r>
            <a:r>
              <a:rPr lang="en-IN" i="1"/>
              <a:t> instructions</a:t>
            </a:r>
            <a:r>
              <a:rPr lang="en-IN"/>
              <a:t>, either a specific number of times, or until a certain condition is reached</a:t>
            </a:r>
            <a:r>
              <a:rPr lang="en-IN" smtClean="0"/>
              <a:t>. E.g. for, while</a:t>
            </a:r>
          </a:p>
          <a:p>
            <a:endParaRPr lang="en-IN"/>
          </a:p>
        </p:txBody>
      </p:sp>
    </p:spTree>
    <p:extLst>
      <p:ext uri="{BB962C8B-B14F-4D97-AF65-F5344CB8AC3E}">
        <p14:creationId xmlns:p14="http://schemas.microsoft.com/office/powerpoint/2010/main" val="7378048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Fibonacci series</a:t>
            </a:r>
            <a:endParaRPr lang="en-IN" dirty="0"/>
          </a:p>
        </p:txBody>
      </p:sp>
      <p:sp>
        <p:nvSpPr>
          <p:cNvPr id="3" name="Content Placeholder 2"/>
          <p:cNvSpPr>
            <a:spLocks noGrp="1"/>
          </p:cNvSpPr>
          <p:nvPr>
            <p:ph idx="1"/>
          </p:nvPr>
        </p:nvSpPr>
        <p:spPr/>
        <p:txBody>
          <a:bodyPr/>
          <a:lstStyle/>
          <a:p>
            <a:r>
              <a:rPr lang="en-IN" dirty="0" smtClean="0"/>
              <a:t>Program: </a:t>
            </a:r>
            <a:r>
              <a:rPr lang="en-IN" dirty="0"/>
              <a:t>fibo1.py </a:t>
            </a:r>
            <a:r>
              <a:rPr lang="en-IN" dirty="0" smtClean="0"/>
              <a:t>(without recursion)</a:t>
            </a:r>
          </a:p>
          <a:p>
            <a:r>
              <a:rPr lang="en-IN" dirty="0" smtClean="0"/>
              <a:t>Program: </a:t>
            </a:r>
            <a:r>
              <a:rPr lang="en-IN" dirty="0" err="1" smtClean="0"/>
              <a:t>fibonacci</a:t>
            </a:r>
            <a:r>
              <a:rPr lang="en-IN" dirty="0" smtClean="0"/>
              <a:t>-recursion (with recursion)</a:t>
            </a:r>
          </a:p>
          <a:p>
            <a:pPr marL="0" indent="0">
              <a:buNone/>
            </a:pPr>
            <a:endParaRPr lang="en-IN" dirty="0"/>
          </a:p>
        </p:txBody>
      </p:sp>
    </p:spTree>
    <p:extLst>
      <p:ext uri="{BB962C8B-B14F-4D97-AF65-F5344CB8AC3E}">
        <p14:creationId xmlns:p14="http://schemas.microsoft.com/office/powerpoint/2010/main" val="110172484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964072"/>
          </a:xfrm>
        </p:spPr>
        <p:txBody>
          <a:bodyPr>
            <a:normAutofit fontScale="70000" lnSpcReduction="20000"/>
          </a:bodyPr>
          <a:lstStyle/>
          <a:p>
            <a:pPr marL="0" indent="0">
              <a:buNone/>
            </a:pPr>
            <a:r>
              <a:rPr lang="en-IN" sz="3100" dirty="0"/>
              <a:t># Program to print the </a:t>
            </a:r>
            <a:r>
              <a:rPr lang="en-IN" sz="3100" dirty="0" err="1"/>
              <a:t>fibonacci</a:t>
            </a:r>
            <a:r>
              <a:rPr lang="en-IN" sz="3100" dirty="0"/>
              <a:t> series </a:t>
            </a:r>
            <a:r>
              <a:rPr lang="en-IN" sz="3100" dirty="0" err="1"/>
              <a:t>upto</a:t>
            </a:r>
            <a:r>
              <a:rPr lang="en-IN" sz="3100" dirty="0"/>
              <a:t> </a:t>
            </a:r>
            <a:r>
              <a:rPr lang="en-IN" sz="3100" dirty="0" err="1"/>
              <a:t>n_terms</a:t>
            </a:r>
            <a:endParaRPr lang="en-IN" sz="3100" dirty="0"/>
          </a:p>
          <a:p>
            <a:pPr marL="0" indent="0">
              <a:buNone/>
            </a:pPr>
            <a:endParaRPr lang="en-IN" sz="3100" dirty="0"/>
          </a:p>
          <a:p>
            <a:pPr marL="0" indent="0">
              <a:buNone/>
            </a:pPr>
            <a:r>
              <a:rPr lang="en-IN" sz="3100" dirty="0"/>
              <a:t># Recursive function</a:t>
            </a:r>
          </a:p>
          <a:p>
            <a:pPr marL="0" indent="0">
              <a:buNone/>
            </a:pPr>
            <a:r>
              <a:rPr lang="en-IN" sz="3100" dirty="0" err="1"/>
              <a:t>def</a:t>
            </a:r>
            <a:r>
              <a:rPr lang="en-IN" sz="3100" dirty="0"/>
              <a:t> </a:t>
            </a:r>
            <a:r>
              <a:rPr lang="en-IN" sz="3100" dirty="0" err="1"/>
              <a:t>recursive_fibonacci</a:t>
            </a:r>
            <a:r>
              <a:rPr lang="en-IN" sz="3100" dirty="0"/>
              <a:t>(n):</a:t>
            </a:r>
          </a:p>
          <a:p>
            <a:pPr marL="457200" lvl="1" indent="0">
              <a:buNone/>
            </a:pPr>
            <a:r>
              <a:rPr lang="en-IN" sz="3100" dirty="0"/>
              <a:t>if n &lt;= 1:</a:t>
            </a:r>
          </a:p>
          <a:p>
            <a:pPr marL="457200" lvl="1" indent="0">
              <a:buNone/>
            </a:pPr>
            <a:r>
              <a:rPr lang="en-IN" sz="3100" dirty="0"/>
              <a:t>	return n</a:t>
            </a:r>
          </a:p>
          <a:p>
            <a:pPr marL="457200" lvl="1" indent="0">
              <a:buNone/>
            </a:pPr>
            <a:r>
              <a:rPr lang="en-IN" sz="3100" dirty="0"/>
              <a:t>else:</a:t>
            </a:r>
          </a:p>
          <a:p>
            <a:pPr marL="457200" lvl="1" indent="0">
              <a:buNone/>
            </a:pPr>
            <a:r>
              <a:rPr lang="en-IN" sz="3100" dirty="0"/>
              <a:t>	return(</a:t>
            </a:r>
            <a:r>
              <a:rPr lang="en-IN" sz="3100" dirty="0" err="1"/>
              <a:t>recursive_fibonacci</a:t>
            </a:r>
            <a:r>
              <a:rPr lang="en-IN" sz="3100" dirty="0"/>
              <a:t>(n-1) + </a:t>
            </a:r>
            <a:r>
              <a:rPr lang="en-IN" sz="3100" dirty="0" err="1"/>
              <a:t>recursive_fibonacci</a:t>
            </a:r>
            <a:r>
              <a:rPr lang="en-IN" sz="3100" dirty="0"/>
              <a:t>(n-2))</a:t>
            </a:r>
          </a:p>
          <a:p>
            <a:pPr marL="457200" lvl="1" indent="0">
              <a:buNone/>
            </a:pPr>
            <a:endParaRPr lang="en-IN" sz="3100" dirty="0"/>
          </a:p>
          <a:p>
            <a:pPr marL="0" indent="0">
              <a:buNone/>
            </a:pPr>
            <a:r>
              <a:rPr lang="en-IN" sz="3100" dirty="0" err="1"/>
              <a:t>n_terms</a:t>
            </a:r>
            <a:r>
              <a:rPr lang="en-IN" sz="3100" dirty="0"/>
              <a:t> = 10</a:t>
            </a:r>
          </a:p>
          <a:p>
            <a:pPr marL="0" indent="0">
              <a:buNone/>
            </a:pPr>
            <a:r>
              <a:rPr lang="en-IN" sz="3100" dirty="0" smtClean="0"/>
              <a:t># </a:t>
            </a:r>
            <a:r>
              <a:rPr lang="en-IN" sz="3100" dirty="0"/>
              <a:t>check if the number of terms is valid</a:t>
            </a:r>
          </a:p>
          <a:p>
            <a:pPr marL="0" indent="0">
              <a:buNone/>
            </a:pPr>
            <a:r>
              <a:rPr lang="en-IN" sz="3100" dirty="0"/>
              <a:t>if </a:t>
            </a:r>
            <a:r>
              <a:rPr lang="en-IN" sz="3100" dirty="0" err="1"/>
              <a:t>n_terms</a:t>
            </a:r>
            <a:r>
              <a:rPr lang="en-IN" sz="3100" dirty="0"/>
              <a:t> &lt;= 0:</a:t>
            </a:r>
          </a:p>
          <a:p>
            <a:pPr marL="457200" lvl="1" indent="0">
              <a:buNone/>
            </a:pPr>
            <a:r>
              <a:rPr lang="en-IN" sz="3100" dirty="0"/>
              <a:t>print("Invalid input ! Please input a positive value")</a:t>
            </a:r>
          </a:p>
          <a:p>
            <a:pPr marL="0" indent="0">
              <a:buNone/>
            </a:pPr>
            <a:r>
              <a:rPr lang="en-IN" sz="3100" dirty="0"/>
              <a:t>else:</a:t>
            </a:r>
          </a:p>
          <a:p>
            <a:pPr marL="457200" lvl="1" indent="0">
              <a:buNone/>
            </a:pPr>
            <a:r>
              <a:rPr lang="en-IN" sz="3100" dirty="0"/>
              <a:t>print("Fibonacci series:")</a:t>
            </a:r>
          </a:p>
          <a:p>
            <a:pPr marL="0" indent="0">
              <a:buNone/>
            </a:pPr>
            <a:r>
              <a:rPr lang="en-IN" sz="3100" dirty="0"/>
              <a:t>for </a:t>
            </a:r>
            <a:r>
              <a:rPr lang="en-IN" sz="3100" dirty="0" err="1"/>
              <a:t>i</a:t>
            </a:r>
            <a:r>
              <a:rPr lang="en-IN" sz="3100" dirty="0"/>
              <a:t> in range(</a:t>
            </a:r>
            <a:r>
              <a:rPr lang="en-IN" sz="3100" dirty="0" err="1"/>
              <a:t>n_terms</a:t>
            </a:r>
            <a:r>
              <a:rPr lang="en-IN" sz="3100" dirty="0"/>
              <a:t>):</a:t>
            </a:r>
          </a:p>
          <a:p>
            <a:pPr marL="0" indent="0">
              <a:buNone/>
            </a:pPr>
            <a:r>
              <a:rPr lang="en-IN" sz="3100" dirty="0" smtClean="0"/>
              <a:t>       print(</a:t>
            </a:r>
            <a:r>
              <a:rPr lang="en-IN" sz="3100" dirty="0" err="1" smtClean="0"/>
              <a:t>recursive_fibonacci</a:t>
            </a:r>
            <a:r>
              <a:rPr lang="en-IN" sz="3100" dirty="0" smtClean="0"/>
              <a:t>(</a:t>
            </a:r>
            <a:r>
              <a:rPr lang="en-IN" sz="3100" dirty="0" err="1" smtClean="0"/>
              <a:t>i</a:t>
            </a:r>
            <a:r>
              <a:rPr lang="en-IN" sz="3100" dirty="0"/>
              <a:t>))</a:t>
            </a:r>
          </a:p>
          <a:p>
            <a:pPr marL="0" indent="0">
              <a:buNone/>
            </a:pPr>
            <a:endParaRPr lang="en-IN" dirty="0"/>
          </a:p>
        </p:txBody>
      </p:sp>
    </p:spTree>
    <p:extLst>
      <p:ext uri="{BB962C8B-B14F-4D97-AF65-F5344CB8AC3E}">
        <p14:creationId xmlns:p14="http://schemas.microsoft.com/office/powerpoint/2010/main" val="259747500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latin typeface="+mn-lt"/>
              </a:rPr>
              <a:t>Output</a:t>
            </a:r>
            <a:endParaRPr lang="en-IN" dirty="0">
              <a:latin typeface="+mn-lt"/>
            </a:endParaRPr>
          </a:p>
        </p:txBody>
      </p:sp>
      <p:sp>
        <p:nvSpPr>
          <p:cNvPr id="3" name="Content Placeholder 2"/>
          <p:cNvSpPr>
            <a:spLocks noGrp="1"/>
          </p:cNvSpPr>
          <p:nvPr>
            <p:ph idx="1"/>
          </p:nvPr>
        </p:nvSpPr>
        <p:spPr/>
        <p:txBody>
          <a:bodyPr>
            <a:normAutofit fontScale="85000" lnSpcReduction="20000"/>
          </a:bodyPr>
          <a:lstStyle/>
          <a:p>
            <a:pPr marL="0" indent="0">
              <a:buNone/>
            </a:pPr>
            <a:r>
              <a:rPr lang="it-IT"/>
              <a:t>Fibonacci series:</a:t>
            </a:r>
          </a:p>
          <a:p>
            <a:pPr marL="0" indent="0">
              <a:buNone/>
            </a:pPr>
            <a:r>
              <a:rPr lang="it-IT"/>
              <a:t>0</a:t>
            </a:r>
          </a:p>
          <a:p>
            <a:pPr marL="0" indent="0">
              <a:buNone/>
            </a:pPr>
            <a:r>
              <a:rPr lang="it-IT"/>
              <a:t>1</a:t>
            </a:r>
          </a:p>
          <a:p>
            <a:pPr marL="0" indent="0">
              <a:buNone/>
            </a:pPr>
            <a:r>
              <a:rPr lang="it-IT"/>
              <a:t>1</a:t>
            </a:r>
          </a:p>
          <a:p>
            <a:pPr marL="0" indent="0">
              <a:buNone/>
            </a:pPr>
            <a:r>
              <a:rPr lang="it-IT"/>
              <a:t>2</a:t>
            </a:r>
          </a:p>
          <a:p>
            <a:pPr marL="0" indent="0">
              <a:buNone/>
            </a:pPr>
            <a:r>
              <a:rPr lang="it-IT"/>
              <a:t>3</a:t>
            </a:r>
          </a:p>
          <a:p>
            <a:pPr marL="0" indent="0">
              <a:buNone/>
            </a:pPr>
            <a:r>
              <a:rPr lang="it-IT"/>
              <a:t>5</a:t>
            </a:r>
          </a:p>
          <a:p>
            <a:pPr marL="0" indent="0">
              <a:buNone/>
            </a:pPr>
            <a:r>
              <a:rPr lang="it-IT"/>
              <a:t>8</a:t>
            </a:r>
          </a:p>
          <a:p>
            <a:pPr marL="0" indent="0">
              <a:buNone/>
            </a:pPr>
            <a:r>
              <a:rPr lang="it-IT"/>
              <a:t>13</a:t>
            </a:r>
          </a:p>
          <a:p>
            <a:pPr marL="0" indent="0">
              <a:buNone/>
            </a:pPr>
            <a:r>
              <a:rPr lang="it-IT"/>
              <a:t>21</a:t>
            </a:r>
          </a:p>
          <a:p>
            <a:pPr marL="0" indent="0">
              <a:buNone/>
            </a:pPr>
            <a:r>
              <a:rPr lang="it-IT"/>
              <a:t>34</a:t>
            </a:r>
          </a:p>
          <a:p>
            <a:pPr marL="0" indent="0">
              <a:buNone/>
            </a:pPr>
            <a:endParaRPr lang="en-IN"/>
          </a:p>
        </p:txBody>
      </p:sp>
    </p:spTree>
    <p:extLst>
      <p:ext uri="{BB962C8B-B14F-4D97-AF65-F5344CB8AC3E}">
        <p14:creationId xmlns:p14="http://schemas.microsoft.com/office/powerpoint/2010/main" val="7856471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latin typeface="+mn-lt"/>
              </a:rPr>
              <a:t>The lambda(Anonymous) function</a:t>
            </a:r>
            <a:endParaRPr lang="en-IN" b="1" dirty="0">
              <a:latin typeface="+mn-lt"/>
            </a:endParaRPr>
          </a:p>
        </p:txBody>
      </p:sp>
      <p:sp>
        <p:nvSpPr>
          <p:cNvPr id="3" name="Content Placeholder 2"/>
          <p:cNvSpPr>
            <a:spLocks noGrp="1"/>
          </p:cNvSpPr>
          <p:nvPr>
            <p:ph idx="1"/>
          </p:nvPr>
        </p:nvSpPr>
        <p:spPr/>
        <p:txBody>
          <a:bodyPr>
            <a:normAutofit fontScale="92500" lnSpcReduction="20000"/>
          </a:bodyPr>
          <a:lstStyle/>
          <a:p>
            <a:r>
              <a:rPr lang="en-IN" dirty="0"/>
              <a:t>In Python, a lambda function is a special type of function without the function name</a:t>
            </a:r>
            <a:r>
              <a:rPr lang="en-IN" dirty="0" smtClean="0"/>
              <a:t>. </a:t>
            </a:r>
            <a:r>
              <a:rPr lang="en-IN" dirty="0"/>
              <a:t>A lambda function can take any number of arguments, but can only have </a:t>
            </a:r>
            <a:r>
              <a:rPr lang="en-IN" dirty="0" smtClean="0"/>
              <a:t>one expression, which is evaluated and returned. </a:t>
            </a:r>
          </a:p>
          <a:p>
            <a:r>
              <a:rPr lang="en-IN" dirty="0" smtClean="0"/>
              <a:t>Syntax:</a:t>
            </a:r>
          </a:p>
          <a:p>
            <a:pPr marL="0" indent="0">
              <a:buNone/>
            </a:pPr>
            <a:r>
              <a:rPr lang="en-IN" dirty="0"/>
              <a:t>	</a:t>
            </a:r>
            <a:r>
              <a:rPr lang="en-IN" dirty="0" smtClean="0"/>
              <a:t>lambda argument(s): expression</a:t>
            </a:r>
          </a:p>
          <a:p>
            <a:pPr marL="0" indent="0">
              <a:buNone/>
            </a:pPr>
            <a:r>
              <a:rPr lang="en-IN" dirty="0" smtClean="0"/>
              <a:t>Example:</a:t>
            </a:r>
          </a:p>
          <a:p>
            <a:pPr marL="0" indent="0">
              <a:buNone/>
            </a:pPr>
            <a:r>
              <a:rPr lang="en-IN" dirty="0"/>
              <a:t> </a:t>
            </a:r>
            <a:r>
              <a:rPr lang="en-IN" dirty="0" smtClean="0"/>
              <a:t>   lambda </a:t>
            </a:r>
            <a:r>
              <a:rPr lang="en-IN" dirty="0"/>
              <a:t>: print('Hello World</a:t>
            </a:r>
            <a:r>
              <a:rPr lang="en-IN" dirty="0" smtClean="0"/>
              <a:t>')</a:t>
            </a:r>
          </a:p>
          <a:p>
            <a:pPr marL="0" indent="0">
              <a:buNone/>
            </a:pPr>
            <a:endParaRPr lang="en-IN" dirty="0"/>
          </a:p>
          <a:p>
            <a:pPr marL="0" indent="0">
              <a:buNone/>
            </a:pPr>
            <a:r>
              <a:rPr lang="en-IN" dirty="0" smtClean="0"/>
              <a:t>&gt;&gt;&gt; greet = </a:t>
            </a:r>
            <a:r>
              <a:rPr lang="en-IN" dirty="0"/>
              <a:t>lambda : print('Hello World</a:t>
            </a:r>
            <a:r>
              <a:rPr lang="en-IN" dirty="0" smtClean="0"/>
              <a:t>')</a:t>
            </a:r>
          </a:p>
          <a:p>
            <a:pPr marL="0" indent="0">
              <a:buNone/>
            </a:pPr>
            <a:r>
              <a:rPr lang="en-IN" dirty="0" smtClean="0"/>
              <a:t>#call the lambda</a:t>
            </a:r>
          </a:p>
          <a:p>
            <a:pPr marL="0" indent="0">
              <a:buNone/>
            </a:pPr>
            <a:r>
              <a:rPr lang="en-IN" dirty="0" smtClean="0"/>
              <a:t>greet()				# Output</a:t>
            </a:r>
            <a:r>
              <a:rPr lang="en-IN" dirty="0" smtClean="0">
                <a:sym typeface="Wingdings" panose="05000000000000000000" pitchFamily="2" charset="2"/>
              </a:rPr>
              <a:t>       Hello World</a:t>
            </a:r>
          </a:p>
          <a:p>
            <a:pPr marL="0" indent="0">
              <a:buNone/>
            </a:pP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17513134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7546"/>
            <a:ext cx="10515600" cy="5849417"/>
          </a:xfrm>
        </p:spPr>
        <p:txBody>
          <a:bodyPr>
            <a:normAutofit fontScale="92500" lnSpcReduction="20000"/>
          </a:bodyPr>
          <a:lstStyle/>
          <a:p>
            <a:pPr marL="0" indent="0">
              <a:buNone/>
            </a:pPr>
            <a:r>
              <a:rPr lang="en-IN"/>
              <a:t># lambda that accepts one argument</a:t>
            </a:r>
          </a:p>
          <a:p>
            <a:pPr marL="0" indent="0">
              <a:buNone/>
            </a:pPr>
            <a:r>
              <a:rPr lang="en-IN" err="1"/>
              <a:t>greet_user = lambda name : print('Hey there,', name)</a:t>
            </a:r>
          </a:p>
          <a:p>
            <a:pPr marL="0" indent="0">
              <a:buNone/>
            </a:pPr>
            <a:endParaRPr lang="en-IN"/>
          </a:p>
          <a:p>
            <a:pPr marL="0" indent="0">
              <a:buNone/>
            </a:pPr>
            <a:r>
              <a:rPr lang="en-IN"/>
              <a:t># lambda call</a:t>
            </a:r>
          </a:p>
          <a:p>
            <a:pPr marL="0" indent="0">
              <a:buNone/>
            </a:pPr>
            <a:r>
              <a:rPr lang="en-IN" err="1"/>
              <a:t>greet_user</a:t>
            </a:r>
            <a:r>
              <a:rPr lang="en-IN" smtClean="0"/>
              <a:t>(‘Oceanite')</a:t>
            </a:r>
            <a:endParaRPr lang="en-IN"/>
          </a:p>
          <a:p>
            <a:pPr marL="0" indent="0">
              <a:buNone/>
            </a:pPr>
            <a:endParaRPr lang="en-IN"/>
          </a:p>
          <a:p>
            <a:pPr marL="0" indent="0">
              <a:buNone/>
            </a:pPr>
            <a:r>
              <a:rPr lang="en-IN"/>
              <a:t># Output: Hey there, </a:t>
            </a:r>
            <a:r>
              <a:rPr lang="en-IN" err="1" smtClean="0"/>
              <a:t>Oceanite</a:t>
            </a:r>
            <a:endParaRPr lang="en-IN" smtClean="0"/>
          </a:p>
          <a:p>
            <a:pPr marL="0" indent="0">
              <a:buNone/>
            </a:pPr>
            <a:endParaRPr lang="en-IN" smtClean="0"/>
          </a:p>
          <a:p>
            <a:pPr marL="0" indent="0">
              <a:buNone/>
            </a:pPr>
            <a:r>
              <a:rPr lang="pt-BR"/>
              <a:t>x = lambda a : a + </a:t>
            </a:r>
            <a:r>
              <a:rPr lang="pt-BR" smtClean="0"/>
              <a:t>10				# Output:       15</a:t>
            </a:r>
            <a:r>
              <a:rPr lang="pt-BR"/>
              <a:t/>
            </a:r>
            <a:br>
              <a:rPr lang="pt-BR"/>
            </a:br>
            <a:r>
              <a:rPr lang="pt-BR"/>
              <a:t>print(x(5</a:t>
            </a:r>
            <a:r>
              <a:rPr lang="pt-BR" smtClean="0"/>
              <a:t>))</a:t>
            </a:r>
          </a:p>
          <a:p>
            <a:pPr marL="0" indent="0">
              <a:buNone/>
            </a:pPr>
            <a:endParaRPr lang="en-IN" smtClean="0"/>
          </a:p>
          <a:p>
            <a:pPr marL="0" indent="0">
              <a:buNone/>
            </a:pPr>
            <a:r>
              <a:rPr lang="en-IN"/>
              <a:t># Multiply argument a with argument b and return the result</a:t>
            </a:r>
            <a:r>
              <a:rPr lang="en-IN" smtClean="0"/>
              <a:t>:</a:t>
            </a:r>
          </a:p>
          <a:p>
            <a:pPr marL="0" indent="0">
              <a:buNone/>
            </a:pPr>
            <a:r>
              <a:rPr lang="pt-BR"/>
              <a:t>x = lambda a, b : a * </a:t>
            </a:r>
            <a:r>
              <a:rPr lang="pt-BR" smtClean="0"/>
              <a:t>b			# Output:       30</a:t>
            </a:r>
            <a:endParaRPr lang="pt-BR"/>
          </a:p>
          <a:p>
            <a:pPr marL="0" indent="0">
              <a:buNone/>
            </a:pPr>
            <a:r>
              <a:rPr lang="pt-BR"/>
              <a:t>print(x(5, 6</a:t>
            </a:r>
            <a:r>
              <a:rPr lang="pt-BR" smtClean="0"/>
              <a:t>))</a:t>
            </a:r>
          </a:p>
          <a:p>
            <a:pPr marL="0" indent="0">
              <a:buNone/>
            </a:pPr>
            <a:endParaRPr lang="pt-BR"/>
          </a:p>
          <a:p>
            <a:pPr marL="0" indent="0">
              <a:buNone/>
            </a:pPr>
            <a:endParaRPr lang="pt-BR"/>
          </a:p>
          <a:p>
            <a:pPr marL="0" indent="0">
              <a:buNone/>
            </a:pPr>
            <a:endParaRPr lang="en-IN"/>
          </a:p>
        </p:txBody>
      </p:sp>
    </p:spTree>
    <p:extLst>
      <p:ext uri="{BB962C8B-B14F-4D97-AF65-F5344CB8AC3E}">
        <p14:creationId xmlns:p14="http://schemas.microsoft.com/office/powerpoint/2010/main" val="3187035238"/>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230"/>
          </a:xfrm>
        </p:spPr>
        <p:txBody>
          <a:bodyPr/>
          <a:lstStyle/>
          <a:p>
            <a:pPr algn="ctr"/>
            <a:r>
              <a:rPr lang="en-IN" b="1" dirty="0">
                <a:latin typeface="+mn-lt"/>
              </a:rPr>
              <a:t>Why Use Lambda Functions</a:t>
            </a:r>
            <a:r>
              <a:rPr lang="en-IN" b="1" dirty="0" smtClean="0">
                <a:latin typeface="+mn-lt"/>
              </a:rPr>
              <a:t>?</a:t>
            </a:r>
            <a:endParaRPr lang="en-IN" b="1" dirty="0">
              <a:latin typeface="+mn-lt"/>
            </a:endParaRPr>
          </a:p>
        </p:txBody>
      </p:sp>
      <p:sp>
        <p:nvSpPr>
          <p:cNvPr id="3" name="Content Placeholder 2"/>
          <p:cNvSpPr>
            <a:spLocks noGrp="1"/>
          </p:cNvSpPr>
          <p:nvPr>
            <p:ph idx="1"/>
          </p:nvPr>
        </p:nvSpPr>
        <p:spPr>
          <a:xfrm>
            <a:off x="838200" y="1473958"/>
            <a:ext cx="10515600" cy="4703005"/>
          </a:xfrm>
        </p:spPr>
        <p:txBody>
          <a:bodyPr>
            <a:normAutofit fontScale="85000" lnSpcReduction="20000"/>
          </a:bodyPr>
          <a:lstStyle/>
          <a:p>
            <a:r>
              <a:rPr lang="en-IN" smtClean="0"/>
              <a:t>The </a:t>
            </a:r>
            <a:r>
              <a:rPr lang="en-IN"/>
              <a:t>power of lambda is better shown when you use them as an anonymous function inside another function.</a:t>
            </a:r>
          </a:p>
          <a:p>
            <a:r>
              <a:rPr lang="en-IN"/>
              <a:t>Say you have a function definition that takes one argument, and that </a:t>
            </a:r>
            <a:r>
              <a:rPr lang="en-IN" smtClean="0"/>
              <a:t>argument </a:t>
            </a:r>
            <a:r>
              <a:rPr lang="en-IN"/>
              <a:t>will be multiplied with an unknown number:</a:t>
            </a:r>
            <a:endParaRPr lang="en-IN" smtClean="0"/>
          </a:p>
          <a:p>
            <a:pPr marL="0" indent="0">
              <a:buNone/>
            </a:pPr>
            <a:r>
              <a:rPr lang="pt-BR" smtClean="0"/>
              <a:t>	def </a:t>
            </a:r>
            <a:r>
              <a:rPr lang="pt-BR"/>
              <a:t>myfunc(n):</a:t>
            </a:r>
          </a:p>
          <a:p>
            <a:pPr marL="0" indent="0">
              <a:buNone/>
            </a:pPr>
            <a:r>
              <a:rPr lang="pt-BR" smtClean="0"/>
              <a:t>	       return </a:t>
            </a:r>
            <a:r>
              <a:rPr lang="pt-BR"/>
              <a:t>lambda a : a </a:t>
            </a:r>
            <a:r>
              <a:rPr lang="pt-BR" smtClean="0"/>
              <a:t>* n</a:t>
            </a:r>
          </a:p>
          <a:p>
            <a:pPr marL="0" indent="0">
              <a:buNone/>
            </a:pPr>
            <a:r>
              <a:rPr lang="en-IN"/>
              <a:t>Use that function definition to make a function that always doubles the number you send in</a:t>
            </a:r>
            <a:r>
              <a:rPr lang="en-IN" smtClean="0"/>
              <a:t>:</a:t>
            </a:r>
          </a:p>
          <a:p>
            <a:pPr marL="0" indent="0">
              <a:buNone/>
            </a:pPr>
            <a:r>
              <a:rPr lang="en-IN" err="1"/>
              <a:t>def myfunc(n):</a:t>
            </a:r>
            <a:br>
              <a:rPr lang="en-IN" err="1"/>
            </a:br>
            <a:r>
              <a:rPr lang="en-IN" err="1"/>
              <a:t>  </a:t>
            </a:r>
            <a:r>
              <a:rPr lang="en-IN" smtClean="0"/>
              <a:t>   return</a:t>
            </a:r>
            <a:r>
              <a:rPr lang="en-IN"/>
              <a:t> lambda a : a * n</a:t>
            </a:r>
            <a:br>
              <a:rPr lang="en-IN"/>
            </a:br>
            <a:r>
              <a:rPr lang="en-IN"/>
              <a:t/>
            </a:r>
            <a:br>
              <a:rPr lang="en-IN"/>
            </a:br>
            <a:r>
              <a:rPr lang="en-IN"/>
              <a:t>mydoubler = myfunc(2)</a:t>
            </a:r>
            <a:br>
              <a:rPr lang="en-IN"/>
            </a:br>
            <a:r>
              <a:rPr lang="en-IN"/>
              <a:t/>
            </a:r>
            <a:br>
              <a:rPr lang="en-IN"/>
            </a:br>
            <a:r>
              <a:rPr lang="en-IN"/>
              <a:t>print(mydoubler(11</a:t>
            </a:r>
            <a:r>
              <a:rPr lang="en-IN" smtClean="0"/>
              <a:t>))			#Output: 	22</a:t>
            </a:r>
          </a:p>
          <a:p>
            <a:pPr marL="0" indent="0">
              <a:buNone/>
            </a:pPr>
            <a:endParaRPr lang="en-IN"/>
          </a:p>
          <a:p>
            <a:pPr marL="0" indent="0">
              <a:buNone/>
            </a:pPr>
            <a:endParaRPr lang="en-IN"/>
          </a:p>
        </p:txBody>
      </p:sp>
    </p:spTree>
    <p:extLst>
      <p:ext uri="{BB962C8B-B14F-4D97-AF65-F5344CB8AC3E}">
        <p14:creationId xmlns:p14="http://schemas.microsoft.com/office/powerpoint/2010/main" val="72142405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4842"/>
            <a:ext cx="10515600" cy="5822121"/>
          </a:xfrm>
        </p:spPr>
        <p:txBody>
          <a:bodyPr>
            <a:normAutofit fontScale="85000" lnSpcReduction="20000"/>
          </a:bodyPr>
          <a:lstStyle/>
          <a:p>
            <a:pPr marL="0" indent="0">
              <a:buNone/>
            </a:pPr>
            <a:r>
              <a:rPr lang="en-IN" dirty="0"/>
              <a:t>Or, use the same function definition to make a function that always </a:t>
            </a:r>
            <a:r>
              <a:rPr lang="en-IN" i="1" dirty="0"/>
              <a:t>triples</a:t>
            </a:r>
            <a:r>
              <a:rPr lang="en-IN" dirty="0"/>
              <a:t> the number you send in</a:t>
            </a:r>
            <a:r>
              <a:rPr lang="en-IN" dirty="0" smtClean="0"/>
              <a:t>:</a:t>
            </a:r>
          </a:p>
          <a:p>
            <a:pPr marL="0" indent="0">
              <a:buNone/>
            </a:pPr>
            <a:r>
              <a:rPr lang="en-IN" dirty="0" err="1"/>
              <a:t>def</a:t>
            </a:r>
            <a:r>
              <a:rPr lang="en-IN" dirty="0"/>
              <a:t> </a:t>
            </a:r>
            <a:r>
              <a:rPr lang="en-IN" dirty="0" err="1"/>
              <a:t>myfunc</a:t>
            </a:r>
            <a:r>
              <a:rPr lang="en-IN" dirty="0"/>
              <a:t>(n):</a:t>
            </a:r>
            <a:br>
              <a:rPr lang="en-IN" dirty="0"/>
            </a:br>
            <a:r>
              <a:rPr lang="en-IN" dirty="0"/>
              <a:t>  </a:t>
            </a:r>
            <a:r>
              <a:rPr lang="en-IN" dirty="0" smtClean="0"/>
              <a:t>     return</a:t>
            </a:r>
            <a:r>
              <a:rPr lang="en-IN" dirty="0"/>
              <a:t> lambda a : a * n</a:t>
            </a:r>
            <a:br>
              <a:rPr lang="en-IN" dirty="0"/>
            </a:br>
            <a:r>
              <a:rPr lang="en-IN" dirty="0"/>
              <a:t/>
            </a:r>
            <a:br>
              <a:rPr lang="en-IN" dirty="0"/>
            </a:br>
            <a:r>
              <a:rPr lang="en-IN" dirty="0" err="1"/>
              <a:t>mytripler</a:t>
            </a:r>
            <a:r>
              <a:rPr lang="en-IN" dirty="0"/>
              <a:t> = </a:t>
            </a:r>
            <a:r>
              <a:rPr lang="en-IN" dirty="0" err="1"/>
              <a:t>myfunc</a:t>
            </a:r>
            <a:r>
              <a:rPr lang="en-IN" dirty="0"/>
              <a:t>(3)</a:t>
            </a:r>
            <a:br>
              <a:rPr lang="en-IN" dirty="0"/>
            </a:br>
            <a:r>
              <a:rPr lang="en-IN" dirty="0"/>
              <a:t/>
            </a:r>
            <a:br>
              <a:rPr lang="en-IN" dirty="0"/>
            </a:br>
            <a:r>
              <a:rPr lang="en-IN" dirty="0"/>
              <a:t>print(</a:t>
            </a:r>
            <a:r>
              <a:rPr lang="en-IN" dirty="0" err="1"/>
              <a:t>mytripler</a:t>
            </a:r>
            <a:r>
              <a:rPr lang="en-IN" dirty="0"/>
              <a:t>(11</a:t>
            </a:r>
            <a:r>
              <a:rPr lang="en-IN" dirty="0" smtClean="0"/>
              <a:t>))		    	      	#Output:	33</a:t>
            </a:r>
          </a:p>
          <a:p>
            <a:pPr marL="0" indent="0">
              <a:buNone/>
            </a:pPr>
            <a:endParaRPr lang="en-IN" dirty="0"/>
          </a:p>
          <a:p>
            <a:pPr marL="0" indent="0">
              <a:buNone/>
            </a:pPr>
            <a:r>
              <a:rPr lang="en-IN" dirty="0"/>
              <a:t>Or, use the same function definition to make both functions, in the same program</a:t>
            </a:r>
            <a:r>
              <a:rPr lang="en-IN" dirty="0" smtClean="0"/>
              <a:t>:</a:t>
            </a:r>
          </a:p>
          <a:p>
            <a:pPr marL="0" indent="0">
              <a:buNone/>
            </a:pPr>
            <a:r>
              <a:rPr lang="en-IN" dirty="0" err="1"/>
              <a:t>def</a:t>
            </a:r>
            <a:r>
              <a:rPr lang="en-IN" dirty="0"/>
              <a:t> </a:t>
            </a:r>
            <a:r>
              <a:rPr lang="en-IN" dirty="0" err="1"/>
              <a:t>myfunc</a:t>
            </a:r>
            <a:r>
              <a:rPr lang="en-IN" dirty="0"/>
              <a:t>(n):</a:t>
            </a:r>
            <a:br>
              <a:rPr lang="en-IN" dirty="0"/>
            </a:br>
            <a:r>
              <a:rPr lang="en-IN" dirty="0"/>
              <a:t>  return lambda a : a * n</a:t>
            </a:r>
            <a:br>
              <a:rPr lang="en-IN" dirty="0"/>
            </a:br>
            <a:r>
              <a:rPr lang="en-IN" dirty="0"/>
              <a:t/>
            </a:r>
            <a:br>
              <a:rPr lang="en-IN" dirty="0"/>
            </a:br>
            <a:r>
              <a:rPr lang="en-IN" dirty="0" err="1"/>
              <a:t>mydoubler</a:t>
            </a:r>
            <a:r>
              <a:rPr lang="en-IN" dirty="0"/>
              <a:t> = </a:t>
            </a:r>
            <a:r>
              <a:rPr lang="en-IN" dirty="0" err="1"/>
              <a:t>myfunc</a:t>
            </a:r>
            <a:r>
              <a:rPr lang="en-IN" dirty="0"/>
              <a:t>(2)</a:t>
            </a:r>
            <a:br>
              <a:rPr lang="en-IN" dirty="0"/>
            </a:br>
            <a:r>
              <a:rPr lang="en-IN" dirty="0" err="1"/>
              <a:t>mytripler</a:t>
            </a:r>
            <a:r>
              <a:rPr lang="en-IN" dirty="0"/>
              <a:t> = </a:t>
            </a:r>
            <a:r>
              <a:rPr lang="en-IN" dirty="0" err="1"/>
              <a:t>myfunc</a:t>
            </a:r>
            <a:r>
              <a:rPr lang="en-IN" dirty="0"/>
              <a:t>(3)</a:t>
            </a:r>
            <a:br>
              <a:rPr lang="en-IN" dirty="0"/>
            </a:br>
            <a:r>
              <a:rPr lang="en-IN" dirty="0"/>
              <a:t/>
            </a:r>
            <a:br>
              <a:rPr lang="en-IN" dirty="0"/>
            </a:br>
            <a:r>
              <a:rPr lang="en-IN" dirty="0"/>
              <a:t>print(</a:t>
            </a:r>
            <a:r>
              <a:rPr lang="en-IN" dirty="0" err="1"/>
              <a:t>mydoubler</a:t>
            </a:r>
            <a:r>
              <a:rPr lang="en-IN" dirty="0"/>
              <a:t>(11</a:t>
            </a:r>
            <a:r>
              <a:rPr lang="en-IN" dirty="0" smtClean="0"/>
              <a:t>))				#Output:	22</a:t>
            </a:r>
            <a:r>
              <a:rPr lang="en-IN" dirty="0"/>
              <a:t/>
            </a:r>
            <a:br>
              <a:rPr lang="en-IN" dirty="0"/>
            </a:br>
            <a:r>
              <a:rPr lang="en-IN" dirty="0"/>
              <a:t>print(</a:t>
            </a:r>
            <a:r>
              <a:rPr lang="en-IN" dirty="0" err="1"/>
              <a:t>mytripler</a:t>
            </a:r>
            <a:r>
              <a:rPr lang="en-IN" dirty="0"/>
              <a:t>(11</a:t>
            </a:r>
            <a:r>
              <a:rPr lang="en-IN" dirty="0" smtClean="0"/>
              <a:t>))					      	33</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7200590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0533"/>
            <a:ext cx="10515600" cy="1013299"/>
          </a:xfrm>
        </p:spPr>
        <p:txBody>
          <a:bodyPr/>
          <a:lstStyle/>
          <a:p>
            <a:pPr algn="ctr"/>
            <a:r>
              <a:rPr lang="en-IN" b="1" dirty="0" smtClean="0">
                <a:latin typeface="+mn-lt"/>
              </a:rPr>
              <a:t>Namespace</a:t>
            </a:r>
            <a:endParaRPr lang="en-IN" b="1" dirty="0">
              <a:latin typeface="+mn-lt"/>
            </a:endParaRPr>
          </a:p>
        </p:txBody>
      </p:sp>
      <p:sp>
        <p:nvSpPr>
          <p:cNvPr id="3" name="Content Placeholder 2"/>
          <p:cNvSpPr>
            <a:spLocks noGrp="1"/>
          </p:cNvSpPr>
          <p:nvPr>
            <p:ph idx="1"/>
          </p:nvPr>
        </p:nvSpPr>
        <p:spPr>
          <a:xfrm>
            <a:off x="838200" y="1473958"/>
            <a:ext cx="10515600" cy="4703005"/>
          </a:xfrm>
        </p:spPr>
        <p:txBody>
          <a:bodyPr>
            <a:normAutofit fontScale="85000" lnSpcReduction="20000"/>
          </a:bodyPr>
          <a:lstStyle/>
          <a:p>
            <a:pPr algn="just"/>
            <a:r>
              <a:rPr lang="en-IN"/>
              <a:t>A namespace is a collection of currently defined symbolic names along with information about the object that each name references. You can think of a namespace as a dictionary in which the keys are the object names and the values are the objects themselves</a:t>
            </a:r>
            <a:r>
              <a:rPr lang="en-IN" smtClean="0"/>
              <a:t>.</a:t>
            </a:r>
          </a:p>
          <a:p>
            <a:pPr algn="just"/>
            <a:r>
              <a:rPr lang="en-IN"/>
              <a:t>In Python, a way to give each object a unique name is through a namespace. Variables and methods are examples of objects in Python. To put it another way, it is a collection of the known symbolic names and the details about the thing that each name refers to. A name can be thought of as a key in a dictionary, and objects are the values in a namespace. We should figure out it with a genuine model - A namespace resembles a last name. If there are multiple </a:t>
            </a:r>
            <a:r>
              <a:rPr lang="en-IN" smtClean="0"/>
              <a:t>“Siddhi" </a:t>
            </a:r>
            <a:r>
              <a:rPr lang="en-IN"/>
              <a:t>names in the class, it may be difficult to locate a </a:t>
            </a:r>
            <a:r>
              <a:rPr lang="en-IN" smtClean="0"/>
              <a:t>“Siddhi" </a:t>
            </a:r>
            <a:r>
              <a:rPr lang="en-IN"/>
              <a:t>name; however, when we specifically request </a:t>
            </a:r>
            <a:r>
              <a:rPr lang="en-IN" smtClean="0"/>
              <a:t>“Siddhi Patil" </a:t>
            </a:r>
            <a:r>
              <a:rPr lang="en-IN"/>
              <a:t>or </a:t>
            </a:r>
            <a:r>
              <a:rPr lang="en-IN" smtClean="0"/>
              <a:t>“Siddhi Chorge," </a:t>
            </a:r>
            <a:r>
              <a:rPr lang="en-IN"/>
              <a:t>In a class, it might not be common for multiple students to have the same first and last name.</a:t>
            </a:r>
          </a:p>
          <a:p>
            <a:pPr algn="just"/>
            <a:r>
              <a:rPr lang="en-IN"/>
              <a:t>The Python interpreter can get a better understanding of the exact method or variable in the code thanks to the namespace. As a result, its name contains additional information, including Space (related to scope) and Name, which denotes a unique identifier</a:t>
            </a:r>
            <a:r>
              <a:rPr lang="en-IN" smtClean="0"/>
              <a:t>.</a:t>
            </a:r>
          </a:p>
          <a:p>
            <a:pPr algn="just"/>
            <a:endParaRPr lang="en-IN"/>
          </a:p>
        </p:txBody>
      </p:sp>
    </p:spTree>
    <p:extLst>
      <p:ext uri="{BB962C8B-B14F-4D97-AF65-F5344CB8AC3E}">
        <p14:creationId xmlns:p14="http://schemas.microsoft.com/office/powerpoint/2010/main" val="390989902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smtClean="0"/>
              <a:t>Namespace and Scope</a:t>
            </a:r>
            <a:endParaRPr lang="en-IN" b="1"/>
          </a:p>
        </p:txBody>
      </p:sp>
      <p:pic>
        <p:nvPicPr>
          <p:cNvPr id="7" name="Picture 6"/>
          <p:cNvPicPr>
            <a:picLocks noChangeAspect="1"/>
          </p:cNvPicPr>
          <p:nvPr/>
        </p:nvPicPr>
        <p:blipFill>
          <a:blip r:embed="rId2"/>
          <a:stretch>
            <a:fillRect/>
          </a:stretch>
        </p:blipFill>
        <p:spPr>
          <a:xfrm>
            <a:off x="1664798" y="2273798"/>
            <a:ext cx="3226249" cy="3226249"/>
          </a:xfrm>
          <a:prstGeom prst="rect">
            <a:avLst/>
          </a:prstGeom>
        </p:spPr>
      </p:pic>
      <p:pic>
        <p:nvPicPr>
          <p:cNvPr id="3" name="Picture 2"/>
          <p:cNvPicPr>
            <a:picLocks noChangeAspect="1"/>
          </p:cNvPicPr>
          <p:nvPr/>
        </p:nvPicPr>
        <p:blipFill>
          <a:blip r:embed="rId3"/>
          <a:stretch>
            <a:fillRect/>
          </a:stretch>
        </p:blipFill>
        <p:spPr>
          <a:xfrm>
            <a:off x="6622447" y="1690688"/>
            <a:ext cx="4541422" cy="4763068"/>
          </a:xfrm>
          <a:prstGeom prst="rect">
            <a:avLst/>
          </a:prstGeom>
        </p:spPr>
      </p:pic>
      <p:sp>
        <p:nvSpPr>
          <p:cNvPr id="10" name="TextBox 9"/>
          <p:cNvSpPr txBox="1"/>
          <p:nvPr/>
        </p:nvSpPr>
        <p:spPr>
          <a:xfrm>
            <a:off x="7833808" y="4517408"/>
            <a:ext cx="122829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smtClean="0">
                <a:solidFill>
                  <a:schemeClr val="accent6">
                    <a:lumMod val="50000"/>
                  </a:schemeClr>
                </a:solidFill>
              </a:rPr>
              <a:t>(Function)</a:t>
            </a:r>
            <a:endParaRPr lang="en-IN" b="1">
              <a:solidFill>
                <a:schemeClr val="accent6">
                  <a:lumMod val="50000"/>
                </a:schemeClr>
              </a:solidFill>
            </a:endParaRPr>
          </a:p>
        </p:txBody>
      </p:sp>
      <p:sp>
        <p:nvSpPr>
          <p:cNvPr id="11" name="TextBox 10"/>
          <p:cNvSpPr txBox="1"/>
          <p:nvPr/>
        </p:nvSpPr>
        <p:spPr>
          <a:xfrm>
            <a:off x="9147281" y="3171663"/>
            <a:ext cx="1201003"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smtClean="0">
                <a:solidFill>
                  <a:schemeClr val="accent4"/>
                </a:solidFill>
              </a:rPr>
              <a:t>(Module)</a:t>
            </a:r>
            <a:endParaRPr lang="en-IN" b="1">
              <a:solidFill>
                <a:schemeClr val="accent4"/>
              </a:solidFill>
            </a:endParaRPr>
          </a:p>
        </p:txBody>
      </p:sp>
    </p:spTree>
    <p:extLst>
      <p:ext uri="{BB962C8B-B14F-4D97-AF65-F5344CB8AC3E}">
        <p14:creationId xmlns:p14="http://schemas.microsoft.com/office/powerpoint/2010/main" val="416908710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80"/>
            <a:ext cx="10515600" cy="5628283"/>
          </a:xfrm>
        </p:spPr>
        <p:txBody>
          <a:bodyPr>
            <a:normAutofit fontScale="92500" lnSpcReduction="20000"/>
          </a:bodyPr>
          <a:lstStyle/>
          <a:p>
            <a:r>
              <a:rPr lang="en-IN" dirty="0"/>
              <a:t>Namespaces are collections of different objects that are associated with unique names whose lifespan depends on the scope of a variable. The scope is a region from where we can access a particular object</a:t>
            </a:r>
            <a:r>
              <a:rPr lang="en-IN" dirty="0" smtClean="0"/>
              <a:t>.</a:t>
            </a:r>
          </a:p>
          <a:p>
            <a:endParaRPr lang="en-IN" dirty="0" smtClean="0"/>
          </a:p>
          <a:p>
            <a:r>
              <a:rPr lang="en-IN" dirty="0"/>
              <a:t>Namespaces define the context in which identifiers exist, while scope delineates the regions where these identifiers are accessible</a:t>
            </a:r>
            <a:r>
              <a:rPr lang="en-IN" dirty="0" smtClean="0"/>
              <a:t>.</a:t>
            </a:r>
          </a:p>
          <a:p>
            <a:endParaRPr lang="en-IN" dirty="0" smtClean="0"/>
          </a:p>
          <a:p>
            <a:r>
              <a:rPr lang="en-IN" dirty="0" smtClean="0"/>
              <a:t>In </a:t>
            </a:r>
            <a:r>
              <a:rPr lang="en-IN" dirty="0"/>
              <a:t>Python, there are four types of namespaces which are given below:</a:t>
            </a:r>
          </a:p>
          <a:p>
            <a:pPr lvl="1">
              <a:buFont typeface="Courier New" panose="02070309020205020404" pitchFamily="49" charset="0"/>
              <a:buChar char="o"/>
            </a:pPr>
            <a:r>
              <a:rPr lang="en-IN" dirty="0"/>
              <a:t>Built-in</a:t>
            </a:r>
          </a:p>
          <a:p>
            <a:pPr lvl="1">
              <a:buFont typeface="Courier New" panose="02070309020205020404" pitchFamily="49" charset="0"/>
              <a:buChar char="o"/>
            </a:pPr>
            <a:r>
              <a:rPr lang="en-IN" dirty="0"/>
              <a:t>Global</a:t>
            </a:r>
          </a:p>
          <a:p>
            <a:pPr lvl="1">
              <a:buFont typeface="Courier New" panose="02070309020205020404" pitchFamily="49" charset="0"/>
              <a:buChar char="o"/>
            </a:pPr>
            <a:r>
              <a:rPr lang="en-IN" dirty="0"/>
              <a:t>Enclosing</a:t>
            </a:r>
          </a:p>
          <a:p>
            <a:pPr lvl="1">
              <a:buFont typeface="Courier New" panose="02070309020205020404" pitchFamily="49" charset="0"/>
              <a:buChar char="o"/>
            </a:pPr>
            <a:r>
              <a:rPr lang="en-IN" dirty="0"/>
              <a:t>Local</a:t>
            </a:r>
          </a:p>
          <a:p>
            <a:endParaRPr lang="en-IN" dirty="0" smtClean="0"/>
          </a:p>
          <a:p>
            <a:r>
              <a:rPr lang="en-IN" dirty="0" smtClean="0"/>
              <a:t>As </a:t>
            </a:r>
            <a:r>
              <a:rPr lang="en-IN" dirty="0"/>
              <a:t>these namespace have various lifetimes, Python interpreter creates namespaces as necessary and deletes them when they are no longer needed.</a:t>
            </a:r>
          </a:p>
          <a:p>
            <a:endParaRPr lang="en-IN" dirty="0" smtClean="0"/>
          </a:p>
          <a:p>
            <a:endParaRPr lang="en-IN" dirty="0"/>
          </a:p>
        </p:txBody>
      </p:sp>
    </p:spTree>
    <p:extLst>
      <p:ext uri="{BB962C8B-B14F-4D97-AF65-F5344CB8AC3E}">
        <p14:creationId xmlns:p14="http://schemas.microsoft.com/office/powerpoint/2010/main" val="275939982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smtClean="0"/>
              <a:t>Control Flow</a:t>
            </a:r>
            <a:endParaRPr lang="en-IN" b="1"/>
          </a:p>
        </p:txBody>
      </p:sp>
      <p:sp>
        <p:nvSpPr>
          <p:cNvPr id="3" name="Content Placeholder 2"/>
          <p:cNvSpPr>
            <a:spLocks noGrp="1"/>
          </p:cNvSpPr>
          <p:nvPr>
            <p:ph idx="1"/>
          </p:nvPr>
        </p:nvSpPr>
        <p:spPr/>
        <p:txBody>
          <a:bodyPr>
            <a:normAutofit fontScale="70000" lnSpcReduction="20000"/>
          </a:bodyPr>
          <a:lstStyle/>
          <a:p>
            <a:r>
              <a:rPr lang="en-IN" sz="4600" b="1"/>
              <a:t>i</a:t>
            </a:r>
            <a:r>
              <a:rPr lang="en-IN" sz="4600" b="1" smtClean="0"/>
              <a:t>f statement:    </a:t>
            </a:r>
            <a:r>
              <a:rPr lang="en-IN" sz="4000" b="1" smtClean="0"/>
              <a:t>Syntax:</a:t>
            </a:r>
          </a:p>
          <a:p>
            <a:pPr marL="0" indent="0">
              <a:buNone/>
            </a:pPr>
            <a:r>
              <a:rPr lang="en-IN"/>
              <a:t> </a:t>
            </a:r>
            <a:r>
              <a:rPr lang="en-IN" smtClean="0"/>
              <a:t>  if condition:</a:t>
            </a:r>
          </a:p>
          <a:p>
            <a:pPr marL="0" indent="0">
              <a:buNone/>
            </a:pPr>
            <a:r>
              <a:rPr lang="en-IN"/>
              <a:t> </a:t>
            </a:r>
            <a:r>
              <a:rPr lang="en-IN" smtClean="0"/>
              <a:t>       statement(s) or block</a:t>
            </a:r>
          </a:p>
          <a:p>
            <a:pPr marL="0" indent="0">
              <a:buNone/>
            </a:pPr>
            <a:r>
              <a:rPr lang="en-IN"/>
              <a:t> </a:t>
            </a:r>
            <a:r>
              <a:rPr lang="en-IN" b="1" smtClean="0"/>
              <a:t> Example:</a:t>
            </a:r>
          </a:p>
          <a:p>
            <a:pPr marL="0" indent="0">
              <a:buNone/>
            </a:pPr>
            <a:r>
              <a:rPr lang="en-IN"/>
              <a:t>	</a:t>
            </a:r>
            <a:r>
              <a:rPr lang="en-IN" err="1" smtClean="0"/>
              <a:t>i=10</a:t>
            </a:r>
          </a:p>
          <a:p>
            <a:pPr marL="0" indent="0">
              <a:buNone/>
            </a:pPr>
            <a:r>
              <a:rPr lang="en-IN"/>
              <a:t>	</a:t>
            </a:r>
            <a:r>
              <a:rPr lang="en-IN" smtClean="0"/>
              <a:t>if (i&lt;15):</a:t>
            </a:r>
          </a:p>
          <a:p>
            <a:pPr marL="0" indent="0">
              <a:buNone/>
            </a:pPr>
            <a:r>
              <a:rPr lang="en-IN"/>
              <a:t>	</a:t>
            </a:r>
            <a:r>
              <a:rPr lang="en-IN" smtClean="0"/>
              <a:t>    print(‘ i is less than 15’)</a:t>
            </a:r>
          </a:p>
          <a:p>
            <a:pPr marL="0" indent="0">
              <a:buNone/>
            </a:pPr>
            <a:r>
              <a:rPr lang="en-IN"/>
              <a:t>	</a:t>
            </a:r>
            <a:r>
              <a:rPr lang="en-IN" smtClean="0"/>
              <a:t>print(‘This statement is not in if’)</a:t>
            </a:r>
          </a:p>
          <a:p>
            <a:pPr marL="0" indent="0">
              <a:buNone/>
            </a:pPr>
            <a:r>
              <a:rPr lang="en-IN" b="1"/>
              <a:t> </a:t>
            </a:r>
            <a:r>
              <a:rPr lang="en-IN" b="1" smtClean="0"/>
              <a:t>  Output:</a:t>
            </a:r>
          </a:p>
          <a:p>
            <a:pPr marL="0" indent="0">
              <a:buNone/>
            </a:pPr>
            <a:r>
              <a:rPr lang="en-IN"/>
              <a:t>	</a:t>
            </a:r>
            <a:r>
              <a:rPr lang="en-IN" err="1" smtClean="0"/>
              <a:t>i is less than 15</a:t>
            </a:r>
          </a:p>
          <a:p>
            <a:pPr marL="0" indent="0">
              <a:buNone/>
            </a:pPr>
            <a:r>
              <a:rPr lang="en-IN"/>
              <a:t> </a:t>
            </a:r>
            <a:r>
              <a:rPr lang="en-IN" smtClean="0"/>
              <a:t>	This statement is not in if</a:t>
            </a:r>
          </a:p>
          <a:p>
            <a:pPr marL="0" indent="0">
              <a:buNone/>
            </a:pPr>
            <a:r>
              <a:rPr lang="en-IN"/>
              <a:t>	</a:t>
            </a:r>
          </a:p>
        </p:txBody>
      </p:sp>
    </p:spTree>
    <p:extLst>
      <p:ext uri="{BB962C8B-B14F-4D97-AF65-F5344CB8AC3E}">
        <p14:creationId xmlns:p14="http://schemas.microsoft.com/office/powerpoint/2010/main" val="3601081078"/>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433"/>
            <a:ext cx="10515600" cy="5767530"/>
          </a:xfrm>
        </p:spPr>
        <p:txBody>
          <a:bodyPr>
            <a:normAutofit/>
          </a:bodyPr>
          <a:lstStyle/>
          <a:p>
            <a:pPr algn="just"/>
            <a:r>
              <a:rPr lang="en-IN" b="1" dirty="0" smtClean="0"/>
              <a:t>The </a:t>
            </a:r>
            <a:r>
              <a:rPr lang="en-IN" b="1" dirty="0"/>
              <a:t>Built-in </a:t>
            </a:r>
            <a:r>
              <a:rPr lang="en-IN" b="1" dirty="0" smtClean="0"/>
              <a:t>Namespace:</a:t>
            </a:r>
          </a:p>
          <a:p>
            <a:pPr marL="457200" lvl="1" indent="0" algn="just">
              <a:buNone/>
            </a:pPr>
            <a:r>
              <a:rPr lang="en-IN" dirty="0" smtClean="0"/>
              <a:t>The</a:t>
            </a:r>
            <a:r>
              <a:rPr lang="en-IN" dirty="0"/>
              <a:t> Built-in Namespace in Python is a fundamental repository of predefined names and objects that are available globally in any Python script or module. It encompasses core functions and objects that form the backbone of the language, including functions like print(), </a:t>
            </a:r>
            <a:r>
              <a:rPr lang="en-IN" dirty="0" err="1"/>
              <a:t>len</a:t>
            </a:r>
            <a:r>
              <a:rPr lang="en-IN" dirty="0"/>
              <a:t>(), and constants like True and False. This Python Namespace class is automatically loaded when Python starts and persists throughout the entire runtime. It provides a foundation for basic operations, allowing programmers to utilize these essential functionalities without the need for explicit import statements. Understanding the Built-in Namespace is crucial for any Python developer, as it forms the basis for constructing complex applications and scripts.</a:t>
            </a:r>
          </a:p>
          <a:p>
            <a:pPr algn="just"/>
            <a:r>
              <a:rPr lang="en-IN" sz="2400" dirty="0"/>
              <a:t>Let's list these names with the following command. </a:t>
            </a:r>
            <a:r>
              <a:rPr lang="en-IN" sz="2400" dirty="0" smtClean="0"/>
              <a:t>Open </a:t>
            </a:r>
            <a:r>
              <a:rPr lang="en-IN" sz="2400" dirty="0"/>
              <a:t>the Python terminal and type the following command.</a:t>
            </a:r>
          </a:p>
          <a:p>
            <a:pPr algn="just"/>
            <a:r>
              <a:rPr lang="en-IN" b="1" dirty="0"/>
              <a:t>Command </a:t>
            </a:r>
            <a:r>
              <a:rPr lang="en-IN" b="1" dirty="0" smtClean="0"/>
              <a:t>–</a:t>
            </a:r>
          </a:p>
          <a:p>
            <a:pPr marL="0" indent="0" algn="just">
              <a:buNone/>
            </a:pPr>
            <a:r>
              <a:rPr lang="en-IN" b="1" dirty="0"/>
              <a:t> </a:t>
            </a:r>
            <a:r>
              <a:rPr lang="en-IN" b="1" dirty="0" smtClean="0"/>
              <a:t>   </a:t>
            </a:r>
            <a:r>
              <a:rPr lang="en-IN" sz="2400" b="1" dirty="0" smtClean="0"/>
              <a:t>&gt;&gt;&gt; </a:t>
            </a:r>
            <a:r>
              <a:rPr lang="en-IN" sz="2400" dirty="0" err="1"/>
              <a:t>dir</a:t>
            </a:r>
            <a:r>
              <a:rPr lang="en-IN" sz="2400" dirty="0"/>
              <a:t>(__</a:t>
            </a:r>
            <a:r>
              <a:rPr lang="en-IN" sz="2400" dirty="0" err="1"/>
              <a:t>builtins</a:t>
            </a:r>
            <a:r>
              <a:rPr lang="en-IN" sz="2400" dirty="0"/>
              <a:t>__)  </a:t>
            </a:r>
          </a:p>
          <a:p>
            <a:pPr marL="0" indent="0" algn="just">
              <a:buNone/>
            </a:pPr>
            <a:endParaRPr lang="en-IN" dirty="0"/>
          </a:p>
          <a:p>
            <a:pPr algn="just"/>
            <a:endParaRPr lang="en-IN" dirty="0"/>
          </a:p>
        </p:txBody>
      </p:sp>
    </p:spTree>
    <p:extLst>
      <p:ext uri="{BB962C8B-B14F-4D97-AF65-F5344CB8AC3E}">
        <p14:creationId xmlns:p14="http://schemas.microsoft.com/office/powerpoint/2010/main" val="3996698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015050" y="1460080"/>
            <a:ext cx="1018919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smtClean="0">
                <a:ln>
                  <a:noFill/>
                </a:ln>
                <a:solidFill>
                  <a:srgbClr val="535559"/>
                </a:solidFill>
                <a:effectLst/>
                <a:latin typeface="Arial Unicode MS"/>
              </a:rPr>
              <a:t>['ArithmeticError', 'AssertionError', 'AttributeError', 'BaseException', 'BlockingIOError', 'BrokenPipeError', 'BufferError', 'BytesWarning', 'ChildProcessError', 'ConnectionAbortedError', 'ConnectionError', 'ConnectionRefusedError', 'ConnectionResetError', 'DeprecationWarning', 'EOFError', 'Ellipsis', 'EnvironmentError', 'Exception', 'False', 'FileExistsError', 'FileNotFoundError', 'FloatingPointError', 'FutureWarning', 'GeneratorExit', 'IOError', 'ImportError', 'ImportWarning', 'IndentationError', 'IndexError', 'InterruptedError', 'IsADirectoryError', 'KeyError', 'KeyboardInterrupt', 'LookupError', 'MemoryError', 'ModuleNotFoundError', 'NameError', 'None', 'NotADirectoryError', 'NotImplemented', 'NotImplementedError', 'OSError', 'OverflowError', 'PendingDeprecationWarning', 'PermissionError', 'ProcessLookupError', 'RecursionError', 'ReferenceError', 'ResourceWarning', 'RuntimeError', 'RuntimeWarning', 'StopAsyncIteration', 'StopIteration', 'SyntaxError', 'SyntaxWarning', 'SystemError', 'SystemExit', 'TabError', 'TimeoutError', 'True', 'TypeError', 'UnboundLocalError', 'UnicodeDecodeError', 'UnicodeEncodeError', 'UnicodeError', 'UnicodeTranslateError', 'UnicodeWarning', 'UserWarning', 'ValueError', 'Warning', 'WindowsError', 'ZeroDivisionError', '__build_class__', '__debug__', '__doc__', '__import__', '__loader__', '__name__', '__package__', '__spec__', 'abs', 'all', 'any', 'ascii', 'bin', 'bool', 'breakpoint', 'bytearray', 'bytes', 'callable', 'chr', 'classmethod', 'compile', 'complex', 'copyright', 'credits', 'delattr', 'dict', 'dir', 'divmod', 'enumerate', 'eval', 'exec', 'exit', 'filter', 'float', 'format', 'frozenset', 'getattr', 'globals', 'hasattr', 'hash', 'help', 'hex', 'id', 'input', 'int', 'isinstance', 'issubclass', 'iter', 'len', 'license', 'list', 'locals', 'map', 'max', 'memoryview', 'min', 'next', 'object', 'oct', 'open', 'ord', 'pow', 'print', 'property', 'quit', 'range', 'repr', 'reversed', 'round', 'set', 'setattr', 'slice', 'sorted', 'staticmethod', 'str', 'sum', 'super', 'tuple', 'type', 'vars', 'zip']</a:t>
            </a:r>
            <a:r>
              <a:rPr kumimoji="0" lang="en-US" altLang="en-US" sz="1400" b="0" i="0" u="none" strike="noStrike" cap="none" normalizeH="0" baseline="0" smtClean="0">
                <a:ln>
                  <a:noFill/>
                </a:ln>
                <a:solidFill>
                  <a:schemeClr val="tx1"/>
                </a:solidFill>
                <a:effectLst/>
              </a:rPr>
              <a:t> </a:t>
            </a:r>
            <a:endParaRPr kumimoji="0" lang="en-US" altLang="en-US" sz="1400" b="0" i="0" u="none" strike="noStrike" cap="none" normalizeH="0" baseline="0" smtClean="0">
              <a:ln>
                <a:noFill/>
              </a:ln>
              <a:solidFill>
                <a:schemeClr val="tx1"/>
              </a:solidFill>
              <a:effectLst/>
              <a:latin typeface="Arial" pitchFamily="34" charset="0"/>
            </a:endParaRPr>
          </a:p>
        </p:txBody>
      </p:sp>
      <p:sp>
        <p:nvSpPr>
          <p:cNvPr id="5" name="TextBox 4"/>
          <p:cNvSpPr txBox="1"/>
          <p:nvPr/>
        </p:nvSpPr>
        <p:spPr>
          <a:xfrm>
            <a:off x="4026090" y="395785"/>
            <a:ext cx="409432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4000" b="1" smtClean="0"/>
              <a:t>Output</a:t>
            </a:r>
            <a:endParaRPr lang="en-IN" sz="4000" b="1"/>
          </a:p>
        </p:txBody>
      </p:sp>
      <p:sp>
        <p:nvSpPr>
          <p:cNvPr id="6" name="TextBox 5"/>
          <p:cNvSpPr txBox="1"/>
          <p:nvPr/>
        </p:nvSpPr>
        <p:spPr>
          <a:xfrm>
            <a:off x="1050875" y="5377217"/>
            <a:ext cx="1012607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a:t>Python interpreter </a:t>
            </a:r>
            <a:r>
              <a:rPr lang="en-IN" sz="2400" smtClean="0"/>
              <a:t>create the </a:t>
            </a:r>
            <a:r>
              <a:rPr lang="en-IN" sz="2400"/>
              <a:t>built-in namespace </a:t>
            </a:r>
            <a:r>
              <a:rPr lang="en-IN" sz="2400" smtClean="0"/>
              <a:t>when it </a:t>
            </a:r>
            <a:r>
              <a:rPr lang="en-IN" sz="2400"/>
              <a:t>starts up. These are terminated when Python interpreter terminates.</a:t>
            </a:r>
          </a:p>
        </p:txBody>
      </p:sp>
    </p:spTree>
    <p:extLst>
      <p:ext uri="{BB962C8B-B14F-4D97-AF65-F5344CB8AC3E}">
        <p14:creationId xmlns:p14="http://schemas.microsoft.com/office/powerpoint/2010/main" val="102340082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normAutofit fontScale="92500" lnSpcReduction="20000"/>
          </a:bodyPr>
          <a:lstStyle/>
          <a:p>
            <a:pPr marL="0" indent="0" algn="ctr">
              <a:buNone/>
            </a:pPr>
            <a:r>
              <a:rPr lang="en-IN" sz="3000" b="1" dirty="0"/>
              <a:t>The Global </a:t>
            </a:r>
            <a:r>
              <a:rPr lang="en-IN" sz="3000" b="1" dirty="0" smtClean="0"/>
              <a:t>Namespace</a:t>
            </a:r>
          </a:p>
          <a:p>
            <a:pPr marL="0" indent="0" algn="ctr">
              <a:buNone/>
            </a:pPr>
            <a:endParaRPr lang="en-IN" sz="3000" b="1" dirty="0"/>
          </a:p>
          <a:p>
            <a:pPr algn="just"/>
            <a:r>
              <a:rPr lang="en-IN" dirty="0"/>
              <a:t>The global namespace consists of any names in Python at any level of the main program. It is created when the main body executes and remains in existence until the interpreter terminates.</a:t>
            </a:r>
          </a:p>
          <a:p>
            <a:pPr algn="just"/>
            <a:r>
              <a:rPr lang="en-IN" dirty="0"/>
              <a:t>The Python interpreter creates a global namespace for any module that our Python loads with the import statement. </a:t>
            </a:r>
            <a:r>
              <a:rPr lang="en-IN" dirty="0" smtClean="0"/>
              <a:t> </a:t>
            </a:r>
          </a:p>
          <a:p>
            <a:pPr algn="just"/>
            <a:r>
              <a:rPr lang="en-IN" dirty="0"/>
              <a:t>The Global Namespace in Python refers to the scope where names or identifiers are defined at the top level of a module or script. Variables, functions, and classes declared here are accessible throughout the entire module or script. They can be used in any part of the code, including within functions and classes. This namespace is created when a module is imported or a script is executed, and it persists until the program terminates or the module is explicitly unloaded. Understanding the Global Namespace is crucial for managing variables that need to be accessed by multiple parts of a program, ensuring their availability and coherence in a Python script.</a:t>
            </a:r>
          </a:p>
          <a:p>
            <a:pPr algn="just"/>
            <a:endParaRPr lang="en-IN" dirty="0"/>
          </a:p>
        </p:txBody>
      </p:sp>
    </p:spTree>
    <p:extLst>
      <p:ext uri="{BB962C8B-B14F-4D97-AF65-F5344CB8AC3E}">
        <p14:creationId xmlns:p14="http://schemas.microsoft.com/office/powerpoint/2010/main" val="355912943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2954"/>
            <a:ext cx="10515600" cy="6252389"/>
          </a:xfrm>
        </p:spPr>
        <p:txBody>
          <a:bodyPr>
            <a:normAutofit fontScale="85000" lnSpcReduction="20000"/>
          </a:bodyPr>
          <a:lstStyle/>
          <a:p>
            <a:pPr marL="0" indent="0" algn="ctr">
              <a:buNone/>
            </a:pPr>
            <a:r>
              <a:rPr lang="en-IN" b="1" dirty="0"/>
              <a:t>The Local and Enclosing </a:t>
            </a:r>
            <a:r>
              <a:rPr lang="en-IN" b="1" dirty="0" smtClean="0"/>
              <a:t>Namespaces</a:t>
            </a:r>
          </a:p>
          <a:p>
            <a:pPr marL="0" indent="0" algn="ctr">
              <a:buNone/>
            </a:pPr>
            <a:endParaRPr lang="en-IN" b="1" dirty="0"/>
          </a:p>
          <a:p>
            <a:pPr algn="just"/>
            <a:r>
              <a:rPr lang="en-IN" dirty="0"/>
              <a:t>The local namespaces are used by the </a:t>
            </a:r>
            <a:r>
              <a:rPr lang="en-IN" dirty="0" smtClean="0"/>
              <a:t>function. </a:t>
            </a:r>
            <a:r>
              <a:rPr lang="en-IN" dirty="0"/>
              <a:t>When the function is run, the Python interpreter creates a new namespace. The local namespaces continue to exist after the function has finished running. The capability can likewise comprise of another capability. As shown below, we can define one function within another.</a:t>
            </a:r>
          </a:p>
          <a:p>
            <a:pPr algn="just"/>
            <a:r>
              <a:rPr lang="en-IN" dirty="0"/>
              <a:t>The Local Namespace in Python pertains to the scope within a function or method. Variables defined here are only accessible within that specific function or method. Once the function completes its execution, the local namespace and its variables are removed from memory.</a:t>
            </a:r>
          </a:p>
          <a:p>
            <a:pPr algn="just"/>
            <a:r>
              <a:rPr lang="en-IN" dirty="0"/>
              <a:t>The Enclosing Namespace, also known as non-local scope, applies to nested functions. If a variable isn't found in the local scope, Python searches for it in the enclosing scope. This allows inner functions to access variables from outer functions.</a:t>
            </a:r>
          </a:p>
          <a:p>
            <a:pPr algn="just"/>
            <a:r>
              <a:rPr lang="en-IN" dirty="0"/>
              <a:t>Understanding local and enclosing namespaces is crucial for managing variable scope and preventing naming conflicts in Python programs. It ensures that variables are appropriately isolated and accessible in the right parts of the code.</a:t>
            </a:r>
          </a:p>
          <a:p>
            <a:pPr algn="just"/>
            <a:endParaRPr lang="en-IN" dirty="0"/>
          </a:p>
          <a:p>
            <a:pPr algn="just"/>
            <a:r>
              <a:rPr lang="en-IN" b="1" dirty="0"/>
              <a:t>(</a:t>
            </a:r>
            <a:r>
              <a:rPr lang="en-IN" b="1" dirty="0" smtClean="0"/>
              <a:t>Example)</a:t>
            </a:r>
            <a:endParaRPr lang="en-IN" dirty="0"/>
          </a:p>
        </p:txBody>
      </p:sp>
    </p:spTree>
    <p:extLst>
      <p:ext uri="{BB962C8B-B14F-4D97-AF65-F5344CB8AC3E}">
        <p14:creationId xmlns:p14="http://schemas.microsoft.com/office/powerpoint/2010/main" val="4103642919"/>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mn-lt"/>
              </a:rPr>
              <a:t>Scope of the </a:t>
            </a:r>
            <a:r>
              <a:rPr lang="en-IN" b="1" dirty="0" smtClean="0">
                <a:latin typeface="+mn-lt"/>
              </a:rPr>
              <a:t>Objects/Variable</a:t>
            </a:r>
            <a:endParaRPr lang="en-IN" b="1" dirty="0">
              <a:latin typeface="+mn-lt"/>
            </a:endParaRPr>
          </a:p>
        </p:txBody>
      </p:sp>
      <p:sp>
        <p:nvSpPr>
          <p:cNvPr id="3" name="Content Placeholder 2"/>
          <p:cNvSpPr>
            <a:spLocks noGrp="1"/>
          </p:cNvSpPr>
          <p:nvPr>
            <p:ph idx="1"/>
          </p:nvPr>
        </p:nvSpPr>
        <p:spPr/>
        <p:txBody>
          <a:bodyPr>
            <a:normAutofit lnSpcReduction="10000"/>
          </a:bodyPr>
          <a:lstStyle/>
          <a:p>
            <a:r>
              <a:rPr lang="en-IN" dirty="0" smtClean="0"/>
              <a:t>The </a:t>
            </a:r>
            <a:r>
              <a:rPr lang="en-IN" dirty="0"/>
              <a:t>scope of an object or variable in Python defines the region in a program where that object can be accessed. There are three primary scopes:</a:t>
            </a:r>
          </a:p>
          <a:p>
            <a:r>
              <a:rPr lang="en-IN" b="1" dirty="0"/>
              <a:t>Local Scope: </a:t>
            </a:r>
            <a:r>
              <a:rPr lang="en-IN" dirty="0"/>
              <a:t>Variables defined within a function are local and can only be accessed within that function.</a:t>
            </a:r>
          </a:p>
          <a:p>
            <a:r>
              <a:rPr lang="en-IN" b="1" dirty="0"/>
              <a:t>Enclosing (or Non-Local) Scope:</a:t>
            </a:r>
            <a:r>
              <a:rPr lang="en-IN" dirty="0"/>
              <a:t> Pertains to variables in a nested function. If a variable isn't found in the local scope, Python looks for it in the enclosing scope.</a:t>
            </a:r>
          </a:p>
          <a:p>
            <a:r>
              <a:rPr lang="en-IN" b="1" dirty="0"/>
              <a:t>Global Scope:</a:t>
            </a:r>
            <a:r>
              <a:rPr lang="en-IN" dirty="0"/>
              <a:t> Variables defined at the top-level of a module or script are global and can be accessed throughout the entire module or script.</a:t>
            </a:r>
          </a:p>
          <a:p>
            <a:endParaRPr lang="en-IN" dirty="0"/>
          </a:p>
        </p:txBody>
      </p:sp>
    </p:spTree>
    <p:extLst>
      <p:ext uri="{BB962C8B-B14F-4D97-AF65-F5344CB8AC3E}">
        <p14:creationId xmlns:p14="http://schemas.microsoft.com/office/powerpoint/2010/main" val="1431216474"/>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230"/>
          </a:xfrm>
        </p:spPr>
        <p:txBody>
          <a:bodyPr/>
          <a:lstStyle/>
          <a:p>
            <a:pPr algn="ctr"/>
            <a:r>
              <a:rPr lang="en-IN" b="1">
                <a:latin typeface="+mn-lt"/>
              </a:rPr>
              <a:t>Changing Variables Out of </a:t>
            </a:r>
            <a:r>
              <a:rPr lang="en-IN" b="1" smtClean="0">
                <a:latin typeface="+mn-lt"/>
              </a:rPr>
              <a:t>Scope</a:t>
            </a:r>
            <a:endParaRPr lang="en-IN">
              <a:latin typeface="+mn-lt"/>
            </a:endParaRPr>
          </a:p>
        </p:txBody>
      </p:sp>
      <p:sp>
        <p:nvSpPr>
          <p:cNvPr id="3" name="Content Placeholder 2"/>
          <p:cNvSpPr>
            <a:spLocks noGrp="1"/>
          </p:cNvSpPr>
          <p:nvPr>
            <p:ph idx="1"/>
          </p:nvPr>
        </p:nvSpPr>
        <p:spPr>
          <a:xfrm>
            <a:off x="838200" y="1473958"/>
            <a:ext cx="10515600" cy="4703005"/>
          </a:xfrm>
        </p:spPr>
        <p:txBody>
          <a:bodyPr>
            <a:normAutofit fontScale="92500" lnSpcReduction="20000"/>
          </a:bodyPr>
          <a:lstStyle/>
          <a:p>
            <a:r>
              <a:rPr lang="en-IN" smtClean="0"/>
              <a:t>Changing </a:t>
            </a:r>
            <a:r>
              <a:rPr lang="en-IN"/>
              <a:t>variables out of their scope in Python involves using the global and nonlocal keywords.</a:t>
            </a:r>
          </a:p>
          <a:p>
            <a:r>
              <a:rPr lang="en-IN" b="1"/>
              <a:t>Global Variables:</a:t>
            </a:r>
            <a:endParaRPr lang="en-IN"/>
          </a:p>
          <a:p>
            <a:r>
              <a:rPr lang="en-IN"/>
              <a:t>By default, if you modify a variable within a function, Python creates a new local variable with the same name, leaving the global variable unchanged. To modify a global variable from within a function, you must use the global keyword.</a:t>
            </a:r>
          </a:p>
          <a:p>
            <a:r>
              <a:rPr lang="en-IN" b="1"/>
              <a:t>Example:</a:t>
            </a:r>
            <a:endParaRPr lang="en-IN"/>
          </a:p>
          <a:p>
            <a:pPr marL="457200" lvl="1" indent="0">
              <a:buNone/>
            </a:pPr>
            <a:r>
              <a:rPr lang="en-IN"/>
              <a:t>x = 10</a:t>
            </a:r>
          </a:p>
          <a:p>
            <a:pPr marL="457200" lvl="1" indent="0">
              <a:buNone/>
            </a:pPr>
            <a:r>
              <a:rPr lang="en-IN" err="1"/>
              <a:t>def change_global():</a:t>
            </a:r>
          </a:p>
          <a:p>
            <a:pPr marL="457200" lvl="1" indent="0">
              <a:buNone/>
            </a:pPr>
            <a:r>
              <a:rPr lang="en-IN"/>
              <a:t>    global x</a:t>
            </a:r>
          </a:p>
          <a:p>
            <a:pPr marL="457200" lvl="1" indent="0">
              <a:buNone/>
            </a:pPr>
            <a:r>
              <a:rPr lang="en-IN"/>
              <a:t>    x = 20</a:t>
            </a:r>
          </a:p>
          <a:p>
            <a:pPr marL="457200" lvl="1" indent="0">
              <a:buNone/>
            </a:pPr>
            <a:r>
              <a:rPr lang="en-IN" err="1"/>
              <a:t>change_global()</a:t>
            </a:r>
          </a:p>
          <a:p>
            <a:pPr marL="457200" lvl="1" indent="0">
              <a:buNone/>
            </a:pPr>
            <a:r>
              <a:rPr lang="en-IN"/>
              <a:t>print(x)  # Output: 20</a:t>
            </a:r>
          </a:p>
        </p:txBody>
      </p:sp>
    </p:spTree>
    <p:extLst>
      <p:ext uri="{BB962C8B-B14F-4D97-AF65-F5344CB8AC3E}">
        <p14:creationId xmlns:p14="http://schemas.microsoft.com/office/powerpoint/2010/main" val="3832052821"/>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normAutofit fontScale="85000" lnSpcReduction="20000"/>
          </a:bodyPr>
          <a:lstStyle/>
          <a:p>
            <a:r>
              <a:rPr lang="en-IN" b="1" dirty="0"/>
              <a:t>Non-Local Variables:</a:t>
            </a:r>
            <a:endParaRPr lang="en-IN" dirty="0"/>
          </a:p>
          <a:p>
            <a:r>
              <a:rPr lang="en-IN" dirty="0"/>
              <a:t>In nested functions, if you want to modify a variable from an outer function, you use the nonlocal keyword.</a:t>
            </a:r>
          </a:p>
          <a:p>
            <a:r>
              <a:rPr lang="en-IN" b="1" dirty="0"/>
              <a:t>Example:</a:t>
            </a:r>
            <a:endParaRPr lang="en-IN" dirty="0"/>
          </a:p>
          <a:p>
            <a:pPr marL="0" indent="0">
              <a:buNone/>
            </a:pPr>
            <a:r>
              <a:rPr lang="en-IN" dirty="0"/>
              <a:t>   </a:t>
            </a:r>
            <a:r>
              <a:rPr lang="en-IN" dirty="0" err="1" smtClean="0"/>
              <a:t>def</a:t>
            </a:r>
            <a:r>
              <a:rPr lang="en-IN" dirty="0" smtClean="0"/>
              <a:t> </a:t>
            </a:r>
            <a:r>
              <a:rPr lang="en-IN" dirty="0" err="1" smtClean="0"/>
              <a:t>outer_function</a:t>
            </a:r>
            <a:r>
              <a:rPr lang="en-IN" dirty="0" smtClean="0"/>
              <a:t>():</a:t>
            </a:r>
          </a:p>
          <a:p>
            <a:pPr marL="0" indent="0">
              <a:buNone/>
            </a:pPr>
            <a:r>
              <a:rPr lang="en-IN" dirty="0" smtClean="0"/>
              <a:t>        y = 10</a:t>
            </a:r>
          </a:p>
          <a:p>
            <a:pPr marL="0" indent="0">
              <a:buNone/>
            </a:pPr>
            <a:r>
              <a:rPr lang="en-IN" dirty="0" smtClean="0"/>
              <a:t>       </a:t>
            </a:r>
            <a:r>
              <a:rPr lang="en-IN" dirty="0" err="1" smtClean="0"/>
              <a:t>def</a:t>
            </a:r>
            <a:r>
              <a:rPr lang="en-IN" dirty="0" smtClean="0"/>
              <a:t> </a:t>
            </a:r>
            <a:r>
              <a:rPr lang="en-IN" dirty="0" err="1" smtClean="0"/>
              <a:t>inner_function</a:t>
            </a:r>
            <a:r>
              <a:rPr lang="en-IN" dirty="0" smtClean="0"/>
              <a:t>():</a:t>
            </a:r>
          </a:p>
          <a:p>
            <a:pPr marL="0" indent="0">
              <a:buNone/>
            </a:pPr>
            <a:r>
              <a:rPr lang="en-IN" dirty="0" smtClean="0"/>
              <a:t>            nonlocal y</a:t>
            </a:r>
          </a:p>
          <a:p>
            <a:pPr marL="0" indent="0">
              <a:buNone/>
            </a:pPr>
            <a:r>
              <a:rPr lang="en-IN" dirty="0" smtClean="0"/>
              <a:t>            y = 20</a:t>
            </a:r>
          </a:p>
          <a:p>
            <a:pPr marL="0" indent="0">
              <a:buNone/>
            </a:pPr>
            <a:r>
              <a:rPr lang="en-IN" dirty="0" smtClean="0"/>
              <a:t>        </a:t>
            </a:r>
            <a:r>
              <a:rPr lang="en-IN" dirty="0" err="1" smtClean="0"/>
              <a:t>inner_function</a:t>
            </a:r>
            <a:r>
              <a:rPr lang="en-IN" dirty="0" smtClean="0"/>
              <a:t>()</a:t>
            </a:r>
          </a:p>
          <a:p>
            <a:pPr marL="0" indent="0">
              <a:buNone/>
            </a:pPr>
            <a:r>
              <a:rPr lang="en-IN" dirty="0" smtClean="0"/>
              <a:t>        print(y)  # Output: 20</a:t>
            </a:r>
          </a:p>
          <a:p>
            <a:pPr marL="0" indent="0">
              <a:buNone/>
            </a:pPr>
            <a:r>
              <a:rPr lang="en-IN" dirty="0" smtClean="0"/>
              <a:t>   </a:t>
            </a:r>
            <a:r>
              <a:rPr lang="en-IN" dirty="0" err="1" smtClean="0"/>
              <a:t>outer_function</a:t>
            </a:r>
            <a:r>
              <a:rPr lang="en-IN" dirty="0" smtClean="0"/>
              <a:t>()</a:t>
            </a:r>
          </a:p>
          <a:p>
            <a:r>
              <a:rPr lang="en-IN" dirty="0" smtClean="0"/>
              <a:t>These </a:t>
            </a:r>
            <a:r>
              <a:rPr lang="en-IN" dirty="0"/>
              <a:t>keywords allow you to explicitly indicate that a variable is intended to be modified from an outer scope, ensuring clarity and avoiding unexpected </a:t>
            </a:r>
            <a:r>
              <a:rPr lang="en-IN" dirty="0" err="1"/>
              <a:t>behavior</a:t>
            </a:r>
            <a:r>
              <a:rPr lang="en-IN" dirty="0"/>
              <a:t>.</a:t>
            </a:r>
            <a:br>
              <a:rPr lang="en-IN" dirty="0"/>
            </a:br>
            <a:endParaRPr lang="en-IN" dirty="0"/>
          </a:p>
        </p:txBody>
      </p:sp>
    </p:spTree>
    <p:extLst>
      <p:ext uri="{BB962C8B-B14F-4D97-AF65-F5344CB8AC3E}">
        <p14:creationId xmlns:p14="http://schemas.microsoft.com/office/powerpoint/2010/main" val="111316039"/>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6712"/>
            <a:ext cx="10515600" cy="5340251"/>
          </a:xfrm>
        </p:spPr>
        <p:txBody>
          <a:bodyPr/>
          <a:lstStyle/>
          <a:p>
            <a:r>
              <a:rPr lang="en-IN" sz="3600" b="1" dirty="0" smtClean="0"/>
              <a:t>End of contents as per classroom contents. </a:t>
            </a:r>
          </a:p>
          <a:p>
            <a:r>
              <a:rPr lang="en-IN" sz="3600" b="1" dirty="0" smtClean="0"/>
              <a:t>Contents hereafter are for self learning exercises: Modules, packages, functions vs methods.</a:t>
            </a:r>
          </a:p>
          <a:p>
            <a:endParaRPr lang="en-IN" dirty="0"/>
          </a:p>
        </p:txBody>
      </p:sp>
    </p:spTree>
    <p:extLst>
      <p:ext uri="{BB962C8B-B14F-4D97-AF65-F5344CB8AC3E}">
        <p14:creationId xmlns:p14="http://schemas.microsoft.com/office/powerpoint/2010/main" val="197299442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6821"/>
          </a:xfrm>
        </p:spPr>
        <p:txBody>
          <a:bodyPr/>
          <a:lstStyle/>
          <a:p>
            <a:pPr algn="ctr"/>
            <a:r>
              <a:rPr lang="en-IN" b="1" dirty="0" smtClean="0">
                <a:latin typeface="+mn-lt"/>
              </a:rPr>
              <a:t>Modules</a:t>
            </a:r>
            <a:endParaRPr lang="en-IN" b="1" dirty="0">
              <a:latin typeface="+mn-lt"/>
            </a:endParaRPr>
          </a:p>
        </p:txBody>
      </p:sp>
      <p:sp>
        <p:nvSpPr>
          <p:cNvPr id="3" name="Content Placeholder 2"/>
          <p:cNvSpPr>
            <a:spLocks noGrp="1"/>
          </p:cNvSpPr>
          <p:nvPr>
            <p:ph idx="1"/>
          </p:nvPr>
        </p:nvSpPr>
        <p:spPr>
          <a:xfrm>
            <a:off x="838200" y="1446664"/>
            <a:ext cx="10515600" cy="4730300"/>
          </a:xfrm>
        </p:spPr>
        <p:txBody>
          <a:bodyPr>
            <a:normAutofit fontScale="85000" lnSpcReduction="20000"/>
          </a:bodyPr>
          <a:lstStyle/>
          <a:p>
            <a:r>
              <a:rPr lang="en-IN" b="1" dirty="0"/>
              <a:t>Python Module </a:t>
            </a:r>
            <a:r>
              <a:rPr lang="en-IN" dirty="0"/>
              <a:t>is a file that contains built-in functions, classes</a:t>
            </a:r>
            <a:r>
              <a:rPr lang="en-IN" dirty="0" smtClean="0"/>
              <a:t>, its </a:t>
            </a:r>
            <a:r>
              <a:rPr lang="en-IN" dirty="0"/>
              <a:t>and variables. There are many Python modules, each with its specific work</a:t>
            </a:r>
            <a:r>
              <a:rPr lang="en-IN" dirty="0" smtClean="0"/>
              <a:t>.</a:t>
            </a:r>
          </a:p>
          <a:p>
            <a:pPr marL="0" indent="0">
              <a:buNone/>
            </a:pPr>
            <a:endParaRPr lang="en-IN" dirty="0"/>
          </a:p>
          <a:p>
            <a:r>
              <a:rPr lang="en-IN" dirty="0" smtClean="0"/>
              <a:t>We </a:t>
            </a:r>
            <a:r>
              <a:rPr lang="en-IN" dirty="0"/>
              <a:t>will cover all about Python modules, such as </a:t>
            </a:r>
            <a:r>
              <a:rPr lang="en-IN" dirty="0" smtClean="0"/>
              <a:t>how </a:t>
            </a:r>
            <a:r>
              <a:rPr lang="en-IN" dirty="0"/>
              <a:t>to create our own simple module, Import Python modules, From statements in Python, we can use the alias to rename the module, etc.</a:t>
            </a:r>
          </a:p>
          <a:p>
            <a:endParaRPr lang="en-IN" dirty="0"/>
          </a:p>
          <a:p>
            <a:r>
              <a:rPr lang="en-IN" b="1" dirty="0"/>
              <a:t>What is Python </a:t>
            </a:r>
            <a:r>
              <a:rPr lang="en-IN" b="1" dirty="0" smtClean="0"/>
              <a:t>Module:</a:t>
            </a:r>
            <a:endParaRPr lang="en-IN" b="1" dirty="0"/>
          </a:p>
          <a:p>
            <a:r>
              <a:rPr lang="en-IN" dirty="0"/>
              <a:t>A Python module is a file containing Python definitions and statements. A module can define functions, classes, and variables. A module can also include runnable code.</a:t>
            </a:r>
          </a:p>
          <a:p>
            <a:endParaRPr lang="en-IN" dirty="0"/>
          </a:p>
          <a:p>
            <a:r>
              <a:rPr lang="en-IN" dirty="0"/>
              <a:t>Grouping related code into a module makes the code easier to understand and use. It also makes the code logically organized.</a:t>
            </a:r>
          </a:p>
        </p:txBody>
      </p:sp>
    </p:spTree>
    <p:extLst>
      <p:ext uri="{BB962C8B-B14F-4D97-AF65-F5344CB8AC3E}">
        <p14:creationId xmlns:p14="http://schemas.microsoft.com/office/powerpoint/2010/main" val="365662398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5910"/>
            <a:ext cx="10515600" cy="5631053"/>
          </a:xfrm>
        </p:spPr>
        <p:txBody>
          <a:bodyPr>
            <a:normAutofit lnSpcReduction="10000"/>
          </a:bodyPr>
          <a:lstStyle/>
          <a:p>
            <a:pPr fontAlgn="base">
              <a:buFont typeface="Wingdings" panose="05000000000000000000" pitchFamily="2" charset="2"/>
              <a:buChar char="v"/>
            </a:pPr>
            <a:r>
              <a:rPr lang="en-IN" b="1" dirty="0"/>
              <a:t>Create a Python Module</a:t>
            </a:r>
          </a:p>
          <a:p>
            <a:pPr fontAlgn="base"/>
            <a:r>
              <a:rPr lang="en-IN" dirty="0"/>
              <a:t>To create a Python module, write the desired code and save that in a file with</a:t>
            </a:r>
            <a:r>
              <a:rPr lang="en-IN" b="1" dirty="0"/>
              <a:t> .</a:t>
            </a:r>
            <a:r>
              <a:rPr lang="en-IN" b="1" dirty="0" err="1"/>
              <a:t>py</a:t>
            </a:r>
            <a:r>
              <a:rPr lang="en-IN" b="1" dirty="0"/>
              <a:t> </a:t>
            </a:r>
            <a:r>
              <a:rPr lang="en-IN" dirty="0"/>
              <a:t>extension. Let’s understand it better with an example:</a:t>
            </a:r>
          </a:p>
          <a:p>
            <a:pPr fontAlgn="base"/>
            <a:r>
              <a:rPr lang="en-IN" b="1" dirty="0"/>
              <a:t>Example:</a:t>
            </a:r>
            <a:endParaRPr lang="en-IN" dirty="0"/>
          </a:p>
          <a:p>
            <a:pPr fontAlgn="base"/>
            <a:r>
              <a:rPr lang="en-IN" dirty="0"/>
              <a:t>Let’s create a simple calc.py in which we define two functions, one </a:t>
            </a:r>
            <a:r>
              <a:rPr lang="en-IN" b="1" dirty="0"/>
              <a:t>add</a:t>
            </a:r>
            <a:r>
              <a:rPr lang="en-IN" dirty="0"/>
              <a:t> and another </a:t>
            </a:r>
            <a:r>
              <a:rPr lang="en-IN" b="1" dirty="0"/>
              <a:t>subtract</a:t>
            </a:r>
            <a:r>
              <a:rPr lang="en-IN" dirty="0"/>
              <a:t>.</a:t>
            </a:r>
          </a:p>
          <a:p>
            <a:r>
              <a:rPr lang="en-IN" dirty="0"/>
              <a:t># A simple module, calc.py</a:t>
            </a:r>
          </a:p>
          <a:p>
            <a:pPr marL="0" indent="0">
              <a:buNone/>
            </a:pPr>
            <a:r>
              <a:rPr lang="en-IN" dirty="0" smtClean="0"/>
              <a:t>    </a:t>
            </a:r>
            <a:r>
              <a:rPr lang="en-IN" dirty="0" err="1" smtClean="0"/>
              <a:t>def</a:t>
            </a:r>
            <a:r>
              <a:rPr lang="en-IN" dirty="0" smtClean="0"/>
              <a:t> </a:t>
            </a:r>
            <a:r>
              <a:rPr lang="en-IN" dirty="0"/>
              <a:t>add(x, y):</a:t>
            </a:r>
          </a:p>
          <a:p>
            <a:pPr marL="0" indent="0">
              <a:buNone/>
            </a:pPr>
            <a:r>
              <a:rPr lang="en-IN" dirty="0"/>
              <a:t>	return (</a:t>
            </a:r>
            <a:r>
              <a:rPr lang="en-IN" dirty="0" err="1"/>
              <a:t>x+y</a:t>
            </a:r>
            <a:r>
              <a:rPr lang="en-IN" dirty="0"/>
              <a:t>)</a:t>
            </a:r>
          </a:p>
          <a:p>
            <a:endParaRPr lang="en-IN" dirty="0"/>
          </a:p>
          <a:p>
            <a:pPr marL="0" indent="0">
              <a:buNone/>
            </a:pPr>
            <a:r>
              <a:rPr lang="en-IN" dirty="0" smtClean="0"/>
              <a:t>    </a:t>
            </a:r>
            <a:r>
              <a:rPr lang="en-IN" dirty="0" err="1" smtClean="0"/>
              <a:t>def</a:t>
            </a:r>
            <a:r>
              <a:rPr lang="en-IN" dirty="0" smtClean="0"/>
              <a:t> </a:t>
            </a:r>
            <a:r>
              <a:rPr lang="en-IN" dirty="0"/>
              <a:t>subtract(x, y):</a:t>
            </a:r>
          </a:p>
          <a:p>
            <a:pPr marL="0" indent="0">
              <a:buNone/>
            </a:pPr>
            <a:r>
              <a:rPr lang="en-IN" dirty="0"/>
              <a:t>	return (x-y)</a:t>
            </a:r>
          </a:p>
          <a:p>
            <a:endParaRPr lang="en-IN" dirty="0"/>
          </a:p>
        </p:txBody>
      </p:sp>
    </p:spTree>
    <p:extLst>
      <p:ext uri="{BB962C8B-B14F-4D97-AF65-F5344CB8AC3E}">
        <p14:creationId xmlns:p14="http://schemas.microsoft.com/office/powerpoint/2010/main" val="55623800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3458"/>
            <a:ext cx="10515600" cy="5793505"/>
          </a:xfrm>
        </p:spPr>
        <p:txBody>
          <a:bodyPr>
            <a:normAutofit fontScale="92500" lnSpcReduction="20000"/>
          </a:bodyPr>
          <a:lstStyle/>
          <a:p>
            <a:r>
              <a:rPr lang="en-IN" sz="3000" b="1" smtClean="0"/>
              <a:t>if-else statement: </a:t>
            </a:r>
            <a:r>
              <a:rPr lang="en-IN" b="1" smtClean="0"/>
              <a:t>Syntax:</a:t>
            </a:r>
          </a:p>
          <a:p>
            <a:pPr marL="0" indent="0">
              <a:buNone/>
            </a:pPr>
            <a:r>
              <a:rPr lang="en-IN"/>
              <a:t>	</a:t>
            </a:r>
            <a:r>
              <a:rPr lang="en-IN" smtClean="0"/>
              <a:t>if condition:</a:t>
            </a:r>
          </a:p>
          <a:p>
            <a:pPr marL="0" indent="0">
              <a:buNone/>
            </a:pPr>
            <a:r>
              <a:rPr lang="en-IN"/>
              <a:t>	</a:t>
            </a:r>
            <a:r>
              <a:rPr lang="en-IN" smtClean="0"/>
              <a:t>     statement(s) or if_block</a:t>
            </a:r>
          </a:p>
          <a:p>
            <a:pPr marL="0" indent="0">
              <a:buNone/>
            </a:pPr>
            <a:r>
              <a:rPr lang="en-IN"/>
              <a:t>	</a:t>
            </a:r>
            <a:r>
              <a:rPr lang="en-IN" smtClean="0"/>
              <a:t>else:</a:t>
            </a:r>
          </a:p>
          <a:p>
            <a:pPr marL="0" indent="0">
              <a:buNone/>
            </a:pPr>
            <a:r>
              <a:rPr lang="en-IN"/>
              <a:t>	</a:t>
            </a:r>
            <a:r>
              <a:rPr lang="en-IN" smtClean="0"/>
              <a:t>     statement(s) or else_block</a:t>
            </a:r>
            <a:endParaRPr lang="en-IN"/>
          </a:p>
          <a:p>
            <a:pPr marL="0" indent="0">
              <a:buNone/>
            </a:pPr>
            <a:r>
              <a:rPr lang="en-IN" smtClean="0"/>
              <a:t>Example:</a:t>
            </a:r>
          </a:p>
          <a:p>
            <a:pPr marL="0" indent="0">
              <a:buNone/>
            </a:pPr>
            <a:r>
              <a:rPr lang="en-IN"/>
              <a:t> </a:t>
            </a:r>
            <a:r>
              <a:rPr lang="en-IN" smtClean="0"/>
              <a:t>           i=20</a:t>
            </a:r>
            <a:endParaRPr lang="en-IN"/>
          </a:p>
          <a:p>
            <a:pPr marL="0" indent="0">
              <a:buNone/>
            </a:pPr>
            <a:r>
              <a:rPr lang="en-IN"/>
              <a:t>	if (i&lt;15):</a:t>
            </a:r>
          </a:p>
          <a:p>
            <a:pPr marL="0" indent="0">
              <a:buNone/>
            </a:pPr>
            <a:r>
              <a:rPr lang="en-IN"/>
              <a:t>	    print(‘ i is less than 15</a:t>
            </a:r>
            <a:r>
              <a:rPr lang="en-IN" smtClean="0"/>
              <a:t>’)</a:t>
            </a:r>
          </a:p>
          <a:p>
            <a:pPr marL="0" indent="0">
              <a:buNone/>
            </a:pPr>
            <a:r>
              <a:rPr lang="en-IN"/>
              <a:t> </a:t>
            </a:r>
            <a:r>
              <a:rPr lang="en-IN" smtClean="0"/>
              <a:t>           else:</a:t>
            </a:r>
            <a:endParaRPr lang="en-IN"/>
          </a:p>
          <a:p>
            <a:pPr marL="0" indent="0">
              <a:buNone/>
            </a:pPr>
            <a:r>
              <a:rPr lang="en-IN"/>
              <a:t>	    print</a:t>
            </a:r>
            <a:r>
              <a:rPr lang="en-IN" smtClean="0"/>
              <a:t>(‘i is greater than 15’)</a:t>
            </a:r>
            <a:endParaRPr lang="en-IN"/>
          </a:p>
          <a:p>
            <a:pPr marL="0" indent="0">
              <a:buNone/>
            </a:pPr>
            <a:r>
              <a:rPr lang="en-IN" b="1"/>
              <a:t>   Output:</a:t>
            </a:r>
          </a:p>
          <a:p>
            <a:pPr marL="0" indent="0">
              <a:buNone/>
            </a:pPr>
            <a:r>
              <a:rPr lang="en-IN"/>
              <a:t>	i is </a:t>
            </a:r>
            <a:r>
              <a:rPr lang="en-IN" smtClean="0"/>
              <a:t>greater than </a:t>
            </a:r>
            <a:r>
              <a:rPr lang="en-IN"/>
              <a:t>15</a:t>
            </a:r>
          </a:p>
          <a:p>
            <a:pPr marL="0" indent="0">
              <a:buNone/>
            </a:pPr>
            <a:r>
              <a:rPr lang="en-IN"/>
              <a:t> 	</a:t>
            </a:r>
          </a:p>
          <a:p>
            <a:pPr marL="0" indent="0">
              <a:buNone/>
            </a:pPr>
            <a:endParaRPr lang="en-IN" smtClean="0"/>
          </a:p>
        </p:txBody>
      </p:sp>
    </p:spTree>
    <p:extLst>
      <p:ext uri="{BB962C8B-B14F-4D97-AF65-F5344CB8AC3E}">
        <p14:creationId xmlns:p14="http://schemas.microsoft.com/office/powerpoint/2010/main" val="3746270262"/>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416" y="404664"/>
            <a:ext cx="10515600" cy="6205336"/>
          </a:xfrm>
        </p:spPr>
        <p:txBody>
          <a:bodyPr>
            <a:noAutofit/>
          </a:bodyPr>
          <a:lstStyle/>
          <a:p>
            <a:pPr>
              <a:buFont typeface="Wingdings" panose="05000000000000000000" pitchFamily="2" charset="2"/>
              <a:buChar char="v"/>
            </a:pPr>
            <a:r>
              <a:rPr lang="en-IN" sz="2000" b="1" dirty="0"/>
              <a:t>Import module in Python</a:t>
            </a:r>
          </a:p>
          <a:p>
            <a:r>
              <a:rPr lang="en-IN" sz="2000" dirty="0"/>
              <a:t>We can import the functions, and classes defined in a module to another module using the import statement in some other Python source file</a:t>
            </a:r>
            <a:r>
              <a:rPr lang="en-IN" sz="2000" dirty="0" smtClean="0"/>
              <a:t>.</a:t>
            </a:r>
            <a:endParaRPr lang="en-IN" sz="2000" dirty="0"/>
          </a:p>
          <a:p>
            <a:r>
              <a:rPr lang="en-IN" sz="2000" dirty="0"/>
              <a:t>When the interpreter encounters an import statement, it imports the module if the module is present in the search path</a:t>
            </a:r>
            <a:r>
              <a:rPr lang="en-IN" sz="2000" dirty="0" smtClean="0"/>
              <a:t>.</a:t>
            </a:r>
            <a:endParaRPr lang="en-IN" sz="2000" dirty="0"/>
          </a:p>
          <a:p>
            <a:r>
              <a:rPr lang="en-IN" sz="2000" dirty="0"/>
              <a:t>Note: A search path is a list of directories that the interpreter searches for importing a module</a:t>
            </a:r>
            <a:r>
              <a:rPr lang="en-IN" sz="2000" dirty="0" smtClean="0"/>
              <a:t>.</a:t>
            </a:r>
            <a:endParaRPr lang="en-IN" sz="2000" dirty="0"/>
          </a:p>
          <a:p>
            <a:r>
              <a:rPr lang="en-IN" sz="2000" dirty="0"/>
              <a:t>For example, to import the module calc.py, we need to put the following command at the top of the script</a:t>
            </a:r>
            <a:r>
              <a:rPr lang="en-IN" sz="2000" dirty="0" smtClean="0"/>
              <a:t>.</a:t>
            </a:r>
            <a:endParaRPr lang="en-IN" sz="2000" dirty="0"/>
          </a:p>
          <a:p>
            <a:r>
              <a:rPr lang="en-IN" sz="2000" dirty="0"/>
              <a:t>Syntax to Import Module in </a:t>
            </a:r>
            <a:r>
              <a:rPr lang="en-IN" sz="2000" dirty="0" smtClean="0"/>
              <a:t>Python</a:t>
            </a:r>
          </a:p>
          <a:p>
            <a:pPr marL="0" indent="0">
              <a:buNone/>
            </a:pPr>
            <a:r>
              <a:rPr lang="en-IN" sz="2000" dirty="0"/>
              <a:t>	import </a:t>
            </a:r>
            <a:r>
              <a:rPr lang="en-IN" sz="2000" dirty="0" smtClean="0"/>
              <a:t>module</a:t>
            </a:r>
          </a:p>
          <a:p>
            <a:pPr fontAlgn="base"/>
            <a:r>
              <a:rPr lang="en-IN" sz="2000" b="1" dirty="0"/>
              <a:t>Note: </a:t>
            </a:r>
            <a:r>
              <a:rPr lang="en-IN" sz="2000" dirty="0"/>
              <a:t>This does not import the functions or classes directly instead imports the module only. To access the functions inside the module the dot(.) operator is used.</a:t>
            </a:r>
          </a:p>
          <a:p>
            <a:pPr fontAlgn="base">
              <a:buFont typeface="Wingdings" panose="05000000000000000000" pitchFamily="2" charset="2"/>
              <a:buChar char="v"/>
            </a:pPr>
            <a:r>
              <a:rPr lang="en-IN" sz="2000" b="1" dirty="0"/>
              <a:t>Importing modules in Python Example</a:t>
            </a:r>
            <a:endParaRPr lang="en-IN" sz="2000" dirty="0"/>
          </a:p>
          <a:p>
            <a:pPr fontAlgn="base"/>
            <a:r>
              <a:rPr lang="en-IN" sz="2000" dirty="0"/>
              <a:t>Now, we are importing the </a:t>
            </a:r>
            <a:r>
              <a:rPr lang="en-IN" sz="2000" b="1" dirty="0" err="1"/>
              <a:t>calc</a:t>
            </a:r>
            <a:r>
              <a:rPr lang="en-IN" sz="2000" dirty="0"/>
              <a:t> that we created earlier to perform add operation.</a:t>
            </a:r>
          </a:p>
          <a:p>
            <a:pPr marL="0" indent="0">
              <a:buNone/>
            </a:pPr>
            <a:r>
              <a:rPr lang="en-IN" sz="2000" dirty="0"/>
              <a:t># importing module calc.py</a:t>
            </a:r>
          </a:p>
          <a:p>
            <a:pPr marL="0" indent="0">
              <a:buNone/>
            </a:pPr>
            <a:r>
              <a:rPr lang="en-IN" sz="2000" dirty="0"/>
              <a:t>import </a:t>
            </a:r>
            <a:r>
              <a:rPr lang="en-IN" sz="2000" dirty="0" err="1"/>
              <a:t>calc</a:t>
            </a:r>
            <a:endParaRPr lang="en-IN" sz="2000" dirty="0"/>
          </a:p>
          <a:p>
            <a:pPr marL="0" indent="0">
              <a:buNone/>
            </a:pPr>
            <a:r>
              <a:rPr lang="en-IN" sz="2000" dirty="0" smtClean="0"/>
              <a:t>print(</a:t>
            </a:r>
            <a:r>
              <a:rPr lang="en-IN" sz="2000" dirty="0" err="1" smtClean="0"/>
              <a:t>calc.add</a:t>
            </a:r>
            <a:r>
              <a:rPr lang="en-IN" sz="2000" dirty="0" smtClean="0"/>
              <a:t>(10</a:t>
            </a:r>
            <a:r>
              <a:rPr lang="en-IN" sz="2000" dirty="0"/>
              <a:t>, 2</a:t>
            </a:r>
            <a:r>
              <a:rPr lang="en-IN" sz="2000" dirty="0" smtClean="0"/>
              <a:t>))		#Output	12</a:t>
            </a:r>
            <a:endParaRPr lang="en-IN" sz="2000" dirty="0"/>
          </a:p>
          <a:p>
            <a:pPr marL="0" indent="0">
              <a:buNone/>
            </a:pPr>
            <a:endParaRPr lang="en-IN" sz="2000" dirty="0"/>
          </a:p>
        </p:txBody>
      </p:sp>
    </p:spTree>
    <p:extLst>
      <p:ext uri="{BB962C8B-B14F-4D97-AF65-F5344CB8AC3E}">
        <p14:creationId xmlns:p14="http://schemas.microsoft.com/office/powerpoint/2010/main" val="16846525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5785"/>
            <a:ext cx="10515600" cy="5781178"/>
          </a:xfrm>
        </p:spPr>
        <p:txBody>
          <a:bodyPr>
            <a:normAutofit fontScale="92500" lnSpcReduction="10000"/>
          </a:bodyPr>
          <a:lstStyle/>
          <a:p>
            <a:r>
              <a:rPr lang="en-IN" dirty="0"/>
              <a:t>Python Import From Module</a:t>
            </a:r>
          </a:p>
          <a:p>
            <a:r>
              <a:rPr lang="en-IN" dirty="0"/>
              <a:t>Python’s from statement lets you import specific attributes from a module without importing the module as a whole.</a:t>
            </a:r>
          </a:p>
          <a:p>
            <a:endParaRPr lang="en-IN" dirty="0"/>
          </a:p>
          <a:p>
            <a:r>
              <a:rPr lang="en-IN" dirty="0"/>
              <a:t>Import Specific Attributes from a Python module</a:t>
            </a:r>
          </a:p>
          <a:p>
            <a:r>
              <a:rPr lang="en-IN" dirty="0"/>
              <a:t>Here, we are importing specific </a:t>
            </a:r>
            <a:r>
              <a:rPr lang="en-IN" dirty="0" err="1"/>
              <a:t>sqrt</a:t>
            </a:r>
            <a:r>
              <a:rPr lang="en-IN" dirty="0"/>
              <a:t> and factorial attributes from the math module</a:t>
            </a:r>
            <a:r>
              <a:rPr lang="en-IN" dirty="0" smtClean="0"/>
              <a:t>.</a:t>
            </a:r>
          </a:p>
          <a:p>
            <a:pPr marL="457200" lvl="1" indent="0">
              <a:buNone/>
            </a:pPr>
            <a:r>
              <a:rPr lang="en-IN" dirty="0" smtClean="0"/>
              <a:t># </a:t>
            </a:r>
            <a:r>
              <a:rPr lang="en-IN" dirty="0"/>
              <a:t>importing </a:t>
            </a:r>
            <a:r>
              <a:rPr lang="en-IN" dirty="0" err="1"/>
              <a:t>sqrt</a:t>
            </a:r>
            <a:r>
              <a:rPr lang="en-IN" dirty="0"/>
              <a:t>() and factorial from </a:t>
            </a:r>
            <a:r>
              <a:rPr lang="en-IN" dirty="0" smtClean="0"/>
              <a:t>the module math </a:t>
            </a:r>
          </a:p>
          <a:p>
            <a:pPr marL="457200" lvl="1" indent="0">
              <a:buNone/>
            </a:pPr>
            <a:r>
              <a:rPr lang="en-IN" dirty="0" smtClean="0"/>
              <a:t># from </a:t>
            </a:r>
            <a:r>
              <a:rPr lang="en-IN" dirty="0"/>
              <a:t>math import </a:t>
            </a:r>
            <a:r>
              <a:rPr lang="en-IN" dirty="0" err="1"/>
              <a:t>sqrt</a:t>
            </a:r>
            <a:r>
              <a:rPr lang="en-IN" dirty="0"/>
              <a:t>, factorial</a:t>
            </a:r>
          </a:p>
          <a:p>
            <a:pPr marL="457200" lvl="1" indent="0">
              <a:buNone/>
            </a:pPr>
            <a:endParaRPr lang="en-IN" dirty="0"/>
          </a:p>
          <a:p>
            <a:pPr marL="457200" lvl="1" indent="0">
              <a:buNone/>
            </a:pPr>
            <a:r>
              <a:rPr lang="en-IN" dirty="0"/>
              <a:t># if we simply do "import math", </a:t>
            </a:r>
            <a:r>
              <a:rPr lang="en-IN" dirty="0" smtClean="0"/>
              <a:t>then </a:t>
            </a:r>
          </a:p>
          <a:p>
            <a:pPr marL="457200" lvl="1" indent="0">
              <a:buNone/>
            </a:pPr>
            <a:r>
              <a:rPr lang="en-IN" dirty="0" smtClean="0"/>
              <a:t># </a:t>
            </a:r>
            <a:r>
              <a:rPr lang="en-IN" dirty="0" err="1" smtClean="0"/>
              <a:t>math.sqrt</a:t>
            </a:r>
            <a:r>
              <a:rPr lang="en-IN" dirty="0" smtClean="0"/>
              <a:t>(16</a:t>
            </a:r>
            <a:r>
              <a:rPr lang="en-IN" dirty="0"/>
              <a:t>) and </a:t>
            </a:r>
            <a:r>
              <a:rPr lang="en-IN" dirty="0" err="1"/>
              <a:t>math.factorial</a:t>
            </a:r>
            <a:r>
              <a:rPr lang="en-IN" dirty="0" smtClean="0"/>
              <a:t>() # </a:t>
            </a:r>
            <a:r>
              <a:rPr lang="en-IN" dirty="0"/>
              <a:t>are required</a:t>
            </a:r>
            <a:r>
              <a:rPr lang="en-IN" dirty="0" smtClean="0"/>
              <a:t>.</a:t>
            </a:r>
          </a:p>
          <a:p>
            <a:pPr marL="457200" lvl="1" indent="0">
              <a:buNone/>
            </a:pPr>
            <a:endParaRPr lang="en-IN" dirty="0"/>
          </a:p>
          <a:p>
            <a:pPr marL="457200" lvl="1" indent="0">
              <a:buNone/>
            </a:pPr>
            <a:r>
              <a:rPr lang="en-IN" dirty="0"/>
              <a:t>print(</a:t>
            </a:r>
            <a:r>
              <a:rPr lang="en-IN" dirty="0" err="1"/>
              <a:t>sqrt</a:t>
            </a:r>
            <a:r>
              <a:rPr lang="en-IN" dirty="0"/>
              <a:t>(16))</a:t>
            </a:r>
          </a:p>
          <a:p>
            <a:pPr marL="457200" lvl="1" indent="0">
              <a:buNone/>
            </a:pPr>
            <a:r>
              <a:rPr lang="en-IN" dirty="0"/>
              <a:t>print(factorial(6))</a:t>
            </a:r>
          </a:p>
          <a:p>
            <a:pPr marL="0" indent="0">
              <a:buNone/>
            </a:pPr>
            <a:endParaRPr lang="en-IN" dirty="0"/>
          </a:p>
        </p:txBody>
      </p:sp>
      <p:sp>
        <p:nvSpPr>
          <p:cNvPr id="4" name="TextBox 3"/>
          <p:cNvSpPr txBox="1"/>
          <p:nvPr/>
        </p:nvSpPr>
        <p:spPr>
          <a:xfrm>
            <a:off x="8666328" y="5117155"/>
            <a:ext cx="1091821" cy="923330"/>
          </a:xfrm>
          <a:prstGeom prst="rect">
            <a:avLst/>
          </a:prstGeom>
          <a:no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mtClean="0"/>
              <a:t>Output:</a:t>
            </a:r>
          </a:p>
          <a:p>
            <a:r>
              <a:rPr lang="en-IN"/>
              <a:t>4.0</a:t>
            </a:r>
          </a:p>
          <a:p>
            <a:r>
              <a:rPr lang="en-IN"/>
              <a:t>720</a:t>
            </a:r>
          </a:p>
        </p:txBody>
      </p:sp>
    </p:spTree>
    <p:extLst>
      <p:ext uri="{BB962C8B-B14F-4D97-AF65-F5344CB8AC3E}">
        <p14:creationId xmlns:p14="http://schemas.microsoft.com/office/powerpoint/2010/main" val="68050220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716"/>
            <a:ext cx="10515600" cy="5867247"/>
          </a:xfrm>
        </p:spPr>
        <p:txBody>
          <a:bodyPr>
            <a:normAutofit fontScale="85000" lnSpcReduction="20000"/>
          </a:bodyPr>
          <a:lstStyle/>
          <a:p>
            <a:pPr fontAlgn="base"/>
            <a:r>
              <a:rPr lang="en-IN" b="1" dirty="0"/>
              <a:t>Import all Names </a:t>
            </a:r>
          </a:p>
          <a:p>
            <a:pPr fontAlgn="base"/>
            <a:r>
              <a:rPr lang="en-IN" dirty="0"/>
              <a:t>The * symbol used with the import statement is used to import all the names from a module to a current namespace.</a:t>
            </a:r>
          </a:p>
          <a:p>
            <a:pPr fontAlgn="base"/>
            <a:r>
              <a:rPr lang="en-IN" b="1" dirty="0"/>
              <a:t>Syntax:</a:t>
            </a:r>
            <a:endParaRPr lang="en-IN" dirty="0"/>
          </a:p>
          <a:p>
            <a:pPr marL="0" indent="0">
              <a:buNone/>
            </a:pPr>
            <a:r>
              <a:rPr lang="en-IN" dirty="0"/>
              <a:t>	from </a:t>
            </a:r>
            <a:r>
              <a:rPr lang="en-IN" dirty="0" err="1"/>
              <a:t>module_name</a:t>
            </a:r>
            <a:r>
              <a:rPr lang="en-IN" dirty="0"/>
              <a:t> import </a:t>
            </a:r>
            <a:r>
              <a:rPr lang="en-IN" dirty="0" smtClean="0"/>
              <a:t>*</a:t>
            </a:r>
          </a:p>
          <a:p>
            <a:pPr fontAlgn="base"/>
            <a:r>
              <a:rPr lang="en-IN" b="1" dirty="0"/>
              <a:t>What does import * do in Python?</a:t>
            </a:r>
          </a:p>
          <a:p>
            <a:pPr fontAlgn="base"/>
            <a:r>
              <a:rPr lang="en-IN" dirty="0"/>
              <a:t>The use of * has its advantages and disadvantages. If you know exactly what you will be needing from the module, it is not recommended to use *, else do so</a:t>
            </a:r>
            <a:r>
              <a:rPr lang="en-IN" dirty="0" smtClean="0"/>
              <a:t>.</a:t>
            </a:r>
          </a:p>
          <a:p>
            <a:pPr marL="457200" lvl="1" indent="0" fontAlgn="base">
              <a:buNone/>
            </a:pPr>
            <a:r>
              <a:rPr lang="en-IN" sz="2600" dirty="0"/>
              <a:t># importing </a:t>
            </a:r>
            <a:r>
              <a:rPr lang="en-IN" sz="2600" dirty="0" err="1"/>
              <a:t>sqrt</a:t>
            </a:r>
            <a:r>
              <a:rPr lang="en-IN" sz="2600" dirty="0"/>
              <a:t>() and factorial from the</a:t>
            </a:r>
          </a:p>
          <a:p>
            <a:pPr marL="457200" lvl="1" indent="0" fontAlgn="base">
              <a:buNone/>
            </a:pPr>
            <a:r>
              <a:rPr lang="en-IN" sz="2600" dirty="0"/>
              <a:t># module math</a:t>
            </a:r>
          </a:p>
          <a:p>
            <a:pPr marL="457200" lvl="1" indent="0" fontAlgn="base">
              <a:buNone/>
            </a:pPr>
            <a:r>
              <a:rPr lang="en-IN" sz="2600" dirty="0"/>
              <a:t>from math import *</a:t>
            </a:r>
          </a:p>
          <a:p>
            <a:pPr marL="457200" lvl="1" indent="0" fontAlgn="base">
              <a:buNone/>
            </a:pPr>
            <a:endParaRPr lang="en-IN" sz="2600" dirty="0"/>
          </a:p>
          <a:p>
            <a:pPr marL="457200" lvl="1" indent="0" fontAlgn="base">
              <a:buNone/>
            </a:pPr>
            <a:r>
              <a:rPr lang="en-IN" sz="2600" dirty="0"/>
              <a:t># if we simply do "import math", then</a:t>
            </a:r>
          </a:p>
          <a:p>
            <a:pPr marL="457200" lvl="1" indent="0" fontAlgn="base">
              <a:buNone/>
            </a:pPr>
            <a:r>
              <a:rPr lang="en-IN" sz="2600" dirty="0"/>
              <a:t># </a:t>
            </a:r>
            <a:r>
              <a:rPr lang="en-IN" sz="2600" dirty="0" err="1"/>
              <a:t>math.sqrt</a:t>
            </a:r>
            <a:r>
              <a:rPr lang="en-IN" sz="2600" dirty="0"/>
              <a:t>(16) and </a:t>
            </a:r>
            <a:r>
              <a:rPr lang="en-IN" sz="2600" dirty="0" err="1"/>
              <a:t>math.factorial</a:t>
            </a:r>
            <a:r>
              <a:rPr lang="en-IN" sz="2600" dirty="0"/>
              <a:t>()</a:t>
            </a:r>
          </a:p>
          <a:p>
            <a:pPr marL="457200" lvl="1" indent="0" fontAlgn="base">
              <a:buNone/>
            </a:pPr>
            <a:r>
              <a:rPr lang="en-IN" sz="2600" dirty="0"/>
              <a:t># are required.</a:t>
            </a:r>
          </a:p>
          <a:p>
            <a:pPr marL="457200" lvl="1" indent="0" fontAlgn="base">
              <a:buNone/>
            </a:pPr>
            <a:r>
              <a:rPr lang="en-IN" sz="2600" dirty="0"/>
              <a:t>print(</a:t>
            </a:r>
            <a:r>
              <a:rPr lang="en-IN" sz="2600" dirty="0" err="1"/>
              <a:t>sqrt</a:t>
            </a:r>
            <a:r>
              <a:rPr lang="en-IN" sz="2600" dirty="0"/>
              <a:t>(16))</a:t>
            </a:r>
          </a:p>
          <a:p>
            <a:pPr marL="457200" lvl="1" indent="0" fontAlgn="base">
              <a:buNone/>
            </a:pPr>
            <a:r>
              <a:rPr lang="en-IN" sz="2600" dirty="0"/>
              <a:t>print(factorial(6</a:t>
            </a:r>
            <a:r>
              <a:rPr lang="en-IN" sz="2600" dirty="0" smtClean="0"/>
              <a:t>))</a:t>
            </a:r>
            <a:endParaRPr lang="en-IN" sz="3000" dirty="0"/>
          </a:p>
          <a:p>
            <a:pPr marL="0" indent="0" fontAlgn="base">
              <a:buNone/>
            </a:pPr>
            <a:endParaRPr lang="en-IN" dirty="0" smtClean="0"/>
          </a:p>
          <a:p>
            <a:pPr marL="0" indent="0" fontAlgn="base">
              <a:buNone/>
            </a:pP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7540407" y="4662805"/>
            <a:ext cx="1152244" cy="1042506"/>
          </a:xfrm>
          <a:prstGeom prst="rect">
            <a:avLst/>
          </a:prstGeom>
        </p:spPr>
      </p:pic>
    </p:spTree>
    <p:extLst>
      <p:ext uri="{BB962C8B-B14F-4D97-AF65-F5344CB8AC3E}">
        <p14:creationId xmlns:p14="http://schemas.microsoft.com/office/powerpoint/2010/main" val="26379661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1445"/>
            <a:ext cx="10515600" cy="5675518"/>
          </a:xfrm>
        </p:spPr>
        <p:txBody>
          <a:bodyPr>
            <a:normAutofit fontScale="92500" lnSpcReduction="20000"/>
          </a:bodyPr>
          <a:lstStyle/>
          <a:p>
            <a:r>
              <a:rPr lang="en-IN" b="1"/>
              <a:t>Locating Python Modules</a:t>
            </a:r>
          </a:p>
          <a:p>
            <a:r>
              <a:rPr lang="en-IN"/>
              <a:t>Whenever a module is imported in Python the interpreter looks for several locations. First, it will check for the built-in module, if not found then it looks for a list of directories defined in the sys.path. Python interpreter searches for the module in the following manner –</a:t>
            </a:r>
          </a:p>
          <a:p>
            <a:endParaRPr lang="en-IN"/>
          </a:p>
          <a:p>
            <a:r>
              <a:rPr lang="en-IN"/>
              <a:t>First, it searches for the module in the current directory.</a:t>
            </a:r>
          </a:p>
          <a:p>
            <a:r>
              <a:rPr lang="en-IN"/>
              <a:t>If the module isn’t found in the current directory, Python then searches each directory in the shell variable PYTHONPATH. The PYTHONPATH is an environment variable, consisting of a list of directories.</a:t>
            </a:r>
          </a:p>
          <a:p>
            <a:r>
              <a:rPr lang="en-IN"/>
              <a:t>If that also fails python checks the installation-dependent list of directories configured at the time Python is installed.</a:t>
            </a:r>
          </a:p>
          <a:p>
            <a:r>
              <a:rPr lang="en-IN" b="1"/>
              <a:t>Directories List for Modules</a:t>
            </a:r>
          </a:p>
          <a:p>
            <a:r>
              <a:rPr lang="en-IN"/>
              <a:t>Here, sys.path is a built-in variable within the sys module. It contains a list of directories that the interpreter will search for the required module.</a:t>
            </a:r>
          </a:p>
        </p:txBody>
      </p:sp>
    </p:spTree>
    <p:extLst>
      <p:ext uri="{BB962C8B-B14F-4D97-AF65-F5344CB8AC3E}">
        <p14:creationId xmlns:p14="http://schemas.microsoft.com/office/powerpoint/2010/main" val="288046399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0439"/>
            <a:ext cx="10515600" cy="5616524"/>
          </a:xfrm>
        </p:spPr>
        <p:txBody>
          <a:bodyPr>
            <a:normAutofit fontScale="92500"/>
          </a:bodyPr>
          <a:lstStyle/>
          <a:p>
            <a:pPr marL="0" indent="0">
              <a:buNone/>
            </a:pPr>
            <a:r>
              <a:rPr lang="en-IN"/>
              <a:t># importing sys module</a:t>
            </a:r>
          </a:p>
          <a:p>
            <a:pPr marL="0" indent="0">
              <a:buNone/>
            </a:pPr>
            <a:r>
              <a:rPr lang="en-IN"/>
              <a:t>import sys</a:t>
            </a:r>
          </a:p>
          <a:p>
            <a:pPr marL="0" indent="0">
              <a:buNone/>
            </a:pPr>
            <a:endParaRPr lang="en-IN"/>
          </a:p>
          <a:p>
            <a:pPr marL="0" indent="0">
              <a:buNone/>
            </a:pPr>
            <a:r>
              <a:rPr lang="en-IN"/>
              <a:t># importing sys.path</a:t>
            </a:r>
          </a:p>
          <a:p>
            <a:pPr marL="0" indent="0">
              <a:buNone/>
            </a:pPr>
            <a:r>
              <a:rPr lang="en-IN"/>
              <a:t>print(sys.path)</a:t>
            </a:r>
          </a:p>
          <a:p>
            <a:pPr marL="0" indent="0">
              <a:buNone/>
            </a:pPr>
            <a:endParaRPr lang="en-IN" smtClean="0"/>
          </a:p>
          <a:p>
            <a:pPr marL="0" indent="0">
              <a:buNone/>
            </a:pPr>
            <a:r>
              <a:rPr lang="en-IN" b="1" smtClean="0"/>
              <a:t>Output:</a:t>
            </a:r>
          </a:p>
          <a:p>
            <a:pPr marL="0" indent="0">
              <a:buNone/>
            </a:pPr>
            <a:r>
              <a:rPr lang="en-IN" sz="2400" smtClean="0"/>
              <a:t>[</a:t>
            </a:r>
            <a:r>
              <a:rPr lang="en-IN" sz="2400"/>
              <a:t>'C:\\Users\\sabalesm\\AppData\\Local\\Programs\\Python\\Python312\\Lib\\idlelib', 'C:\\Users\\sabalesm\\AppData\\Local\\Programs\\Python\\Python312\\python312.zip', 'C:\\Users\\sabalesm\\AppData\\Local\\Programs\\Python\\Python312\\DLLs', 'C:\\Users\\sabalesm\\AppData\\Local\\Programs\\Python\\Python312\\Lib', 'C:\\Users\\sabalesm\\AppData\\Local\\Programs\\Python\\Python312', 'C:\\Users\\sabalesm\\AppData\\Local\\Programs\\Python\\Python312\\Lib\\site-packages']</a:t>
            </a:r>
          </a:p>
        </p:txBody>
      </p:sp>
    </p:spTree>
    <p:extLst>
      <p:ext uri="{BB962C8B-B14F-4D97-AF65-F5344CB8AC3E}">
        <p14:creationId xmlns:p14="http://schemas.microsoft.com/office/powerpoint/2010/main" val="116088019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6194"/>
            <a:ext cx="10515600" cy="5660769"/>
          </a:xfrm>
        </p:spPr>
        <p:txBody>
          <a:bodyPr>
            <a:normAutofit/>
          </a:bodyPr>
          <a:lstStyle/>
          <a:p>
            <a:r>
              <a:rPr lang="en-IN"/>
              <a:t>Renaming the Python Module</a:t>
            </a:r>
          </a:p>
          <a:p>
            <a:r>
              <a:rPr lang="en-IN"/>
              <a:t>We can rename the module while importing it using the keyword.</a:t>
            </a:r>
          </a:p>
          <a:p>
            <a:endParaRPr lang="en-IN"/>
          </a:p>
          <a:p>
            <a:r>
              <a:rPr lang="en-IN" smtClean="0"/>
              <a:t>Syntax</a:t>
            </a:r>
            <a:r>
              <a:rPr lang="en-IN"/>
              <a:t>:  Import Module_name as </a:t>
            </a:r>
            <a:r>
              <a:rPr lang="en-IN" err="1" smtClean="0"/>
              <a:t>Alias_name</a:t>
            </a:r>
            <a:endParaRPr lang="en-IN" smtClean="0"/>
          </a:p>
          <a:p>
            <a:pPr marL="457200" lvl="1" indent="0">
              <a:buNone/>
            </a:pPr>
            <a:r>
              <a:rPr lang="en-IN"/>
              <a:t># importing sqrt() and factorial from the</a:t>
            </a:r>
          </a:p>
          <a:p>
            <a:pPr marL="457200" lvl="1" indent="0">
              <a:buNone/>
            </a:pPr>
            <a:r>
              <a:rPr lang="en-IN"/>
              <a:t># module math</a:t>
            </a:r>
          </a:p>
          <a:p>
            <a:pPr marL="457200" lvl="1" indent="0">
              <a:buNone/>
            </a:pPr>
            <a:r>
              <a:rPr lang="en-IN"/>
              <a:t>import math as mt</a:t>
            </a:r>
          </a:p>
          <a:p>
            <a:pPr marL="457200" lvl="1" indent="0">
              <a:buNone/>
            </a:pPr>
            <a:endParaRPr lang="en-IN"/>
          </a:p>
          <a:p>
            <a:pPr marL="457200" lvl="1" indent="0">
              <a:buNone/>
            </a:pPr>
            <a:r>
              <a:rPr lang="en-IN"/>
              <a:t># if we simply do "import math", then</a:t>
            </a:r>
          </a:p>
          <a:p>
            <a:pPr marL="457200" lvl="1" indent="0">
              <a:buNone/>
            </a:pPr>
            <a:r>
              <a:rPr lang="en-IN"/>
              <a:t># math.sqrt(16) and math.factorial()</a:t>
            </a:r>
          </a:p>
          <a:p>
            <a:pPr marL="457200" lvl="1" indent="0">
              <a:buNone/>
            </a:pPr>
            <a:r>
              <a:rPr lang="en-IN"/>
              <a:t># are required.</a:t>
            </a:r>
          </a:p>
          <a:p>
            <a:pPr marL="457200" lvl="1" indent="0">
              <a:buNone/>
            </a:pPr>
            <a:r>
              <a:rPr lang="en-IN"/>
              <a:t>print(mt.sqrt(16))</a:t>
            </a:r>
          </a:p>
          <a:p>
            <a:pPr marL="457200" lvl="1" indent="0">
              <a:buNone/>
            </a:pPr>
            <a:r>
              <a:rPr lang="en-IN"/>
              <a:t>print(mt.factorial(6))</a:t>
            </a:r>
          </a:p>
          <a:p>
            <a:pPr marL="0" indent="0">
              <a:buNone/>
            </a:pPr>
            <a:endParaRPr lang="en-IN"/>
          </a:p>
        </p:txBody>
      </p:sp>
      <p:pic>
        <p:nvPicPr>
          <p:cNvPr id="4" name="Picture 3"/>
          <p:cNvPicPr>
            <a:picLocks noChangeAspect="1"/>
          </p:cNvPicPr>
          <p:nvPr/>
        </p:nvPicPr>
        <p:blipFill>
          <a:blip r:embed="rId2"/>
          <a:stretch>
            <a:fillRect/>
          </a:stretch>
        </p:blipFill>
        <p:spPr>
          <a:xfrm>
            <a:off x="6980189" y="5036798"/>
            <a:ext cx="1152244" cy="1042506"/>
          </a:xfrm>
          <a:prstGeom prst="rect">
            <a:avLst/>
          </a:prstGeom>
        </p:spPr>
      </p:pic>
    </p:spTree>
    <p:extLst>
      <p:ext uri="{BB962C8B-B14F-4D97-AF65-F5344CB8AC3E}">
        <p14:creationId xmlns:p14="http://schemas.microsoft.com/office/powerpoint/2010/main" val="229609360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2137"/>
            <a:ext cx="10515600" cy="5794826"/>
          </a:xfrm>
        </p:spPr>
        <p:txBody>
          <a:bodyPr/>
          <a:lstStyle/>
          <a:p>
            <a:pPr fontAlgn="base"/>
            <a:r>
              <a:rPr lang="en-IN" b="1"/>
              <a:t>Python Built-in modules</a:t>
            </a:r>
          </a:p>
          <a:p>
            <a:pPr fontAlgn="base"/>
            <a:r>
              <a:rPr lang="en-IN"/>
              <a:t>There are several built-in modules in Python, which you can import whenever you like</a:t>
            </a:r>
            <a:r>
              <a:rPr lang="en-IN" smtClean="0"/>
              <a:t>.</a:t>
            </a:r>
          </a:p>
          <a:p>
            <a:pPr fontAlgn="base"/>
            <a:r>
              <a:rPr lang="en-IN" smtClean="0"/>
              <a:t>Program: builtin-modules.py</a:t>
            </a:r>
            <a:endParaRPr lang="en-IN"/>
          </a:p>
          <a:p>
            <a:endParaRPr lang="en-IN"/>
          </a:p>
        </p:txBody>
      </p:sp>
    </p:spTree>
    <p:extLst>
      <p:ext uri="{BB962C8B-B14F-4D97-AF65-F5344CB8AC3E}">
        <p14:creationId xmlns:p14="http://schemas.microsoft.com/office/powerpoint/2010/main" val="75964643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a:t>Python </a:t>
            </a:r>
            <a:r>
              <a:rPr lang="en-IN" b="1" smtClean="0"/>
              <a:t>Packages</a:t>
            </a:r>
            <a:endParaRPr lang="en-IN"/>
          </a:p>
        </p:txBody>
      </p:sp>
      <p:sp>
        <p:nvSpPr>
          <p:cNvPr id="3" name="Content Placeholder 2"/>
          <p:cNvSpPr>
            <a:spLocks noGrp="1"/>
          </p:cNvSpPr>
          <p:nvPr>
            <p:ph idx="1"/>
          </p:nvPr>
        </p:nvSpPr>
        <p:spPr/>
        <p:txBody>
          <a:bodyPr>
            <a:normAutofit fontScale="92500" lnSpcReduction="20000"/>
          </a:bodyPr>
          <a:lstStyle/>
          <a:p>
            <a:r>
              <a:rPr lang="en-IN"/>
              <a:t>We usually organize our files in different folders and subfolders based on some criteria, so that they can be managed easily and efficiently. For example, we keep all our games in a Games folder and we can even subcategorize according to the genre of the game or something like that. The same analogy is followed by the Python </a:t>
            </a:r>
            <a:r>
              <a:rPr lang="en-IN" smtClean="0"/>
              <a:t>Packages.</a:t>
            </a:r>
          </a:p>
          <a:p>
            <a:pPr fontAlgn="base"/>
            <a:r>
              <a:rPr lang="en-IN" b="1"/>
              <a:t>What is a Python Package?</a:t>
            </a:r>
          </a:p>
          <a:p>
            <a:pPr fontAlgn="base"/>
            <a:r>
              <a:rPr lang="en-IN"/>
              <a:t>Python Packages are a way to organize and structure your Python code into reusable components. Think of it like a folder that contains related Python files (modules) that work together to provide certain functionality. Packages help keep your code organized, make it easier to manage and maintain, and allow you to share your code with others. They’re like a toolbox where you can store and organize your tools (functions and classes) for easy access and reuse in different projects.</a:t>
            </a:r>
          </a:p>
          <a:p>
            <a:pPr marL="0" indent="0">
              <a:buNone/>
            </a:pPr>
            <a:endParaRPr lang="en-IN"/>
          </a:p>
        </p:txBody>
      </p:sp>
    </p:spTree>
    <p:extLst>
      <p:ext uri="{BB962C8B-B14F-4D97-AF65-F5344CB8AC3E}">
        <p14:creationId xmlns:p14="http://schemas.microsoft.com/office/powerpoint/2010/main" val="976378516"/>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9433"/>
            <a:ext cx="10515600" cy="5767530"/>
          </a:xfrm>
        </p:spPr>
        <p:txBody>
          <a:bodyPr>
            <a:normAutofit fontScale="77500" lnSpcReduction="20000"/>
          </a:bodyPr>
          <a:lstStyle/>
          <a:p>
            <a:pPr fontAlgn="base"/>
            <a:r>
              <a:rPr lang="en-IN" b="1"/>
              <a:t>How to Create Package in Python?</a:t>
            </a:r>
          </a:p>
          <a:p>
            <a:pPr fontAlgn="base"/>
            <a:r>
              <a:rPr lang="en-IN"/>
              <a:t>Creating packages in Python allows you to organize your code into reusable and manageable modules. Here’s a brief overview of how to create packages:</a:t>
            </a:r>
          </a:p>
          <a:p>
            <a:pPr fontAlgn="base"/>
            <a:r>
              <a:rPr lang="en-IN" b="1"/>
              <a:t>Create a Directory:</a:t>
            </a:r>
            <a:r>
              <a:rPr lang="en-IN"/>
              <a:t> Start by creating a directory (folder) for your package. This directory will serve as the root of your package structure.</a:t>
            </a:r>
          </a:p>
          <a:p>
            <a:pPr fontAlgn="base"/>
            <a:r>
              <a:rPr lang="en-IN" b="1"/>
              <a:t>Add Modules:</a:t>
            </a:r>
            <a:r>
              <a:rPr lang="en-IN"/>
              <a:t> Within the package directory, you can add Python files (modules) containing your code. Each module should represent a distinct functionality or component of your package.</a:t>
            </a:r>
          </a:p>
          <a:p>
            <a:pPr fontAlgn="base"/>
            <a:r>
              <a:rPr lang="en-IN" b="1" err="1"/>
              <a:t>Init File:</a:t>
            </a:r>
            <a:r>
              <a:rPr lang="en-IN"/>
              <a:t> Include an __init__.py file in the package directory. This file can be empty or can contain an initialization code for your package. It signals to Python that the directory should be treated as a package.</a:t>
            </a:r>
          </a:p>
          <a:p>
            <a:pPr fontAlgn="base"/>
            <a:r>
              <a:rPr lang="en-IN" b="1" err="1"/>
              <a:t>Subpackages:</a:t>
            </a:r>
            <a:r>
              <a:rPr lang="en-IN"/>
              <a:t> You can create sub-packages within your package by adding additional directories containing modules, along with their own __init__.py files.</a:t>
            </a:r>
          </a:p>
          <a:p>
            <a:pPr fontAlgn="base"/>
            <a:r>
              <a:rPr lang="en-IN" b="1"/>
              <a:t>Importing:</a:t>
            </a:r>
            <a:r>
              <a:rPr lang="en-IN"/>
              <a:t> To use modules from your package, import them into your Python scripts using dot notation. For example, if you have a module named module.py inside a package named mypackage, you would import it like this: from mypackage import module.</a:t>
            </a:r>
          </a:p>
          <a:p>
            <a:pPr fontAlgn="base"/>
            <a:r>
              <a:rPr lang="en-IN" b="1"/>
              <a:t>Distribution:</a:t>
            </a:r>
            <a:r>
              <a:rPr lang="en-IN"/>
              <a:t> If you want to distribute your package for others to use, you can create a setup.py file using Python’s setuptools library. This file defines metadata about your package and specifies how it should be installed</a:t>
            </a:r>
            <a:r>
              <a:rPr lang="en-IN" smtClean="0"/>
              <a:t>.</a:t>
            </a:r>
            <a:endParaRPr lang="en-IN"/>
          </a:p>
        </p:txBody>
      </p:sp>
    </p:spTree>
    <p:extLst>
      <p:ext uri="{BB962C8B-B14F-4D97-AF65-F5344CB8AC3E}">
        <p14:creationId xmlns:p14="http://schemas.microsoft.com/office/powerpoint/2010/main" val="95282529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5808473"/>
          </a:xfrm>
        </p:spPr>
        <p:txBody>
          <a:bodyPr>
            <a:normAutofit fontScale="92500"/>
          </a:bodyPr>
          <a:lstStyle/>
          <a:p>
            <a:pPr fontAlgn="base"/>
            <a:r>
              <a:rPr lang="en-IN" b="1"/>
              <a:t>Code Example</a:t>
            </a:r>
          </a:p>
          <a:p>
            <a:pPr fontAlgn="base"/>
            <a:r>
              <a:rPr lang="en-IN"/>
              <a:t>Here’s a basic code sample demonstrating how to create a simple Python package:</a:t>
            </a:r>
          </a:p>
          <a:p>
            <a:pPr fontAlgn="base"/>
            <a:r>
              <a:rPr lang="en-IN"/>
              <a:t>Create a directory named mypackage.</a:t>
            </a:r>
          </a:p>
          <a:p>
            <a:pPr fontAlgn="base"/>
            <a:r>
              <a:rPr lang="en-IN"/>
              <a:t>Inside mypackage, create two Python files: module1.py and module2.py.</a:t>
            </a:r>
          </a:p>
          <a:p>
            <a:pPr fontAlgn="base"/>
            <a:r>
              <a:rPr lang="en-IN"/>
              <a:t>Create an __init__.py file inside mypackage (it can be empty).</a:t>
            </a:r>
          </a:p>
          <a:p>
            <a:pPr fontAlgn="base"/>
            <a:r>
              <a:rPr lang="en-IN"/>
              <a:t>Add some code to the modules.</a:t>
            </a:r>
          </a:p>
          <a:p>
            <a:pPr fontAlgn="base"/>
            <a:r>
              <a:rPr lang="en-IN"/>
              <a:t>Finally, demonstrate how to import and use the modules from the package</a:t>
            </a:r>
            <a:r>
              <a:rPr lang="en-IN" smtClean="0"/>
              <a:t>.</a:t>
            </a:r>
          </a:p>
          <a:p>
            <a:pPr marL="457200" lvl="1" indent="0" fontAlgn="base">
              <a:buNone/>
            </a:pPr>
            <a:r>
              <a:rPr lang="en-IN" err="1"/>
              <a:t>mypackage/</a:t>
            </a:r>
          </a:p>
          <a:p>
            <a:pPr marL="457200" lvl="1" indent="0" fontAlgn="base">
              <a:buNone/>
            </a:pPr>
            <a:r>
              <a:rPr lang="en-IN"/>
              <a:t>│</a:t>
            </a:r>
          </a:p>
          <a:p>
            <a:pPr marL="457200" lvl="1" indent="0" fontAlgn="base">
              <a:buNone/>
            </a:pPr>
            <a:r>
              <a:rPr lang="en-IN"/>
              <a:t>├── __init__.py</a:t>
            </a:r>
          </a:p>
          <a:p>
            <a:pPr marL="457200" lvl="1" indent="0" fontAlgn="base">
              <a:buNone/>
            </a:pPr>
            <a:r>
              <a:rPr lang="en-IN"/>
              <a:t>├── module1.py</a:t>
            </a:r>
          </a:p>
          <a:p>
            <a:pPr marL="457200" lvl="1" indent="0" fontAlgn="base">
              <a:buNone/>
            </a:pPr>
            <a:r>
              <a:rPr lang="en-IN"/>
              <a:t>└── </a:t>
            </a:r>
            <a:r>
              <a:rPr lang="en-IN" smtClean="0"/>
              <a:t>module2.py</a:t>
            </a:r>
          </a:p>
          <a:p>
            <a:pPr marL="0" indent="0" fontAlgn="base">
              <a:buNone/>
            </a:pPr>
            <a:endParaRPr lang="en-IN"/>
          </a:p>
          <a:p>
            <a:endParaRPr lang="en-IN"/>
          </a:p>
        </p:txBody>
      </p:sp>
    </p:spTree>
    <p:extLst>
      <p:ext uri="{BB962C8B-B14F-4D97-AF65-F5344CB8AC3E}">
        <p14:creationId xmlns:p14="http://schemas.microsoft.com/office/powerpoint/2010/main" val="26367669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6697"/>
            <a:ext cx="4633452" cy="5690266"/>
          </a:xfrm>
        </p:spPr>
        <p:txBody>
          <a:bodyPr/>
          <a:lstStyle/>
          <a:p>
            <a:r>
              <a:rPr lang="en-IN" sz="3600" b="1" smtClean="0"/>
              <a:t>Nested if statements:</a:t>
            </a:r>
          </a:p>
          <a:p>
            <a:pPr marL="0" indent="0">
              <a:buNone/>
            </a:pPr>
            <a:r>
              <a:rPr lang="en-IN"/>
              <a:t> </a:t>
            </a:r>
            <a:r>
              <a:rPr lang="en-IN" smtClean="0"/>
              <a:t>  </a:t>
            </a:r>
            <a:r>
              <a:rPr lang="en-IN" b="1" smtClean="0"/>
              <a:t>Syntax:</a:t>
            </a:r>
          </a:p>
          <a:p>
            <a:pPr marL="0" indent="0">
              <a:buNone/>
            </a:pPr>
            <a:r>
              <a:rPr lang="en-IN"/>
              <a:t>	</a:t>
            </a:r>
            <a:r>
              <a:rPr lang="en-IN" smtClean="0"/>
              <a:t>if condition1:</a:t>
            </a:r>
          </a:p>
          <a:p>
            <a:pPr marL="0" indent="0">
              <a:buNone/>
            </a:pPr>
            <a:r>
              <a:rPr lang="en-IN"/>
              <a:t>	</a:t>
            </a:r>
            <a:r>
              <a:rPr lang="en-IN" smtClean="0"/>
              <a:t>    if condition2:</a:t>
            </a:r>
          </a:p>
          <a:p>
            <a:pPr marL="0" indent="0">
              <a:buNone/>
            </a:pPr>
            <a:r>
              <a:rPr lang="en-IN"/>
              <a:t>	</a:t>
            </a:r>
            <a:r>
              <a:rPr lang="en-IN" smtClean="0"/>
              <a:t>        statement1</a:t>
            </a:r>
          </a:p>
          <a:p>
            <a:pPr marL="0" indent="0">
              <a:buNone/>
            </a:pPr>
            <a:r>
              <a:rPr lang="en-IN"/>
              <a:t>	</a:t>
            </a:r>
            <a:r>
              <a:rPr lang="en-IN" smtClean="0"/>
              <a:t>    else:</a:t>
            </a:r>
          </a:p>
          <a:p>
            <a:pPr marL="0" indent="0">
              <a:buNone/>
            </a:pPr>
            <a:r>
              <a:rPr lang="en-IN"/>
              <a:t>	 </a:t>
            </a:r>
            <a:r>
              <a:rPr lang="en-IN" smtClean="0"/>
              <a:t>       statement2</a:t>
            </a:r>
          </a:p>
          <a:p>
            <a:pPr marL="0" indent="0">
              <a:buNone/>
            </a:pPr>
            <a:r>
              <a:rPr lang="en-IN"/>
              <a:t>	</a:t>
            </a:r>
            <a:r>
              <a:rPr lang="en-IN" smtClean="0"/>
              <a:t>else:</a:t>
            </a:r>
          </a:p>
          <a:p>
            <a:pPr marL="0" indent="0">
              <a:buNone/>
            </a:pPr>
            <a:r>
              <a:rPr lang="en-IN"/>
              <a:t>	 </a:t>
            </a:r>
            <a:r>
              <a:rPr lang="en-IN" smtClean="0"/>
              <a:t>   statement3</a:t>
            </a:r>
            <a:endParaRPr lang="en-IN"/>
          </a:p>
        </p:txBody>
      </p:sp>
      <p:sp>
        <p:nvSpPr>
          <p:cNvPr id="5" name="TextBox 4"/>
          <p:cNvSpPr txBox="1"/>
          <p:nvPr/>
        </p:nvSpPr>
        <p:spPr>
          <a:xfrm>
            <a:off x="6459794" y="914400"/>
            <a:ext cx="5132438" cy="480131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smtClean="0"/>
              <a:t>Example:</a:t>
            </a:r>
          </a:p>
          <a:p>
            <a:r>
              <a:rPr lang="en-IN" smtClean="0"/>
              <a:t>a=30</a:t>
            </a:r>
          </a:p>
          <a:p>
            <a:r>
              <a:rPr lang="en-IN" smtClean="0"/>
              <a:t>b=20</a:t>
            </a:r>
          </a:p>
          <a:p>
            <a:r>
              <a:rPr lang="en-IN"/>
              <a:t>c</a:t>
            </a:r>
            <a:r>
              <a:rPr lang="en-IN" smtClean="0"/>
              <a:t>=10</a:t>
            </a:r>
          </a:p>
          <a:p>
            <a:r>
              <a:rPr lang="en-IN" smtClean="0"/>
              <a:t>if (a&gt;b):</a:t>
            </a:r>
          </a:p>
          <a:p>
            <a:r>
              <a:rPr lang="en-IN" smtClean="0"/>
              <a:t>      if(a&gt;c):</a:t>
            </a:r>
          </a:p>
          <a:p>
            <a:r>
              <a:rPr lang="en-IN" smtClean="0"/>
              <a:t>          print(“a is  greater than b and c”)</a:t>
            </a:r>
          </a:p>
          <a:p>
            <a:r>
              <a:rPr lang="en-IN"/>
              <a:t> </a:t>
            </a:r>
            <a:r>
              <a:rPr lang="en-IN" smtClean="0"/>
              <a:t>     else:</a:t>
            </a:r>
          </a:p>
          <a:p>
            <a:r>
              <a:rPr lang="en-IN"/>
              <a:t> </a:t>
            </a:r>
            <a:r>
              <a:rPr lang="en-IN" smtClean="0"/>
              <a:t>          print(“ a is less than b and c”)</a:t>
            </a:r>
          </a:p>
          <a:p>
            <a:r>
              <a:rPr lang="en-IN" smtClean="0"/>
              <a:t>else:</a:t>
            </a:r>
          </a:p>
          <a:p>
            <a:r>
              <a:rPr lang="en-IN" smtClean="0"/>
              <a:t>      print(“End of nested if”)     </a:t>
            </a:r>
          </a:p>
          <a:p>
            <a:endParaRPr lang="en-IN" sz="2400" b="1" smtClean="0"/>
          </a:p>
          <a:p>
            <a:r>
              <a:rPr lang="en-IN" sz="2400" b="1" smtClean="0"/>
              <a:t>Output:</a:t>
            </a:r>
            <a:endParaRPr lang="en-IN" b="1" smtClean="0"/>
          </a:p>
          <a:p>
            <a:r>
              <a:rPr lang="en-IN"/>
              <a:t>a is  greater than b and c</a:t>
            </a:r>
          </a:p>
          <a:p>
            <a:r>
              <a:rPr lang="en-IN"/>
              <a:t>End of nested if  </a:t>
            </a:r>
          </a:p>
          <a:p>
            <a:endParaRPr lang="en-IN"/>
          </a:p>
        </p:txBody>
      </p:sp>
    </p:spTree>
    <p:extLst>
      <p:ext uri="{BB962C8B-B14F-4D97-AF65-F5344CB8AC3E}">
        <p14:creationId xmlns:p14="http://schemas.microsoft.com/office/powerpoint/2010/main" val="398965445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b="1"/>
              <a:t>Example: </a:t>
            </a:r>
            <a:r>
              <a:rPr lang="en-IN"/>
              <a:t>Now, let’s create a Python script outside the mypackage directory to import and use these modules</a:t>
            </a:r>
            <a:r>
              <a:rPr lang="en-IN" smtClean="0"/>
              <a:t>:</a:t>
            </a:r>
          </a:p>
          <a:p>
            <a:pPr marL="0" indent="0">
              <a:buNone/>
            </a:pPr>
            <a:r>
              <a:rPr lang="en-IN"/>
              <a:t># module1.py</a:t>
            </a:r>
          </a:p>
          <a:p>
            <a:pPr marL="0" indent="0">
              <a:buNone/>
            </a:pPr>
            <a:r>
              <a:rPr lang="en-IN" err="1"/>
              <a:t>def greet(name):</a:t>
            </a:r>
          </a:p>
          <a:p>
            <a:pPr marL="0" indent="0">
              <a:buNone/>
            </a:pPr>
            <a:r>
              <a:rPr lang="en-IN"/>
              <a:t>    print(f"Hello, {name}!")</a:t>
            </a:r>
          </a:p>
          <a:p>
            <a:pPr marL="0" indent="0">
              <a:buNone/>
            </a:pPr>
            <a:r>
              <a:rPr lang="en-IN"/>
              <a:t>When </a:t>
            </a:r>
            <a:r>
              <a:rPr lang="en-IN" smtClean="0"/>
              <a:t>you </a:t>
            </a:r>
            <a:r>
              <a:rPr lang="en-IN"/>
              <a:t>run the script, you should see the following output</a:t>
            </a:r>
            <a:r>
              <a:rPr lang="en-IN" smtClean="0"/>
              <a:t>:</a:t>
            </a:r>
          </a:p>
          <a:p>
            <a:pPr marL="457200" lvl="1" indent="0">
              <a:buNone/>
            </a:pPr>
            <a:r>
              <a:rPr lang="en-IN" smtClean="0"/>
              <a:t> </a:t>
            </a:r>
            <a:r>
              <a:rPr lang="en-IN"/>
              <a:t>Hello, Alice!</a:t>
            </a:r>
          </a:p>
          <a:p>
            <a:pPr marL="457200" lvl="1" indent="0">
              <a:buNone/>
            </a:pPr>
            <a:r>
              <a:rPr lang="en-IN" smtClean="0"/>
              <a:t> The </a:t>
            </a:r>
            <a:r>
              <a:rPr lang="en-IN"/>
              <a:t>result of addition is: </a:t>
            </a:r>
            <a:r>
              <a:rPr lang="en-IN" smtClean="0"/>
              <a:t>8</a:t>
            </a:r>
          </a:p>
          <a:p>
            <a:pPr marL="0" indent="0">
              <a:buNone/>
            </a:pPr>
            <a:endParaRPr lang="en-IN" smtClean="0"/>
          </a:p>
          <a:p>
            <a:pPr marL="0" indent="0">
              <a:buNone/>
            </a:pPr>
            <a:r>
              <a:rPr lang="en-IN"/>
              <a:t> </a:t>
            </a:r>
            <a:r>
              <a:rPr lang="en-IN" smtClean="0"/>
              <a:t> </a:t>
            </a:r>
            <a:endParaRPr lang="en-IN"/>
          </a:p>
        </p:txBody>
      </p:sp>
    </p:spTree>
    <p:extLst>
      <p:ext uri="{BB962C8B-B14F-4D97-AF65-F5344CB8AC3E}">
        <p14:creationId xmlns:p14="http://schemas.microsoft.com/office/powerpoint/2010/main" val="209517388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a:t>Python Packages for Web </a:t>
            </a:r>
            <a:r>
              <a:rPr lang="en-IN" b="1" smtClean="0"/>
              <a:t>frameworks</a:t>
            </a:r>
            <a:endParaRPr lang="en-IN"/>
          </a:p>
        </p:txBody>
      </p:sp>
      <p:sp>
        <p:nvSpPr>
          <p:cNvPr id="3" name="Content Placeholder 2"/>
          <p:cNvSpPr>
            <a:spLocks noGrp="1"/>
          </p:cNvSpPr>
          <p:nvPr>
            <p:ph idx="1"/>
          </p:nvPr>
        </p:nvSpPr>
        <p:spPr/>
        <p:txBody>
          <a:bodyPr/>
          <a:lstStyle/>
          <a:p>
            <a:pPr fontAlgn="base"/>
            <a:r>
              <a:rPr lang="en-IN" smtClean="0"/>
              <a:t>In </a:t>
            </a:r>
            <a:r>
              <a:rPr lang="en-IN"/>
              <a:t>this segment, we’ll explore a diverse array of Python frameworks designed to streamline web development. From lightweight and flexible options like Flask and Bottle to comprehensive frameworks like Django and Pyramid, we’ll cover the spectrum of tools available to Python developers. Whether you’re building simple web applications or complex, high-performance APIs, there’s a framework tailored to your needs.</a:t>
            </a:r>
          </a:p>
          <a:p>
            <a:endParaRPr lang="en-IN"/>
          </a:p>
        </p:txBody>
      </p:sp>
    </p:spTree>
    <p:extLst>
      <p:ext uri="{BB962C8B-B14F-4D97-AF65-F5344CB8AC3E}">
        <p14:creationId xmlns:p14="http://schemas.microsoft.com/office/powerpoint/2010/main" val="323198317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728"/>
            <a:ext cx="10515600" cy="5740235"/>
          </a:xfrm>
        </p:spPr>
        <p:txBody>
          <a:bodyPr>
            <a:normAutofit fontScale="92500" lnSpcReduction="10000"/>
          </a:bodyPr>
          <a:lstStyle/>
          <a:p>
            <a:pPr fontAlgn="base"/>
            <a:r>
              <a:rPr lang="en-IN" b="1"/>
              <a:t>Statistical Analysis</a:t>
            </a:r>
          </a:p>
          <a:p>
            <a:pPr fontAlgn="base"/>
            <a:r>
              <a:rPr lang="en-IN"/>
              <a:t>Here, we’ll explore key Python libraries for statistical analysis, including NumPy, Pandas, SciPy, XGBoost, StatsModels, Yellowbrick, Arch, and Dask-ML. From data manipulation to machine learning and visualization, these tools offer powerful capabilities for analyzing data effectively.</a:t>
            </a:r>
          </a:p>
          <a:p>
            <a:pPr fontAlgn="base"/>
            <a:r>
              <a:rPr lang="en-IN" u="sng" err="1">
                <a:hlinkClick r:id="rId2"/>
              </a:rPr>
              <a:t>NumPy</a:t>
            </a:r>
            <a:endParaRPr lang="en-IN"/>
          </a:p>
          <a:p>
            <a:pPr fontAlgn="base"/>
            <a:r>
              <a:rPr lang="en-IN" u="sng">
                <a:hlinkClick r:id="rId3"/>
              </a:rPr>
              <a:t>Pandas</a:t>
            </a:r>
            <a:endParaRPr lang="en-IN"/>
          </a:p>
          <a:p>
            <a:pPr fontAlgn="base"/>
            <a:r>
              <a:rPr lang="en-IN" u="sng" err="1">
                <a:hlinkClick r:id="rId4"/>
              </a:rPr>
              <a:t>SciPy</a:t>
            </a:r>
            <a:endParaRPr lang="en-IN"/>
          </a:p>
          <a:p>
            <a:pPr fontAlgn="base"/>
            <a:r>
              <a:rPr lang="en-IN" err="1"/>
              <a:t>XGBoost</a:t>
            </a:r>
            <a:endParaRPr lang="en-IN"/>
          </a:p>
          <a:p>
            <a:pPr fontAlgn="base"/>
            <a:r>
              <a:rPr lang="en-IN" err="1"/>
              <a:t>StatsModels</a:t>
            </a:r>
            <a:endParaRPr lang="en-IN"/>
          </a:p>
          <a:p>
            <a:pPr fontAlgn="base"/>
            <a:r>
              <a:rPr lang="en-IN" err="1"/>
              <a:t>Yellowbrick</a:t>
            </a:r>
            <a:endParaRPr lang="en-IN"/>
          </a:p>
          <a:p>
            <a:pPr fontAlgn="base"/>
            <a:r>
              <a:rPr lang="en-IN"/>
              <a:t>Arch</a:t>
            </a:r>
          </a:p>
          <a:p>
            <a:pPr fontAlgn="base"/>
            <a:r>
              <a:rPr lang="en-IN" err="1"/>
              <a:t>Dask-ML</a:t>
            </a:r>
          </a:p>
          <a:p>
            <a:endParaRPr lang="en-IN"/>
          </a:p>
        </p:txBody>
      </p:sp>
    </p:spTree>
    <p:extLst>
      <p:ext uri="{BB962C8B-B14F-4D97-AF65-F5344CB8AC3E}">
        <p14:creationId xmlns:p14="http://schemas.microsoft.com/office/powerpoint/2010/main" val="3270020347"/>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5660"/>
            <a:ext cx="10515600" cy="5931303"/>
          </a:xfrm>
        </p:spPr>
        <p:txBody>
          <a:bodyPr>
            <a:normAutofit lnSpcReduction="10000"/>
          </a:bodyPr>
          <a:lstStyle/>
          <a:p>
            <a:pPr fontAlgn="base"/>
            <a:r>
              <a:rPr lang="en-IN" b="1"/>
              <a:t>Data Visualization</a:t>
            </a:r>
          </a:p>
          <a:p>
            <a:pPr fontAlgn="base"/>
            <a:r>
              <a:rPr lang="en-IN"/>
              <a:t>Here, we’ll explore a variety of Python libraries for creating stunning visualizations. From Matplotlib to Seaborn, Plotly to Bokeh, and Altair to Pygal, we’ve got you covered. By the end, you’ll be equipped to transform your data into compelling visual narratives.</a:t>
            </a:r>
          </a:p>
          <a:p>
            <a:pPr fontAlgn="base"/>
            <a:r>
              <a:rPr lang="en-IN" u="sng" err="1">
                <a:hlinkClick r:id="rId2"/>
              </a:rPr>
              <a:t>Matplotlib</a:t>
            </a:r>
            <a:endParaRPr lang="en-IN"/>
          </a:p>
          <a:p>
            <a:pPr fontAlgn="base"/>
            <a:r>
              <a:rPr lang="en-IN" u="sng" err="1">
                <a:hlinkClick r:id="rId3"/>
              </a:rPr>
              <a:t>Seaborn</a:t>
            </a:r>
            <a:endParaRPr lang="en-IN"/>
          </a:p>
          <a:p>
            <a:pPr fontAlgn="base"/>
            <a:r>
              <a:rPr lang="en-IN" u="sng" err="1">
                <a:hlinkClick r:id="rId4"/>
              </a:rPr>
              <a:t>Plotly</a:t>
            </a:r>
            <a:endParaRPr lang="en-IN"/>
          </a:p>
          <a:p>
            <a:pPr fontAlgn="base"/>
            <a:r>
              <a:rPr lang="en-IN" u="sng" err="1">
                <a:hlinkClick r:id="rId5"/>
              </a:rPr>
              <a:t>Bokeh</a:t>
            </a:r>
            <a:endParaRPr lang="en-IN"/>
          </a:p>
          <a:p>
            <a:pPr fontAlgn="base"/>
            <a:r>
              <a:rPr lang="en-IN" u="sng">
                <a:hlinkClick r:id="rId6"/>
              </a:rPr>
              <a:t>Altair</a:t>
            </a:r>
            <a:endParaRPr lang="en-IN"/>
          </a:p>
          <a:p>
            <a:pPr fontAlgn="base"/>
            <a:r>
              <a:rPr lang="en-IN" u="sng" err="1">
                <a:hlinkClick r:id="rId7"/>
              </a:rPr>
              <a:t>Pygal</a:t>
            </a:r>
            <a:endParaRPr lang="en-IN"/>
          </a:p>
          <a:p>
            <a:pPr fontAlgn="base"/>
            <a:r>
              <a:rPr lang="en-IN" err="1"/>
              <a:t>Plotnine</a:t>
            </a:r>
            <a:endParaRPr lang="en-IN"/>
          </a:p>
          <a:p>
            <a:pPr fontAlgn="base"/>
            <a:r>
              <a:rPr lang="en-IN"/>
              <a:t>Dash</a:t>
            </a:r>
          </a:p>
          <a:p>
            <a:endParaRPr lang="en-IN"/>
          </a:p>
        </p:txBody>
      </p:sp>
    </p:spTree>
    <p:extLst>
      <p:ext uri="{BB962C8B-B14F-4D97-AF65-F5344CB8AC3E}">
        <p14:creationId xmlns:p14="http://schemas.microsoft.com/office/powerpoint/2010/main" val="91352046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2513"/>
            <a:ext cx="10515600" cy="5344450"/>
          </a:xfrm>
        </p:spPr>
        <p:txBody>
          <a:bodyPr>
            <a:normAutofit fontScale="92500" lnSpcReduction="10000"/>
          </a:bodyPr>
          <a:lstStyle/>
          <a:p>
            <a:pPr fontAlgn="base"/>
            <a:r>
              <a:rPr lang="en-IN" b="1"/>
              <a:t>Deep Learning</a:t>
            </a:r>
          </a:p>
          <a:p>
            <a:pPr fontAlgn="base"/>
            <a:r>
              <a:rPr lang="en-IN"/>
              <a:t>Here, we’ll explore essential frameworks like TensorFlow, PyTorch, Keras, and more. From Scikit-learn for supervised learning to Fastai for advanced applications, we’ll cover a range of tools to unlock the potential of deep learning.</a:t>
            </a:r>
          </a:p>
          <a:p>
            <a:pPr fontAlgn="base"/>
            <a:r>
              <a:rPr lang="en-IN" u="sng" err="1">
                <a:hlinkClick r:id="rId2"/>
              </a:rPr>
              <a:t>Scikit-learn</a:t>
            </a:r>
            <a:endParaRPr lang="en-IN"/>
          </a:p>
          <a:p>
            <a:pPr fontAlgn="base"/>
            <a:r>
              <a:rPr lang="en-IN" u="sng" err="1">
                <a:hlinkClick r:id="rId3"/>
              </a:rPr>
              <a:t>TensorFlow</a:t>
            </a:r>
            <a:endParaRPr lang="en-IN"/>
          </a:p>
          <a:p>
            <a:pPr fontAlgn="base"/>
            <a:r>
              <a:rPr lang="en-IN"/>
              <a:t>torch</a:t>
            </a:r>
          </a:p>
          <a:p>
            <a:pPr fontAlgn="base"/>
            <a:r>
              <a:rPr lang="en-IN" err="1"/>
              <a:t>Keras</a:t>
            </a:r>
            <a:endParaRPr lang="en-IN"/>
          </a:p>
          <a:p>
            <a:pPr fontAlgn="base"/>
            <a:r>
              <a:rPr lang="en-IN" err="1"/>
              <a:t>Keras-RL</a:t>
            </a:r>
          </a:p>
          <a:p>
            <a:pPr fontAlgn="base"/>
            <a:r>
              <a:rPr lang="en-IN"/>
              <a:t>Lasagne</a:t>
            </a:r>
          </a:p>
          <a:p>
            <a:pPr fontAlgn="base"/>
            <a:r>
              <a:rPr lang="en-IN" err="1"/>
              <a:t>Fastai</a:t>
            </a:r>
            <a:endParaRPr lang="en-IN"/>
          </a:p>
          <a:p>
            <a:endParaRPr lang="en-IN"/>
          </a:p>
        </p:txBody>
      </p:sp>
    </p:spTree>
    <p:extLst>
      <p:ext uri="{BB962C8B-B14F-4D97-AF65-F5344CB8AC3E}">
        <p14:creationId xmlns:p14="http://schemas.microsoft.com/office/powerpoint/2010/main" val="26806173"/>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5218"/>
            <a:ext cx="10515600" cy="5371745"/>
          </a:xfrm>
        </p:spPr>
        <p:txBody>
          <a:bodyPr>
            <a:normAutofit/>
          </a:bodyPr>
          <a:lstStyle/>
          <a:p>
            <a:pPr fontAlgn="base"/>
            <a:r>
              <a:rPr lang="en-IN" b="1"/>
              <a:t>Natural Processing Language</a:t>
            </a:r>
          </a:p>
          <a:p>
            <a:pPr fontAlgn="base"/>
            <a:r>
              <a:rPr lang="en-IN"/>
              <a:t>Here, we’ll explore essential NLP tools and libraries in Python, including NLTK, spaCy, FastText, Transformers, AllenNLP, and TextBlob.</a:t>
            </a:r>
          </a:p>
          <a:p>
            <a:pPr fontAlgn="base"/>
            <a:r>
              <a:rPr lang="en-IN" u="sng">
                <a:hlinkClick r:id="rId2"/>
              </a:rPr>
              <a:t>NLTK</a:t>
            </a:r>
            <a:endParaRPr lang="en-IN"/>
          </a:p>
          <a:p>
            <a:pPr fontAlgn="base"/>
            <a:r>
              <a:rPr lang="en-IN" err="1"/>
              <a:t>spaCy</a:t>
            </a:r>
            <a:endParaRPr lang="en-IN"/>
          </a:p>
          <a:p>
            <a:pPr fontAlgn="base"/>
            <a:r>
              <a:rPr lang="en-IN" err="1"/>
              <a:t>FastText</a:t>
            </a:r>
            <a:endParaRPr lang="en-IN"/>
          </a:p>
          <a:p>
            <a:pPr fontAlgn="base"/>
            <a:r>
              <a:rPr lang="en-IN"/>
              <a:t>Transformers</a:t>
            </a:r>
          </a:p>
          <a:p>
            <a:pPr fontAlgn="base"/>
            <a:r>
              <a:rPr lang="en-IN" err="1"/>
              <a:t>fastText</a:t>
            </a:r>
            <a:endParaRPr lang="en-IN"/>
          </a:p>
          <a:p>
            <a:pPr fontAlgn="base"/>
            <a:r>
              <a:rPr lang="en-IN" err="1"/>
              <a:t>AllenNLP</a:t>
            </a:r>
            <a:endParaRPr lang="en-IN"/>
          </a:p>
          <a:p>
            <a:pPr fontAlgn="base"/>
            <a:r>
              <a:rPr lang="en-IN" err="1"/>
              <a:t>TextBlob</a:t>
            </a:r>
            <a:endParaRPr lang="en-IN"/>
          </a:p>
          <a:p>
            <a:endParaRPr lang="en-IN"/>
          </a:p>
        </p:txBody>
      </p:sp>
    </p:spTree>
    <p:extLst>
      <p:ext uri="{BB962C8B-B14F-4D97-AF65-F5344CB8AC3E}">
        <p14:creationId xmlns:p14="http://schemas.microsoft.com/office/powerpoint/2010/main" val="1050212893"/>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3081"/>
            <a:ext cx="10515600" cy="5753882"/>
          </a:xfrm>
        </p:spPr>
        <p:txBody>
          <a:bodyPr>
            <a:normAutofit lnSpcReduction="10000"/>
          </a:bodyPr>
          <a:lstStyle/>
          <a:p>
            <a:pPr fontAlgn="base"/>
            <a:r>
              <a:rPr lang="en-IN" b="1" err="1"/>
              <a:t>Genrative AI</a:t>
            </a:r>
          </a:p>
          <a:p>
            <a:pPr fontAlgn="base"/>
            <a:r>
              <a:rPr lang="en-IN"/>
              <a:t>In this segment, we’ll explore a range of powerful tools and libraries that enable the creation of artificial intelligence models capable of generating novel content. From the renowned deep learning framework Keras to the natural language processing library spaCy, we’ll cover the essential tools for building generative AI systems.</a:t>
            </a:r>
          </a:p>
          <a:p>
            <a:pPr fontAlgn="base"/>
            <a:r>
              <a:rPr lang="en-IN" err="1"/>
              <a:t>Keras</a:t>
            </a:r>
            <a:endParaRPr lang="en-IN"/>
          </a:p>
          <a:p>
            <a:pPr fontAlgn="base"/>
            <a:r>
              <a:rPr lang="en-IN" err="1"/>
              <a:t>spaCy</a:t>
            </a:r>
            <a:endParaRPr lang="en-IN"/>
          </a:p>
          <a:p>
            <a:pPr fontAlgn="base"/>
            <a:r>
              <a:rPr lang="en-IN"/>
              <a:t>generative</a:t>
            </a:r>
          </a:p>
          <a:p>
            <a:pPr fontAlgn="base"/>
            <a:r>
              <a:rPr lang="en-IN" err="1"/>
              <a:t>GPy</a:t>
            </a:r>
            <a:endParaRPr lang="en-IN"/>
          </a:p>
          <a:p>
            <a:pPr fontAlgn="base"/>
            <a:r>
              <a:rPr lang="en-IN" u="sng">
                <a:hlinkClick r:id="rId2"/>
              </a:rPr>
              <a:t>Pillow</a:t>
            </a:r>
            <a:endParaRPr lang="en-IN"/>
          </a:p>
          <a:p>
            <a:pPr fontAlgn="base"/>
            <a:r>
              <a:rPr lang="en-IN" err="1"/>
              <a:t>ImageIO</a:t>
            </a:r>
            <a:endParaRPr lang="en-IN"/>
          </a:p>
          <a:p>
            <a:pPr fontAlgn="base"/>
            <a:r>
              <a:rPr lang="en-IN" err="1"/>
              <a:t>Fastai</a:t>
            </a:r>
            <a:endParaRPr lang="en-IN"/>
          </a:p>
          <a:p>
            <a:endParaRPr lang="en-IN"/>
          </a:p>
        </p:txBody>
      </p:sp>
    </p:spTree>
    <p:extLst>
      <p:ext uri="{BB962C8B-B14F-4D97-AF65-F5344CB8AC3E}">
        <p14:creationId xmlns:p14="http://schemas.microsoft.com/office/powerpoint/2010/main" val="1430703528"/>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1319"/>
            <a:ext cx="10515600" cy="5685644"/>
          </a:xfrm>
        </p:spPr>
        <p:txBody>
          <a:bodyPr>
            <a:normAutofit fontScale="85000" lnSpcReduction="20000"/>
          </a:bodyPr>
          <a:lstStyle/>
          <a:p>
            <a:pPr fontAlgn="base"/>
            <a:r>
              <a:rPr lang="en-IN" b="1" dirty="0"/>
              <a:t>Computer Vision</a:t>
            </a:r>
          </a:p>
          <a:p>
            <a:pPr fontAlgn="base"/>
            <a:r>
              <a:rPr lang="en-IN" dirty="0"/>
              <a:t>Here, we’ll explore essential Python libraries like </a:t>
            </a:r>
            <a:r>
              <a:rPr lang="en-IN" dirty="0" err="1"/>
              <a:t>OpenCV</a:t>
            </a:r>
            <a:r>
              <a:rPr lang="en-IN" dirty="0"/>
              <a:t>, </a:t>
            </a:r>
            <a:r>
              <a:rPr lang="en-IN" dirty="0" err="1"/>
              <a:t>TensorFlow</a:t>
            </a:r>
            <a:r>
              <a:rPr lang="en-IN" dirty="0"/>
              <a:t>, and Torch, alongside specialized tools such as </a:t>
            </a:r>
            <a:r>
              <a:rPr lang="en-IN" dirty="0" err="1"/>
              <a:t>scikit</a:t>
            </a:r>
            <a:r>
              <a:rPr lang="en-IN" dirty="0"/>
              <a:t>-image and </a:t>
            </a:r>
            <a:r>
              <a:rPr lang="en-IN" dirty="0" err="1"/>
              <a:t>Dlib</a:t>
            </a:r>
            <a:r>
              <a:rPr lang="en-IN" dirty="0"/>
              <a:t>. From basic image processing to advanced object detection, these libraries empower you to tackle diverse computer vision tasks with ease.</a:t>
            </a:r>
          </a:p>
          <a:p>
            <a:pPr fontAlgn="base"/>
            <a:r>
              <a:rPr lang="en-IN" u="sng" dirty="0" err="1">
                <a:hlinkClick r:id="rId2"/>
              </a:rPr>
              <a:t>OpenCV</a:t>
            </a:r>
            <a:endParaRPr lang="en-IN" dirty="0"/>
          </a:p>
          <a:p>
            <a:pPr fontAlgn="base"/>
            <a:r>
              <a:rPr lang="en-IN" u="sng" dirty="0" err="1">
                <a:hlinkClick r:id="rId3"/>
              </a:rPr>
              <a:t>TensorFlow</a:t>
            </a:r>
            <a:endParaRPr lang="en-IN" dirty="0"/>
          </a:p>
          <a:p>
            <a:pPr fontAlgn="base"/>
            <a:r>
              <a:rPr lang="en-IN" dirty="0"/>
              <a:t>torch</a:t>
            </a:r>
          </a:p>
          <a:p>
            <a:pPr fontAlgn="base"/>
            <a:r>
              <a:rPr lang="en-IN" dirty="0" err="1"/>
              <a:t>scikit</a:t>
            </a:r>
            <a:r>
              <a:rPr lang="en-IN" dirty="0"/>
              <a:t>-image</a:t>
            </a:r>
          </a:p>
          <a:p>
            <a:pPr fontAlgn="base"/>
            <a:r>
              <a:rPr lang="en-IN" dirty="0" err="1"/>
              <a:t>SimpleCV</a:t>
            </a:r>
            <a:endParaRPr lang="en-IN" dirty="0"/>
          </a:p>
          <a:p>
            <a:pPr fontAlgn="base"/>
            <a:r>
              <a:rPr lang="en-IN" dirty="0" err="1"/>
              <a:t>ImageAI</a:t>
            </a:r>
            <a:endParaRPr lang="en-IN" dirty="0"/>
          </a:p>
          <a:p>
            <a:pPr fontAlgn="base"/>
            <a:r>
              <a:rPr lang="en-IN" dirty="0" err="1"/>
              <a:t>imageio</a:t>
            </a:r>
            <a:endParaRPr lang="en-IN" dirty="0"/>
          </a:p>
          <a:p>
            <a:pPr fontAlgn="base"/>
            <a:r>
              <a:rPr lang="en-IN" dirty="0" err="1"/>
              <a:t>Dlib</a:t>
            </a:r>
            <a:endParaRPr lang="en-IN" dirty="0"/>
          </a:p>
          <a:p>
            <a:pPr fontAlgn="base"/>
            <a:r>
              <a:rPr lang="en-IN" dirty="0" err="1"/>
              <a:t>Theano</a:t>
            </a:r>
            <a:endParaRPr lang="en-IN" dirty="0"/>
          </a:p>
          <a:p>
            <a:pPr fontAlgn="base"/>
            <a:r>
              <a:rPr lang="en-IN" dirty="0" err="1"/>
              <a:t>Mahotas</a:t>
            </a:r>
            <a:endParaRPr lang="en-IN" dirty="0"/>
          </a:p>
          <a:p>
            <a:endParaRPr lang="en-IN" dirty="0"/>
          </a:p>
        </p:txBody>
      </p:sp>
    </p:spTree>
    <p:extLst>
      <p:ext uri="{BB962C8B-B14F-4D97-AF65-F5344CB8AC3E}">
        <p14:creationId xmlns:p14="http://schemas.microsoft.com/office/powerpoint/2010/main" val="1203960649"/>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latin typeface="+mn-lt"/>
              </a:rPr>
              <a:t>Difference between Method and Function in </a:t>
            </a:r>
            <a:r>
              <a:rPr lang="en-IN" sz="3600" b="1" dirty="0" smtClean="0">
                <a:latin typeface="+mn-lt"/>
              </a:rPr>
              <a:t>Python</a:t>
            </a:r>
            <a:endParaRPr lang="en-IN" sz="3600" dirty="0">
              <a:latin typeface="+mn-lt"/>
            </a:endParaRPr>
          </a:p>
        </p:txBody>
      </p:sp>
      <p:sp>
        <p:nvSpPr>
          <p:cNvPr id="3" name="Content Placeholder 2"/>
          <p:cNvSpPr>
            <a:spLocks noGrp="1"/>
          </p:cNvSpPr>
          <p:nvPr>
            <p:ph idx="1"/>
          </p:nvPr>
        </p:nvSpPr>
        <p:spPr/>
        <p:txBody>
          <a:bodyPr>
            <a:normAutofit fontScale="92500" lnSpcReduction="20000"/>
          </a:bodyPr>
          <a:lstStyle/>
          <a:p>
            <a:pPr algn="just"/>
            <a:r>
              <a:rPr lang="en-IN" dirty="0"/>
              <a:t>Here, key differences between Method and Function in Python are explained. Java is also an OOP language, but there is no concept of Function in it. But Python has both concept of Method and Function.</a:t>
            </a:r>
          </a:p>
          <a:p>
            <a:pPr algn="just"/>
            <a:endParaRPr lang="en-IN" dirty="0"/>
          </a:p>
          <a:p>
            <a:pPr algn="just"/>
            <a:r>
              <a:rPr lang="en-IN" b="1" dirty="0"/>
              <a:t>Python </a:t>
            </a:r>
            <a:r>
              <a:rPr lang="en-IN" b="1" dirty="0" smtClean="0"/>
              <a:t>Method:</a:t>
            </a:r>
            <a:endParaRPr lang="en-IN" b="1" dirty="0"/>
          </a:p>
          <a:p>
            <a:pPr algn="just"/>
            <a:endParaRPr lang="en-IN" dirty="0"/>
          </a:p>
          <a:p>
            <a:pPr marL="971550" lvl="1" indent="-514350" algn="just">
              <a:buFont typeface="+mj-lt"/>
              <a:buAutoNum type="arabicPeriod"/>
            </a:pPr>
            <a:r>
              <a:rPr lang="en-IN" sz="2600" dirty="0"/>
              <a:t>Method is called by its name, but it is associated to an object (dependent).</a:t>
            </a:r>
          </a:p>
          <a:p>
            <a:pPr marL="971550" lvl="1" indent="-514350" algn="just">
              <a:buFont typeface="+mj-lt"/>
              <a:buAutoNum type="arabicPeriod"/>
            </a:pPr>
            <a:r>
              <a:rPr lang="en-IN" sz="2600" dirty="0"/>
              <a:t>A method definition always includes ‘self’ as its first parameter.</a:t>
            </a:r>
          </a:p>
          <a:p>
            <a:pPr marL="971550" lvl="1" indent="-514350" algn="just">
              <a:buFont typeface="+mj-lt"/>
              <a:buAutoNum type="arabicPeriod"/>
            </a:pPr>
            <a:r>
              <a:rPr lang="en-IN" sz="2600" dirty="0"/>
              <a:t>A method is implicitly passed to the object on which it is invoked.</a:t>
            </a:r>
          </a:p>
          <a:p>
            <a:pPr marL="971550" lvl="1" indent="-514350" algn="just">
              <a:buFont typeface="+mj-lt"/>
              <a:buAutoNum type="arabicPeriod"/>
            </a:pPr>
            <a:r>
              <a:rPr lang="en-IN" sz="2600" dirty="0"/>
              <a:t>It may or may not return any data.</a:t>
            </a:r>
          </a:p>
          <a:p>
            <a:pPr marL="971550" lvl="1" indent="-514350" algn="just">
              <a:buFont typeface="+mj-lt"/>
              <a:buAutoNum type="arabicPeriod"/>
            </a:pPr>
            <a:r>
              <a:rPr lang="en-IN" sz="2600" dirty="0"/>
              <a:t>A method can operate on the data (instance variables) that is contained by the </a:t>
            </a:r>
            <a:r>
              <a:rPr lang="en-IN" dirty="0"/>
              <a:t>corresponding class</a:t>
            </a:r>
          </a:p>
        </p:txBody>
      </p:sp>
    </p:spTree>
    <p:extLst>
      <p:ext uri="{BB962C8B-B14F-4D97-AF65-F5344CB8AC3E}">
        <p14:creationId xmlns:p14="http://schemas.microsoft.com/office/powerpoint/2010/main" val="2515635879"/>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9416" y="260648"/>
            <a:ext cx="10515600" cy="6408712"/>
          </a:xfrm>
        </p:spPr>
        <p:txBody>
          <a:bodyPr>
            <a:noAutofit/>
          </a:bodyPr>
          <a:lstStyle/>
          <a:p>
            <a:pPr algn="just"/>
            <a:r>
              <a:rPr lang="en-IN" sz="2400" dirty="0"/>
              <a:t>In Python, functions and methods are similar in syntax and structure, but they differ in a few key ways: </a:t>
            </a:r>
          </a:p>
          <a:p>
            <a:pPr lvl="1" algn="just"/>
            <a:r>
              <a:rPr lang="en-IN" b="1" dirty="0" smtClean="0"/>
              <a:t>Independence: </a:t>
            </a:r>
            <a:r>
              <a:rPr lang="en-IN" dirty="0" smtClean="0"/>
              <a:t>Functions </a:t>
            </a:r>
            <a:r>
              <a:rPr lang="en-IN" dirty="0"/>
              <a:t>are independent blocks of code that can be called from anywhere, while methods are tied to objects or classes. </a:t>
            </a:r>
          </a:p>
          <a:p>
            <a:pPr lvl="1" algn="just"/>
            <a:r>
              <a:rPr lang="en-IN" b="1" dirty="0" smtClean="0"/>
              <a:t>Invocation: </a:t>
            </a:r>
            <a:r>
              <a:rPr lang="en-IN" dirty="0" smtClean="0"/>
              <a:t>Functions </a:t>
            </a:r>
            <a:r>
              <a:rPr lang="en-IN" dirty="0"/>
              <a:t>are called by name, while methods are accessed using dot notation and require an object or class instance to be invoked. </a:t>
            </a:r>
          </a:p>
          <a:p>
            <a:pPr lvl="1" algn="just"/>
            <a:r>
              <a:rPr lang="en-IN" b="1" dirty="0" smtClean="0"/>
              <a:t>Scope: </a:t>
            </a:r>
            <a:r>
              <a:rPr lang="en-IN" dirty="0" smtClean="0"/>
              <a:t>A </a:t>
            </a:r>
            <a:r>
              <a:rPr lang="en-IN" dirty="0"/>
              <a:t>function's scope is the code block or body of the function, while a method's scope is different from the scope within a class. </a:t>
            </a:r>
          </a:p>
          <a:p>
            <a:pPr lvl="1" algn="just"/>
            <a:r>
              <a:rPr lang="en-IN" b="1" dirty="0" smtClean="0"/>
              <a:t>Reusability</a:t>
            </a:r>
            <a:r>
              <a:rPr lang="en-IN" dirty="0" smtClean="0"/>
              <a:t>: Functions </a:t>
            </a:r>
            <a:r>
              <a:rPr lang="en-IN" dirty="0"/>
              <a:t>promote code reusability, while methods offer </a:t>
            </a:r>
            <a:r>
              <a:rPr lang="en-IN" dirty="0" err="1"/>
              <a:t>behavior</a:t>
            </a:r>
            <a:r>
              <a:rPr lang="en-IN" dirty="0"/>
              <a:t> specific to objects. </a:t>
            </a:r>
          </a:p>
          <a:p>
            <a:pPr lvl="1" algn="just"/>
            <a:r>
              <a:rPr lang="en-IN" b="1" dirty="0" smtClean="0"/>
              <a:t>Purpose: </a:t>
            </a:r>
            <a:r>
              <a:rPr lang="en-IN" dirty="0" smtClean="0"/>
              <a:t>Functions </a:t>
            </a:r>
            <a:r>
              <a:rPr lang="en-IN" dirty="0"/>
              <a:t>break programs into smaller, modular chunks, while methods enable encapsulation of </a:t>
            </a:r>
            <a:r>
              <a:rPr lang="en-IN" dirty="0" err="1"/>
              <a:t>behaviors</a:t>
            </a:r>
            <a:r>
              <a:rPr lang="en-IN" dirty="0"/>
              <a:t> within objects. </a:t>
            </a:r>
          </a:p>
          <a:p>
            <a:pPr lvl="1" algn="just"/>
            <a:r>
              <a:rPr lang="en-IN" b="1" dirty="0"/>
              <a:t>Best </a:t>
            </a:r>
            <a:r>
              <a:rPr lang="en-IN" b="1" dirty="0" smtClean="0"/>
              <a:t>use: </a:t>
            </a:r>
            <a:r>
              <a:rPr lang="en-IN" dirty="0" smtClean="0"/>
              <a:t>Functions </a:t>
            </a:r>
            <a:r>
              <a:rPr lang="en-IN" dirty="0"/>
              <a:t>are good for common tasks in procedural programs, while methods are good for writing object-oriented code. </a:t>
            </a:r>
          </a:p>
          <a:p>
            <a:pPr algn="just">
              <a:buFont typeface="Wingdings" panose="05000000000000000000" pitchFamily="2" charset="2"/>
              <a:buChar char="v"/>
            </a:pPr>
            <a:r>
              <a:rPr lang="en-IN" dirty="0"/>
              <a:t>Understanding the difference between functions and methods is important for writing clear, organized, and effective code in Python. </a:t>
            </a:r>
          </a:p>
        </p:txBody>
      </p:sp>
    </p:spTree>
    <p:extLst>
      <p:ext uri="{BB962C8B-B14F-4D97-AF65-F5344CB8AC3E}">
        <p14:creationId xmlns:p14="http://schemas.microsoft.com/office/powerpoint/2010/main" val="12116614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27703"/>
            <a:ext cx="4662948" cy="5749260"/>
          </a:xfrm>
        </p:spPr>
        <p:txBody>
          <a:bodyPr>
            <a:normAutofit fontScale="92500" lnSpcReduction="20000"/>
          </a:bodyPr>
          <a:lstStyle/>
          <a:p>
            <a:r>
              <a:rPr lang="en-IN" b="1" smtClean="0"/>
              <a:t>Multi-way if-elif-else (Ladder) statement:</a:t>
            </a:r>
          </a:p>
          <a:p>
            <a:r>
              <a:rPr lang="en-IN" b="1" smtClean="0"/>
              <a:t>Syntax:</a:t>
            </a:r>
            <a:r>
              <a:rPr lang="en-IN" smtClean="0"/>
              <a:t> </a:t>
            </a:r>
          </a:p>
          <a:p>
            <a:pPr marL="0" indent="0">
              <a:buNone/>
            </a:pPr>
            <a:r>
              <a:rPr lang="en-IN"/>
              <a:t> </a:t>
            </a:r>
            <a:r>
              <a:rPr lang="en-IN" smtClean="0"/>
              <a:t>  if (condition 1):</a:t>
            </a:r>
          </a:p>
          <a:p>
            <a:pPr marL="0" indent="0">
              <a:buNone/>
            </a:pPr>
            <a:r>
              <a:rPr lang="en-IN"/>
              <a:t> </a:t>
            </a:r>
            <a:r>
              <a:rPr lang="en-IN" smtClean="0"/>
              <a:t>      statement(s)</a:t>
            </a:r>
          </a:p>
          <a:p>
            <a:pPr marL="0" indent="0">
              <a:buNone/>
            </a:pPr>
            <a:r>
              <a:rPr lang="en-IN"/>
              <a:t> </a:t>
            </a:r>
            <a:r>
              <a:rPr lang="en-IN" smtClean="0"/>
              <a:t>   elif  (condition 2):</a:t>
            </a:r>
          </a:p>
          <a:p>
            <a:pPr marL="0" indent="0">
              <a:buNone/>
            </a:pPr>
            <a:r>
              <a:rPr lang="en-IN"/>
              <a:t> </a:t>
            </a:r>
            <a:r>
              <a:rPr lang="en-IN" smtClean="0"/>
              <a:t>      statement(s)</a:t>
            </a:r>
          </a:p>
          <a:p>
            <a:pPr marL="0" indent="0">
              <a:buNone/>
            </a:pPr>
            <a:r>
              <a:rPr lang="en-IN"/>
              <a:t> </a:t>
            </a:r>
            <a:r>
              <a:rPr lang="en-IN" smtClean="0"/>
              <a:t>   …</a:t>
            </a:r>
          </a:p>
          <a:p>
            <a:pPr marL="0" indent="0">
              <a:buNone/>
            </a:pPr>
            <a:r>
              <a:rPr lang="en-IN"/>
              <a:t> </a:t>
            </a:r>
            <a:r>
              <a:rPr lang="en-IN" smtClean="0"/>
              <a:t>   …</a:t>
            </a:r>
          </a:p>
          <a:p>
            <a:pPr marL="0" indent="0">
              <a:buNone/>
            </a:pPr>
            <a:r>
              <a:rPr lang="en-IN"/>
              <a:t> </a:t>
            </a:r>
            <a:r>
              <a:rPr lang="en-IN" smtClean="0"/>
              <a:t>    elif(condition-n):</a:t>
            </a:r>
          </a:p>
          <a:p>
            <a:pPr marL="0" indent="0">
              <a:buNone/>
            </a:pPr>
            <a:r>
              <a:rPr lang="en-IN"/>
              <a:t> </a:t>
            </a:r>
            <a:r>
              <a:rPr lang="en-IN" smtClean="0"/>
              <a:t>        statement(s)</a:t>
            </a:r>
          </a:p>
          <a:p>
            <a:pPr marL="0" indent="0">
              <a:buNone/>
            </a:pPr>
            <a:r>
              <a:rPr lang="en-IN"/>
              <a:t> </a:t>
            </a:r>
            <a:r>
              <a:rPr lang="en-IN" smtClean="0"/>
              <a:t>    else:</a:t>
            </a:r>
          </a:p>
          <a:p>
            <a:pPr marL="0" indent="0">
              <a:buNone/>
            </a:pPr>
            <a:r>
              <a:rPr lang="en-IN"/>
              <a:t> </a:t>
            </a:r>
            <a:r>
              <a:rPr lang="en-IN" smtClean="0"/>
              <a:t>         statement(s)</a:t>
            </a:r>
          </a:p>
          <a:p>
            <a:pPr marL="0" indent="0">
              <a:buNone/>
            </a:pPr>
            <a:r>
              <a:rPr lang="en-IN"/>
              <a:t> </a:t>
            </a:r>
            <a:r>
              <a:rPr lang="en-IN" smtClean="0"/>
              <a:t>   </a:t>
            </a:r>
            <a:endParaRPr lang="en-IN"/>
          </a:p>
        </p:txBody>
      </p:sp>
      <p:sp>
        <p:nvSpPr>
          <p:cNvPr id="5" name="TextBox 4"/>
          <p:cNvSpPr txBox="1"/>
          <p:nvPr/>
        </p:nvSpPr>
        <p:spPr>
          <a:xfrm>
            <a:off x="6095999" y="427703"/>
            <a:ext cx="5304503" cy="427809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smtClean="0"/>
              <a:t>Example:</a:t>
            </a:r>
          </a:p>
          <a:p>
            <a:r>
              <a:rPr lang="en-IN"/>
              <a:t> </a:t>
            </a:r>
            <a:r>
              <a:rPr lang="en-IN" smtClean="0"/>
              <a:t>    i = 20</a:t>
            </a:r>
          </a:p>
          <a:p>
            <a:r>
              <a:rPr lang="en-IN" smtClean="0"/>
              <a:t>     if (i==10):</a:t>
            </a:r>
          </a:p>
          <a:p>
            <a:r>
              <a:rPr lang="en-IN"/>
              <a:t> </a:t>
            </a:r>
            <a:r>
              <a:rPr lang="en-IN" smtClean="0"/>
              <a:t>           print(“i is 10”)</a:t>
            </a:r>
          </a:p>
          <a:p>
            <a:r>
              <a:rPr lang="en-IN"/>
              <a:t> </a:t>
            </a:r>
            <a:r>
              <a:rPr lang="en-IN" smtClean="0"/>
              <a:t>    elif (i==15):</a:t>
            </a:r>
          </a:p>
          <a:p>
            <a:r>
              <a:rPr lang="en-IN"/>
              <a:t> </a:t>
            </a:r>
            <a:r>
              <a:rPr lang="en-IN" smtClean="0"/>
              <a:t>           print(“i is 15”)</a:t>
            </a:r>
          </a:p>
          <a:p>
            <a:r>
              <a:rPr lang="en-IN"/>
              <a:t> </a:t>
            </a:r>
            <a:r>
              <a:rPr lang="en-IN" smtClean="0"/>
              <a:t>    elif (i==20):</a:t>
            </a:r>
          </a:p>
          <a:p>
            <a:r>
              <a:rPr lang="en-IN"/>
              <a:t> </a:t>
            </a:r>
            <a:r>
              <a:rPr lang="en-IN" smtClean="0"/>
              <a:t>           print(“i is 20”)</a:t>
            </a:r>
          </a:p>
          <a:p>
            <a:r>
              <a:rPr lang="en-IN"/>
              <a:t> </a:t>
            </a:r>
            <a:r>
              <a:rPr lang="en-IN" smtClean="0"/>
              <a:t>     else:</a:t>
            </a:r>
          </a:p>
          <a:p>
            <a:r>
              <a:rPr lang="en-IN"/>
              <a:t> </a:t>
            </a:r>
            <a:r>
              <a:rPr lang="en-IN" smtClean="0"/>
              <a:t>           print(“i is not present”)</a:t>
            </a:r>
          </a:p>
          <a:p>
            <a:endParaRPr lang="en-IN"/>
          </a:p>
          <a:p>
            <a:r>
              <a:rPr lang="en-IN" sz="2800" b="1" smtClean="0"/>
              <a:t>Output:</a:t>
            </a:r>
          </a:p>
          <a:p>
            <a:r>
              <a:rPr lang="en-IN" err="1" smtClean="0"/>
              <a:t>i is 20</a:t>
            </a:r>
          </a:p>
          <a:p>
            <a:endParaRPr lang="en-IN"/>
          </a:p>
        </p:txBody>
      </p:sp>
    </p:spTree>
    <p:extLst>
      <p:ext uri="{BB962C8B-B14F-4D97-AF65-F5344CB8AC3E}">
        <p14:creationId xmlns:p14="http://schemas.microsoft.com/office/powerpoint/2010/main" val="3555824625"/>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IN" dirty="0"/>
              <a:t>In Python, methods and functions have similar purposes but differ in important ways. Functions are independent blocks of code that can be called from anywhere, while methods are tied to objects or classes and need an object or class instance to be invoked. Functions promote code reusability, while methods offer </a:t>
            </a:r>
            <a:r>
              <a:rPr lang="en-IN" dirty="0" err="1"/>
              <a:t>behavior</a:t>
            </a:r>
            <a:r>
              <a:rPr lang="en-IN" dirty="0"/>
              <a:t> specific to objects. Functions are called by name, while methods are accessed using dot notation. Understanding these distinctions is crucial for writing organized, modular code in Python and harnessing the full power of methods and functions in various programming scenarios.</a:t>
            </a:r>
          </a:p>
        </p:txBody>
      </p:sp>
    </p:spTree>
    <p:extLst>
      <p:ext uri="{BB962C8B-B14F-4D97-AF65-F5344CB8AC3E}">
        <p14:creationId xmlns:p14="http://schemas.microsoft.com/office/powerpoint/2010/main" val="399353411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a:latin typeface="+mn-lt"/>
              </a:rPr>
              <a:t>Method vs. Function: Difference Between Methods and Function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9591923"/>
              </p:ext>
            </p:extLst>
          </p:nvPr>
        </p:nvGraphicFramePr>
        <p:xfrm>
          <a:off x="838200" y="1825625"/>
          <a:ext cx="10515600" cy="36118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224500154"/>
                    </a:ext>
                  </a:extLst>
                </a:gridCol>
                <a:gridCol w="3505200">
                  <a:extLst>
                    <a:ext uri="{9D8B030D-6E8A-4147-A177-3AD203B41FA5}">
                      <a16:colId xmlns:a16="http://schemas.microsoft.com/office/drawing/2014/main" val="1483658105"/>
                    </a:ext>
                  </a:extLst>
                </a:gridCol>
                <a:gridCol w="3505200">
                  <a:extLst>
                    <a:ext uri="{9D8B030D-6E8A-4147-A177-3AD203B41FA5}">
                      <a16:colId xmlns:a16="http://schemas.microsoft.com/office/drawing/2014/main" val="2308501602"/>
                    </a:ext>
                  </a:extLst>
                </a:gridCol>
              </a:tblGrid>
              <a:tr h="370840">
                <a:tc>
                  <a:txBody>
                    <a:bodyPr/>
                    <a:lstStyle/>
                    <a:p>
                      <a:pPr algn="l"/>
                      <a:r>
                        <a:rPr lang="en-IN" b="1">
                          <a:solidFill>
                            <a:srgbClr val="000000"/>
                          </a:solidFill>
                          <a:effectLst/>
                          <a:latin typeface="Inter"/>
                        </a:rPr>
                        <a:t>Parameter</a:t>
                      </a:r>
                      <a:endParaRPr lang="en-IN">
                        <a:solidFill>
                          <a:srgbClr val="000000"/>
                        </a:solidFill>
                        <a:effectLst/>
                        <a:latin typeface="Inter"/>
                      </a:endParaRPr>
                    </a:p>
                  </a:txBody>
                  <a:tcPr marL="76200" marR="76200" marT="19050" marB="57150" anchor="ctr"/>
                </a:tc>
                <a:tc>
                  <a:txBody>
                    <a:bodyPr/>
                    <a:lstStyle/>
                    <a:p>
                      <a:pPr algn="l"/>
                      <a:r>
                        <a:rPr lang="en-IN" b="1">
                          <a:solidFill>
                            <a:srgbClr val="000000"/>
                          </a:solidFill>
                          <a:effectLst/>
                          <a:latin typeface="Inter"/>
                        </a:rPr>
                        <a:t>Method</a:t>
                      </a:r>
                      <a:endParaRPr lang="en-IN">
                        <a:solidFill>
                          <a:srgbClr val="000000"/>
                        </a:solidFill>
                        <a:effectLst/>
                        <a:latin typeface="Inter"/>
                      </a:endParaRPr>
                    </a:p>
                  </a:txBody>
                  <a:tcPr marL="76200" marR="76200" marT="19050" marB="57150" anchor="ctr"/>
                </a:tc>
                <a:tc>
                  <a:txBody>
                    <a:bodyPr/>
                    <a:lstStyle/>
                    <a:p>
                      <a:pPr algn="l"/>
                      <a:r>
                        <a:rPr lang="en-IN" b="1">
                          <a:solidFill>
                            <a:srgbClr val="000000"/>
                          </a:solidFill>
                          <a:effectLst/>
                          <a:latin typeface="Inter"/>
                        </a:rPr>
                        <a:t>Function</a:t>
                      </a:r>
                      <a:endParaRPr lang="en-IN">
                        <a:solidFill>
                          <a:srgbClr val="000000"/>
                        </a:solidFill>
                        <a:effectLst/>
                        <a:latin typeface="Inter"/>
                      </a:endParaRPr>
                    </a:p>
                  </a:txBody>
                  <a:tcPr marL="76200" marR="76200" marT="19050" marB="57150" anchor="ctr"/>
                </a:tc>
                <a:extLst>
                  <a:ext uri="{0D108BD9-81ED-4DB2-BD59-A6C34878D82A}">
                    <a16:rowId xmlns:a16="http://schemas.microsoft.com/office/drawing/2014/main" val="2317503930"/>
                  </a:ext>
                </a:extLst>
              </a:tr>
              <a:tr h="370840">
                <a:tc>
                  <a:txBody>
                    <a:bodyPr/>
                    <a:lstStyle/>
                    <a:p>
                      <a:pPr algn="l"/>
                      <a:r>
                        <a:rPr lang="en-IN" b="1">
                          <a:solidFill>
                            <a:srgbClr val="000000"/>
                          </a:solidFill>
                          <a:effectLst/>
                          <a:latin typeface="Inter"/>
                        </a:rPr>
                        <a:t>definition </a:t>
                      </a:r>
                      <a:endParaRPr lang="en-IN">
                        <a:solidFill>
                          <a:srgbClr val="000000"/>
                        </a:solidFill>
                        <a:effectLst/>
                        <a:latin typeface="Inter"/>
                      </a:endParaRPr>
                    </a:p>
                  </a:txBody>
                  <a:tcPr marL="76200" marR="76200" marT="19050" marB="57150" anchor="ctr"/>
                </a:tc>
                <a:tc>
                  <a:txBody>
                    <a:bodyPr/>
                    <a:lstStyle/>
                    <a:p>
                      <a:pPr algn="l"/>
                      <a:r>
                        <a:rPr lang="en-IN">
                          <a:solidFill>
                            <a:srgbClr val="000000"/>
                          </a:solidFill>
                          <a:effectLst/>
                          <a:latin typeface="Inter"/>
                        </a:rPr>
                        <a:t>Method definitions are always present inside a class.</a:t>
                      </a:r>
                    </a:p>
                  </a:txBody>
                  <a:tcPr marL="76200" marR="76200" marT="19050" marB="57150" anchor="ctr"/>
                </a:tc>
                <a:tc>
                  <a:txBody>
                    <a:bodyPr/>
                    <a:lstStyle/>
                    <a:p>
                      <a:pPr algn="l"/>
                      <a:r>
                        <a:rPr lang="en-IN">
                          <a:solidFill>
                            <a:srgbClr val="000000"/>
                          </a:solidFill>
                          <a:effectLst/>
                          <a:latin typeface="Inter"/>
                        </a:rPr>
                        <a:t>No class is needed to define a function.</a:t>
                      </a:r>
                    </a:p>
                  </a:txBody>
                  <a:tcPr marL="76200" marR="76200" marT="19050" marB="57150" anchor="ctr"/>
                </a:tc>
                <a:extLst>
                  <a:ext uri="{0D108BD9-81ED-4DB2-BD59-A6C34878D82A}">
                    <a16:rowId xmlns:a16="http://schemas.microsoft.com/office/drawing/2014/main" val="2085183117"/>
                  </a:ext>
                </a:extLst>
              </a:tr>
              <a:tr h="370840">
                <a:tc>
                  <a:txBody>
                    <a:bodyPr/>
                    <a:lstStyle/>
                    <a:p>
                      <a:pPr algn="l"/>
                      <a:r>
                        <a:rPr lang="en-IN" b="1">
                          <a:solidFill>
                            <a:srgbClr val="000000"/>
                          </a:solidFill>
                          <a:effectLst/>
                          <a:latin typeface="Inter"/>
                        </a:rPr>
                        <a:t>Association</a:t>
                      </a:r>
                      <a:endParaRPr lang="en-IN">
                        <a:solidFill>
                          <a:srgbClr val="000000"/>
                        </a:solidFill>
                        <a:effectLst/>
                        <a:latin typeface="Inter"/>
                      </a:endParaRPr>
                    </a:p>
                  </a:txBody>
                  <a:tcPr marL="76200" marR="76200" marT="19050" marB="57150" anchor="ctr"/>
                </a:tc>
                <a:tc>
                  <a:txBody>
                    <a:bodyPr/>
                    <a:lstStyle/>
                    <a:p>
                      <a:pPr algn="l"/>
                      <a:r>
                        <a:rPr lang="en-IN">
                          <a:solidFill>
                            <a:srgbClr val="000000"/>
                          </a:solidFill>
                          <a:effectLst/>
                          <a:latin typeface="Inter"/>
                        </a:rPr>
                        <a:t>Associated with the class object.</a:t>
                      </a:r>
                    </a:p>
                  </a:txBody>
                  <a:tcPr marL="76200" marR="76200" marT="19050" marB="57150" anchor="ctr"/>
                </a:tc>
                <a:tc>
                  <a:txBody>
                    <a:bodyPr/>
                    <a:lstStyle/>
                    <a:p>
                      <a:pPr algn="l"/>
                      <a:r>
                        <a:rPr lang="en-IN">
                          <a:solidFill>
                            <a:srgbClr val="000000"/>
                          </a:solidFill>
                          <a:effectLst/>
                          <a:latin typeface="Inter"/>
                        </a:rPr>
                        <a:t>Not associated with any objects.</a:t>
                      </a:r>
                    </a:p>
                  </a:txBody>
                  <a:tcPr marL="76200" marR="76200" marT="19050" marB="57150" anchor="ctr"/>
                </a:tc>
                <a:extLst>
                  <a:ext uri="{0D108BD9-81ED-4DB2-BD59-A6C34878D82A}">
                    <a16:rowId xmlns:a16="http://schemas.microsoft.com/office/drawing/2014/main" val="2772212848"/>
                  </a:ext>
                </a:extLst>
              </a:tr>
              <a:tr h="370840">
                <a:tc>
                  <a:txBody>
                    <a:bodyPr/>
                    <a:lstStyle/>
                    <a:p>
                      <a:pPr algn="l"/>
                      <a:r>
                        <a:rPr lang="en-IN" b="1">
                          <a:solidFill>
                            <a:srgbClr val="000000"/>
                          </a:solidFill>
                          <a:effectLst/>
                          <a:latin typeface="Inter"/>
                        </a:rPr>
                        <a:t>Call</a:t>
                      </a:r>
                      <a:endParaRPr lang="en-IN">
                        <a:solidFill>
                          <a:srgbClr val="000000"/>
                        </a:solidFill>
                        <a:effectLst/>
                        <a:latin typeface="Inter"/>
                      </a:endParaRPr>
                    </a:p>
                  </a:txBody>
                  <a:tcPr marL="76200" marR="76200" marT="19050" marB="57150" anchor="ctr"/>
                </a:tc>
                <a:tc>
                  <a:txBody>
                    <a:bodyPr/>
                    <a:lstStyle/>
                    <a:p>
                      <a:pPr algn="l"/>
                      <a:r>
                        <a:rPr lang="en-IN">
                          <a:solidFill>
                            <a:srgbClr val="000000"/>
                          </a:solidFill>
                          <a:effectLst/>
                          <a:latin typeface="Inter"/>
                        </a:rPr>
                        <a:t>It is called on an object.</a:t>
                      </a:r>
                    </a:p>
                  </a:txBody>
                  <a:tcPr marL="76200" marR="76200" marT="19050" marB="57150" anchor="ctr"/>
                </a:tc>
                <a:tc>
                  <a:txBody>
                    <a:bodyPr/>
                    <a:lstStyle/>
                    <a:p>
                      <a:pPr algn="l"/>
                      <a:r>
                        <a:rPr lang="en-IN">
                          <a:solidFill>
                            <a:srgbClr val="000000"/>
                          </a:solidFill>
                          <a:effectLst/>
                          <a:latin typeface="Inter"/>
                        </a:rPr>
                        <a:t>It is called by its name.</a:t>
                      </a:r>
                    </a:p>
                  </a:txBody>
                  <a:tcPr marL="76200" marR="76200" marT="19050" marB="57150" anchor="ctr"/>
                </a:tc>
                <a:extLst>
                  <a:ext uri="{0D108BD9-81ED-4DB2-BD59-A6C34878D82A}">
                    <a16:rowId xmlns:a16="http://schemas.microsoft.com/office/drawing/2014/main" val="215928958"/>
                  </a:ext>
                </a:extLst>
              </a:tr>
              <a:tr h="370840">
                <a:tc>
                  <a:txBody>
                    <a:bodyPr/>
                    <a:lstStyle/>
                    <a:p>
                      <a:pPr algn="l"/>
                      <a:r>
                        <a:rPr lang="en-IN" b="1">
                          <a:solidFill>
                            <a:srgbClr val="000000"/>
                          </a:solidFill>
                          <a:effectLst/>
                          <a:latin typeface="Inter"/>
                        </a:rPr>
                        <a:t>Dependency</a:t>
                      </a:r>
                      <a:endParaRPr lang="en-IN">
                        <a:solidFill>
                          <a:srgbClr val="000000"/>
                        </a:solidFill>
                        <a:effectLst/>
                        <a:latin typeface="Inter"/>
                      </a:endParaRPr>
                    </a:p>
                  </a:txBody>
                  <a:tcPr marL="76200" marR="76200" marT="19050" marB="57150" anchor="ctr"/>
                </a:tc>
                <a:tc>
                  <a:txBody>
                    <a:bodyPr/>
                    <a:lstStyle/>
                    <a:p>
                      <a:pPr algn="l"/>
                      <a:r>
                        <a:rPr lang="en-IN">
                          <a:solidFill>
                            <a:srgbClr val="000000"/>
                          </a:solidFill>
                          <a:effectLst/>
                          <a:latin typeface="Inter"/>
                        </a:rPr>
                        <a:t>It depends on the class they belong to.</a:t>
                      </a:r>
                    </a:p>
                  </a:txBody>
                  <a:tcPr marL="76200" marR="76200" marT="19050" marB="57150" anchor="ctr"/>
                </a:tc>
                <a:tc>
                  <a:txBody>
                    <a:bodyPr/>
                    <a:lstStyle/>
                    <a:p>
                      <a:pPr algn="l"/>
                      <a:r>
                        <a:rPr lang="en-IN">
                          <a:solidFill>
                            <a:srgbClr val="000000"/>
                          </a:solidFill>
                          <a:effectLst/>
                          <a:latin typeface="Inter"/>
                        </a:rPr>
                        <a:t>It doesn’t depend on any class, i.e., it is an identical entity.</a:t>
                      </a:r>
                    </a:p>
                  </a:txBody>
                  <a:tcPr marL="76200" marR="76200" marT="19050" marB="57150" anchor="ctr"/>
                </a:tc>
                <a:extLst>
                  <a:ext uri="{0D108BD9-81ED-4DB2-BD59-A6C34878D82A}">
                    <a16:rowId xmlns:a16="http://schemas.microsoft.com/office/drawing/2014/main" val="538899964"/>
                  </a:ext>
                </a:extLst>
              </a:tr>
              <a:tr h="370840">
                <a:tc>
                  <a:txBody>
                    <a:bodyPr/>
                    <a:lstStyle/>
                    <a:p>
                      <a:pPr algn="l"/>
                      <a:r>
                        <a:rPr lang="en-IN" b="1">
                          <a:solidFill>
                            <a:srgbClr val="000000"/>
                          </a:solidFill>
                          <a:effectLst/>
                          <a:latin typeface="Inter"/>
                        </a:rPr>
                        <a:t>self</a:t>
                      </a:r>
                      <a:endParaRPr lang="en-IN">
                        <a:solidFill>
                          <a:srgbClr val="000000"/>
                        </a:solidFill>
                        <a:effectLst/>
                        <a:latin typeface="Inter"/>
                      </a:endParaRPr>
                    </a:p>
                  </a:txBody>
                  <a:tcPr marL="76200" marR="76200" marT="19050" marB="57150" anchor="ctr"/>
                </a:tc>
                <a:tc>
                  <a:txBody>
                    <a:bodyPr/>
                    <a:lstStyle/>
                    <a:p>
                      <a:pPr algn="l"/>
                      <a:r>
                        <a:rPr lang="en-IN">
                          <a:solidFill>
                            <a:srgbClr val="000000"/>
                          </a:solidFill>
                          <a:effectLst/>
                          <a:latin typeface="Inter"/>
                        </a:rPr>
                        <a:t>It requires the self as its first argument.</a:t>
                      </a:r>
                    </a:p>
                  </a:txBody>
                  <a:tcPr marL="76200" marR="76200" marT="19050" marB="57150" anchor="ctr"/>
                </a:tc>
                <a:tc>
                  <a:txBody>
                    <a:bodyPr/>
                    <a:lstStyle/>
                    <a:p>
                      <a:pPr algn="l"/>
                      <a:r>
                        <a:rPr lang="en-IN">
                          <a:solidFill>
                            <a:srgbClr val="000000"/>
                          </a:solidFill>
                          <a:effectLst/>
                          <a:latin typeface="Inter"/>
                        </a:rPr>
                        <a:t>It doesn’t require any self-argument.</a:t>
                      </a:r>
                    </a:p>
                  </a:txBody>
                  <a:tcPr marL="76200" marR="76200" marT="19050" marB="57150" anchor="ctr"/>
                </a:tc>
                <a:extLst>
                  <a:ext uri="{0D108BD9-81ED-4DB2-BD59-A6C34878D82A}">
                    <a16:rowId xmlns:a16="http://schemas.microsoft.com/office/drawing/2014/main" val="2742537104"/>
                  </a:ext>
                </a:extLst>
              </a:tr>
              <a:tr h="370840">
                <a:tc>
                  <a:txBody>
                    <a:bodyPr/>
                    <a:lstStyle/>
                    <a:p>
                      <a:pPr algn="l"/>
                      <a:r>
                        <a:rPr lang="en-IN" b="1">
                          <a:solidFill>
                            <a:srgbClr val="000000"/>
                          </a:solidFill>
                          <a:effectLst/>
                          <a:latin typeface="Inter"/>
                        </a:rPr>
                        <a:t>operation</a:t>
                      </a:r>
                      <a:endParaRPr lang="en-IN">
                        <a:solidFill>
                          <a:srgbClr val="000000"/>
                        </a:solidFill>
                        <a:effectLst/>
                        <a:latin typeface="Inter"/>
                      </a:endParaRPr>
                    </a:p>
                  </a:txBody>
                  <a:tcPr marL="76200" marR="76200" marT="19050" marB="57150" anchor="ctr"/>
                </a:tc>
                <a:tc>
                  <a:txBody>
                    <a:bodyPr/>
                    <a:lstStyle/>
                    <a:p>
                      <a:pPr algn="l"/>
                      <a:r>
                        <a:rPr lang="en-IN">
                          <a:solidFill>
                            <a:srgbClr val="000000"/>
                          </a:solidFill>
                          <a:effectLst/>
                          <a:latin typeface="Inter"/>
                        </a:rPr>
                        <a:t>It operates on the data of the object it associates with.</a:t>
                      </a:r>
                    </a:p>
                  </a:txBody>
                  <a:tcPr marL="76200" marR="76200" marT="19050" marB="57150" anchor="ctr"/>
                </a:tc>
                <a:tc>
                  <a:txBody>
                    <a:bodyPr/>
                    <a:lstStyle/>
                    <a:p>
                      <a:pPr algn="l"/>
                      <a:r>
                        <a:rPr lang="en-IN" dirty="0">
                          <a:solidFill>
                            <a:srgbClr val="000000"/>
                          </a:solidFill>
                          <a:effectLst/>
                          <a:latin typeface="Inter"/>
                        </a:rPr>
                        <a:t>It operates on the data that you pass to them as an argument.</a:t>
                      </a:r>
                    </a:p>
                  </a:txBody>
                  <a:tcPr marL="76200" marR="76200" marT="19050" marB="57150" anchor="ctr"/>
                </a:tc>
                <a:extLst>
                  <a:ext uri="{0D108BD9-81ED-4DB2-BD59-A6C34878D82A}">
                    <a16:rowId xmlns:a16="http://schemas.microsoft.com/office/drawing/2014/main" val="1740823856"/>
                  </a:ext>
                </a:extLst>
              </a:tr>
            </a:tbl>
          </a:graphicData>
        </a:graphic>
      </p:graphicFrame>
    </p:spTree>
    <p:extLst>
      <p:ext uri="{BB962C8B-B14F-4D97-AF65-F5344CB8AC3E}">
        <p14:creationId xmlns:p14="http://schemas.microsoft.com/office/powerpoint/2010/main" val="241791444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6759"/>
          </a:xfrm>
        </p:spPr>
        <p:txBody>
          <a:bodyPr/>
          <a:lstStyle/>
          <a:p>
            <a:pPr algn="ctr"/>
            <a:r>
              <a:rPr lang="en-IN" b="1" smtClean="0"/>
              <a:t>Looping in Python – while loop</a:t>
            </a:r>
            <a:endParaRPr lang="en-IN" b="1"/>
          </a:p>
        </p:txBody>
      </p:sp>
      <p:sp>
        <p:nvSpPr>
          <p:cNvPr id="3" name="Content Placeholder 2"/>
          <p:cNvSpPr>
            <a:spLocks noGrp="1"/>
          </p:cNvSpPr>
          <p:nvPr>
            <p:ph idx="1"/>
          </p:nvPr>
        </p:nvSpPr>
        <p:spPr>
          <a:xfrm>
            <a:off x="838200" y="1327356"/>
            <a:ext cx="4839929" cy="4849607"/>
          </a:xfrm>
        </p:spPr>
        <p:txBody>
          <a:bodyPr/>
          <a:lstStyle/>
          <a:p>
            <a:pPr marL="0" indent="0">
              <a:buNone/>
            </a:pPr>
            <a:r>
              <a:rPr lang="en-IN" b="1" smtClean="0"/>
              <a:t>Syntax:</a:t>
            </a:r>
          </a:p>
          <a:p>
            <a:pPr marL="0" indent="0">
              <a:buNone/>
            </a:pPr>
            <a:r>
              <a:rPr lang="en-IN" smtClean="0"/>
              <a:t> while expression:</a:t>
            </a:r>
          </a:p>
          <a:p>
            <a:pPr marL="0" indent="0">
              <a:buNone/>
            </a:pPr>
            <a:r>
              <a:rPr lang="en-IN" smtClean="0"/>
              <a:t>        execute this block</a:t>
            </a:r>
          </a:p>
          <a:p>
            <a:pPr marL="0" indent="0">
              <a:buNone/>
            </a:pPr>
            <a:r>
              <a:rPr lang="en-IN"/>
              <a:t> </a:t>
            </a:r>
            <a:r>
              <a:rPr lang="en-IN" smtClean="0"/>
              <a:t>[else:</a:t>
            </a:r>
          </a:p>
          <a:p>
            <a:pPr marL="0" indent="0">
              <a:buNone/>
            </a:pPr>
            <a:r>
              <a:rPr lang="en-IN"/>
              <a:t> </a:t>
            </a:r>
            <a:r>
              <a:rPr lang="en-IN" smtClean="0"/>
              <a:t>      #execute these statements  </a:t>
            </a:r>
          </a:p>
          <a:p>
            <a:pPr marL="0" indent="0">
              <a:buNone/>
            </a:pPr>
            <a:r>
              <a:rPr lang="en-IN"/>
              <a:t> </a:t>
            </a:r>
            <a:r>
              <a:rPr lang="en-IN" smtClean="0"/>
              <a:t>      # when loop ends]</a:t>
            </a:r>
            <a:endParaRPr lang="en-IN"/>
          </a:p>
        </p:txBody>
      </p:sp>
      <p:sp>
        <p:nvSpPr>
          <p:cNvPr id="4" name="TextBox 3"/>
          <p:cNvSpPr txBox="1"/>
          <p:nvPr/>
        </p:nvSpPr>
        <p:spPr>
          <a:xfrm>
            <a:off x="6666271" y="1259030"/>
            <a:ext cx="4687529" cy="553997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smtClean="0"/>
              <a:t>Example:</a:t>
            </a:r>
          </a:p>
          <a:p>
            <a:r>
              <a:rPr lang="en-IN" sz="2400" smtClean="0"/>
              <a:t>count=0</a:t>
            </a:r>
          </a:p>
          <a:p>
            <a:r>
              <a:rPr lang="en-IN" sz="2400"/>
              <a:t>w</a:t>
            </a:r>
            <a:r>
              <a:rPr lang="en-IN" sz="2400" smtClean="0"/>
              <a:t>hile count&lt;=3:</a:t>
            </a:r>
          </a:p>
          <a:p>
            <a:r>
              <a:rPr lang="en-IN" smtClean="0"/>
              <a:t>         </a:t>
            </a:r>
            <a:r>
              <a:rPr lang="en-IN" sz="2400" smtClean="0"/>
              <a:t>print(“count “, count)</a:t>
            </a:r>
          </a:p>
          <a:p>
            <a:r>
              <a:rPr lang="en-IN" sz="2400"/>
              <a:t> </a:t>
            </a:r>
            <a:r>
              <a:rPr lang="en-IN" sz="2400" smtClean="0"/>
              <a:t>      count=count+1</a:t>
            </a:r>
          </a:p>
          <a:p>
            <a:r>
              <a:rPr lang="en-IN" sz="2400" smtClean="0"/>
              <a:t>else:</a:t>
            </a:r>
          </a:p>
          <a:p>
            <a:r>
              <a:rPr lang="en-IN" sz="2400" b="1" smtClean="0"/>
              <a:t>        </a:t>
            </a:r>
            <a:r>
              <a:rPr lang="en-IN" sz="2400" smtClean="0"/>
              <a:t>print(“End of loop”)</a:t>
            </a:r>
          </a:p>
          <a:p>
            <a:endParaRPr lang="en-IN" sz="2400" b="1" smtClean="0"/>
          </a:p>
          <a:p>
            <a:r>
              <a:rPr lang="en-IN" sz="2400" b="1" smtClean="0"/>
              <a:t>Output:</a:t>
            </a:r>
            <a:endParaRPr lang="en-IN" sz="2400" smtClean="0"/>
          </a:p>
          <a:p>
            <a:r>
              <a:rPr lang="en-IN" sz="2400"/>
              <a:t> </a:t>
            </a:r>
            <a:r>
              <a:rPr lang="en-IN" sz="2400" smtClean="0"/>
              <a:t>count=0</a:t>
            </a:r>
          </a:p>
          <a:p>
            <a:r>
              <a:rPr lang="en-IN" sz="2400"/>
              <a:t> count=1</a:t>
            </a:r>
          </a:p>
          <a:p>
            <a:r>
              <a:rPr lang="en-IN" sz="2400"/>
              <a:t> </a:t>
            </a:r>
            <a:r>
              <a:rPr lang="en-IN" sz="2400" smtClean="0"/>
              <a:t>count=2</a:t>
            </a:r>
            <a:endParaRPr lang="en-IN" sz="2400"/>
          </a:p>
          <a:p>
            <a:r>
              <a:rPr lang="en-IN" sz="2400"/>
              <a:t> </a:t>
            </a:r>
            <a:r>
              <a:rPr lang="en-IN" sz="2400" smtClean="0"/>
              <a:t>count=3</a:t>
            </a:r>
          </a:p>
          <a:p>
            <a:r>
              <a:rPr lang="en-IN" sz="2400" smtClean="0"/>
              <a:t>End of loop</a:t>
            </a:r>
            <a:endParaRPr lang="en-IN" sz="2400"/>
          </a:p>
          <a:p>
            <a:endParaRPr lang="en-IN"/>
          </a:p>
        </p:txBody>
      </p:sp>
    </p:spTree>
    <p:extLst>
      <p:ext uri="{BB962C8B-B14F-4D97-AF65-F5344CB8AC3E}">
        <p14:creationId xmlns:p14="http://schemas.microsoft.com/office/powerpoint/2010/main" val="1462310133"/>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6.0.29"/>
  <p:tag name="AS_OS" val="Unix 5.4.0.187"/>
  <p:tag name="AS_RELEASE_DATE" val="2024.02.14"/>
  <p:tag name="AS_TITLE" val="Aspose.Slides for .NET6"/>
  <p:tag name="AS_VERSION" val="2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1510</TotalTime>
  <Words>8443</Words>
  <Application>Microsoft Office PowerPoint</Application>
  <PresentationFormat>Widescreen</PresentationFormat>
  <Paragraphs>838</Paragraphs>
  <Slides>81</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81</vt:i4>
      </vt:variant>
    </vt:vector>
  </HeadingPairs>
  <TitlesOfParts>
    <vt:vector size="92" baseType="lpstr">
      <vt:lpstr>Arial</vt:lpstr>
      <vt:lpstr>Arial Unicode MS</vt:lpstr>
      <vt:lpstr>Calibri</vt:lpstr>
      <vt:lpstr>Calibri Light</vt:lpstr>
      <vt:lpstr>Consolas</vt:lpstr>
      <vt:lpstr>Courier New</vt:lpstr>
      <vt:lpstr>Inter</vt:lpstr>
      <vt:lpstr>Wingdings</vt:lpstr>
      <vt:lpstr>Office Theme</vt:lpstr>
      <vt:lpstr>Office Theme</vt:lpstr>
      <vt:lpstr>Office Theme</vt:lpstr>
      <vt:lpstr>Programming in Python (23DCE2101)  (As per NEP  2023 pattern)</vt:lpstr>
      <vt:lpstr>Unit II  Decision Making and Looping Constructs, Functions</vt:lpstr>
      <vt:lpstr>Programming Constructs and Control Flow</vt:lpstr>
      <vt:lpstr>Programming Constructs…</vt:lpstr>
      <vt:lpstr>Control Flow</vt:lpstr>
      <vt:lpstr>PowerPoint Presentation</vt:lpstr>
      <vt:lpstr>PowerPoint Presentation</vt:lpstr>
      <vt:lpstr>PowerPoint Presentation</vt:lpstr>
      <vt:lpstr>Looping in Python – while loop</vt:lpstr>
      <vt:lpstr>PowerPoint Presentation</vt:lpstr>
      <vt:lpstr>Looping in Python – for loop</vt:lpstr>
      <vt:lpstr>PowerPoint Presentation</vt:lpstr>
      <vt:lpstr>PowerPoint Presentation</vt:lpstr>
      <vt:lpstr>PowerPoint Presentation</vt:lpstr>
      <vt:lpstr>PowerPoint Presentation</vt:lpstr>
      <vt:lpstr>Loop manipulation/control statements</vt:lpstr>
      <vt:lpstr> </vt:lpstr>
      <vt:lpstr>PowerPoint Presentation</vt:lpstr>
      <vt:lpstr>Programs</vt:lpstr>
      <vt:lpstr>Programs</vt:lpstr>
      <vt:lpstr>Functions, Modules and Packages</vt:lpstr>
      <vt:lpstr>Functions</vt:lpstr>
      <vt:lpstr>PowerPoint Presentation</vt:lpstr>
      <vt:lpstr>PowerPoint Presentation</vt:lpstr>
      <vt:lpstr>Defining and calling a function with parameters</vt:lpstr>
      <vt:lpstr>Functions with default arguments</vt:lpstr>
      <vt:lpstr>Functions with Keyword arguments</vt:lpstr>
      <vt:lpstr>Functions with Variable Length Arguments</vt:lpstr>
      <vt:lpstr>PowerPoint Presentation</vt:lpstr>
      <vt:lpstr>Functions: Positional Arguments</vt:lpstr>
      <vt:lpstr>Positional-Only Arguments</vt:lpstr>
      <vt:lpstr>Keyword-Only Arguments</vt:lpstr>
      <vt:lpstr>Combine Positional-Only and Keyword-Only</vt:lpstr>
      <vt:lpstr>PowerPoint Presentation</vt:lpstr>
      <vt:lpstr>Pass by Reference or pass by value in Python</vt:lpstr>
      <vt:lpstr>PowerPoint Presentation</vt:lpstr>
      <vt:lpstr>Python Function with return value</vt:lpstr>
      <vt:lpstr>Recursive functions</vt:lpstr>
      <vt:lpstr>Recursive functions…</vt:lpstr>
      <vt:lpstr>Fibonacci series</vt:lpstr>
      <vt:lpstr>PowerPoint Presentation</vt:lpstr>
      <vt:lpstr>Output</vt:lpstr>
      <vt:lpstr>The lambda(Anonymous) function</vt:lpstr>
      <vt:lpstr>PowerPoint Presentation</vt:lpstr>
      <vt:lpstr>Why Use Lambda Functions?</vt:lpstr>
      <vt:lpstr>PowerPoint Presentation</vt:lpstr>
      <vt:lpstr>Namespace</vt:lpstr>
      <vt:lpstr>Namespace and Scope</vt:lpstr>
      <vt:lpstr>PowerPoint Presentation</vt:lpstr>
      <vt:lpstr>PowerPoint Presentation</vt:lpstr>
      <vt:lpstr>PowerPoint Presentation</vt:lpstr>
      <vt:lpstr>PowerPoint Presentation</vt:lpstr>
      <vt:lpstr>PowerPoint Presentation</vt:lpstr>
      <vt:lpstr>Scope of the Objects/Variable</vt:lpstr>
      <vt:lpstr>Changing Variables Out of Scope</vt:lpstr>
      <vt:lpstr>PowerPoint Presentation</vt:lpstr>
      <vt:lpstr>PowerPoint Presentation</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Packages</vt:lpstr>
      <vt:lpstr>PowerPoint Presentation</vt:lpstr>
      <vt:lpstr>PowerPoint Presentation</vt:lpstr>
      <vt:lpstr>PowerPoint Presentation</vt:lpstr>
      <vt:lpstr>Python Packages for Web frameworks</vt:lpstr>
      <vt:lpstr>PowerPoint Presentation</vt:lpstr>
      <vt:lpstr>PowerPoint Presentation</vt:lpstr>
      <vt:lpstr>PowerPoint Presentation</vt:lpstr>
      <vt:lpstr>PowerPoint Presentation</vt:lpstr>
      <vt:lpstr>PowerPoint Presentation</vt:lpstr>
      <vt:lpstr>PowerPoint Presentation</vt:lpstr>
      <vt:lpstr>Difference between Method and Function in Python</vt:lpstr>
      <vt:lpstr>PowerPoint Presentation</vt:lpstr>
      <vt:lpstr>PowerPoint Presentation</vt:lpstr>
      <vt:lpstr>Method vs. Function: Difference Between Methods and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Python (23DCE2101)  (As per NEP  2023 pattern)</dc:title>
  <dc:creator>sabalesm</dc:creator>
  <cp:lastModifiedBy>sabalesm</cp:lastModifiedBy>
  <cp:revision>64</cp:revision>
  <cp:lastPrinted>2024-09-06T11:34:10Z</cp:lastPrinted>
  <dcterms:created xsi:type="dcterms:W3CDTF">2024-09-06T11:34:10Z</dcterms:created>
  <dcterms:modified xsi:type="dcterms:W3CDTF">2024-10-04T06:16:21Z</dcterms:modified>
</cp:coreProperties>
</file>