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1" r:id="rId5"/>
    <p:sldId id="259" r:id="rId6"/>
    <p:sldId id="260" r:id="rId7"/>
    <p:sldId id="258"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hyperlink" Target="https://www.tinkercad.com/things/kphJv35rcWZ-brilliant-albar/editel?sharecode=TFWGJZjtA3dCoDMPepYKy24H65zizRmIi0OmsGXRies" TargetMode="Externa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hyperlink" Target="https://www.tinkercad.com/things/kphJv35rcWZ-brilliant-albar/editel?sharecode=TFWGJZjtA3dCoDMPepYKy24H65zizRmIi0OmsGXRi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0504" y="1382272"/>
            <a:ext cx="9886122" cy="806520"/>
          </a:xfrm>
        </p:spPr>
        <p:txBody>
          <a:bodyPr>
            <a:normAutofit fontScale="90000"/>
          </a:bodyPr>
          <a:lstStyle/>
          <a:p>
            <a:r>
              <a:rPr lang="en-US" sz="4800" dirty="0">
                <a:latin typeface="Century" panose="02040604050505020304" pitchFamily="18" charset="0"/>
              </a:rPr>
              <a:t>Internet Of Things Jury Assignment</a:t>
            </a:r>
            <a:endParaRPr lang="en-US" sz="4800" dirty="0">
              <a:latin typeface="Century" panose="02040604050505020304" pitchFamily="18" charset="0"/>
            </a:endParaRPr>
          </a:p>
        </p:txBody>
      </p:sp>
      <p:sp>
        <p:nvSpPr>
          <p:cNvPr id="3" name="Subtitle 2"/>
          <p:cNvSpPr>
            <a:spLocks noGrp="1"/>
          </p:cNvSpPr>
          <p:nvPr>
            <p:ph type="subTitle" idx="1"/>
          </p:nvPr>
        </p:nvSpPr>
        <p:spPr>
          <a:xfrm>
            <a:off x="2676939" y="4929809"/>
            <a:ext cx="9144000" cy="1679713"/>
          </a:xfrm>
        </p:spPr>
        <p:txBody>
          <a:bodyPr>
            <a:normAutofit/>
          </a:bodyPr>
          <a:lstStyle/>
          <a:p>
            <a:pPr algn="r"/>
            <a:r>
              <a:rPr lang="en-US" b="1" dirty="0"/>
              <a:t>Submitted To : </a:t>
            </a:r>
            <a:r>
              <a:rPr lang="en-US" dirty="0"/>
              <a:t>Prof. Jyoti Prakash Behera</a:t>
            </a:r>
            <a:endParaRPr lang="en-US" dirty="0"/>
          </a:p>
          <a:p>
            <a:pPr algn="r"/>
            <a:r>
              <a:rPr lang="en-US" b="1" dirty="0"/>
              <a:t>Submitted By :</a:t>
            </a:r>
            <a:endParaRPr lang="en-US" dirty="0"/>
          </a:p>
          <a:p>
            <a:pPr algn="r"/>
            <a:r>
              <a:rPr lang="en-US" dirty="0" err="1"/>
              <a:t>Sakshee</a:t>
            </a:r>
            <a:r>
              <a:rPr lang="en-US" dirty="0"/>
              <a:t> </a:t>
            </a:r>
            <a:r>
              <a:rPr lang="en-US" dirty="0" err="1"/>
              <a:t>Sree</a:t>
            </a:r>
            <a:r>
              <a:rPr lang="en-US" dirty="0"/>
              <a:t>(BFT/18/202)</a:t>
            </a:r>
            <a:endParaRPr lang="en-US" dirty="0"/>
          </a:p>
          <a:p>
            <a:pPr algn="r"/>
            <a:endParaRPr lang="en-US" dirty="0"/>
          </a:p>
        </p:txBody>
      </p:sp>
      <p:sp>
        <p:nvSpPr>
          <p:cNvPr id="4" name="TextBox 3"/>
          <p:cNvSpPr txBox="1"/>
          <p:nvPr/>
        </p:nvSpPr>
        <p:spPr>
          <a:xfrm>
            <a:off x="2392017" y="2951946"/>
            <a:ext cx="8203096" cy="954107"/>
          </a:xfrm>
          <a:prstGeom prst="rect">
            <a:avLst/>
          </a:prstGeom>
          <a:noFill/>
        </p:spPr>
        <p:txBody>
          <a:bodyPr wrap="square" rtlCol="0">
            <a:spAutoFit/>
          </a:bodyPr>
          <a:lstStyle/>
          <a:p>
            <a:pPr algn="ctr"/>
            <a:r>
              <a:rPr lang="en-IN" sz="2800" dirty="0"/>
              <a:t>Smart Shoes For Blind People Using Ultrasonic Sensor And Vibration Motor </a:t>
            </a:r>
            <a:endParaRPr lang="en-IN" sz="2800" dirty="0"/>
          </a:p>
        </p:txBody>
      </p:sp>
      <p:pic>
        <p:nvPicPr>
          <p:cNvPr id="6" name="Picture 5" descr="A picture containing text&#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0536" y="419068"/>
            <a:ext cx="1545256" cy="1223965"/>
          </a:xfrm>
          <a:prstGeom prst="rect">
            <a:avLst/>
          </a:prstGeom>
        </p:spPr>
      </p:pic>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364" y="4533072"/>
            <a:ext cx="3790950" cy="2076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4562"/>
          </a:xfrm>
        </p:spPr>
        <p:txBody>
          <a:bodyPr>
            <a:normAutofit/>
          </a:bodyPr>
          <a:lstStyle/>
          <a:p>
            <a:r>
              <a:rPr lang="en-IN" sz="3600" dirty="0">
                <a:latin typeface="Century" panose="02040604050505020304" pitchFamily="18" charset="0"/>
              </a:rPr>
              <a:t>Working Of Smart Shoes</a:t>
            </a:r>
            <a:endParaRPr lang="en-IN" sz="3600" dirty="0">
              <a:latin typeface="Century" panose="02040604050505020304" pitchFamily="18" charset="0"/>
            </a:endParaRPr>
          </a:p>
        </p:txBody>
      </p:sp>
      <p:sp>
        <p:nvSpPr>
          <p:cNvPr id="3" name="TextBox 2"/>
          <p:cNvSpPr txBox="1"/>
          <p:nvPr/>
        </p:nvSpPr>
        <p:spPr>
          <a:xfrm>
            <a:off x="838200" y="1616766"/>
            <a:ext cx="10886660" cy="513243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1700" dirty="0"/>
              <a:t>The main objective is to help visually challenged people to navigate with ease using advance technology. In this technology controlled world, where people strive to live independently, this project proposes an ultrasonic shoe for blind people to help them gain personal independence. Since this is economical and not bulky, one can make use of it easily.</a:t>
            </a:r>
            <a:endParaRPr lang="en-IN" sz="1700" dirty="0"/>
          </a:p>
          <a:p>
            <a:pPr marL="285750" indent="-285750">
              <a:lnSpc>
                <a:spcPct val="150000"/>
              </a:lnSpc>
              <a:buFont typeface="Arial" panose="020B0604020202020204" pitchFamily="34" charset="0"/>
              <a:buChar char="•"/>
            </a:pPr>
            <a:r>
              <a:rPr lang="en-IN" sz="1700" dirty="0"/>
              <a:t>This shoe is especially designed for blind people that allows them to sense objects before their shoes touch them.</a:t>
            </a:r>
            <a:endParaRPr lang="en-IN" sz="1700" dirty="0"/>
          </a:p>
          <a:p>
            <a:pPr marL="285750" indent="-285750">
              <a:lnSpc>
                <a:spcPct val="150000"/>
              </a:lnSpc>
              <a:buFont typeface="Arial" panose="020B0604020202020204" pitchFamily="34" charset="0"/>
              <a:buChar char="•"/>
            </a:pPr>
            <a:r>
              <a:rPr lang="en-IN" sz="1700" dirty="0"/>
              <a:t>Our proposed project first uses ultrasonic sensor to detect obstacles without touching it using ultrasonic waves. On sensing obstacles the sensor passes this data to the microcontroller.</a:t>
            </a:r>
            <a:endParaRPr lang="en-IN" sz="1700" dirty="0"/>
          </a:p>
          <a:p>
            <a:pPr marL="285750" indent="-285750">
              <a:lnSpc>
                <a:spcPct val="150000"/>
              </a:lnSpc>
              <a:buFont typeface="Arial" panose="020B0604020202020204" pitchFamily="34" charset="0"/>
              <a:buChar char="•"/>
            </a:pPr>
            <a:r>
              <a:rPr lang="en-IN" sz="1700" dirty="0"/>
              <a:t> The microcontroller then processes this data and calculates if the obstacle is close enough. If the obstacle is far the circuit does nothing but If the obstacle is close the microcontroller sends a signal to sound a buzzer and a LED Light turns red and the vibration motor starts vibrating . </a:t>
            </a:r>
            <a:endParaRPr lang="en-IN" sz="1700" dirty="0"/>
          </a:p>
          <a:p>
            <a:pPr marL="285750" indent="-285750">
              <a:lnSpc>
                <a:spcPct val="150000"/>
              </a:lnSpc>
              <a:buFont typeface="Arial" panose="020B0604020202020204" pitchFamily="34" charset="0"/>
              <a:buChar char="•"/>
            </a:pPr>
            <a:r>
              <a:rPr lang="en-IN" sz="1700" dirty="0"/>
              <a:t>Ultrasonic sensor is used to detect any obstacle in front of blind person. It has Detection Distance of 2cm-50cm so whenever there is some obstacle in this range it will alert the blind person. </a:t>
            </a:r>
            <a:br>
              <a:rPr lang="en-IN" sz="1600" dirty="0"/>
            </a:br>
            <a:endParaRPr lang="en-I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3832"/>
          </a:xfrm>
        </p:spPr>
        <p:txBody>
          <a:bodyPr>
            <a:normAutofit/>
          </a:bodyPr>
          <a:lstStyle/>
          <a:p>
            <a:r>
              <a:rPr lang="en-IN" sz="3600" dirty="0">
                <a:latin typeface="Century" panose="02040604050505020304" pitchFamily="18" charset="0"/>
              </a:rPr>
              <a:t>Components Used</a:t>
            </a:r>
            <a:endParaRPr lang="en-IN" sz="3600" dirty="0">
              <a:latin typeface="Century" panose="02040604050505020304" pitchFamily="18" charset="0"/>
            </a:endParaRPr>
          </a:p>
        </p:txBody>
      </p:sp>
      <p:pic>
        <p:nvPicPr>
          <p:cNvPr id="4" name="Picture 3" descr="Tabl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80689" y="1677591"/>
            <a:ext cx="8591974" cy="481528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931" y="431387"/>
            <a:ext cx="10515600" cy="814318"/>
          </a:xfrm>
        </p:spPr>
        <p:txBody>
          <a:bodyPr>
            <a:normAutofit/>
          </a:bodyPr>
          <a:lstStyle/>
          <a:p>
            <a:r>
              <a:rPr lang="en-IN" sz="3600" dirty="0">
                <a:latin typeface="Century" panose="02040604050505020304" pitchFamily="18" charset="0"/>
              </a:rPr>
              <a:t>Circuit Diagram Before Stimulation</a:t>
            </a:r>
            <a:endParaRPr lang="en-IN" sz="3600" dirty="0">
              <a:latin typeface="Century" panose="02040604050505020304" pitchFamily="18" charset="0"/>
            </a:endParaRPr>
          </a:p>
        </p:txBody>
      </p:sp>
      <p:pic>
        <p:nvPicPr>
          <p:cNvPr id="3" name="Picture 2"/>
          <p:cNvPicPr>
            <a:picLocks noChangeAspect="1"/>
          </p:cNvPicPr>
          <p:nvPr/>
        </p:nvPicPr>
        <p:blipFill>
          <a:blip r:embed="rId1"/>
          <a:stretch>
            <a:fillRect/>
          </a:stretch>
        </p:blipFill>
        <p:spPr>
          <a:xfrm>
            <a:off x="287471" y="1707183"/>
            <a:ext cx="11617058" cy="47194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618" y="166344"/>
            <a:ext cx="10515600" cy="814318"/>
          </a:xfrm>
        </p:spPr>
        <p:txBody>
          <a:bodyPr>
            <a:normAutofit/>
          </a:bodyPr>
          <a:lstStyle/>
          <a:p>
            <a:r>
              <a:rPr lang="en-IN" sz="3200" dirty="0">
                <a:latin typeface="Century" panose="02040604050505020304" pitchFamily="18" charset="0"/>
              </a:rPr>
              <a:t>Circuit Diagram After Stimulation</a:t>
            </a:r>
            <a:endParaRPr lang="en-IN" sz="3200" dirty="0">
              <a:latin typeface="Century" panose="02040604050505020304" pitchFamily="18" charset="0"/>
            </a:endParaRPr>
          </a:p>
        </p:txBody>
      </p:sp>
      <p:pic>
        <p:nvPicPr>
          <p:cNvPr id="3" name="Picture 2"/>
          <p:cNvPicPr>
            <a:picLocks noChangeAspect="1"/>
          </p:cNvPicPr>
          <p:nvPr/>
        </p:nvPicPr>
        <p:blipFill rotWithShape="1">
          <a:blip r:embed="rId1"/>
          <a:srcRect l="4453" t="34376" r="23008" b="14167"/>
          <a:stretch>
            <a:fillRect/>
          </a:stretch>
        </p:blipFill>
        <p:spPr>
          <a:xfrm>
            <a:off x="173649" y="1113183"/>
            <a:ext cx="11844702" cy="4726400"/>
          </a:xfrm>
          <a:prstGeom prst="rect">
            <a:avLst/>
          </a:prstGeom>
        </p:spPr>
      </p:pic>
      <p:sp>
        <p:nvSpPr>
          <p:cNvPr id="4" name="TextBox 3"/>
          <p:cNvSpPr txBox="1"/>
          <p:nvPr/>
        </p:nvSpPr>
        <p:spPr>
          <a:xfrm>
            <a:off x="1236801" y="5972105"/>
            <a:ext cx="10515600" cy="923330"/>
          </a:xfrm>
          <a:prstGeom prst="rect">
            <a:avLst/>
          </a:prstGeom>
          <a:noFill/>
        </p:spPr>
        <p:txBody>
          <a:bodyPr wrap="square" rtlCol="0">
            <a:spAutoFit/>
          </a:bodyPr>
          <a:lstStyle/>
          <a:p>
            <a:r>
              <a:rPr lang="en-IN" b="1" dirty="0" err="1"/>
              <a:t>Tinkercad</a:t>
            </a:r>
            <a:r>
              <a:rPr lang="en-IN" b="1" dirty="0"/>
              <a:t> Link </a:t>
            </a:r>
            <a:r>
              <a:rPr lang="en-IN" dirty="0"/>
              <a:t>: </a:t>
            </a:r>
            <a:r>
              <a:rPr lang="en-IN" dirty="0">
                <a:hlinkClick r:id="rId2"/>
              </a:rPr>
              <a:t>https://www.tinkercad.com/things/kphJv35rcWZ-brilliant-albar/editel?sharecode=TFWGJZjtA3dCoDMPepYKy24H65zizRmIi0OmsGXRies</a:t>
            </a:r>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8" y="256559"/>
            <a:ext cx="8275983" cy="854075"/>
          </a:xfrm>
        </p:spPr>
        <p:txBody>
          <a:bodyPr>
            <a:normAutofit/>
          </a:bodyPr>
          <a:lstStyle/>
          <a:p>
            <a:pPr algn="ctr"/>
            <a:r>
              <a:rPr lang="en-IN" sz="3600" dirty="0">
                <a:latin typeface="Century" panose="02040604050505020304" pitchFamily="18" charset="0"/>
              </a:rPr>
              <a:t>Coding</a:t>
            </a:r>
            <a:endParaRPr lang="en-IN" sz="3600" dirty="0">
              <a:latin typeface="Century" panose="02040604050505020304" pitchFamily="18" charset="0"/>
            </a:endParaRPr>
          </a:p>
        </p:txBody>
      </p:sp>
      <p:sp>
        <p:nvSpPr>
          <p:cNvPr id="3" name="TextBox 2"/>
          <p:cNvSpPr txBox="1"/>
          <p:nvPr/>
        </p:nvSpPr>
        <p:spPr>
          <a:xfrm>
            <a:off x="1113183" y="1670194"/>
            <a:ext cx="4015408" cy="4955203"/>
          </a:xfrm>
          <a:prstGeom prst="rect">
            <a:avLst/>
          </a:prstGeom>
          <a:noFill/>
        </p:spPr>
        <p:txBody>
          <a:bodyPr wrap="square" rtlCol="0">
            <a:spAutoFit/>
          </a:bodyPr>
          <a:lstStyle/>
          <a:p>
            <a:r>
              <a:rPr lang="en-IN" sz="1600" dirty="0"/>
              <a:t>#define </a:t>
            </a:r>
            <a:r>
              <a:rPr lang="en-IN" sz="1600" dirty="0" err="1"/>
              <a:t>trigPin</a:t>
            </a:r>
            <a:r>
              <a:rPr lang="en-IN" sz="1600" dirty="0"/>
              <a:t> 11</a:t>
            </a:r>
            <a:endParaRPr lang="en-IN" sz="1600" dirty="0"/>
          </a:p>
          <a:p>
            <a:r>
              <a:rPr lang="en-IN" sz="1600" dirty="0"/>
              <a:t>#define </a:t>
            </a:r>
            <a:r>
              <a:rPr lang="en-IN" sz="1600" dirty="0" err="1"/>
              <a:t>echoPin</a:t>
            </a:r>
            <a:r>
              <a:rPr lang="en-IN" sz="1600" dirty="0"/>
              <a:t> 10</a:t>
            </a:r>
            <a:endParaRPr lang="en-IN" sz="1600" dirty="0"/>
          </a:p>
          <a:p>
            <a:r>
              <a:rPr lang="en-IN" sz="1600" dirty="0"/>
              <a:t>#define motor 7</a:t>
            </a:r>
            <a:endParaRPr lang="en-IN" sz="1600" dirty="0"/>
          </a:p>
          <a:p>
            <a:r>
              <a:rPr lang="en-IN" sz="1600" dirty="0"/>
              <a:t>#define buzzer 4</a:t>
            </a:r>
            <a:endParaRPr lang="en-IN" sz="1600" dirty="0"/>
          </a:p>
          <a:p>
            <a:endParaRPr lang="en-IN" sz="1600" dirty="0"/>
          </a:p>
          <a:p>
            <a:r>
              <a:rPr lang="en-IN" sz="1600" dirty="0"/>
              <a:t>void setup()</a:t>
            </a:r>
            <a:endParaRPr lang="en-IN" sz="1600" dirty="0"/>
          </a:p>
          <a:p>
            <a:r>
              <a:rPr lang="en-IN" sz="1600" dirty="0"/>
              <a:t>{</a:t>
            </a:r>
            <a:endParaRPr lang="en-IN" sz="1600" dirty="0"/>
          </a:p>
          <a:p>
            <a:r>
              <a:rPr lang="en-IN" sz="1600" dirty="0"/>
              <a:t>  </a:t>
            </a:r>
            <a:r>
              <a:rPr lang="en-IN" sz="1600" dirty="0" err="1"/>
              <a:t>pinMode</a:t>
            </a:r>
            <a:r>
              <a:rPr lang="en-IN" sz="1600" dirty="0"/>
              <a:t>(</a:t>
            </a:r>
            <a:r>
              <a:rPr lang="en-IN" sz="1600" dirty="0" err="1"/>
              <a:t>trigPin</a:t>
            </a:r>
            <a:r>
              <a:rPr lang="en-IN" sz="1600" dirty="0"/>
              <a:t>, OUTPUT);</a:t>
            </a:r>
            <a:endParaRPr lang="en-IN" sz="1600" dirty="0"/>
          </a:p>
          <a:p>
            <a:r>
              <a:rPr lang="en-IN" sz="1600" dirty="0"/>
              <a:t>  </a:t>
            </a:r>
            <a:r>
              <a:rPr lang="en-IN" sz="1600" dirty="0" err="1"/>
              <a:t>pinMode</a:t>
            </a:r>
            <a:r>
              <a:rPr lang="en-IN" sz="1600" dirty="0"/>
              <a:t>(</a:t>
            </a:r>
            <a:r>
              <a:rPr lang="en-IN" sz="1600" dirty="0" err="1"/>
              <a:t>echoPin</a:t>
            </a:r>
            <a:r>
              <a:rPr lang="en-IN" sz="1600" dirty="0"/>
              <a:t>, INPUT);</a:t>
            </a:r>
            <a:endParaRPr lang="en-IN" sz="1600" dirty="0"/>
          </a:p>
          <a:p>
            <a:r>
              <a:rPr lang="en-IN" sz="1600" dirty="0"/>
              <a:t>  </a:t>
            </a:r>
            <a:r>
              <a:rPr lang="en-IN" sz="1600" dirty="0" err="1"/>
              <a:t>pinMode</a:t>
            </a:r>
            <a:r>
              <a:rPr lang="en-IN" sz="1600" dirty="0"/>
              <a:t>(motor, OUTPUT);</a:t>
            </a:r>
            <a:endParaRPr lang="en-IN" sz="1600" dirty="0"/>
          </a:p>
          <a:p>
            <a:r>
              <a:rPr lang="en-IN" sz="1600" dirty="0"/>
              <a:t>  </a:t>
            </a:r>
            <a:r>
              <a:rPr lang="en-IN" sz="1600" dirty="0" err="1"/>
              <a:t>pinMode</a:t>
            </a:r>
            <a:r>
              <a:rPr lang="en-IN" sz="1600" dirty="0"/>
              <a:t>(buzzer, OUTPUT);</a:t>
            </a:r>
            <a:endParaRPr lang="en-IN" sz="1600" dirty="0"/>
          </a:p>
          <a:p>
            <a:r>
              <a:rPr lang="en-IN" sz="1600" dirty="0"/>
              <a:t>}</a:t>
            </a:r>
            <a:endParaRPr lang="en-IN" sz="1600" dirty="0"/>
          </a:p>
          <a:p>
            <a:endParaRPr lang="en-IN" sz="1600" dirty="0"/>
          </a:p>
          <a:p>
            <a:r>
              <a:rPr lang="en-IN" sz="1600" dirty="0"/>
              <a:t>void loop()</a:t>
            </a:r>
            <a:endParaRPr lang="en-IN" sz="1600" dirty="0"/>
          </a:p>
          <a:p>
            <a:r>
              <a:rPr lang="en-IN" sz="1600" dirty="0"/>
              <a:t>{</a:t>
            </a:r>
            <a:endParaRPr lang="en-IN" sz="1600" dirty="0"/>
          </a:p>
          <a:p>
            <a:r>
              <a:rPr lang="en-IN" sz="1600" dirty="0"/>
              <a:t>long duration, distance;</a:t>
            </a:r>
            <a:endParaRPr lang="en-IN" sz="1600" dirty="0"/>
          </a:p>
          <a:p>
            <a:r>
              <a:rPr lang="en-IN" sz="1600" dirty="0" err="1"/>
              <a:t>digitalWrite</a:t>
            </a:r>
            <a:r>
              <a:rPr lang="en-IN" sz="1600" dirty="0"/>
              <a:t>(</a:t>
            </a:r>
            <a:r>
              <a:rPr lang="en-IN" sz="1600" dirty="0" err="1"/>
              <a:t>trigPin</a:t>
            </a:r>
            <a:r>
              <a:rPr lang="en-IN" sz="1600" dirty="0"/>
              <a:t>, LOW);</a:t>
            </a:r>
            <a:endParaRPr lang="en-IN" sz="1600" dirty="0"/>
          </a:p>
          <a:p>
            <a:r>
              <a:rPr lang="en-IN" sz="1600" dirty="0" err="1"/>
              <a:t>delayMicroseconds</a:t>
            </a:r>
            <a:r>
              <a:rPr lang="en-IN" sz="1600" dirty="0"/>
              <a:t>(2);</a:t>
            </a:r>
            <a:endParaRPr lang="en-IN" sz="1600" dirty="0"/>
          </a:p>
          <a:p>
            <a:endParaRPr lang="en-IN" sz="1400" dirty="0"/>
          </a:p>
          <a:p>
            <a:r>
              <a:rPr lang="en-IN" sz="1400" dirty="0"/>
              <a:t> </a:t>
            </a:r>
            <a:endParaRPr lang="en-IN" sz="1400" dirty="0"/>
          </a:p>
        </p:txBody>
      </p:sp>
      <p:sp>
        <p:nvSpPr>
          <p:cNvPr id="4" name="TextBox 3"/>
          <p:cNvSpPr txBox="1"/>
          <p:nvPr/>
        </p:nvSpPr>
        <p:spPr>
          <a:xfrm>
            <a:off x="6255025" y="1680865"/>
            <a:ext cx="5565913" cy="4493538"/>
          </a:xfrm>
          <a:prstGeom prst="rect">
            <a:avLst/>
          </a:prstGeom>
          <a:noFill/>
        </p:spPr>
        <p:txBody>
          <a:bodyPr wrap="square" rtlCol="0">
            <a:spAutoFit/>
          </a:bodyPr>
          <a:lstStyle/>
          <a:p>
            <a:r>
              <a:rPr lang="en-IN" sz="1600" dirty="0" err="1"/>
              <a:t>digitalWrite</a:t>
            </a:r>
            <a:r>
              <a:rPr lang="en-IN" sz="1600" dirty="0"/>
              <a:t>(</a:t>
            </a:r>
            <a:r>
              <a:rPr lang="en-IN" sz="1600" dirty="0" err="1"/>
              <a:t>trigPin</a:t>
            </a:r>
            <a:r>
              <a:rPr lang="en-IN" sz="1600" dirty="0"/>
              <a:t>, HIGH);</a:t>
            </a:r>
            <a:endParaRPr lang="en-IN" sz="1600" dirty="0"/>
          </a:p>
          <a:p>
            <a:r>
              <a:rPr lang="en-IN" sz="1600" dirty="0" err="1"/>
              <a:t>delayMicroseconds</a:t>
            </a:r>
            <a:r>
              <a:rPr lang="en-IN" sz="1600" dirty="0"/>
              <a:t>(10);</a:t>
            </a:r>
            <a:endParaRPr lang="en-IN" sz="1600" dirty="0"/>
          </a:p>
          <a:p>
            <a:r>
              <a:rPr lang="en-IN" sz="1600" dirty="0" err="1"/>
              <a:t>digitalWrite</a:t>
            </a:r>
            <a:r>
              <a:rPr lang="en-IN" sz="1600" dirty="0"/>
              <a:t>(</a:t>
            </a:r>
            <a:r>
              <a:rPr lang="en-IN" sz="1600" dirty="0" err="1"/>
              <a:t>trigPin</a:t>
            </a:r>
            <a:r>
              <a:rPr lang="en-IN" sz="1600" dirty="0"/>
              <a:t>, LOW);</a:t>
            </a:r>
            <a:endParaRPr lang="en-IN" sz="1600" dirty="0"/>
          </a:p>
          <a:p>
            <a:r>
              <a:rPr lang="en-IN" sz="1400" dirty="0"/>
              <a:t>  </a:t>
            </a:r>
            <a:endParaRPr lang="en-IN" sz="1600" dirty="0"/>
          </a:p>
          <a:p>
            <a:r>
              <a:rPr lang="en-IN" sz="1600" dirty="0"/>
              <a:t>duration = </a:t>
            </a:r>
            <a:r>
              <a:rPr lang="en-IN" sz="1600" dirty="0" err="1"/>
              <a:t>pulseIn</a:t>
            </a:r>
            <a:r>
              <a:rPr lang="en-IN" sz="1600" dirty="0"/>
              <a:t>(</a:t>
            </a:r>
            <a:r>
              <a:rPr lang="en-IN" sz="1600" dirty="0" err="1"/>
              <a:t>echoPin</a:t>
            </a:r>
            <a:r>
              <a:rPr lang="en-IN" sz="1600" dirty="0"/>
              <a:t>, HIGH);</a:t>
            </a:r>
            <a:endParaRPr lang="en-IN" sz="1600" dirty="0"/>
          </a:p>
          <a:p>
            <a:r>
              <a:rPr lang="en-IN" sz="1600" dirty="0"/>
              <a:t>distance = (duration/2) / 29.1;  </a:t>
            </a:r>
            <a:endParaRPr lang="en-IN" sz="1600" dirty="0"/>
          </a:p>
          <a:p>
            <a:r>
              <a:rPr lang="en-IN" sz="1600" dirty="0"/>
              <a:t>if (distance &lt;= 50)</a:t>
            </a:r>
            <a:endParaRPr lang="en-IN" sz="1600" dirty="0"/>
          </a:p>
          <a:p>
            <a:r>
              <a:rPr lang="en-IN" sz="1600" dirty="0"/>
              <a:t>{</a:t>
            </a:r>
            <a:endParaRPr lang="en-IN" sz="1600" dirty="0"/>
          </a:p>
          <a:p>
            <a:r>
              <a:rPr lang="en-IN" sz="1600" dirty="0"/>
              <a:t>  </a:t>
            </a:r>
            <a:r>
              <a:rPr lang="en-IN" sz="1600" dirty="0" err="1"/>
              <a:t>digitalWrite</a:t>
            </a:r>
            <a:r>
              <a:rPr lang="en-IN" sz="1600" dirty="0"/>
              <a:t>(motor, HIGH);</a:t>
            </a:r>
            <a:endParaRPr lang="en-IN" sz="1600" dirty="0"/>
          </a:p>
          <a:p>
            <a:r>
              <a:rPr lang="en-IN" sz="1600" dirty="0"/>
              <a:t>  </a:t>
            </a:r>
            <a:r>
              <a:rPr lang="en-IN" sz="1600" dirty="0" err="1"/>
              <a:t>digitalWrite</a:t>
            </a:r>
            <a:r>
              <a:rPr lang="en-IN" sz="1600" dirty="0"/>
              <a:t>(buzzer, HIGH); </a:t>
            </a:r>
            <a:endParaRPr lang="en-IN" sz="1600" dirty="0"/>
          </a:p>
          <a:p>
            <a:r>
              <a:rPr lang="en-IN" sz="1600" dirty="0"/>
              <a:t>} </a:t>
            </a:r>
            <a:endParaRPr lang="en-IN" sz="1600" dirty="0"/>
          </a:p>
          <a:p>
            <a:r>
              <a:rPr lang="en-IN" sz="1600" dirty="0"/>
              <a:t>  else</a:t>
            </a:r>
            <a:endParaRPr lang="en-IN" sz="1600" dirty="0"/>
          </a:p>
          <a:p>
            <a:r>
              <a:rPr lang="en-IN" sz="1600" dirty="0"/>
              <a:t>  { </a:t>
            </a:r>
            <a:endParaRPr lang="en-IN" sz="1600" dirty="0"/>
          </a:p>
          <a:p>
            <a:r>
              <a:rPr lang="en-IN" sz="1600" dirty="0"/>
              <a:t>  </a:t>
            </a:r>
            <a:r>
              <a:rPr lang="en-IN" sz="1600" dirty="0" err="1"/>
              <a:t>digitalWrite</a:t>
            </a:r>
            <a:r>
              <a:rPr lang="en-IN" sz="1600" dirty="0"/>
              <a:t>(motor, LOW);</a:t>
            </a:r>
            <a:endParaRPr lang="en-IN" sz="1600" dirty="0"/>
          </a:p>
          <a:p>
            <a:r>
              <a:rPr lang="en-IN" sz="1600" dirty="0"/>
              <a:t>  </a:t>
            </a:r>
            <a:r>
              <a:rPr lang="en-IN" sz="1600" dirty="0" err="1"/>
              <a:t>digitalWrite</a:t>
            </a:r>
            <a:r>
              <a:rPr lang="en-IN" sz="1600" dirty="0"/>
              <a:t>(buzzer, LOW);</a:t>
            </a:r>
            <a:endParaRPr lang="en-IN" sz="1600" dirty="0"/>
          </a:p>
          <a:p>
            <a:r>
              <a:rPr lang="en-IN" sz="1600" dirty="0"/>
              <a:t>} </a:t>
            </a:r>
            <a:endParaRPr lang="en-IN" sz="1600" dirty="0"/>
          </a:p>
          <a:p>
            <a:r>
              <a:rPr lang="en-IN" sz="1600" dirty="0"/>
              <a:t>  delay(500);</a:t>
            </a:r>
            <a:endParaRPr lang="en-IN" sz="1600" dirty="0"/>
          </a:p>
          <a:p>
            <a:r>
              <a:rPr lang="en-IN" sz="1600" dirty="0"/>
              <a:t>}</a:t>
            </a:r>
            <a:endParaRPr lang="en-IN"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6110"/>
          </a:xfrm>
        </p:spPr>
        <p:txBody>
          <a:bodyPr>
            <a:normAutofit/>
          </a:bodyPr>
          <a:lstStyle/>
          <a:p>
            <a:r>
              <a:rPr lang="en-IN" sz="3600" dirty="0" err="1">
                <a:latin typeface="Century" panose="02040604050505020304" pitchFamily="18" charset="0"/>
              </a:rPr>
              <a:t>Tinkercad</a:t>
            </a:r>
            <a:r>
              <a:rPr lang="en-IN" sz="3600" dirty="0">
                <a:latin typeface="Century" panose="02040604050505020304" pitchFamily="18" charset="0"/>
              </a:rPr>
              <a:t> Link</a:t>
            </a:r>
            <a:endParaRPr lang="en-IN" sz="3600" dirty="0">
              <a:latin typeface="Century" panose="02040604050505020304" pitchFamily="18" charset="0"/>
            </a:endParaRPr>
          </a:p>
        </p:txBody>
      </p:sp>
      <p:sp>
        <p:nvSpPr>
          <p:cNvPr id="3" name="TextBox 2"/>
          <p:cNvSpPr txBox="1"/>
          <p:nvPr/>
        </p:nvSpPr>
        <p:spPr>
          <a:xfrm>
            <a:off x="838200" y="1775791"/>
            <a:ext cx="9432235" cy="923330"/>
          </a:xfrm>
          <a:prstGeom prst="rect">
            <a:avLst/>
          </a:prstGeom>
          <a:noFill/>
        </p:spPr>
        <p:txBody>
          <a:bodyPr wrap="square" rtlCol="0">
            <a:spAutoFit/>
          </a:bodyPr>
          <a:lstStyle/>
          <a:p>
            <a:r>
              <a:rPr lang="en-IN" dirty="0">
                <a:hlinkClick r:id="rId1"/>
              </a:rPr>
              <a:t>https://www.tinkercad.com/things/kphJv35rcWZ-brilliant-albar/editel?sharecode=TFWGJZjtA3dCoDMPepYKy24H65zizRmIi0OmsGXRies</a:t>
            </a:r>
            <a:endParaRPr lang="en-IN" dirty="0"/>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2288</Words>
  <Application>WPS Presentation</Application>
  <PresentationFormat>Widescreen</PresentationFormat>
  <Paragraphs>73</Paragraphs>
  <Slides>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Arial</vt:lpstr>
      <vt:lpstr>SimSun</vt:lpstr>
      <vt:lpstr>Wingdings</vt:lpstr>
      <vt:lpstr>Century</vt:lpstr>
      <vt:lpstr>Calibri</vt:lpstr>
      <vt:lpstr>Microsoft YaHei</vt:lpstr>
      <vt:lpstr>Arial Unicode MS</vt:lpstr>
      <vt:lpstr>Calibri Light</vt:lpstr>
      <vt:lpstr>Office Theme</vt:lpstr>
      <vt:lpstr>Internet Of Things Jury Assignment</vt:lpstr>
      <vt:lpstr>Working Of Smart Shoes</vt:lpstr>
      <vt:lpstr>Components Used</vt:lpstr>
      <vt:lpstr>Circuit Diagram Before Stimulation</vt:lpstr>
      <vt:lpstr>Circuit Diagram After Stimulation</vt:lpstr>
      <vt:lpstr>Coding</vt:lpstr>
      <vt:lpstr>Tinkercad Link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Saakshi Singh</dc:creator>
  <cp:lastModifiedBy>Saaks</cp:lastModifiedBy>
  <cp:revision>7</cp:revision>
  <dcterms:created xsi:type="dcterms:W3CDTF">2021-01-07T10:09:00Z</dcterms:created>
  <dcterms:modified xsi:type="dcterms:W3CDTF">2021-10-31T11:23:49Z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2CF790E10A35441CB786A959D1C1D5AD</vt:lpwstr>
  </property>
  <property fmtid="{D5CDD505-2E9C-101B-9397-08002B2CF9AE}" pid="3" name="KSOProductBuildVer">
    <vt:lpwstr>1033-11.2.0.10351</vt:lpwstr>
  </property>
</Properties>
</file>