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2458-80DC-41CE-8CAC-517BFFB19FA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925F3D0-0760-4325-9B2F-E46B06EA241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8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2458-80DC-41CE-8CAC-517BFFB19FA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F3D0-0760-4325-9B2F-E46B06EA2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83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2458-80DC-41CE-8CAC-517BFFB19FA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F3D0-0760-4325-9B2F-E46B06EA2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0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2458-80DC-41CE-8CAC-517BFFB19FA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F3D0-0760-4325-9B2F-E46B06EA241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1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2458-80DC-41CE-8CAC-517BFFB19FA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F3D0-0760-4325-9B2F-E46B06EA2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9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2458-80DC-41CE-8CAC-517BFFB19FA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F3D0-0760-4325-9B2F-E46B06EA241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1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2458-80DC-41CE-8CAC-517BFFB19FA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F3D0-0760-4325-9B2F-E46B06EA2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70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2458-80DC-41CE-8CAC-517BFFB19FA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F3D0-0760-4325-9B2F-E46B06EA241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5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2458-80DC-41CE-8CAC-517BFFB19FA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F3D0-0760-4325-9B2F-E46B06EA2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2458-80DC-41CE-8CAC-517BFFB19FA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F3D0-0760-4325-9B2F-E46B06EA2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2458-80DC-41CE-8CAC-517BFFB19FA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F3D0-0760-4325-9B2F-E46B06EA2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0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9C12458-80DC-41CE-8CAC-517BFFB19FA9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F3D0-0760-4325-9B2F-E46B06EA241C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1852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40527"/>
            <a:ext cx="6758274" cy="132826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Constantia" panose="02030602050306030303" pitchFamily="18" charset="0"/>
              </a:rPr>
              <a:t>Diabetes Prediction Using Machine Learning</a:t>
            </a:r>
            <a:endParaRPr lang="en-IN" sz="4800" dirty="0"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2756263"/>
            <a:ext cx="8543109" cy="146304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at </a:t>
            </a:r>
          </a:p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Exposys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Labs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8147" y="5212080"/>
            <a:ext cx="524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ahnschrift SemiLight" panose="020B0502040204020203" pitchFamily="34" charset="0"/>
              </a:rPr>
              <a:t>Presented by: Sakshee </a:t>
            </a:r>
            <a:r>
              <a:rPr lang="en-US" sz="2000" dirty="0" err="1">
                <a:solidFill>
                  <a:srgbClr val="FFFF00"/>
                </a:solidFill>
                <a:latin typeface="Bahnschrift SemiLight" panose="020B0502040204020203" pitchFamily="34" charset="0"/>
              </a:rPr>
              <a:t>Yande</a:t>
            </a:r>
            <a:endParaRPr lang="en-IN" sz="2000" dirty="0">
              <a:solidFill>
                <a:srgbClr val="FFFF00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76103" y="483326"/>
            <a:ext cx="9094036" cy="5566618"/>
          </a:xfrm>
        </p:spPr>
        <p:txBody>
          <a:bodyPr>
            <a:normAutofit/>
          </a:bodyPr>
          <a:lstStyle/>
          <a:p>
            <a:pPr marL="616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Constantia" panose="02030602050306030303" pitchFamily="18" charset="0"/>
              </a:rPr>
              <a:t>THANK YOU !</a:t>
            </a:r>
            <a:endParaRPr lang="en-IN" sz="6000" b="1" dirty="0">
              <a:solidFill>
                <a:srgbClr val="FFFF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26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613954"/>
            <a:ext cx="7958331" cy="79683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onstantia" panose="02030602050306030303" pitchFamily="18" charset="0"/>
              </a:rPr>
              <a:t>Why Predict Diabetes?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046" y="1515291"/>
            <a:ext cx="8898093" cy="49900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is a chronic disease affecting millions worldwide.</a:t>
            </a:r>
          </a:p>
          <a:p>
            <a:pPr marL="616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global prevalence and impact of diabetes on various age groups.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prediction can help manage or prevent severe complications.</a:t>
            </a:r>
          </a:p>
          <a:p>
            <a:pPr marL="616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the importance of early detection in improving health outcomes and reducing risks.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Develop a model to predict diabetes with high accuracy.</a:t>
            </a:r>
          </a:p>
          <a:p>
            <a:pPr marL="616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the aim to create a reliable machine learning model for diabetes prediction.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4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483326"/>
            <a:ext cx="7958331" cy="92746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onstantia" panose="02030602050306030303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914400"/>
            <a:ext cx="10149840" cy="5826034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Pima Indians Diabetes Dataset</a:t>
            </a:r>
          </a:p>
          <a:p>
            <a:pPr marL="616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specifically designed for diabetes prediction and is widely used for machine learning tasks.</a:t>
            </a:r>
          </a:p>
          <a:p>
            <a:pPr lvl="0"/>
            <a:r>
              <a:rPr lang="en-I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768 samples, 8 features</a:t>
            </a:r>
          </a:p>
          <a:p>
            <a:pPr marL="6160" lvl="0" indent="0"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manageable dataset size, with sufficient features to train and evaluate a model effectively.</a:t>
            </a:r>
          </a:p>
          <a:p>
            <a:r>
              <a:rPr lang="en-I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Glucose, Blood Pressure, BMI, etc.</a:t>
            </a:r>
          </a:p>
          <a:p>
            <a:pPr marL="616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represent critical health metrics closely related to diabetes.</a:t>
            </a:r>
          </a:p>
          <a:p>
            <a:r>
              <a:rPr lang="en-I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Diabetes outcome (1 = Positive, 0 = Negative)</a:t>
            </a:r>
          </a:p>
          <a:p>
            <a:pPr marL="616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target: whether a person has diabetes or not.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958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22515"/>
            <a:ext cx="7958331" cy="75764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onstantia" panose="02030602050306030303" pitchFamily="18" charset="0"/>
              </a:rPr>
              <a:t>Data Preprocessing</a:t>
            </a:r>
            <a:endParaRPr lang="en-IN" sz="36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1" y="1280161"/>
            <a:ext cx="8871968" cy="5577839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pPr marL="6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replaced missing or zero values in critical features (e.g., Glucose, Blood Pressure) with the mean of the respective column.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</a:t>
            </a:r>
          </a:p>
          <a:p>
            <a:pPr marL="6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features to a standard range using standard scaling (mean = 0, standard deviation = 1). This step ensures uniformity and optimizes model performance.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the dataset into training and testing sets: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of the data used to train the model.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20% of the data used for evaluating the model's performance.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22514"/>
            <a:ext cx="7958331" cy="67926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onstantia" panose="02030602050306030303" pitchFamily="18" charset="0"/>
              </a:rPr>
              <a:t>Machine Learning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075464"/>
              </p:ext>
            </p:extLst>
          </p:nvPr>
        </p:nvGraphicFramePr>
        <p:xfrm>
          <a:off x="1684334" y="1698171"/>
          <a:ext cx="8885804" cy="9535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902">
                  <a:extLst>
                    <a:ext uri="{9D8B030D-6E8A-4147-A177-3AD203B41FA5}">
                      <a16:colId xmlns:a16="http://schemas.microsoft.com/office/drawing/2014/main" val="862422574"/>
                    </a:ext>
                  </a:extLst>
                </a:gridCol>
                <a:gridCol w="4442902">
                  <a:extLst>
                    <a:ext uri="{9D8B030D-6E8A-4147-A177-3AD203B41FA5}">
                      <a16:colId xmlns:a16="http://schemas.microsoft.com/office/drawing/2014/main" val="1793944169"/>
                    </a:ext>
                  </a:extLst>
                </a:gridCol>
              </a:tblGrid>
              <a:tr h="4767829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Algorithm: 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  <a:r>
                        <a:rPr lang="en-US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b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Selected for its robustness and ability to handle classification problems effectively.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 for Selection: 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Capable of dealing with non-linear relationships in the data.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feature importance, which helps in identifying the most significant predictors of diabetes.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Steps: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Initialized a Random Forest Classifier with default parameters for simplicity.</a:t>
                      </a:r>
                    </a:p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Trained the model using the processed training dataset.</a:t>
                      </a:r>
                    </a:p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Tuned hyper-parameters to optimize model performance.</a:t>
                      </a:r>
                    </a:p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Advantages of Random Forest:</a:t>
                      </a:r>
                    </a:p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due to ensemble learning.</a:t>
                      </a:r>
                      <a:r>
                        <a:rPr lang="en-US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the risk of overfitting by averaging predictions.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665253"/>
                  </a:ext>
                </a:extLst>
              </a:tr>
              <a:tr h="47678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68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5315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74766"/>
            <a:ext cx="7958331" cy="78377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onstantia" panose="02030602050306030303" pitchFamily="18" charset="0"/>
              </a:rP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982" y="182880"/>
            <a:ext cx="9248503" cy="63616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a high accuracy score, indicating the model's effectiveness in predicting diabetes correctly.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and F1-Score: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 of correctly predicted positive observations out of total predicted positives.</a:t>
            </a:r>
          </a:p>
          <a:p>
            <a:pPr marL="6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(Sensitivity):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 of actual positives identified correctly by the model.</a:t>
            </a:r>
          </a:p>
          <a:p>
            <a:pPr marL="6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Harmonic mean of precision and recall, balancing the trade-off between them.</a:t>
            </a:r>
          </a:p>
          <a:p>
            <a:pPr algn="ctr"/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387737" y="4911637"/>
            <a:ext cx="0" cy="313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55817" y="5225145"/>
            <a:ext cx="7589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55817" y="5225145"/>
            <a:ext cx="0" cy="418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17966" y="46765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72595" y="5225145"/>
            <a:ext cx="0" cy="418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63544" y="5199018"/>
            <a:ext cx="0" cy="418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032274" y="5225145"/>
            <a:ext cx="0" cy="418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0158" y="5711428"/>
            <a:ext cx="1000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 Positives (TP)      True Negatives (TN)         False Positives (FP)          False Negatives (FN)</a:t>
            </a:r>
          </a:p>
        </p:txBody>
      </p:sp>
    </p:spTree>
    <p:extLst>
      <p:ext uri="{BB962C8B-B14F-4D97-AF65-F5344CB8AC3E}">
        <p14:creationId xmlns:p14="http://schemas.microsoft.com/office/powerpoint/2010/main" val="33304271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158620"/>
            <a:ext cx="7958331" cy="123910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onstantia" panose="02030602050306030303" pitchFamily="18" charset="0"/>
              </a:rPr>
              <a:t>Insights Through Visualizations</a:t>
            </a:r>
          </a:p>
        </p:txBody>
      </p:sp>
      <p:pic>
        <p:nvPicPr>
          <p:cNvPr id="5" name="Content Placeholder 4" descr="A blue squares with white text">
            <a:extLst>
              <a:ext uri="{FF2B5EF4-FFF2-40B4-BE49-F238E27FC236}">
                <a16:creationId xmlns:a16="http://schemas.microsoft.com/office/drawing/2014/main" id="{A19057DE-D404-EFE1-B8A0-8772B9004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85" y="858417"/>
            <a:ext cx="3209247" cy="2709604"/>
          </a:xfrm>
        </p:spPr>
      </p:pic>
      <p:pic>
        <p:nvPicPr>
          <p:cNvPr id="7" name="Picture 6" descr="A diagram of heatmap&#10;&#10;AI-generated content may be incorrect.">
            <a:extLst>
              <a:ext uri="{FF2B5EF4-FFF2-40B4-BE49-F238E27FC236}">
                <a16:creationId xmlns:a16="http://schemas.microsoft.com/office/drawing/2014/main" id="{7A124966-3875-C1C8-D132-133F2216D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31" y="858417"/>
            <a:ext cx="5088557" cy="3092158"/>
          </a:xfrm>
          <a:prstGeom prst="rect">
            <a:avLst/>
          </a:prstGeom>
        </p:spPr>
      </p:pic>
      <p:pic>
        <p:nvPicPr>
          <p:cNvPr id="9" name="Picture 8" descr="A graph of blue bars with white text">
            <a:extLst>
              <a:ext uri="{FF2B5EF4-FFF2-40B4-BE49-F238E27FC236}">
                <a16:creationId xmlns:a16="http://schemas.microsoft.com/office/drawing/2014/main" id="{69D7D88D-3E34-F65F-03A5-3C132D4296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08" y="3645404"/>
            <a:ext cx="4660287" cy="30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391886"/>
            <a:ext cx="7958331" cy="992777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Constantia" panose="02030602050306030303" pitchFamily="18" charset="0"/>
              </a:rP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10" y="1162594"/>
            <a:ext cx="10006148" cy="5394960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616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High Accuracy: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successfully predicts diabetes with a high degree of accuracy, helping to distinguish between diabetic and non-diabetic individuals.</a:t>
            </a:r>
          </a:p>
          <a:p>
            <a:pPr marL="616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Prediction: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identification of potential diabetes cases can allow for lifestyle changes, timely interventions, and improved health management.</a:t>
            </a:r>
          </a:p>
          <a:p>
            <a:pPr marL="616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Reliability: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Random Forest Classifier provided strong performance due to its ability to handle complex data and avoid overfitting.</a:t>
            </a:r>
          </a:p>
          <a:p>
            <a:r>
              <a:rPr lang="en-IN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616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Other Algorithms: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 with other machine learning algorithms like Support Vector Machines (SVM), Gradient Boosting, or Neural Networks to compare results.</a:t>
            </a:r>
          </a:p>
          <a:p>
            <a:pPr marL="616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Data Preprocessing: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more advanced techniques for handling missing data, outliers, and imbalanced classes to improve model performance.</a:t>
            </a:r>
          </a:p>
          <a:p>
            <a:pPr marL="616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Deployment: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Investigate the potential for integrating the model into healthcare systems for real-time diabetes prediction.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0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35578"/>
            <a:ext cx="7958331" cy="966652"/>
          </a:xfrm>
        </p:spPr>
        <p:txBody>
          <a:bodyPr/>
          <a:lstStyle/>
          <a:p>
            <a:r>
              <a:rPr lang="en-US" sz="3600" b="1" dirty="0">
                <a:latin typeface="Constantia" panose="02030602050306030303" pitchFamily="18" charset="0"/>
              </a:rPr>
              <a:t>References</a:t>
            </a:r>
            <a:endParaRPr lang="en-IN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046" y="1293222"/>
            <a:ext cx="8898093" cy="50553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6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Pima Indians Diabetes Dataset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/UCI Machine Learning Repository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widely used for diabetes prediction tasks and has been extensively researched in machine learning literature.</a:t>
            </a:r>
          </a:p>
          <a:p>
            <a:r>
              <a:rPr lang="en-I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and Tools Used:</a:t>
            </a: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</a:p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6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primary language used for implementing the project and building the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11676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233</TotalTime>
  <Words>712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SemiLight</vt:lpstr>
      <vt:lpstr>Constantia</vt:lpstr>
      <vt:lpstr>MS Shell Dlg 2</vt:lpstr>
      <vt:lpstr>Times New Roman</vt:lpstr>
      <vt:lpstr>Wingdings</vt:lpstr>
      <vt:lpstr>Wingdings 3</vt:lpstr>
      <vt:lpstr>Madison</vt:lpstr>
      <vt:lpstr>Diabetes Prediction Using Machine Learning</vt:lpstr>
      <vt:lpstr>Why Predict Diabetes?</vt:lpstr>
      <vt:lpstr>Dataset Overview</vt:lpstr>
      <vt:lpstr>Data Preprocessing</vt:lpstr>
      <vt:lpstr>Machine Learning Model</vt:lpstr>
      <vt:lpstr>Evaluation Metrics</vt:lpstr>
      <vt:lpstr>Insights Through Visualizations</vt:lpstr>
      <vt:lpstr>Conclusion and 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Machine Learning</dc:title>
  <dc:creator>Sakshee</dc:creator>
  <cp:lastModifiedBy>saksheeyande@outlook.com</cp:lastModifiedBy>
  <cp:revision>10</cp:revision>
  <dcterms:created xsi:type="dcterms:W3CDTF">2025-01-19T11:36:05Z</dcterms:created>
  <dcterms:modified xsi:type="dcterms:W3CDTF">2025-02-01T14:15:24Z</dcterms:modified>
</cp:coreProperties>
</file>