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7" r:id="rId3"/>
    <p:sldId id="268" r:id="rId4"/>
    <p:sldId id="258" r:id="rId5"/>
    <p:sldId id="259" r:id="rId6"/>
    <p:sldId id="271" r:id="rId7"/>
    <p:sldId id="272" r:id="rId8"/>
    <p:sldId id="273" r:id="rId9"/>
    <p:sldId id="270"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9BC09C-C0BD-575F-C810-2D9E9A6B4042}" v="1061" dt="2025-02-09T12:52:23.6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C12458-80DC-41CE-8CAC-517BFFB19FA9}" type="datetimeFigureOut">
              <a:rPr lang="en-IN" smtClean="0"/>
              <a:t>09-02-2025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rIns="45720"/>
          <a:lstStyle/>
          <a:p>
            <a:fld id="{F925F3D0-0760-4325-9B2F-E46B06EA241C}" type="slidenum">
              <a:rPr lang="en-IN" smtClean="0"/>
              <a:t>‹#›</a:t>
            </a:fld>
            <a:endParaRPr lang="en-IN"/>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089380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C12458-80DC-41CE-8CAC-517BFFB19FA9}" type="datetimeFigureOut">
              <a:rPr lang="en-IN" smtClean="0"/>
              <a:t>09-02-2025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25F3D0-0760-4325-9B2F-E46B06EA241C}" type="slidenum">
              <a:rPr lang="en-IN" smtClean="0"/>
              <a:t>‹#›</a:t>
            </a:fld>
            <a:endParaRPr lang="en-IN"/>
          </a:p>
        </p:txBody>
      </p:sp>
    </p:spTree>
    <p:extLst>
      <p:ext uri="{BB962C8B-B14F-4D97-AF65-F5344CB8AC3E}">
        <p14:creationId xmlns:p14="http://schemas.microsoft.com/office/powerpoint/2010/main" val="4006833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C12458-80DC-41CE-8CAC-517BFFB19FA9}" type="datetimeFigureOut">
              <a:rPr lang="en-IN" smtClean="0"/>
              <a:t>09-02-2025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25F3D0-0760-4325-9B2F-E46B06EA241C}" type="slidenum">
              <a:rPr lang="en-IN" smtClean="0"/>
              <a:t>‹#›</a:t>
            </a:fld>
            <a:endParaRPr lang="en-IN"/>
          </a:p>
        </p:txBody>
      </p:sp>
    </p:spTree>
    <p:extLst>
      <p:ext uri="{BB962C8B-B14F-4D97-AF65-F5344CB8AC3E}">
        <p14:creationId xmlns:p14="http://schemas.microsoft.com/office/powerpoint/2010/main" val="96250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C12458-80DC-41CE-8CAC-517BFFB19FA9}" type="datetimeFigureOut">
              <a:rPr lang="en-IN" smtClean="0"/>
              <a:t>09-02-2025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25F3D0-0760-4325-9B2F-E46B06EA241C}" type="slidenum">
              <a:rPr lang="en-IN" smtClean="0"/>
              <a:t>‹#›</a:t>
            </a:fld>
            <a:endParaRPr lang="en-IN"/>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19817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C12458-80DC-41CE-8CAC-517BFFB19FA9}" type="datetimeFigureOut">
              <a:rPr lang="en-IN" smtClean="0"/>
              <a:t>09-02-2025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25F3D0-0760-4325-9B2F-E46B06EA241C}" type="slidenum">
              <a:rPr lang="en-IN" smtClean="0"/>
              <a:t>‹#›</a:t>
            </a:fld>
            <a:endParaRPr lang="en-IN"/>
          </a:p>
        </p:txBody>
      </p:sp>
    </p:spTree>
    <p:extLst>
      <p:ext uri="{BB962C8B-B14F-4D97-AF65-F5344CB8AC3E}">
        <p14:creationId xmlns:p14="http://schemas.microsoft.com/office/powerpoint/2010/main" val="1086299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C12458-80DC-41CE-8CAC-517BFFB19FA9}" type="datetimeFigureOut">
              <a:rPr lang="en-IN" smtClean="0"/>
              <a:t>09-02-2025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25F3D0-0760-4325-9B2F-E46B06EA241C}" type="slidenum">
              <a:rPr lang="en-IN" smtClean="0"/>
              <a:t>‹#›</a:t>
            </a:fld>
            <a:endParaRPr lang="en-IN"/>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956219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C12458-80DC-41CE-8CAC-517BFFB19FA9}" type="datetimeFigureOut">
              <a:rPr lang="en-IN" smtClean="0"/>
              <a:t>09-02-2025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25F3D0-0760-4325-9B2F-E46B06EA241C}" type="slidenum">
              <a:rPr lang="en-IN" smtClean="0"/>
              <a:t>‹#›</a:t>
            </a:fld>
            <a:endParaRPr lang="en-IN"/>
          </a:p>
        </p:txBody>
      </p:sp>
    </p:spTree>
    <p:extLst>
      <p:ext uri="{BB962C8B-B14F-4D97-AF65-F5344CB8AC3E}">
        <p14:creationId xmlns:p14="http://schemas.microsoft.com/office/powerpoint/2010/main" val="3574708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C12458-80DC-41CE-8CAC-517BFFB19FA9}" type="datetimeFigureOut">
              <a:rPr lang="en-IN" smtClean="0"/>
              <a:t>09-02-2025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25F3D0-0760-4325-9B2F-E46B06EA241C}" type="slidenum">
              <a:rPr lang="en-IN" smtClean="0"/>
              <a:t>‹#›</a:t>
            </a:fld>
            <a:endParaRPr lang="en-IN"/>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406051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9C12458-80DC-41CE-8CAC-517BFFB19FA9}" type="datetimeFigureOut">
              <a:rPr lang="en-IN" smtClean="0"/>
              <a:t>09-02-2025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25F3D0-0760-4325-9B2F-E46B06EA241C}" type="slidenum">
              <a:rPr lang="en-IN" smtClean="0"/>
              <a:t>‹#›</a:t>
            </a:fld>
            <a:endParaRPr lang="en-IN"/>
          </a:p>
        </p:txBody>
      </p:sp>
    </p:spTree>
    <p:extLst>
      <p:ext uri="{BB962C8B-B14F-4D97-AF65-F5344CB8AC3E}">
        <p14:creationId xmlns:p14="http://schemas.microsoft.com/office/powerpoint/2010/main" val="12733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C12458-80DC-41CE-8CAC-517BFFB19FA9}" type="datetimeFigureOut">
              <a:rPr lang="en-IN" smtClean="0"/>
              <a:t>09-02-2025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25F3D0-0760-4325-9B2F-E46B06EA241C}" type="slidenum">
              <a:rPr lang="en-IN" smtClean="0"/>
              <a:t>‹#›</a:t>
            </a:fld>
            <a:endParaRPr lang="en-IN"/>
          </a:p>
        </p:txBody>
      </p:sp>
    </p:spTree>
    <p:extLst>
      <p:ext uri="{BB962C8B-B14F-4D97-AF65-F5344CB8AC3E}">
        <p14:creationId xmlns:p14="http://schemas.microsoft.com/office/powerpoint/2010/main" val="345097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C12458-80DC-41CE-8CAC-517BFFB19FA9}" type="datetimeFigureOut">
              <a:rPr lang="en-IN" smtClean="0"/>
              <a:t>09-02-2025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25F3D0-0760-4325-9B2F-E46B06EA241C}" type="slidenum">
              <a:rPr lang="en-IN" smtClean="0"/>
              <a:t>‹#›</a:t>
            </a:fld>
            <a:endParaRPr lang="en-IN"/>
          </a:p>
        </p:txBody>
      </p:sp>
    </p:spTree>
    <p:extLst>
      <p:ext uri="{BB962C8B-B14F-4D97-AF65-F5344CB8AC3E}">
        <p14:creationId xmlns:p14="http://schemas.microsoft.com/office/powerpoint/2010/main" val="3151804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E9C12458-80DC-41CE-8CAC-517BFFB19FA9}" type="datetimeFigureOut">
              <a:rPr lang="en-IN" smtClean="0"/>
              <a:t>09-02-2025</a:t>
            </a:fld>
            <a:endParaRPr lang="en-IN"/>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F925F3D0-0760-4325-9B2F-E46B06EA241C}" type="slidenum">
              <a:rPr lang="en-IN" smtClean="0"/>
              <a:t>‹#›</a:t>
            </a:fld>
            <a:endParaRPr lang="en-IN"/>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185244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54563"/>
            <a:ext cx="7445828" cy="1110343"/>
          </a:xfrm>
        </p:spPr>
        <p:txBody>
          <a:bodyPr>
            <a:noAutofit/>
          </a:bodyPr>
          <a:lstStyle/>
          <a:p>
            <a:pPr algn="ctr"/>
            <a:r>
              <a:rPr lang="en-US" sz="4800" b="1" dirty="0">
                <a:latin typeface="Constantia" panose="02030602050306030303" pitchFamily="18" charset="0"/>
              </a:rPr>
              <a:t>Ticket Count Prediction</a:t>
            </a:r>
            <a:endParaRPr lang="en-IN" sz="4800" b="1" dirty="0">
              <a:latin typeface="Constantia" panose="02030602050306030303" pitchFamily="18" charset="0"/>
            </a:endParaRPr>
          </a:p>
        </p:txBody>
      </p:sp>
      <p:sp>
        <p:nvSpPr>
          <p:cNvPr id="3" name="Subtitle 2"/>
          <p:cNvSpPr>
            <a:spLocks noGrp="1"/>
          </p:cNvSpPr>
          <p:nvPr>
            <p:ph type="subTitle" idx="1"/>
          </p:nvPr>
        </p:nvSpPr>
        <p:spPr>
          <a:xfrm>
            <a:off x="1464907" y="1726163"/>
            <a:ext cx="7091264" cy="4711960"/>
          </a:xfrm>
        </p:spPr>
        <p:txBody>
          <a:bodyPr>
            <a:normAutofit fontScale="85000" lnSpcReduction="20000"/>
          </a:bodyPr>
          <a:lstStyle/>
          <a:p>
            <a:pPr algn="just"/>
            <a:r>
              <a:rPr lang="en-IN" sz="2800" b="1" dirty="0">
                <a:solidFill>
                  <a:srgbClr val="FFFF00"/>
                </a:solidFill>
                <a:latin typeface="Times New Roman" panose="02020603050405020304" pitchFamily="18" charset="0"/>
                <a:cs typeface="Times New Roman" panose="02020603050405020304" pitchFamily="18" charset="0"/>
              </a:rPr>
              <a:t>Problem Statement:</a:t>
            </a:r>
            <a:endParaRPr lang="en-US" sz="2800" dirty="0">
              <a:solidFill>
                <a:srgbClr val="FFFF00"/>
              </a:solidFill>
              <a:latin typeface="Times New Roman" panose="02020603050405020304" pitchFamily="18" charset="0"/>
              <a:cs typeface="Times New Roman" panose="02020603050405020304" pitchFamily="18" charset="0"/>
            </a:endParaRPr>
          </a:p>
          <a:p>
            <a:pPr marL="6160" indent="0" algn="just">
              <a:buNone/>
            </a:pPr>
            <a:r>
              <a:rPr lang="en-US" sz="2800" dirty="0">
                <a:latin typeface="Times New Roman" panose="02020603050405020304" pitchFamily="18" charset="0"/>
                <a:cs typeface="Times New Roman" panose="02020603050405020304" pitchFamily="18" charset="0"/>
              </a:rPr>
              <a:t>In any organization, accurately predicting the number of tickets expected to be generated within a specific timeframe is crucial for resource allocation, workload management, and ensuring timely resolution of service requests. The goal of this challenge is to develop an AI-driven solution that can analyze historical ticket data and forecast ticket count, enabling better planning and resource optimization. </a:t>
            </a:r>
          </a:p>
          <a:p>
            <a:pPr algn="just"/>
            <a:r>
              <a:rPr lang="en-IN" sz="2800" b="1" dirty="0">
                <a:solidFill>
                  <a:srgbClr val="FFFF00"/>
                </a:solidFill>
                <a:latin typeface="Times New Roman" panose="02020603050405020304" pitchFamily="18" charset="0"/>
                <a:cs typeface="Times New Roman" panose="02020603050405020304" pitchFamily="18" charset="0"/>
              </a:rPr>
              <a:t>Domain:</a:t>
            </a:r>
          </a:p>
          <a:p>
            <a:pPr marL="6160" indent="0" algn="just">
              <a:buNone/>
            </a:pPr>
            <a:r>
              <a:rPr lang="en-IN" sz="2800" dirty="0">
                <a:latin typeface="Times New Roman" panose="02020603050405020304" pitchFamily="18" charset="0"/>
                <a:cs typeface="Times New Roman" panose="02020603050405020304" pitchFamily="18" charset="0"/>
              </a:rPr>
              <a:t>Artificial Intelligence (AI) &amp; Machine Learning (ML)</a:t>
            </a:r>
            <a:endParaRPr lang="en-IN" sz="2800" dirty="0">
              <a:solidFill>
                <a:srgbClr val="FFFF00"/>
              </a:solidFill>
              <a:latin typeface="Times New Roman" panose="02020603050405020304" pitchFamily="18" charset="0"/>
              <a:cs typeface="Times New Roman" panose="02020603050405020304" pitchFamily="18" charset="0"/>
            </a:endParaRPr>
          </a:p>
          <a:p>
            <a:pPr algn="just"/>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61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476103" y="483326"/>
            <a:ext cx="9094036" cy="5566618"/>
          </a:xfrm>
        </p:spPr>
        <p:txBody>
          <a:bodyPr>
            <a:normAutofit/>
          </a:bodyPr>
          <a:lstStyle/>
          <a:p>
            <a:pPr marL="6160" indent="0" algn="ctr">
              <a:buNone/>
            </a:pPr>
            <a:r>
              <a:rPr lang="en-US" sz="6000" b="1" dirty="0">
                <a:solidFill>
                  <a:srgbClr val="FFFF00"/>
                </a:solidFill>
                <a:latin typeface="Constantia" panose="02030602050306030303" pitchFamily="18" charset="0"/>
              </a:rPr>
              <a:t>THANK YOU !</a:t>
            </a:r>
            <a:endParaRPr lang="en-IN" sz="6000" b="1" dirty="0">
              <a:solidFill>
                <a:srgbClr val="FFFF00"/>
              </a:solidFill>
              <a:latin typeface="Constantia" panose="02030602050306030303" pitchFamily="18" charset="0"/>
            </a:endParaRPr>
          </a:p>
        </p:txBody>
      </p:sp>
    </p:spTree>
    <p:extLst>
      <p:ext uri="{BB962C8B-B14F-4D97-AF65-F5344CB8AC3E}">
        <p14:creationId xmlns:p14="http://schemas.microsoft.com/office/powerpoint/2010/main" val="12652605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C2211-7AFE-A0F7-6332-BDC69CA3690B}"/>
              </a:ext>
            </a:extLst>
          </p:cNvPr>
          <p:cNvSpPr>
            <a:spLocks noGrp="1"/>
          </p:cNvSpPr>
          <p:nvPr>
            <p:ph type="title"/>
          </p:nvPr>
        </p:nvSpPr>
        <p:spPr/>
        <p:txBody>
          <a:bodyPr/>
          <a:lstStyle/>
          <a:p>
            <a:r>
              <a:rPr lang="en-US" b="1" dirty="0">
                <a:latin typeface="Constantia" panose="02030602050306030303" pitchFamily="18" charset="0"/>
              </a:rPr>
              <a:t>Team Details</a:t>
            </a:r>
            <a:endParaRPr lang="en-IN" b="1" dirty="0">
              <a:latin typeface="Constantia" panose="02030602050306030303" pitchFamily="18" charset="0"/>
            </a:endParaRPr>
          </a:p>
        </p:txBody>
      </p:sp>
      <p:sp>
        <p:nvSpPr>
          <p:cNvPr id="3" name="Content Placeholder 2">
            <a:extLst>
              <a:ext uri="{FF2B5EF4-FFF2-40B4-BE49-F238E27FC236}">
                <a16:creationId xmlns:a16="http://schemas.microsoft.com/office/drawing/2014/main" id="{FD5E3BEB-AEA6-F452-EFBF-770517B4C0FF}"/>
              </a:ext>
            </a:extLst>
          </p:cNvPr>
          <p:cNvSpPr>
            <a:spLocks noGrp="1"/>
          </p:cNvSpPr>
          <p:nvPr>
            <p:ph idx="1"/>
          </p:nvPr>
        </p:nvSpPr>
        <p:spPr>
          <a:xfrm>
            <a:off x="2230016" y="942393"/>
            <a:ext cx="7958331" cy="5107552"/>
          </a:xfrm>
        </p:spPr>
        <p:txBody>
          <a:bodyPr/>
          <a:lstStyle/>
          <a:p>
            <a:r>
              <a:rPr lang="en-US" sz="2400" dirty="0">
                <a:solidFill>
                  <a:srgbClr val="FFFF00"/>
                </a:solidFill>
                <a:latin typeface="Times New Roman" panose="02020603050405020304" pitchFamily="18" charset="0"/>
                <a:cs typeface="Times New Roman" panose="02020603050405020304" pitchFamily="18" charset="0"/>
              </a:rPr>
              <a:t>Name of the Team: </a:t>
            </a:r>
            <a:r>
              <a:rPr lang="en-US" sz="2400" dirty="0">
                <a:latin typeface="Times New Roman" panose="02020603050405020304" pitchFamily="18" charset="0"/>
                <a:cs typeface="Times New Roman" panose="02020603050405020304" pitchFamily="18" charset="0"/>
              </a:rPr>
              <a:t>TriTech</a:t>
            </a:r>
          </a:p>
          <a:p>
            <a:r>
              <a:rPr lang="en-US" sz="2400" dirty="0">
                <a:solidFill>
                  <a:srgbClr val="FFFF00"/>
                </a:solidFill>
                <a:latin typeface="Times New Roman" panose="02020603050405020304" pitchFamily="18" charset="0"/>
                <a:cs typeface="Times New Roman" panose="02020603050405020304" pitchFamily="18" charset="0"/>
              </a:rPr>
              <a:t>Number of members: </a:t>
            </a:r>
            <a:r>
              <a:rPr lang="en-US" sz="2400" dirty="0">
                <a:latin typeface="Times New Roman" panose="02020603050405020304" pitchFamily="18" charset="0"/>
                <a:cs typeface="Times New Roman" panose="02020603050405020304" pitchFamily="18" charset="0"/>
              </a:rPr>
              <a:t>3</a:t>
            </a:r>
          </a:p>
          <a:p>
            <a:r>
              <a:rPr lang="en-US" sz="2400" dirty="0">
                <a:solidFill>
                  <a:srgbClr val="FFFF00"/>
                </a:solidFill>
                <a:latin typeface="Times New Roman" panose="02020603050405020304" pitchFamily="18" charset="0"/>
                <a:cs typeface="Times New Roman" panose="02020603050405020304" pitchFamily="18" charset="0"/>
              </a:rPr>
              <a:t>Team Leader name: </a:t>
            </a:r>
            <a:r>
              <a:rPr lang="en-US" sz="2400" dirty="0">
                <a:latin typeface="Times New Roman" panose="02020603050405020304" pitchFamily="18" charset="0"/>
                <a:cs typeface="Times New Roman" panose="02020603050405020304" pitchFamily="18" charset="0"/>
              </a:rPr>
              <a:t>Sakshee </a:t>
            </a:r>
            <a:r>
              <a:rPr lang="en-US" sz="2400" dirty="0" err="1">
                <a:latin typeface="Times New Roman" panose="02020603050405020304" pitchFamily="18" charset="0"/>
                <a:cs typeface="Times New Roman" panose="02020603050405020304" pitchFamily="18" charset="0"/>
              </a:rPr>
              <a:t>Yande</a:t>
            </a:r>
            <a:endParaRPr lang="en-US" sz="2400" dirty="0">
              <a:latin typeface="Times New Roman" panose="02020603050405020304" pitchFamily="18" charset="0"/>
              <a:cs typeface="Times New Roman" panose="02020603050405020304" pitchFamily="18" charset="0"/>
            </a:endParaRPr>
          </a:p>
          <a:p>
            <a:r>
              <a:rPr lang="en-US" sz="2400" dirty="0">
                <a:solidFill>
                  <a:srgbClr val="FFFF00"/>
                </a:solidFill>
                <a:latin typeface="Times New Roman" panose="02020603050405020304" pitchFamily="18" charset="0"/>
                <a:cs typeface="Times New Roman" panose="02020603050405020304" pitchFamily="18" charset="0"/>
              </a:rPr>
              <a:t>Name of the Team members: </a:t>
            </a:r>
            <a:r>
              <a:rPr lang="en-US" sz="2400" dirty="0">
                <a:latin typeface="Times New Roman" panose="02020603050405020304" pitchFamily="18" charset="0"/>
                <a:cs typeface="Times New Roman" panose="02020603050405020304" pitchFamily="18" charset="0"/>
              </a:rPr>
              <a:t>Shivangi Safai</a:t>
            </a:r>
            <a:r>
              <a:rPr lang="en-IN" sz="2400" dirty="0">
                <a:latin typeface="Times New Roman" panose="02020603050405020304" pitchFamily="18" charset="0"/>
                <a:cs typeface="Times New Roman" panose="02020603050405020304" pitchFamily="18" charset="0"/>
              </a:rPr>
              <a:t>,  Anjali </a:t>
            </a:r>
            <a:r>
              <a:rPr lang="en-IN" sz="2400" dirty="0" err="1">
                <a:latin typeface="Times New Roman" panose="02020603050405020304" pitchFamily="18" charset="0"/>
                <a:cs typeface="Times New Roman" panose="02020603050405020304" pitchFamily="18" charset="0"/>
              </a:rPr>
              <a:t>Pokal</a:t>
            </a:r>
            <a:r>
              <a:rPr lang="en-IN" dirty="0" err="1"/>
              <a:t>e</a:t>
            </a:r>
            <a:endParaRPr lang="en-US" dirty="0"/>
          </a:p>
        </p:txBody>
      </p:sp>
    </p:spTree>
    <p:extLst>
      <p:ext uri="{BB962C8B-B14F-4D97-AF65-F5344CB8AC3E}">
        <p14:creationId xmlns:p14="http://schemas.microsoft.com/office/powerpoint/2010/main" val="158431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AFE0-B122-EDD8-7CB8-6836B4268684}"/>
              </a:ext>
            </a:extLst>
          </p:cNvPr>
          <p:cNvSpPr>
            <a:spLocks noGrp="1"/>
          </p:cNvSpPr>
          <p:nvPr>
            <p:ph type="title"/>
          </p:nvPr>
        </p:nvSpPr>
        <p:spPr>
          <a:xfrm>
            <a:off x="3047237" y="307313"/>
            <a:ext cx="7958331" cy="1077229"/>
          </a:xfrm>
        </p:spPr>
        <p:txBody>
          <a:bodyPr/>
          <a:lstStyle/>
          <a:p>
            <a:r>
              <a:rPr lang="en-US" sz="3200" b="1" dirty="0">
                <a:latin typeface="Constantia" panose="02030602050306030303" pitchFamily="18" charset="0"/>
              </a:rPr>
              <a:t>A</a:t>
            </a:r>
            <a:r>
              <a:rPr lang="en-IN" sz="3200" b="1" dirty="0" err="1">
                <a:latin typeface="Constantia" panose="02030602050306030303" pitchFamily="18" charset="0"/>
              </a:rPr>
              <a:t>im</a:t>
            </a:r>
            <a:r>
              <a:rPr lang="en-IN" sz="3200" b="1" dirty="0">
                <a:latin typeface="Constantia" panose="02030602050306030303" pitchFamily="18" charset="0"/>
              </a:rPr>
              <a:t> of the Project</a:t>
            </a:r>
            <a:endParaRPr lang="en-IN" dirty="0"/>
          </a:p>
        </p:txBody>
      </p:sp>
      <p:sp>
        <p:nvSpPr>
          <p:cNvPr id="3" name="Content Placeholder 2">
            <a:extLst>
              <a:ext uri="{FF2B5EF4-FFF2-40B4-BE49-F238E27FC236}">
                <a16:creationId xmlns:a16="http://schemas.microsoft.com/office/drawing/2014/main" id="{A5CD3219-A2DD-571F-6401-EB2D7E2FBD10}"/>
              </a:ext>
            </a:extLst>
          </p:cNvPr>
          <p:cNvSpPr>
            <a:spLocks noGrp="1"/>
          </p:cNvSpPr>
          <p:nvPr>
            <p:ph idx="1"/>
          </p:nvPr>
        </p:nvSpPr>
        <p:spPr>
          <a:xfrm>
            <a:off x="1497564" y="850641"/>
            <a:ext cx="8974604" cy="5812971"/>
          </a:xfrm>
        </p:spPr>
        <p:txBody>
          <a:bodyPr>
            <a:normAutofit/>
          </a:bodyPr>
          <a:lstStyle/>
          <a:p>
            <a:pPr marL="344170" indent="-337820"/>
            <a:r>
              <a:rPr lang="en-US" sz="2200" dirty="0">
                <a:solidFill>
                  <a:srgbClr val="FFFF00"/>
                </a:solidFill>
                <a:latin typeface="Times New Roman" panose="02020603050405020304" pitchFamily="18" charset="0"/>
                <a:cs typeface="Times New Roman" panose="02020603050405020304" pitchFamily="18" charset="0"/>
              </a:rPr>
              <a:t>Aim: </a:t>
            </a:r>
            <a:endParaRPr lang="en-US"/>
          </a:p>
          <a:p>
            <a:pPr marL="5715" indent="0">
              <a:buNone/>
            </a:pPr>
            <a:r>
              <a:rPr lang="en-US" sz="2200" dirty="0">
                <a:latin typeface="Times New Roman" panose="02020603050405020304" pitchFamily="18" charset="0"/>
                <a:cs typeface="Times New Roman" panose="02020603050405020304" pitchFamily="18" charset="0"/>
              </a:rPr>
              <a:t>The aim of this project is to develop an AI-driven solution for accurately predicting the number of tickets likely to be generated within a specific timeframe.</a:t>
            </a:r>
          </a:p>
          <a:p>
            <a:pPr marL="344170" indent="-337820"/>
            <a:r>
              <a:rPr lang="en-US" sz="2200" dirty="0">
                <a:solidFill>
                  <a:srgbClr val="FFFF00"/>
                </a:solidFill>
                <a:latin typeface="Times New Roman" panose="02020603050405020304" pitchFamily="18" charset="0"/>
                <a:cs typeface="Times New Roman" panose="02020603050405020304" pitchFamily="18" charset="0"/>
              </a:rPr>
              <a:t>How the solution helps?</a:t>
            </a:r>
          </a:p>
          <a:p>
            <a:pPr marL="5715" indent="0">
              <a:buNone/>
            </a:pPr>
            <a:r>
              <a:rPr lang="en-US" sz="2200" dirty="0">
                <a:latin typeface="Times New Roman" panose="02020603050405020304" pitchFamily="18" charset="0"/>
                <a:cs typeface="Times New Roman" panose="02020603050405020304" pitchFamily="18" charset="0"/>
              </a:rPr>
              <a:t>This solution helps organizations optimize resource allocation, workload management, and timely resolution of service requests by leveraging machine learning algorithms, data analysis techniques, and real-time data integration. </a:t>
            </a:r>
          </a:p>
          <a:p>
            <a:pPr marL="6350" indent="0">
              <a:buNone/>
            </a:pPr>
            <a:endParaRPr lang="en-IN" sz="2200" dirty="0">
              <a:solidFill>
                <a:srgbClr val="FFFF00"/>
              </a:solidFill>
              <a:latin typeface="Times New Roman" panose="02020603050405020304" pitchFamily="18" charset="0"/>
              <a:cs typeface="Times New Roman" panose="02020603050405020304" pitchFamily="18" charset="0"/>
            </a:endParaRPr>
          </a:p>
          <a:p>
            <a:pPr marL="344170" indent="-337820"/>
            <a:endParaRPr lang="en-IN" sz="2200" dirty="0">
              <a:cs typeface="Arial" panose="020B0604020202020204"/>
            </a:endParaRPr>
          </a:p>
        </p:txBody>
      </p:sp>
    </p:spTree>
    <p:extLst>
      <p:ext uri="{BB962C8B-B14F-4D97-AF65-F5344CB8AC3E}">
        <p14:creationId xmlns:p14="http://schemas.microsoft.com/office/powerpoint/2010/main" val="2887617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1808" y="483326"/>
            <a:ext cx="7958331" cy="927464"/>
          </a:xfrm>
        </p:spPr>
        <p:txBody>
          <a:bodyPr>
            <a:normAutofit/>
          </a:bodyPr>
          <a:lstStyle/>
          <a:p>
            <a:r>
              <a:rPr lang="en-IN" sz="3600" b="1" dirty="0">
                <a:latin typeface="Constantia" panose="02030602050306030303" pitchFamily="18" charset="0"/>
              </a:rPr>
              <a:t>Objectives </a:t>
            </a:r>
          </a:p>
        </p:txBody>
      </p:sp>
      <p:sp>
        <p:nvSpPr>
          <p:cNvPr id="3" name="Content Placeholder 2"/>
          <p:cNvSpPr>
            <a:spLocks noGrp="1"/>
          </p:cNvSpPr>
          <p:nvPr>
            <p:ph idx="1"/>
          </p:nvPr>
        </p:nvSpPr>
        <p:spPr>
          <a:xfrm>
            <a:off x="919193" y="801130"/>
            <a:ext cx="10067730" cy="5826034"/>
          </a:xfrm>
        </p:spPr>
        <p:txBody>
          <a:bodyPr>
            <a:noAutofit/>
          </a:bodyPr>
          <a:lstStyle/>
          <a:p>
            <a:pPr marL="463360" indent="-457200">
              <a:buAutoNum type="arabicPeriod"/>
            </a:pPr>
            <a:r>
              <a:rPr lang="en-US" sz="2200" dirty="0">
                <a:solidFill>
                  <a:srgbClr val="FFFF00"/>
                </a:solidFill>
                <a:latin typeface="Times New Roman" panose="02020603050405020304" pitchFamily="18" charset="0"/>
                <a:cs typeface="Times New Roman" panose="02020603050405020304" pitchFamily="18" charset="0"/>
              </a:rPr>
              <a:t>Accurate Forecasting: </a:t>
            </a:r>
            <a:r>
              <a:rPr lang="en-US" sz="2200" dirty="0">
                <a:latin typeface="Times New Roman" panose="02020603050405020304" pitchFamily="18" charset="0"/>
                <a:cs typeface="Times New Roman" panose="02020603050405020304" pitchFamily="18" charset="0"/>
              </a:rPr>
              <a:t>Predict ticket counts using historical data and real-time inputs to ensure accurate resource planning.  </a:t>
            </a:r>
          </a:p>
          <a:p>
            <a:pPr marL="463360" indent="-457200">
              <a:buAutoNum type="arabicPeriod"/>
            </a:pPr>
            <a:r>
              <a:rPr lang="en-US" sz="2200" dirty="0">
                <a:solidFill>
                  <a:srgbClr val="FFFF00"/>
                </a:solidFill>
                <a:latin typeface="Times New Roman" panose="02020603050405020304" pitchFamily="18" charset="0"/>
                <a:cs typeface="Times New Roman" panose="02020603050405020304" pitchFamily="18" charset="0"/>
              </a:rPr>
              <a:t>Real-Time Integration:</a:t>
            </a:r>
            <a:r>
              <a:rPr lang="en-US" sz="2200" dirty="0">
                <a:latin typeface="Times New Roman" panose="02020603050405020304" pitchFamily="18" charset="0"/>
                <a:cs typeface="Times New Roman" panose="02020603050405020304" pitchFamily="18" charset="0"/>
              </a:rPr>
              <a:t> Implement a system that can process live ticket data and dynamically update predictions.  </a:t>
            </a:r>
          </a:p>
          <a:p>
            <a:pPr marL="463360" indent="-457200">
              <a:buAutoNum type="arabicPeriod"/>
            </a:pPr>
            <a:r>
              <a:rPr lang="en-US" sz="2200" dirty="0">
                <a:solidFill>
                  <a:srgbClr val="FFFF00"/>
                </a:solidFill>
                <a:latin typeface="Times New Roman" panose="02020603050405020304" pitchFamily="18" charset="0"/>
                <a:cs typeface="Times New Roman" panose="02020603050405020304" pitchFamily="18" charset="0"/>
              </a:rPr>
              <a:t>Model Development: </a:t>
            </a:r>
            <a:r>
              <a:rPr lang="en-US" sz="2200" dirty="0">
                <a:latin typeface="Times New Roman" panose="02020603050405020304" pitchFamily="18" charset="0"/>
                <a:cs typeface="Times New Roman" panose="02020603050405020304" pitchFamily="18" charset="0"/>
              </a:rPr>
              <a:t>Train machine learning models capable of understanding seasonal patterns, trends, and external factors influencing ticket generation.  </a:t>
            </a:r>
          </a:p>
          <a:p>
            <a:pPr marL="463360" indent="-457200">
              <a:buAutoNum type="arabicPeriod"/>
            </a:pPr>
            <a:r>
              <a:rPr lang="en-US" sz="2200" dirty="0">
                <a:solidFill>
                  <a:srgbClr val="FFFF00"/>
                </a:solidFill>
                <a:latin typeface="Times New Roman" panose="02020603050405020304" pitchFamily="18" charset="0"/>
                <a:cs typeface="Times New Roman" panose="02020603050405020304" pitchFamily="18" charset="0"/>
              </a:rPr>
              <a:t>User-Friendly API:</a:t>
            </a:r>
            <a:r>
              <a:rPr lang="en-US" sz="2200" dirty="0">
                <a:latin typeface="Times New Roman" panose="02020603050405020304" pitchFamily="18" charset="0"/>
                <a:cs typeface="Times New Roman" panose="02020603050405020304" pitchFamily="18" charset="0"/>
              </a:rPr>
              <a:t> Develop an API to allow users to input data and receive instant predictions.  </a:t>
            </a:r>
          </a:p>
          <a:p>
            <a:pPr marL="463360" indent="-457200">
              <a:buAutoNum type="arabicPeriod"/>
            </a:pPr>
            <a:r>
              <a:rPr lang="en-US" sz="2200" dirty="0">
                <a:solidFill>
                  <a:srgbClr val="FFFF00"/>
                </a:solidFill>
                <a:latin typeface="Times New Roman" panose="02020603050405020304" pitchFamily="18" charset="0"/>
                <a:cs typeface="Times New Roman" panose="02020603050405020304" pitchFamily="18" charset="0"/>
              </a:rPr>
              <a:t>Scalability:</a:t>
            </a:r>
            <a:r>
              <a:rPr lang="en-US" sz="2200" dirty="0">
                <a:latin typeface="Times New Roman" panose="02020603050405020304" pitchFamily="18" charset="0"/>
                <a:cs typeface="Times New Roman" panose="02020603050405020304" pitchFamily="18" charset="0"/>
              </a:rPr>
              <a:t> Build a solution that supports multiple users and integrates seamlessly with existing organizational systems.  </a:t>
            </a:r>
          </a:p>
          <a:p>
            <a:pPr marL="463360" indent="-457200">
              <a:buAutoNum type="arabicPeriod"/>
            </a:pPr>
            <a:r>
              <a:rPr lang="en-US" sz="2200" dirty="0">
                <a:solidFill>
                  <a:srgbClr val="FFFF00"/>
                </a:solidFill>
                <a:latin typeface="Times New Roman" panose="02020603050405020304" pitchFamily="18" charset="0"/>
                <a:cs typeface="Times New Roman" panose="02020603050405020304" pitchFamily="18" charset="0"/>
              </a:rPr>
              <a:t>Continuous Learning:</a:t>
            </a:r>
            <a:r>
              <a:rPr lang="en-US" sz="2200" dirty="0">
                <a:latin typeface="Times New Roman" panose="02020603050405020304" pitchFamily="18" charset="0"/>
                <a:cs typeface="Times New Roman" panose="02020603050405020304" pitchFamily="18" charset="0"/>
              </a:rPr>
              <a:t> Design the system to periodically retrain and improve predictions as new data becomes available.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019582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1808" y="522515"/>
            <a:ext cx="7958331" cy="757646"/>
          </a:xfrm>
        </p:spPr>
        <p:txBody>
          <a:bodyPr>
            <a:normAutofit/>
          </a:bodyPr>
          <a:lstStyle/>
          <a:p>
            <a:r>
              <a:rPr lang="en-US" sz="3600" b="1" dirty="0">
                <a:latin typeface="Constantia" panose="02030602050306030303" pitchFamily="18" charset="0"/>
              </a:rPr>
              <a:t>Technology Stack Used</a:t>
            </a:r>
            <a:endParaRPr lang="en-IN" sz="3600" b="1" dirty="0">
              <a:latin typeface="Constantia" panose="02030602050306030303" pitchFamily="18" charset="0"/>
            </a:endParaRPr>
          </a:p>
        </p:txBody>
      </p:sp>
      <p:sp>
        <p:nvSpPr>
          <p:cNvPr id="3" name="Content Placeholder 2"/>
          <p:cNvSpPr>
            <a:spLocks noGrp="1"/>
          </p:cNvSpPr>
          <p:nvPr>
            <p:ph idx="1"/>
          </p:nvPr>
        </p:nvSpPr>
        <p:spPr>
          <a:xfrm>
            <a:off x="1698171" y="895739"/>
            <a:ext cx="8871968" cy="5962261"/>
          </a:xfrm>
        </p:spPr>
        <p:txBody>
          <a:bodyPr>
            <a:noAutofit/>
          </a:bodyPr>
          <a:lstStyle/>
          <a:p>
            <a:r>
              <a:rPr lang="en-IN" dirty="0">
                <a:solidFill>
                  <a:srgbClr val="FFFF00"/>
                </a:solidFill>
                <a:latin typeface="Times New Roman" panose="02020603050405020304" pitchFamily="18" charset="0"/>
                <a:cs typeface="Times New Roman" panose="02020603050405020304" pitchFamily="18" charset="0"/>
              </a:rPr>
              <a:t>Programming Language: </a:t>
            </a:r>
            <a:r>
              <a:rPr lang="en-IN" dirty="0">
                <a:latin typeface="Times New Roman" panose="02020603050405020304" pitchFamily="18" charset="0"/>
                <a:cs typeface="Times New Roman" panose="02020603050405020304" pitchFamily="18" charset="0"/>
              </a:rPr>
              <a:t>Python (for model development and API creation).  </a:t>
            </a:r>
          </a:p>
          <a:p>
            <a:r>
              <a:rPr lang="en-IN" dirty="0">
                <a:solidFill>
                  <a:srgbClr val="FFFF00"/>
                </a:solidFill>
                <a:latin typeface="Times New Roman" panose="02020603050405020304" pitchFamily="18" charset="0"/>
                <a:cs typeface="Times New Roman" panose="02020603050405020304" pitchFamily="18" charset="0"/>
              </a:rPr>
              <a:t>Frameworks: </a:t>
            </a:r>
            <a:r>
              <a:rPr lang="en-IN" dirty="0">
                <a:latin typeface="Times New Roman" panose="02020603050405020304" pitchFamily="18" charset="0"/>
                <a:cs typeface="Times New Roman" panose="02020603050405020304" pitchFamily="18" charset="0"/>
              </a:rPr>
              <a:t>Flask or </a:t>
            </a:r>
            <a:r>
              <a:rPr lang="en-IN" dirty="0" err="1">
                <a:latin typeface="Times New Roman" panose="02020603050405020304" pitchFamily="18" charset="0"/>
                <a:cs typeface="Times New Roman" panose="02020603050405020304" pitchFamily="18" charset="0"/>
              </a:rPr>
              <a:t>FastAPI</a:t>
            </a:r>
            <a:r>
              <a:rPr lang="en-IN" dirty="0">
                <a:latin typeface="Times New Roman" panose="02020603050405020304" pitchFamily="18" charset="0"/>
                <a:cs typeface="Times New Roman" panose="02020603050405020304" pitchFamily="18" charset="0"/>
              </a:rPr>
              <a:t> (for building APIs).  </a:t>
            </a:r>
          </a:p>
          <a:p>
            <a:r>
              <a:rPr lang="en-IN" dirty="0">
                <a:solidFill>
                  <a:srgbClr val="FFFF00"/>
                </a:solidFill>
                <a:latin typeface="Times New Roman" panose="02020603050405020304" pitchFamily="18" charset="0"/>
                <a:cs typeface="Times New Roman" panose="02020603050405020304" pitchFamily="18" charset="0"/>
              </a:rPr>
              <a:t>Libraries:   </a:t>
            </a:r>
            <a:r>
              <a:rPr lang="en-IN" dirty="0">
                <a:latin typeface="Times New Roman" panose="02020603050405020304" pitchFamily="18" charset="0"/>
                <a:cs typeface="Times New Roman" panose="02020603050405020304" pitchFamily="18" charset="0"/>
              </a:rPr>
              <a:t> </a:t>
            </a:r>
          </a:p>
          <a:p>
            <a:pPr marL="6160" indent="0">
              <a:buNone/>
            </a:pPr>
            <a:r>
              <a:rPr lang="en-IN" dirty="0">
                <a:latin typeface="Times New Roman" panose="02020603050405020304" pitchFamily="18" charset="0"/>
                <a:cs typeface="Times New Roman" panose="02020603050405020304" pitchFamily="18" charset="0"/>
              </a:rPr>
              <a:t>pandas, </a:t>
            </a:r>
            <a:r>
              <a:rPr lang="en-IN" dirty="0" err="1">
                <a:latin typeface="Times New Roman" panose="02020603050405020304" pitchFamily="18" charset="0"/>
                <a:cs typeface="Times New Roman" panose="02020603050405020304" pitchFamily="18" charset="0"/>
              </a:rPr>
              <a:t>numpy</a:t>
            </a:r>
            <a:r>
              <a:rPr lang="en-IN" dirty="0">
                <a:latin typeface="Times New Roman" panose="02020603050405020304" pitchFamily="18" charset="0"/>
                <a:cs typeface="Times New Roman" panose="02020603050405020304" pitchFamily="18" charset="0"/>
              </a:rPr>
              <a:t> (data preprocessing).   </a:t>
            </a:r>
          </a:p>
          <a:p>
            <a:pPr marL="6160" indent="0">
              <a:buNone/>
            </a:pPr>
            <a:r>
              <a:rPr lang="en-IN" dirty="0">
                <a:latin typeface="Times New Roman" panose="02020603050405020304" pitchFamily="18" charset="0"/>
                <a:cs typeface="Times New Roman" panose="02020603050405020304" pitchFamily="18" charset="0"/>
              </a:rPr>
              <a:t>scikit-learn, </a:t>
            </a:r>
            <a:r>
              <a:rPr lang="en-IN" dirty="0" err="1">
                <a:latin typeface="Times New Roman" panose="02020603050405020304" pitchFamily="18" charset="0"/>
                <a:cs typeface="Times New Roman" panose="02020603050405020304" pitchFamily="18" charset="0"/>
              </a:rPr>
              <a:t>xgboost</a:t>
            </a:r>
            <a:r>
              <a:rPr lang="en-IN" dirty="0">
                <a:latin typeface="Times New Roman" panose="02020603050405020304" pitchFamily="18" charset="0"/>
                <a:cs typeface="Times New Roman" panose="02020603050405020304" pitchFamily="18" charset="0"/>
              </a:rPr>
              <a:t> (machine learning models).  </a:t>
            </a:r>
          </a:p>
          <a:p>
            <a:pPr marL="6160" indent="0">
              <a:buNone/>
            </a:pPr>
            <a:r>
              <a:rPr lang="en-IN" dirty="0" err="1">
                <a:latin typeface="Times New Roman" panose="02020603050405020304" pitchFamily="18" charset="0"/>
                <a:cs typeface="Times New Roman" panose="02020603050405020304" pitchFamily="18" charset="0"/>
              </a:rPr>
              <a:t>joblib</a:t>
            </a:r>
            <a:r>
              <a:rPr lang="en-IN" dirty="0">
                <a:latin typeface="Times New Roman" panose="02020603050405020304" pitchFamily="18" charset="0"/>
                <a:cs typeface="Times New Roman" panose="02020603050405020304" pitchFamily="18" charset="0"/>
              </a:rPr>
              <a:t> (model saving/loading).  </a:t>
            </a:r>
          </a:p>
          <a:p>
            <a:r>
              <a:rPr lang="en-IN" dirty="0">
                <a:solidFill>
                  <a:srgbClr val="FFFF00"/>
                </a:solidFill>
                <a:latin typeface="Times New Roman" panose="02020603050405020304" pitchFamily="18" charset="0"/>
                <a:cs typeface="Times New Roman" panose="02020603050405020304" pitchFamily="18" charset="0"/>
              </a:rPr>
              <a:t>Database: </a:t>
            </a:r>
            <a:r>
              <a:rPr lang="en-IN" dirty="0">
                <a:latin typeface="Times New Roman" panose="02020603050405020304" pitchFamily="18" charset="0"/>
                <a:cs typeface="Times New Roman" panose="02020603050405020304" pitchFamily="18" charset="0"/>
              </a:rPr>
              <a:t>MySQL, MongoDB (storing ticket data). </a:t>
            </a:r>
          </a:p>
          <a:p>
            <a:r>
              <a:rPr lang="en-IN" dirty="0">
                <a:latin typeface="Times New Roman" panose="02020603050405020304" pitchFamily="18" charset="0"/>
                <a:cs typeface="Times New Roman" panose="02020603050405020304" pitchFamily="18" charset="0"/>
              </a:rPr>
              <a:t> </a:t>
            </a:r>
            <a:r>
              <a:rPr lang="en-IN" dirty="0">
                <a:solidFill>
                  <a:srgbClr val="FFFF00"/>
                </a:solidFill>
                <a:latin typeface="Times New Roman" panose="02020603050405020304" pitchFamily="18" charset="0"/>
                <a:cs typeface="Times New Roman" panose="02020603050405020304" pitchFamily="18" charset="0"/>
              </a:rPr>
              <a:t>Deployment: </a:t>
            </a:r>
            <a:r>
              <a:rPr lang="en-IN" dirty="0">
                <a:latin typeface="Times New Roman" panose="02020603050405020304" pitchFamily="18" charset="0"/>
                <a:cs typeface="Times New Roman" panose="02020603050405020304" pitchFamily="18" charset="0"/>
              </a:rPr>
              <a:t>Heroku, AWS, or Google Cloud.  </a:t>
            </a:r>
          </a:p>
          <a:p>
            <a:r>
              <a:rPr lang="en-IN" dirty="0">
                <a:solidFill>
                  <a:srgbClr val="FFFF00"/>
                </a:solidFill>
                <a:latin typeface="Times New Roman" panose="02020603050405020304" pitchFamily="18" charset="0"/>
                <a:cs typeface="Times New Roman" panose="02020603050405020304" pitchFamily="18" charset="0"/>
              </a:rPr>
              <a:t>Testing Tools: </a:t>
            </a:r>
            <a:r>
              <a:rPr lang="en-IN" dirty="0">
                <a:latin typeface="Times New Roman" panose="02020603050405020304" pitchFamily="18" charset="0"/>
                <a:cs typeface="Times New Roman" panose="02020603050405020304" pitchFamily="18" charset="0"/>
              </a:rPr>
              <a:t>Postman, </a:t>
            </a:r>
            <a:r>
              <a:rPr lang="en-IN" dirty="0" err="1">
                <a:latin typeface="Times New Roman" panose="02020603050405020304" pitchFamily="18" charset="0"/>
                <a:cs typeface="Times New Roman" panose="02020603050405020304" pitchFamily="18" charset="0"/>
              </a:rPr>
              <a:t>Pytest</a:t>
            </a:r>
            <a:r>
              <a:rPr lang="en-IN" dirty="0">
                <a:latin typeface="Times New Roman" panose="02020603050405020304" pitchFamily="18" charset="0"/>
                <a:cs typeface="Times New Roman" panose="02020603050405020304" pitchFamily="18" charset="0"/>
              </a:rPr>
              <a:t>.  </a:t>
            </a:r>
          </a:p>
          <a:p>
            <a:r>
              <a:rPr lang="en-IN" dirty="0">
                <a:solidFill>
                  <a:srgbClr val="FFFF00"/>
                </a:solidFill>
                <a:latin typeface="Times New Roman" panose="02020603050405020304" pitchFamily="18" charset="0"/>
                <a:cs typeface="Times New Roman" panose="02020603050405020304" pitchFamily="18" charset="0"/>
              </a:rPr>
              <a:t>Version Control: </a:t>
            </a:r>
            <a:r>
              <a:rPr lang="en-IN" dirty="0">
                <a:latin typeface="Times New Roman" panose="02020603050405020304" pitchFamily="18" charset="0"/>
                <a:cs typeface="Times New Roman" panose="02020603050405020304" pitchFamily="18" charset="0"/>
              </a:rPr>
              <a:t>GitHub.</a:t>
            </a:r>
          </a:p>
        </p:txBody>
      </p:sp>
      <p:pic>
        <p:nvPicPr>
          <p:cNvPr id="7" name="Picture 6">
            <a:extLst>
              <a:ext uri="{FF2B5EF4-FFF2-40B4-BE49-F238E27FC236}">
                <a16:creationId xmlns:a16="http://schemas.microsoft.com/office/drawing/2014/main" id="{623D3F25-3FF0-0481-14FF-36BB2A0F0DA7}"/>
              </a:ext>
            </a:extLst>
          </p:cNvPr>
          <p:cNvPicPr>
            <a:picLocks noChangeAspect="1"/>
          </p:cNvPicPr>
          <p:nvPr/>
        </p:nvPicPr>
        <p:blipFill>
          <a:blip r:embed="rId2"/>
          <a:stretch>
            <a:fillRect/>
          </a:stretch>
        </p:blipFill>
        <p:spPr>
          <a:xfrm>
            <a:off x="9571653" y="4786603"/>
            <a:ext cx="1625082" cy="893795"/>
          </a:xfrm>
          <a:prstGeom prst="rect">
            <a:avLst/>
          </a:prstGeom>
        </p:spPr>
      </p:pic>
      <p:pic>
        <p:nvPicPr>
          <p:cNvPr id="9" name="Picture 8">
            <a:extLst>
              <a:ext uri="{FF2B5EF4-FFF2-40B4-BE49-F238E27FC236}">
                <a16:creationId xmlns:a16="http://schemas.microsoft.com/office/drawing/2014/main" id="{7510DED1-15F8-8227-7E77-FF8186B307AD}"/>
              </a:ext>
            </a:extLst>
          </p:cNvPr>
          <p:cNvPicPr>
            <a:picLocks noChangeAspect="1"/>
          </p:cNvPicPr>
          <p:nvPr/>
        </p:nvPicPr>
        <p:blipFill>
          <a:blip r:embed="rId3"/>
          <a:srcRect l="8776" t="25755" r="9673" b="26245"/>
          <a:stretch/>
        </p:blipFill>
        <p:spPr>
          <a:xfrm>
            <a:off x="6782631" y="5680398"/>
            <a:ext cx="2733870" cy="804563"/>
          </a:xfrm>
          <a:prstGeom prst="rect">
            <a:avLst/>
          </a:prstGeom>
        </p:spPr>
      </p:pic>
      <p:pic>
        <p:nvPicPr>
          <p:cNvPr id="1038" name="Picture 14" descr="Python Logo transparent PNG - StickPNG">
            <a:extLst>
              <a:ext uri="{FF2B5EF4-FFF2-40B4-BE49-F238E27FC236}">
                <a16:creationId xmlns:a16="http://schemas.microsoft.com/office/drawing/2014/main" id="{8BCD7736-974A-4469-5375-07871C3598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9566" y="3412050"/>
            <a:ext cx="1319927" cy="13140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BB1FA553-ED2F-2CE9-BA15-3C89E1C68ED2}"/>
              </a:ext>
            </a:extLst>
          </p:cNvPr>
          <p:cNvPicPr>
            <a:picLocks noChangeAspect="1"/>
          </p:cNvPicPr>
          <p:nvPr/>
        </p:nvPicPr>
        <p:blipFill>
          <a:blip r:embed="rId5"/>
          <a:stretch>
            <a:fillRect/>
          </a:stretch>
        </p:blipFill>
        <p:spPr>
          <a:xfrm>
            <a:off x="9458039" y="2266443"/>
            <a:ext cx="1425398" cy="1145607"/>
          </a:xfrm>
          <a:prstGeom prst="rect">
            <a:avLst/>
          </a:prstGeom>
        </p:spPr>
      </p:pic>
    </p:spTree>
    <p:extLst>
      <p:ext uri="{BB962C8B-B14F-4D97-AF65-F5344CB8AC3E}">
        <p14:creationId xmlns:p14="http://schemas.microsoft.com/office/powerpoint/2010/main" val="15323774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5783-1102-6FED-7F74-323EFF862944}"/>
              </a:ext>
            </a:extLst>
          </p:cNvPr>
          <p:cNvSpPr>
            <a:spLocks noGrp="1"/>
          </p:cNvSpPr>
          <p:nvPr>
            <p:ph type="title"/>
          </p:nvPr>
        </p:nvSpPr>
        <p:spPr>
          <a:xfrm>
            <a:off x="3250240" y="149029"/>
            <a:ext cx="7958331" cy="1077229"/>
          </a:xfrm>
        </p:spPr>
        <p:txBody>
          <a:bodyPr/>
          <a:lstStyle/>
          <a:p>
            <a:r>
              <a:rPr lang="en-US" b="1" dirty="0">
                <a:latin typeface="Constantia" panose="02030602050306030303" pitchFamily="18" charset="0"/>
                <a:cs typeface="Arial"/>
              </a:rPr>
              <a:t>Prototype Implementation And Analysis</a:t>
            </a:r>
            <a:endParaRPr lang="en-US" b="1" dirty="0">
              <a:latin typeface="Constantia" panose="02030602050306030303" pitchFamily="18" charset="0"/>
            </a:endParaRPr>
          </a:p>
        </p:txBody>
      </p:sp>
      <p:sp>
        <p:nvSpPr>
          <p:cNvPr id="3" name="Content Placeholder 2">
            <a:extLst>
              <a:ext uri="{FF2B5EF4-FFF2-40B4-BE49-F238E27FC236}">
                <a16:creationId xmlns:a16="http://schemas.microsoft.com/office/drawing/2014/main" id="{22C57541-2689-66FC-461C-0E6E9FC0E246}"/>
              </a:ext>
            </a:extLst>
          </p:cNvPr>
          <p:cNvSpPr>
            <a:spLocks noGrp="1"/>
          </p:cNvSpPr>
          <p:nvPr>
            <p:ph idx="1"/>
          </p:nvPr>
        </p:nvSpPr>
        <p:spPr>
          <a:xfrm>
            <a:off x="1492898" y="1022387"/>
            <a:ext cx="9190510" cy="5295287"/>
          </a:xfrm>
        </p:spPr>
        <p:txBody>
          <a:bodyPr>
            <a:normAutofit/>
          </a:bodyPr>
          <a:lstStyle/>
          <a:p>
            <a:pPr marL="6350" indent="0">
              <a:buNone/>
            </a:pPr>
            <a:r>
              <a:rPr lang="en-US" sz="2200" dirty="0">
                <a:latin typeface="Times New Roman" panose="02020603050405020304" pitchFamily="18" charset="0"/>
                <a:cs typeface="Times New Roman" panose="02020603050405020304" pitchFamily="18" charset="0"/>
              </a:rPr>
              <a:t>1.We started about the solution by following a dataset appropriate dataset with features. We started with basic features first that is ticket id, month, timestamp. </a:t>
            </a:r>
          </a:p>
          <a:p>
            <a:pPr marL="6350" indent="0">
              <a:buNone/>
            </a:pPr>
            <a:r>
              <a:rPr lang="en-US" sz="2200" dirty="0">
                <a:latin typeface="Times New Roman" panose="02020603050405020304" pitchFamily="18" charset="0"/>
                <a:cs typeface="Times New Roman" panose="02020603050405020304" pitchFamily="18" charset="0"/>
              </a:rPr>
              <a:t>2.Later on we started our model analysis where we find out that models like linear regression, random forest , KNN, Light BGM ,ANN showed the accuracy around 50-60%.</a:t>
            </a:r>
          </a:p>
          <a:p>
            <a:pPr marL="6350" indent="0">
              <a:buNone/>
            </a:pPr>
            <a:r>
              <a:rPr lang="en-US" sz="2200" dirty="0">
                <a:latin typeface="Times New Roman" panose="02020603050405020304" pitchFamily="18" charset="0"/>
                <a:cs typeface="Times New Roman" panose="02020603050405020304" pitchFamily="18" charset="0"/>
              </a:rPr>
              <a:t>3.We then preferred the </a:t>
            </a:r>
            <a:r>
              <a:rPr lang="en-US" sz="2200" dirty="0" err="1">
                <a:highlight>
                  <a:srgbClr val="FF00FF"/>
                </a:highlight>
                <a:latin typeface="Times New Roman" panose="02020603050405020304" pitchFamily="18" charset="0"/>
                <a:cs typeface="Times New Roman" panose="02020603050405020304" pitchFamily="18" charset="0"/>
              </a:rPr>
              <a:t>XGboost</a:t>
            </a:r>
            <a:r>
              <a:rPr lang="en-US" sz="2200" dirty="0">
                <a:highlight>
                  <a:srgbClr val="FF00FF"/>
                </a:highlight>
                <a:latin typeface="Times New Roman" panose="02020603050405020304" pitchFamily="18" charset="0"/>
                <a:cs typeface="Times New Roman" panose="02020603050405020304" pitchFamily="18" charset="0"/>
              </a:rPr>
              <a:t> model</a:t>
            </a:r>
            <a:r>
              <a:rPr lang="en-US" sz="2200" dirty="0">
                <a:latin typeface="Times New Roman" panose="02020603050405020304" pitchFamily="18" charset="0"/>
                <a:cs typeface="Times New Roman" panose="02020603050405020304" pitchFamily="18" charset="0"/>
              </a:rPr>
              <a:t> that came up with accuracy of around 75-80% with RMSE(root mean square error) of </a:t>
            </a:r>
            <a:r>
              <a:rPr lang="en-US" sz="2200" dirty="0">
                <a:highlight>
                  <a:srgbClr val="FF00FF"/>
                </a:highlight>
                <a:latin typeface="Times New Roman" panose="02020603050405020304" pitchFamily="18" charset="0"/>
                <a:cs typeface="Times New Roman" panose="02020603050405020304" pitchFamily="18" charset="0"/>
              </a:rPr>
              <a:t>26.74</a:t>
            </a:r>
            <a:r>
              <a:rPr lang="en-US" sz="2200" dirty="0">
                <a:latin typeface="Times New Roman" panose="02020603050405020304" pitchFamily="18" charset="0"/>
                <a:cs typeface="Times New Roman" panose="02020603050405020304" pitchFamily="18" charset="0"/>
              </a:rPr>
              <a:t> for range of ticket counts in 30-300.</a:t>
            </a:r>
          </a:p>
          <a:p>
            <a:pPr marL="6350" indent="0">
              <a:buNone/>
            </a:pPr>
            <a:r>
              <a:rPr lang="en-US" sz="2200" dirty="0">
                <a:latin typeface="Times New Roman" panose="02020603050405020304" pitchFamily="18" charset="0"/>
                <a:cs typeface="Times New Roman" panose="02020603050405020304" pitchFamily="18" charset="0"/>
              </a:rPr>
              <a:t>4.Hence we explored the model and also improved the performance using xgboost regressor which gave accuracy nearly greater than before.</a:t>
            </a:r>
          </a:p>
        </p:txBody>
      </p:sp>
    </p:spTree>
    <p:extLst>
      <p:ext uri="{BB962C8B-B14F-4D97-AF65-F5344CB8AC3E}">
        <p14:creationId xmlns:p14="http://schemas.microsoft.com/office/powerpoint/2010/main" val="3573404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A56A-913E-0675-2C85-44C5115BF051}"/>
              </a:ext>
            </a:extLst>
          </p:cNvPr>
          <p:cNvSpPr>
            <a:spLocks noGrp="1"/>
          </p:cNvSpPr>
          <p:nvPr>
            <p:ph type="title"/>
          </p:nvPr>
        </p:nvSpPr>
        <p:spPr>
          <a:xfrm>
            <a:off x="3044295" y="6317110"/>
            <a:ext cx="7958331" cy="1077229"/>
          </a:xfrm>
        </p:spPr>
        <p:txBody>
          <a:bodyPr/>
          <a:lstStyle/>
          <a:p>
            <a:r>
              <a:rPr lang="en-US" sz="1800" dirty="0">
                <a:cs typeface="Arial"/>
              </a:rPr>
              <a:t>These are the photographs of the model we implemented</a:t>
            </a:r>
            <a:r>
              <a:rPr lang="en-US" dirty="0">
                <a:cs typeface="Arial"/>
              </a:rPr>
              <a:t> </a:t>
            </a:r>
            <a:endParaRPr lang="en-US">
              <a:cs typeface="Arial" panose="020B0604020202020204"/>
            </a:endParaRPr>
          </a:p>
        </p:txBody>
      </p:sp>
      <p:pic>
        <p:nvPicPr>
          <p:cNvPr id="4" name="Content Placeholder 3" descr="A screenshot of a computer&#10;&#10;AI-generated content may be incorrect.">
            <a:extLst>
              <a:ext uri="{FF2B5EF4-FFF2-40B4-BE49-F238E27FC236}">
                <a16:creationId xmlns:a16="http://schemas.microsoft.com/office/drawing/2014/main" id="{165D4FEE-CD7A-6454-976C-845A51F1BDA1}"/>
              </a:ext>
            </a:extLst>
          </p:cNvPr>
          <p:cNvPicPr>
            <a:picLocks noGrp="1" noChangeAspect="1"/>
          </p:cNvPicPr>
          <p:nvPr>
            <p:ph idx="1"/>
          </p:nvPr>
        </p:nvPicPr>
        <p:blipFill>
          <a:blip r:embed="rId2"/>
          <a:stretch>
            <a:fillRect/>
          </a:stretch>
        </p:blipFill>
        <p:spPr>
          <a:xfrm>
            <a:off x="1183410" y="163800"/>
            <a:ext cx="6096000" cy="3429000"/>
          </a:xfrm>
        </p:spPr>
      </p:pic>
      <p:pic>
        <p:nvPicPr>
          <p:cNvPr id="6" name="Picture 5" descr="A screenshot of a computer&#10;&#10;AI-generated content may be incorrect.">
            <a:extLst>
              <a:ext uri="{FF2B5EF4-FFF2-40B4-BE49-F238E27FC236}">
                <a16:creationId xmlns:a16="http://schemas.microsoft.com/office/drawing/2014/main" id="{7EECEBF8-EB81-6A43-408C-FFDF453FF62C}"/>
              </a:ext>
            </a:extLst>
          </p:cNvPr>
          <p:cNvPicPr>
            <a:picLocks noChangeAspect="1"/>
          </p:cNvPicPr>
          <p:nvPr/>
        </p:nvPicPr>
        <p:blipFill>
          <a:blip r:embed="rId3"/>
          <a:stretch>
            <a:fillRect/>
          </a:stretch>
        </p:blipFill>
        <p:spPr>
          <a:xfrm>
            <a:off x="5075788" y="3047044"/>
            <a:ext cx="5807675" cy="3274540"/>
          </a:xfrm>
          <a:prstGeom prst="rect">
            <a:avLst/>
          </a:prstGeom>
        </p:spPr>
      </p:pic>
    </p:spTree>
    <p:extLst>
      <p:ext uri="{BB962C8B-B14F-4D97-AF65-F5344CB8AC3E}">
        <p14:creationId xmlns:p14="http://schemas.microsoft.com/office/powerpoint/2010/main" val="2821986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F16F4-9191-34CD-A26C-5E7D71C1665C}"/>
              </a:ext>
            </a:extLst>
          </p:cNvPr>
          <p:cNvSpPr>
            <a:spLocks noGrp="1"/>
          </p:cNvSpPr>
          <p:nvPr>
            <p:ph idx="1"/>
          </p:nvPr>
        </p:nvSpPr>
        <p:spPr>
          <a:xfrm>
            <a:off x="1371600" y="692873"/>
            <a:ext cx="9291213" cy="5470341"/>
          </a:xfrm>
        </p:spPr>
        <p:txBody>
          <a:bodyPr>
            <a:normAutofit/>
          </a:bodyPr>
          <a:lstStyle/>
          <a:p>
            <a:pPr marL="6350" indent="0">
              <a:buNone/>
            </a:pPr>
            <a:r>
              <a:rPr lang="en-US" sz="2200" dirty="0">
                <a:latin typeface="Times New Roman" panose="02020603050405020304" pitchFamily="18" charset="0"/>
                <a:cs typeface="Times New Roman" panose="02020603050405020304" pitchFamily="18" charset="0"/>
              </a:rPr>
              <a:t>4.Further we are working on the model by more further improvements like we are adding more features to it that will make it stand out in performance and accuracy.</a:t>
            </a:r>
          </a:p>
          <a:p>
            <a:pPr marL="6350" indent="0">
              <a:buNone/>
            </a:pPr>
            <a:r>
              <a:rPr lang="en-US" sz="2200" dirty="0">
                <a:latin typeface="Times New Roman" panose="02020603050405020304" pitchFamily="18" charset="0"/>
                <a:cs typeface="Times New Roman" panose="02020603050405020304" pitchFamily="18" charset="0"/>
              </a:rPr>
              <a:t>5.Further proceedings with the real time integration we are going to use the pipeline for integrating real time data and collect it and then tune the model the same</a:t>
            </a:r>
          </a:p>
          <a:p>
            <a:pPr marL="6350" indent="0">
              <a:buNone/>
            </a:pPr>
            <a:r>
              <a:rPr lang="en-US" sz="2200" dirty="0">
                <a:latin typeface="Times New Roman" panose="02020603050405020304" pitchFamily="18" charset="0"/>
                <a:cs typeface="Times New Roman" panose="02020603050405020304" pitchFamily="18" charset="0"/>
              </a:rPr>
              <a:t>6. Lastly deploying it on cloud.</a:t>
            </a:r>
          </a:p>
          <a:p>
            <a:pPr marL="6350" indent="0">
              <a:buNone/>
            </a:pPr>
            <a:r>
              <a:rPr lang="en-US" sz="2200" dirty="0">
                <a:latin typeface="Times New Roman" panose="02020603050405020304" pitchFamily="18" charset="0"/>
                <a:cs typeface="Times New Roman" panose="02020603050405020304" pitchFamily="18" charset="0"/>
              </a:rPr>
              <a:t>7. Here, we have presented our basic working prototype or first stage model that is predicting the ticket count based on the timestamp and the category selected by the user. The previous slide contain the snapshots of the same. The next slides discuss the application of such prediction and following trends associated with it.</a:t>
            </a:r>
          </a:p>
        </p:txBody>
      </p:sp>
    </p:spTree>
    <p:extLst>
      <p:ext uri="{BB962C8B-B14F-4D97-AF65-F5344CB8AC3E}">
        <p14:creationId xmlns:p14="http://schemas.microsoft.com/office/powerpoint/2010/main" val="823066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E2D2-E953-17C5-E038-463FA3835CB6}"/>
              </a:ext>
            </a:extLst>
          </p:cNvPr>
          <p:cNvSpPr>
            <a:spLocks noGrp="1"/>
          </p:cNvSpPr>
          <p:nvPr>
            <p:ph type="title"/>
          </p:nvPr>
        </p:nvSpPr>
        <p:spPr>
          <a:xfrm>
            <a:off x="5402375" y="236124"/>
            <a:ext cx="5373710" cy="403189"/>
          </a:xfrm>
        </p:spPr>
        <p:txBody>
          <a:bodyPr>
            <a:normAutofit fontScale="90000"/>
          </a:bodyPr>
          <a:lstStyle/>
          <a:p>
            <a:r>
              <a:rPr lang="en-US" b="1" dirty="0">
                <a:latin typeface="Constantia" panose="02030602050306030303" pitchFamily="18" charset="0"/>
              </a:rPr>
              <a:t>Applications and Trends</a:t>
            </a:r>
            <a:endParaRPr lang="en-IN" b="1" dirty="0">
              <a:latin typeface="Constantia" panose="02030602050306030303" pitchFamily="18" charset="0"/>
            </a:endParaRPr>
          </a:p>
        </p:txBody>
      </p:sp>
      <p:sp>
        <p:nvSpPr>
          <p:cNvPr id="3" name="Content Placeholder 2">
            <a:extLst>
              <a:ext uri="{FF2B5EF4-FFF2-40B4-BE49-F238E27FC236}">
                <a16:creationId xmlns:a16="http://schemas.microsoft.com/office/drawing/2014/main" id="{3C060210-2117-5DB5-D7F7-1FD65F1333A4}"/>
              </a:ext>
            </a:extLst>
          </p:cNvPr>
          <p:cNvSpPr>
            <a:spLocks noGrp="1"/>
          </p:cNvSpPr>
          <p:nvPr>
            <p:ph idx="1"/>
          </p:nvPr>
        </p:nvSpPr>
        <p:spPr>
          <a:xfrm>
            <a:off x="1391228" y="919528"/>
            <a:ext cx="9550553" cy="5695876"/>
          </a:xfrm>
        </p:spPr>
        <p:txBody>
          <a:bodyPr>
            <a:normAutofit fontScale="92500" lnSpcReduction="10000"/>
          </a:bodyPr>
          <a:lstStyle/>
          <a:p>
            <a:pPr marL="6160" indent="0">
              <a:buNone/>
            </a:pPr>
            <a:r>
              <a:rPr lang="en-US" sz="2200" b="1" dirty="0">
                <a:solidFill>
                  <a:schemeClr val="accent1">
                    <a:lumMod val="40000"/>
                    <a:lumOff val="60000"/>
                  </a:schemeClr>
                </a:solidFill>
                <a:latin typeface="Times New Roman" panose="02020603050405020304" pitchFamily="18" charset="0"/>
                <a:cs typeface="Times New Roman" panose="02020603050405020304" pitchFamily="18" charset="0"/>
              </a:rPr>
              <a:t>APPLICATIONS:</a:t>
            </a:r>
          </a:p>
          <a:p>
            <a:r>
              <a:rPr kumimoji="0" lang="en-US" altLang="en-US" sz="220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IT Support: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management of </a:t>
            </a:r>
            <a:r>
              <a:rPr kumimoji="0" lang="en-US" altLang="en-US" sz="2200" b="0" i="0" u="none" strike="noStrike" cap="none" normalizeH="0" baseline="0" dirty="0">
                <a:ln>
                  <a:noFill/>
                </a:ln>
                <a:solidFill>
                  <a:schemeClr val="bg1">
                    <a:lumMod val="50000"/>
                    <a:lumOff val="50000"/>
                  </a:schemeClr>
                </a:solidFill>
                <a:effectLst/>
                <a:latin typeface="Times New Roman" panose="02020603050405020304" pitchFamily="18" charset="0"/>
                <a:cs typeface="Times New Roman" panose="02020603050405020304" pitchFamily="18" charset="0"/>
              </a:rPr>
              <a:t>IT helpdesk tickets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r>
              <a:rPr kumimoji="0" lang="en-US" altLang="en-US" sz="220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Customer Service: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handling of </a:t>
            </a:r>
            <a:r>
              <a:rPr kumimoji="0" lang="en-US" altLang="en-US" sz="2200" b="0" i="0" u="none" strike="noStrike" cap="none" normalizeH="0" baseline="0" dirty="0">
                <a:ln>
                  <a:noFill/>
                </a:ln>
                <a:solidFill>
                  <a:schemeClr val="bg1">
                    <a:lumMod val="50000"/>
                    <a:lumOff val="50000"/>
                  </a:schemeClr>
                </a:solidFill>
                <a:effectLst/>
                <a:latin typeface="Times New Roman" panose="02020603050405020304" pitchFamily="18" charset="0"/>
                <a:cs typeface="Times New Roman" panose="02020603050405020304" pitchFamily="18" charset="0"/>
              </a:rPr>
              <a:t>customer queries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r>
              <a:rPr kumimoji="0" lang="en-US" altLang="en-US" sz="220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Healthcare: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Predicting appointment </a:t>
            </a:r>
            <a:r>
              <a:rPr kumimoji="0" lang="en-US" altLang="en-US" sz="2200" b="0" i="0" u="none" strike="noStrike" cap="none" normalizeH="0" baseline="0" dirty="0">
                <a:ln>
                  <a:noFill/>
                </a:ln>
                <a:solidFill>
                  <a:schemeClr val="bg1">
                    <a:lumMod val="50000"/>
                    <a:lumOff val="50000"/>
                  </a:schemeClr>
                </a:solidFill>
                <a:effectLst/>
                <a:latin typeface="Times New Roman" panose="02020603050405020304" pitchFamily="18" charset="0"/>
                <a:cs typeface="Times New Roman" panose="02020603050405020304" pitchFamily="18" charset="0"/>
              </a:rPr>
              <a:t>demand and resource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needs.</a:t>
            </a:r>
          </a:p>
          <a:p>
            <a:r>
              <a:rPr kumimoji="0" lang="en-US" altLang="en-US" sz="220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Logistics: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Optimizing </a:t>
            </a:r>
            <a:r>
              <a:rPr kumimoji="0" lang="en-US" altLang="en-US" sz="2200" b="0" i="0" u="none" strike="noStrike" cap="none" normalizeH="0" baseline="0" dirty="0">
                <a:ln>
                  <a:noFill/>
                </a:ln>
                <a:solidFill>
                  <a:schemeClr val="bg1">
                    <a:lumMod val="50000"/>
                    <a:lumOff val="50000"/>
                  </a:schemeClr>
                </a:solidFill>
                <a:effectLst/>
                <a:latin typeface="Times New Roman" panose="02020603050405020304" pitchFamily="18" charset="0"/>
                <a:cs typeface="Times New Roman" panose="02020603050405020304" pitchFamily="18" charset="0"/>
              </a:rPr>
              <a:t>supply chain and shipment tracking</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r>
              <a:rPr kumimoji="0" lang="en-US" altLang="en-US" sz="220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Manufacturing:</a:t>
            </a:r>
            <a:r>
              <a:rPr kumimoji="0" lang="en-US" altLang="en-US" sz="2200"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Predictive </a:t>
            </a:r>
            <a:r>
              <a:rPr kumimoji="0" lang="en-US" altLang="en-US" sz="2200" b="0" i="0" u="none" strike="noStrike" cap="none" normalizeH="0" baseline="0" dirty="0">
                <a:ln>
                  <a:noFill/>
                </a:ln>
                <a:solidFill>
                  <a:schemeClr val="bg1">
                    <a:lumMod val="50000"/>
                    <a:lumOff val="50000"/>
                  </a:schemeClr>
                </a:solidFill>
                <a:effectLst/>
                <a:latin typeface="Times New Roman" panose="02020603050405020304" pitchFamily="18" charset="0"/>
                <a:cs typeface="Times New Roman" panose="02020603050405020304" pitchFamily="18" charset="0"/>
              </a:rPr>
              <a:t>maintenance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prevent equipment failure. </a:t>
            </a:r>
          </a:p>
          <a:p>
            <a:pPr marL="6160" indent="0">
              <a:buNone/>
            </a:pPr>
            <a:r>
              <a:rPr lang="en-US" altLang="en-US" sz="2200" b="1" dirty="0">
                <a:solidFill>
                  <a:schemeClr val="accent1">
                    <a:lumMod val="40000"/>
                    <a:lumOff val="60000"/>
                  </a:schemeClr>
                </a:solidFill>
                <a:latin typeface="Times New Roman" panose="02020603050405020304" pitchFamily="18" charset="0"/>
                <a:cs typeface="Times New Roman" panose="02020603050405020304" pitchFamily="18" charset="0"/>
              </a:rPr>
              <a:t>TRENDS:</a:t>
            </a:r>
            <a:endParaRPr kumimoji="0" lang="en-US" altLang="en-US" sz="2200" b="1" i="0" u="none" strike="noStrike" cap="none" normalizeH="0" baseline="0" dirty="0">
              <a:ln>
                <a:noFill/>
              </a:ln>
              <a:solidFill>
                <a:schemeClr val="accent1">
                  <a:lumMod val="40000"/>
                  <a:lumOff val="60000"/>
                </a:schemeClr>
              </a:solidFill>
              <a:effectLst/>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Integration of AI with cloud computing for </a:t>
            </a:r>
            <a:r>
              <a:rPr lang="en-US" sz="2200" dirty="0">
                <a:solidFill>
                  <a:srgbClr val="FFFF00"/>
                </a:solidFill>
                <a:latin typeface="Times New Roman" panose="02020603050405020304" pitchFamily="18" charset="0"/>
                <a:cs typeface="Times New Roman" panose="02020603050405020304" pitchFamily="18" charset="0"/>
              </a:rPr>
              <a:t>real-time predictions.</a:t>
            </a:r>
          </a:p>
          <a:p>
            <a:r>
              <a:rPr lang="en-US" sz="2200" dirty="0">
                <a:latin typeface="Times New Roman" panose="02020603050405020304" pitchFamily="18" charset="0"/>
                <a:cs typeface="Times New Roman" panose="02020603050405020304" pitchFamily="18" charset="0"/>
              </a:rPr>
              <a:t>Use of Natural Language Processing (NLP) for </a:t>
            </a:r>
            <a:r>
              <a:rPr lang="en-US" sz="2200" dirty="0">
                <a:solidFill>
                  <a:srgbClr val="FFFF00"/>
                </a:solidFill>
                <a:latin typeface="Times New Roman" panose="02020603050405020304" pitchFamily="18" charset="0"/>
                <a:cs typeface="Times New Roman" panose="02020603050405020304" pitchFamily="18" charset="0"/>
              </a:rPr>
              <a:t>automated ticket classification.</a:t>
            </a:r>
          </a:p>
          <a:p>
            <a:r>
              <a:rPr lang="en-US" sz="2200" dirty="0">
                <a:latin typeface="Times New Roman" panose="02020603050405020304" pitchFamily="18" charset="0"/>
                <a:cs typeface="Times New Roman" panose="02020603050405020304" pitchFamily="18" charset="0"/>
              </a:rPr>
              <a:t>Advancements in deep learning for </a:t>
            </a:r>
            <a:r>
              <a:rPr lang="en-US" sz="2200" dirty="0">
                <a:solidFill>
                  <a:srgbClr val="FFFF00"/>
                </a:solidFill>
                <a:latin typeface="Times New Roman" panose="02020603050405020304" pitchFamily="18" charset="0"/>
                <a:cs typeface="Times New Roman" panose="02020603050405020304" pitchFamily="18" charset="0"/>
              </a:rPr>
              <a:t>more precise forecasting.</a:t>
            </a:r>
          </a:p>
          <a:p>
            <a:r>
              <a:rPr lang="en-US" sz="2200" dirty="0">
                <a:latin typeface="Times New Roman" panose="02020603050405020304" pitchFamily="18" charset="0"/>
                <a:cs typeface="Times New Roman" panose="02020603050405020304" pitchFamily="18" charset="0"/>
              </a:rPr>
              <a:t>AI-driven chatbots for </a:t>
            </a:r>
            <a:r>
              <a:rPr lang="en-US" sz="2200" dirty="0">
                <a:solidFill>
                  <a:srgbClr val="FFFF00"/>
                </a:solidFill>
                <a:latin typeface="Times New Roman" panose="02020603050405020304" pitchFamily="18" charset="0"/>
                <a:cs typeface="Times New Roman" panose="02020603050405020304" pitchFamily="18" charset="0"/>
              </a:rPr>
              <a:t>initial ticket resolution.</a:t>
            </a:r>
          </a:p>
          <a:p>
            <a:r>
              <a:rPr lang="en-US" sz="2200" dirty="0">
                <a:latin typeface="Times New Roman" panose="02020603050405020304" pitchFamily="18" charset="0"/>
                <a:cs typeface="Times New Roman" panose="02020603050405020304" pitchFamily="18" charset="0"/>
              </a:rPr>
              <a:t>Adoption of explainable AI (XAI) to </a:t>
            </a:r>
            <a:r>
              <a:rPr lang="en-US" sz="2200" dirty="0">
                <a:solidFill>
                  <a:srgbClr val="FFFF00"/>
                </a:solidFill>
                <a:latin typeface="Times New Roman" panose="02020603050405020304" pitchFamily="18" charset="0"/>
                <a:cs typeface="Times New Roman" panose="02020603050405020304" pitchFamily="18" charset="0"/>
              </a:rPr>
              <a:t>improve model transparency.</a:t>
            </a:r>
            <a:endParaRPr lang="en-IN"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8225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TM16401375[[fn=Madison]]</Template>
  <TotalTime>323</TotalTime>
  <Words>749</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Constantia</vt:lpstr>
      <vt:lpstr>MS Shell Dlg 2</vt:lpstr>
      <vt:lpstr>Times New Roman</vt:lpstr>
      <vt:lpstr>Wingdings</vt:lpstr>
      <vt:lpstr>Wingdings 3</vt:lpstr>
      <vt:lpstr>Madison</vt:lpstr>
      <vt:lpstr>Ticket Count Prediction</vt:lpstr>
      <vt:lpstr>Team Details</vt:lpstr>
      <vt:lpstr>Aim of the Project</vt:lpstr>
      <vt:lpstr>Objectives </vt:lpstr>
      <vt:lpstr>Technology Stack Used</vt:lpstr>
      <vt:lpstr>Prototype Implementation And Analysis</vt:lpstr>
      <vt:lpstr>These are the photographs of the model we implemented </vt:lpstr>
      <vt:lpstr>PowerPoint Presentation</vt:lpstr>
      <vt:lpstr>Applications and Trends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Using Machine Learning</dc:title>
  <dc:creator>Sakshee</dc:creator>
  <cp:lastModifiedBy>saksheeyande@outlook.com</cp:lastModifiedBy>
  <cp:revision>198</cp:revision>
  <dcterms:created xsi:type="dcterms:W3CDTF">2025-01-19T11:36:05Z</dcterms:created>
  <dcterms:modified xsi:type="dcterms:W3CDTF">2025-02-09T14:10:58Z</dcterms:modified>
</cp:coreProperties>
</file>