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9" r:id="rId4"/>
    <p:sldId id="261" r:id="rId5"/>
    <p:sldId id="263" r:id="rId6"/>
    <p:sldId id="262" r:id="rId7"/>
    <p:sldId id="264" r:id="rId8"/>
    <p:sldId id="265" r:id="rId9"/>
    <p:sldId id="266" r:id="rId10"/>
    <p:sldId id="267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26445-A646-1C46-EA1F-14C63FC4BC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4FC0C8-AE83-8F53-10CE-15C98D85A9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21B44-B726-3CE6-469D-B62979785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C6F87-370E-4383-9C86-C8AF6BDCD0FE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B5C082-8542-B739-3AF9-1B3C08DE4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D26DD-43C7-5B2D-F627-953886A36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77089-BCB6-474E-8800-F28AD9E58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9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046B1-A7AD-3ED0-2004-227BF7AC6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4E1242-427F-470E-FB49-31BD3AD8CD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C428B5-7519-51B6-66E1-FEF241DBB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C6F87-370E-4383-9C86-C8AF6BDCD0FE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47A0D-047C-FB69-1767-50FC44DDA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FBA5DD-C092-F250-FF0A-27D0CDC30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77089-BCB6-474E-8800-F28AD9E58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035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523D85-69F9-3828-9BFE-F48D2BBB93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1CC0F0-F31D-22D7-9E13-6A49FE0BC9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988C2F-890A-64E9-7C32-D76AD25FB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C6F87-370E-4383-9C86-C8AF6BDCD0FE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DC662-7138-43D0-2394-2185ED548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E7131B-9713-5D38-6958-80F516B25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77089-BCB6-474E-8800-F28AD9E58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606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3E5A2-52B6-5D17-1125-AB68EABFE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DC46D-6840-1954-52CC-FE9A57843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840FA-9A3F-16A8-5B1C-E0DD5F9B9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C6F87-370E-4383-9C86-C8AF6BDCD0FE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1E017-52A0-4720-3270-E36A8F9BC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D9892-E2C5-B2F6-0974-5BFC187A6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77089-BCB6-474E-8800-F28AD9E58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948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897A3-6426-BE57-91B5-380B38D1D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3C4D7A-EA96-A234-30D6-41E000434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C29079-1038-24B2-F04D-A0F0D9222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C6F87-370E-4383-9C86-C8AF6BDCD0FE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F7A02-AE2D-E442-710A-799AB92EA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A0D12F-D7FC-CB4D-BB16-B4DB023D3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77089-BCB6-474E-8800-F28AD9E58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273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431E1-2CE6-36FB-1C72-71F00AA59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A1413-50BB-6070-91E7-14974475DB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E4288E-C3BB-1D73-A691-4DCD586977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A5EF13-B088-95CA-59DE-91366A70F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C6F87-370E-4383-9C86-C8AF6BDCD0FE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B7E0B0-76F4-8921-5493-F4FB597FF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0FAA61-E7B4-AA3C-81BB-02A613C7A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77089-BCB6-474E-8800-F28AD9E58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674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B58BC-0143-7C95-1A78-DA2D94137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C3D3A7-1389-0A11-0A2A-0D810E470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0816DB-F721-28A0-7FC1-E511FE63E5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FA608A-EE1D-E659-FF76-84BF34B95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03992A-A601-2D30-1002-AA6F090CCD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901370-B0E5-F9D2-3E5A-9F93B43FB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C6F87-370E-4383-9C86-C8AF6BDCD0FE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A85CD0-5398-0FA6-877A-332F79217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64EB11-3E12-3895-2CB9-98182A506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77089-BCB6-474E-8800-F28AD9E58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741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3A5EE-82AA-1E35-1D96-6E910C7BF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29E82D-997D-F900-46DE-02A12ABAD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C6F87-370E-4383-9C86-C8AF6BDCD0FE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F7FAA6-0E31-3016-5F59-7F6497556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7D0022-6D0E-DC0A-DC8F-60C8F08CC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77089-BCB6-474E-8800-F28AD9E58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659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8A944A-719E-75BB-2C75-A8DE25F2C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C6F87-370E-4383-9C86-C8AF6BDCD0FE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23E0B3-5294-D895-7630-F09E4B60B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75D016-B957-7FC7-E259-2342B916F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77089-BCB6-474E-8800-F28AD9E58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973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3ECFD-D3D4-74AD-0BE7-550C7BD75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5F202-ECF0-50AF-B944-8261D0AAD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92CA21-2793-7C56-FE4B-6CBE78EA69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320322-B118-9A48-10F8-F4585C1EC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C6F87-370E-4383-9C86-C8AF6BDCD0FE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8F8174-152C-315C-1C2A-D963F387F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04EBCE-E2AB-E35B-24F6-3EC813334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77089-BCB6-474E-8800-F28AD9E58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263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FE0BF-1198-B43D-E810-9A8621E71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435988-C515-BC3E-FF9F-FC261B9D5D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34B11C-32ED-65D7-4095-6C0299DD6D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3FDB53-3280-1407-8DE0-B579FE035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C6F87-370E-4383-9C86-C8AF6BDCD0FE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CAB6EA-5C02-DF84-BFE3-5C3745327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9A34C6-73B2-9AA7-EA31-6CE5DDA02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77089-BCB6-474E-8800-F28AD9E58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405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CB5471-52BF-D04F-CE11-823061AF8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97B5AD-7004-DC77-FFE7-4C4A0CE186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D4F703-6454-6E6E-F8EA-F4A64EEC9A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DC6F87-370E-4383-9C86-C8AF6BDCD0FE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503566-3354-AE84-C797-8BDEE31AAA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8B9C3-301C-C28F-2DD4-63C975604F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A77089-BCB6-474E-8800-F28AD9E58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440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0EB756BB-546F-BD56-A685-F3E901E34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0133" y="4715935"/>
            <a:ext cx="2573868" cy="181186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Submitted By :</a:t>
            </a:r>
            <a:br>
              <a:rPr lang="en-US" sz="2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2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Team- 5709</a:t>
            </a:r>
            <a:br>
              <a:rPr lang="en-US" sz="1800" dirty="0"/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Sakshee Suryawanshi</a:t>
            </a:r>
            <a:br>
              <a:rPr lang="en-US" sz="1800" dirty="0"/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Akash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Kaushik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A6DE29C6-7700-41FD-3F5A-705A40709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099" y="1744146"/>
            <a:ext cx="11523134" cy="1955788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lnSpc>
                <a:spcPct val="200000"/>
              </a:lnSpc>
              <a:buNone/>
            </a:pPr>
            <a:r>
              <a:rPr lang="en-US" sz="4000" dirty="0">
                <a:solidFill>
                  <a:schemeClr val="accent1"/>
                </a:solidFill>
                <a:latin typeface="Algerian" panose="04020705040A02060702" pitchFamily="82" charset="0"/>
              </a:rPr>
              <a:t>“</a:t>
            </a:r>
            <a:r>
              <a:rPr lang="en-US" sz="4000" dirty="0">
                <a:solidFill>
                  <a:schemeClr val="accent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Driving Revenue, Unlocking Ride Potential: Technical Insights from Namma Yatri</a:t>
            </a:r>
            <a:r>
              <a:rPr lang="en-US" sz="4000" dirty="0">
                <a:solidFill>
                  <a:schemeClr val="accent1"/>
                </a:solidFill>
                <a:latin typeface="Algerian" panose="04020705040A02060702" pitchFamily="82" charset="0"/>
              </a:rPr>
              <a:t>”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28855D2-13F9-3E0C-234C-D1E294EBB687}"/>
              </a:ext>
            </a:extLst>
          </p:cNvPr>
          <p:cNvCxnSpPr>
            <a:cxnSpLocks/>
          </p:cNvCxnSpPr>
          <p:nvPr/>
        </p:nvCxnSpPr>
        <p:spPr>
          <a:xfrm>
            <a:off x="0" y="1135593"/>
            <a:ext cx="12107333" cy="0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2646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392A2F-ACA1-BF55-FDA7-A8D6E27C23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554A370C-A390-9423-6666-D2593F6EF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372535"/>
            <a:ext cx="5875868" cy="55879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Appendix : Data Dictionary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0614A1F6-97B0-E7A2-D360-02D287DFF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068" y="1261557"/>
            <a:ext cx="10718800" cy="382691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600" dirty="0"/>
              <a:t>Here is a snapshot of our data dictionary:</a:t>
            </a:r>
          </a:p>
          <a:p>
            <a:pPr marL="0" indent="0">
              <a:buNone/>
            </a:pPr>
            <a:endParaRPr lang="en-US" sz="1600" dirty="0"/>
          </a:p>
          <a:p>
            <a:pPr lvl="1">
              <a:lnSpc>
                <a:spcPct val="100000"/>
              </a:lnSpc>
            </a:pPr>
            <a:r>
              <a:rPr lang="en-US" sz="1600" b="1" dirty="0"/>
              <a:t>Trips Table:</a:t>
            </a:r>
            <a:r>
              <a:rPr lang="en-US" sz="1600" dirty="0"/>
              <a:t> distance, customer details, fare, duration information</a:t>
            </a:r>
          </a:p>
          <a:p>
            <a:pPr lvl="1">
              <a:lnSpc>
                <a:spcPct val="100000"/>
              </a:lnSpc>
            </a:pPr>
            <a:r>
              <a:rPr lang="en-US" sz="1600" b="1" dirty="0"/>
              <a:t>Trip_Details Table:</a:t>
            </a:r>
            <a:r>
              <a:rPr lang="en-US" sz="1600" dirty="0"/>
              <a:t> search intent, quotes, estimates, Flags (end_ride, otp_entered).</a:t>
            </a:r>
          </a:p>
          <a:p>
            <a:pPr lvl="1">
              <a:lnSpc>
                <a:spcPct val="100000"/>
              </a:lnSpc>
            </a:pPr>
            <a:r>
              <a:rPr lang="en-US" sz="1600" b="1" dirty="0"/>
              <a:t>Duration Table : </a:t>
            </a:r>
            <a:r>
              <a:rPr lang="en-US" sz="1600" dirty="0"/>
              <a:t>Hours of Trip details.</a:t>
            </a:r>
          </a:p>
          <a:p>
            <a:pPr lvl="1">
              <a:lnSpc>
                <a:spcPct val="100000"/>
              </a:lnSpc>
            </a:pPr>
            <a:r>
              <a:rPr lang="en-US" sz="1600" b="1" dirty="0"/>
              <a:t>Assembly Table:</a:t>
            </a:r>
            <a:r>
              <a:rPr lang="en-US" sz="1600" dirty="0"/>
              <a:t> Pickup and drop zone mapping.</a:t>
            </a:r>
          </a:p>
          <a:p>
            <a:pPr lvl="1">
              <a:lnSpc>
                <a:spcPct val="100000"/>
              </a:lnSpc>
            </a:pPr>
            <a:r>
              <a:rPr lang="en-US" sz="1600" b="1" dirty="0"/>
              <a:t>Payments Table:</a:t>
            </a:r>
            <a:r>
              <a:rPr lang="en-US" sz="1600" dirty="0"/>
              <a:t> Payment Method status.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sz="2000" dirty="0"/>
          </a:p>
          <a:p>
            <a:pPr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1600" b="1" dirty="0"/>
              <a:t>Data Source </a:t>
            </a:r>
            <a:r>
              <a:rPr lang="en-US" sz="1600" dirty="0"/>
              <a:t>: From Excel Workbook</a:t>
            </a:r>
            <a:r>
              <a:rPr lang="en-US" sz="1600" b="1" dirty="0"/>
              <a:t> Namma Yatri Dataset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8AC89B4-FD35-182C-A13A-88D825486120}"/>
              </a:ext>
            </a:extLst>
          </p:cNvPr>
          <p:cNvCxnSpPr>
            <a:cxnSpLocks/>
          </p:cNvCxnSpPr>
          <p:nvPr/>
        </p:nvCxnSpPr>
        <p:spPr>
          <a:xfrm>
            <a:off x="0" y="1135593"/>
            <a:ext cx="12107333" cy="0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918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7B3987-9010-B8B0-266E-4C64EB33C0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7C48189B-0708-D4D4-E7C9-B5A82BDBA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372535"/>
            <a:ext cx="5875868" cy="55879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Appendix : Data Methodology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2E70800-3C0B-12AA-9C77-952570118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000" y="1515533"/>
            <a:ext cx="10574868" cy="3572933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1600" b="1" dirty="0"/>
              <a:t>Imported</a:t>
            </a:r>
            <a:r>
              <a:rPr lang="en-US" sz="1600" dirty="0"/>
              <a:t>  and </a:t>
            </a:r>
            <a:r>
              <a:rPr lang="en-US" sz="1600" b="1" dirty="0"/>
              <a:t>Cleaned</a:t>
            </a:r>
            <a:r>
              <a:rPr lang="en-US" sz="1600" dirty="0"/>
              <a:t> all tables using Power Query (null checks, column types).</a:t>
            </a:r>
          </a:p>
          <a:p>
            <a:pPr>
              <a:lnSpc>
                <a:spcPct val="200000"/>
              </a:lnSpc>
            </a:pPr>
            <a:r>
              <a:rPr lang="en-US" sz="1600" b="1" dirty="0"/>
              <a:t>Joined</a:t>
            </a:r>
            <a:r>
              <a:rPr lang="en-US" sz="1600" dirty="0"/>
              <a:t> tables on keys (trip ID, zone ID) and </a:t>
            </a:r>
            <a:r>
              <a:rPr lang="en-US" sz="1600" b="1" dirty="0"/>
              <a:t>Created DAX logic</a:t>
            </a:r>
            <a:r>
              <a:rPr lang="en-US" sz="1600" dirty="0"/>
              <a:t> for revenue, status, and conversions.</a:t>
            </a:r>
          </a:p>
          <a:p>
            <a:pPr>
              <a:lnSpc>
                <a:spcPct val="200000"/>
              </a:lnSpc>
            </a:pPr>
            <a:r>
              <a:rPr lang="en-US" sz="1600" b="1" dirty="0"/>
              <a:t>Visualized</a:t>
            </a:r>
            <a:r>
              <a:rPr lang="en-US" sz="1600" dirty="0"/>
              <a:t> using maps, bar charts, slicers &amp; cards and </a:t>
            </a:r>
            <a:r>
              <a:rPr lang="en-US" sz="1600" b="1" dirty="0"/>
              <a:t>Validated</a:t>
            </a:r>
            <a:r>
              <a:rPr lang="en-US" sz="1600" dirty="0"/>
              <a:t> insights against KPIs and business objectives.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D04ED01-B794-ADC7-7BBE-049EEC7B1A27}"/>
              </a:ext>
            </a:extLst>
          </p:cNvPr>
          <p:cNvCxnSpPr>
            <a:cxnSpLocks/>
          </p:cNvCxnSpPr>
          <p:nvPr/>
        </p:nvCxnSpPr>
        <p:spPr>
          <a:xfrm>
            <a:off x="0" y="1135593"/>
            <a:ext cx="12107333" cy="0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8562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D66373-87E6-CB9F-8640-F44F444340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7CA47193-9A05-61CC-BFD1-90C17572C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372535"/>
            <a:ext cx="5875868" cy="55879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Agenda :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0689CEA3-A705-68BF-66C5-EBDBCDE60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201" y="1278471"/>
            <a:ext cx="11040532" cy="520699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Objective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Background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Data Preparation and Cleaning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Pipeline Complexity Breakdown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Key DAX Measures and Calculations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Analytical Insights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Optimization Actions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Appendix: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PowerBI Dashboards and Visuals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Data Dictionary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Data Methodology</a:t>
            </a:r>
          </a:p>
          <a:p>
            <a:pPr marR="0">
              <a:lnSpc>
                <a:spcPct val="115000"/>
              </a:lnSpc>
              <a:spcAft>
                <a:spcPts val="800"/>
              </a:spcAft>
              <a:buAutoNum type="arabicPeriod"/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>
              <a:lnSpc>
                <a:spcPct val="115000"/>
              </a:lnSpc>
              <a:spcAft>
                <a:spcPts val="800"/>
              </a:spcAft>
              <a:buAutoNum type="arabicPeriod"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812BAD4-A7D5-9556-6F11-831B1A2FB3B5}"/>
              </a:ext>
            </a:extLst>
          </p:cNvPr>
          <p:cNvCxnSpPr>
            <a:cxnSpLocks/>
          </p:cNvCxnSpPr>
          <p:nvPr/>
        </p:nvCxnSpPr>
        <p:spPr>
          <a:xfrm>
            <a:off x="0" y="1135593"/>
            <a:ext cx="12107333" cy="0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4419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D99CBD-AF5A-53BB-0E28-A089145E68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ED7B26E4-66D6-2218-CF54-153A4FBE7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372535"/>
            <a:ext cx="5875868" cy="55879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Objective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ABD3CC31-9323-3D9C-021C-EECB75147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332" y="1261556"/>
            <a:ext cx="10566399" cy="225210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en-US" sz="1600" dirty="0">
                <a:ea typeface="Calibri" panose="020F0502020204030204" pitchFamily="34" charset="0"/>
                <a:cs typeface="Calibri" panose="020F0502020204030204" pitchFamily="34" charset="0"/>
              </a:rPr>
              <a:t>Our Goal is to :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600" dirty="0">
                <a:ea typeface="Calibri" panose="020F0502020204030204" pitchFamily="34" charset="0"/>
                <a:cs typeface="Calibri" panose="020F0502020204030204" pitchFamily="34" charset="0"/>
              </a:rPr>
              <a:t>Improve model relationships and data pipeline quality.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600" dirty="0">
                <a:ea typeface="Calibri" panose="020F0502020204030204" pitchFamily="34" charset="0"/>
                <a:cs typeface="Calibri" panose="020F0502020204030204" pitchFamily="34" charset="0"/>
              </a:rPr>
              <a:t>Provide robust calculated fields to track KPIs.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600" dirty="0">
                <a:ea typeface="Calibri" panose="020F0502020204030204" pitchFamily="34" charset="0"/>
                <a:cs typeface="Calibri" panose="020F0502020204030204" pitchFamily="34" charset="0"/>
              </a:rPr>
              <a:t>Deliver scalable insights with dynamic filtering and performance-based visualization.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35CB270-1354-E9C0-5EF9-88826B0D0BC8}"/>
              </a:ext>
            </a:extLst>
          </p:cNvPr>
          <p:cNvCxnSpPr>
            <a:cxnSpLocks/>
          </p:cNvCxnSpPr>
          <p:nvPr/>
        </p:nvCxnSpPr>
        <p:spPr>
          <a:xfrm>
            <a:off x="0" y="1135593"/>
            <a:ext cx="12107333" cy="0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4155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F4B55B-CB9A-29D0-0E86-CE8CA5F495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7064FB8C-C61E-ECEE-03AD-680270494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372535"/>
            <a:ext cx="5875868" cy="55879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Background: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ABD9783-67AC-E0C6-F6D9-C1D418B17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267" y="1567392"/>
            <a:ext cx="10778066" cy="2513535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Namma Yatri provided Raw ride data includes: trip duration, fare, cancellation flags, zones, payment methods.</a:t>
            </a:r>
          </a:p>
          <a:p>
            <a:pPr marL="0" indent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Data T</a:t>
            </a:r>
            <a:r>
              <a:rPr lang="en-US" sz="1600" dirty="0">
                <a:ea typeface="Calibri" panose="020F0502020204030204" pitchFamily="34" charset="0"/>
                <a:cs typeface="Calibri" panose="020F0502020204030204" pitchFamily="34" charset="0"/>
              </a:rPr>
              <a:t>ables included: Trips, Trip Details, Drivers, Customers, Zones and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spread across multiple Excel tables.</a:t>
            </a:r>
          </a:p>
          <a:p>
            <a:pPr marL="0" lvl="0" indent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1600" dirty="0">
                <a:ea typeface="Calibri" panose="020F0502020204030204" pitchFamily="34" charset="0"/>
                <a:cs typeface="Calibri" panose="020F0502020204030204" pitchFamily="34" charset="0"/>
              </a:rPr>
              <a:t> No timestamps present; only duration in hours available for time-based analysis.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A18A626-3EEB-A72C-6239-83C302BA590F}"/>
              </a:ext>
            </a:extLst>
          </p:cNvPr>
          <p:cNvCxnSpPr>
            <a:cxnSpLocks/>
          </p:cNvCxnSpPr>
          <p:nvPr/>
        </p:nvCxnSpPr>
        <p:spPr>
          <a:xfrm>
            <a:off x="0" y="1135593"/>
            <a:ext cx="12107333" cy="0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5703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BAE7E5-B703-32C5-B6A9-4CAFD4AC33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573BE5B2-513A-EE41-716A-C8A451588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372535"/>
            <a:ext cx="5875868" cy="55879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Data Preparation and Cleaning: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67C3FA7-1E73-468E-A62A-1345E27D5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933" y="1567392"/>
            <a:ext cx="10820400" cy="3089271"/>
          </a:xfrm>
        </p:spPr>
        <p:txBody>
          <a:bodyPr>
            <a:norm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Key Tables Used: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sz="1600" dirty="0"/>
              <a:t>‘</a:t>
            </a:r>
            <a:r>
              <a:rPr lang="en-US" sz="1600" b="1" dirty="0"/>
              <a:t>Trips’, ‘Trip_Details’, ‘Assembly’, ‘Payment’ and ‘Duration</a:t>
            </a:r>
            <a:r>
              <a:rPr lang="en-US" sz="1600" dirty="0"/>
              <a:t>’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Relationships: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Imported and Joined all tables using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tripid,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Payment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id, 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duration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id 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and Assembly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id 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Cleaned data using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Power Query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(nulls, duplicates, flag correction)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DAX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Measures used to drive calculated fields: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Total revenue, trip success rates, Time_Period 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and many more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D07F10C-710E-E0C2-5362-E0141F44DFAC}"/>
              </a:ext>
            </a:extLst>
          </p:cNvPr>
          <p:cNvCxnSpPr>
            <a:cxnSpLocks/>
          </p:cNvCxnSpPr>
          <p:nvPr/>
        </p:nvCxnSpPr>
        <p:spPr>
          <a:xfrm>
            <a:off x="0" y="1135593"/>
            <a:ext cx="12107333" cy="0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1031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B4E64E-5568-E072-002A-60FD25E996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A923CD93-2FC6-8AFD-0487-ED2609C31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372535"/>
            <a:ext cx="5875868" cy="55879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Pipeline Complexity Breakdown: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7D1ACBB3-E506-E16A-EFC6-A3294F704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267" y="1567393"/>
            <a:ext cx="10778066" cy="1793874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1600" dirty="0"/>
              <a:t>No explicit timestamps,</a:t>
            </a:r>
            <a:r>
              <a:rPr lang="en-US" sz="1600" b="1" dirty="0"/>
              <a:t> </a:t>
            </a:r>
            <a:r>
              <a:rPr lang="en-US" sz="1600" dirty="0"/>
              <a:t>Used Duration to create Time Buckets i.e. “</a:t>
            </a:r>
            <a:r>
              <a:rPr lang="en-US" sz="1600" b="1" dirty="0"/>
              <a:t>Time _Period</a:t>
            </a:r>
            <a:r>
              <a:rPr lang="en-US" sz="1600" dirty="0"/>
              <a:t>”</a:t>
            </a:r>
          </a:p>
          <a:p>
            <a:pPr>
              <a:lnSpc>
                <a:spcPct val="200000"/>
              </a:lnSpc>
            </a:pPr>
            <a:r>
              <a:rPr lang="en-US" sz="1600" dirty="0"/>
              <a:t>Flag Logic Complexity :Ride completion based on multiple binary flags: </a:t>
            </a:r>
            <a:r>
              <a:rPr lang="en-US" sz="1600" b="1" dirty="0"/>
              <a:t>end_ride, otp_entered</a:t>
            </a:r>
            <a:r>
              <a:rPr lang="en-US" sz="1600" dirty="0"/>
              <a:t>.</a:t>
            </a:r>
          </a:p>
          <a:p>
            <a:pPr>
              <a:lnSpc>
                <a:spcPct val="200000"/>
              </a:lnSpc>
            </a:pPr>
            <a:r>
              <a:rPr lang="en-US" sz="1600" dirty="0"/>
              <a:t>No direct linkage between quote search and trip success without logical conditions.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8CB59EB-5E7F-539D-F856-3A7FC2D41DB6}"/>
              </a:ext>
            </a:extLst>
          </p:cNvPr>
          <p:cNvCxnSpPr>
            <a:cxnSpLocks/>
          </p:cNvCxnSpPr>
          <p:nvPr/>
        </p:nvCxnSpPr>
        <p:spPr>
          <a:xfrm>
            <a:off x="0" y="1135593"/>
            <a:ext cx="12107333" cy="0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1494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A63660-5267-9505-4C3F-04E5C0646A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453891A4-9795-A6E7-4DD6-E58104F7C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372535"/>
            <a:ext cx="5875868" cy="55879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Key DAX Measures and Calculations: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6DD07766-2A7A-8CE6-EFE8-ED5B00927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399" y="1260308"/>
            <a:ext cx="11040533" cy="4537075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600" dirty="0"/>
              <a:t>The Key DAX Measures used for Namma Yatri Analysis :</a:t>
            </a:r>
          </a:p>
          <a:p>
            <a:pPr lvl="1">
              <a:lnSpc>
                <a:spcPct val="200000"/>
              </a:lnSpc>
            </a:pPr>
            <a:r>
              <a:rPr lang="en-US" sz="1600" dirty="0"/>
              <a:t>Trip_success_status</a:t>
            </a:r>
          </a:p>
          <a:p>
            <a:pPr lvl="1">
              <a:lnSpc>
                <a:spcPct val="200000"/>
              </a:lnSpc>
            </a:pPr>
            <a:r>
              <a:rPr lang="en-US" sz="1600" dirty="0"/>
              <a:t>Time_Periods</a:t>
            </a:r>
          </a:p>
          <a:p>
            <a:pPr lvl="1">
              <a:lnSpc>
                <a:spcPct val="200000"/>
              </a:lnSpc>
            </a:pPr>
            <a:r>
              <a:rPr lang="en-US" sz="1600" dirty="0"/>
              <a:t>Total Revenue</a:t>
            </a:r>
          </a:p>
          <a:p>
            <a:pPr lvl="1">
              <a:lnSpc>
                <a:spcPct val="200000"/>
              </a:lnSpc>
            </a:pPr>
            <a:r>
              <a:rPr lang="en-US" sz="1600" dirty="0"/>
              <a:t>High Revenue Trip Counts</a:t>
            </a:r>
          </a:p>
          <a:p>
            <a:pPr lvl="1">
              <a:lnSpc>
                <a:spcPct val="200000"/>
              </a:lnSpc>
            </a:pPr>
            <a:r>
              <a:rPr lang="en-US" sz="1600" dirty="0"/>
              <a:t>Conversion QuoteTripCompletion %</a:t>
            </a:r>
          </a:p>
          <a:p>
            <a:pPr lvl="1">
              <a:lnSpc>
                <a:spcPct val="200000"/>
              </a:lnSpc>
            </a:pPr>
            <a:r>
              <a:rPr lang="en-US" sz="1600" dirty="0"/>
              <a:t>Successful Ride Completion % </a:t>
            </a:r>
          </a:p>
          <a:p>
            <a:pPr lvl="1">
              <a:lnSpc>
                <a:spcPct val="200000"/>
              </a:lnSpc>
            </a:pPr>
            <a:r>
              <a:rPr lang="en-US" sz="1600" dirty="0"/>
              <a:t>Total Quote Searches  and many more..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32E60D6-EA58-2CAB-FAD0-66E336992A3F}"/>
              </a:ext>
            </a:extLst>
          </p:cNvPr>
          <p:cNvCxnSpPr>
            <a:cxnSpLocks/>
          </p:cNvCxnSpPr>
          <p:nvPr/>
        </p:nvCxnSpPr>
        <p:spPr>
          <a:xfrm>
            <a:off x="0" y="1135593"/>
            <a:ext cx="12107333" cy="0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5C99B00F-9CBD-C8CD-4BA8-9C11517BF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9665" y="4053773"/>
            <a:ext cx="4877223" cy="13793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FD813B8-2284-1804-F330-B5B2856B03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9665" y="2813941"/>
            <a:ext cx="5494496" cy="11964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DD1E799-6B55-93BF-CDC5-8D47C6B2B3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9665" y="1194506"/>
            <a:ext cx="5928874" cy="15698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31F172-18D6-B226-E2B1-E05344EA63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97668" y="3124174"/>
            <a:ext cx="2461473" cy="304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470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570CDF-C1C7-96BF-80B2-129F13F943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D17AEB54-F0B9-B313-0851-CAD588304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372535"/>
            <a:ext cx="5875868" cy="55879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Analytical Insights: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38F027C-7532-2C38-E1E8-9FE441F98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67392"/>
            <a:ext cx="10761133" cy="4223797"/>
          </a:xfrm>
        </p:spPr>
        <p:txBody>
          <a:bodyPr>
            <a:normAutofit/>
          </a:bodyPr>
          <a:lstStyle/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Payment Preference Patterns: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Card/UPI payments correlated with higher fare rides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600" dirty="0"/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High Revenue Zones: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/>
              <a:t>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ocus promotions and incentives in Top 5 Zones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Peak Demand Hours: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Highest rides at 12 AM–1 AM 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Night)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1 PM–2 PM 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Afternoon)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Resource realignment needed to match driver availability.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34D0FB9-B687-D595-21EA-C9E9F7B92D49}"/>
              </a:ext>
            </a:extLst>
          </p:cNvPr>
          <p:cNvCxnSpPr>
            <a:cxnSpLocks/>
          </p:cNvCxnSpPr>
          <p:nvPr/>
        </p:nvCxnSpPr>
        <p:spPr>
          <a:xfrm>
            <a:off x="0" y="1135593"/>
            <a:ext cx="12107333" cy="0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38E26042-7332-53C2-BFF6-E23CC2887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7430" y="2735801"/>
            <a:ext cx="4256266" cy="377400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1BBA0F5-6E3B-DBD1-A420-25B94FB62A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1963" y="4071408"/>
            <a:ext cx="3871703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705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9DB3CD-9CA8-0B89-A1A4-C2A1EC7A9B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F2EED1E9-97C2-C088-BAE5-C5BB851FE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372535"/>
            <a:ext cx="5875868" cy="55879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Appendix: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9ABAA5D6-BF47-FEF7-DE6B-504187F34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134" y="1278470"/>
            <a:ext cx="10888132" cy="2615150"/>
          </a:xfrm>
        </p:spPr>
        <p:txBody>
          <a:bodyPr>
            <a:norm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Power BI Features Used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Slicers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: Payment Methods, Assembly(Zones), Time_Periods.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Parameters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Revenue thresholds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Visuals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funnel drop chart, high-revenue zone </a:t>
            </a:r>
            <a:r>
              <a:rPr lang="en-US" altLang="en-US" sz="1600" dirty="0" err="1"/>
              <a:t>tree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map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etc.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6F8DE2E-787B-46FC-222F-6CF04E48D8B4}"/>
              </a:ext>
            </a:extLst>
          </p:cNvPr>
          <p:cNvCxnSpPr>
            <a:cxnSpLocks/>
          </p:cNvCxnSpPr>
          <p:nvPr/>
        </p:nvCxnSpPr>
        <p:spPr>
          <a:xfrm>
            <a:off x="0" y="1135593"/>
            <a:ext cx="12107333" cy="0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D0C27A68-062E-D41D-F5D9-80774411F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8734" y="4145521"/>
            <a:ext cx="3732214" cy="221295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15A3A2B-D1FB-CDCB-2BDB-DC5FEA798A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2423" y="2051073"/>
            <a:ext cx="5433957" cy="4307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689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576</Words>
  <Application>Microsoft Office PowerPoint</Application>
  <PresentationFormat>Widescreen</PresentationFormat>
  <Paragraphs>78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Algerian</vt:lpstr>
      <vt:lpstr>Aptos</vt:lpstr>
      <vt:lpstr>Aptos Display</vt:lpstr>
      <vt:lpstr>Arial</vt:lpstr>
      <vt:lpstr>Calibri</vt:lpstr>
      <vt:lpstr>Cambria Math</vt:lpstr>
      <vt:lpstr>Dubai Medium</vt:lpstr>
      <vt:lpstr>Times New Roman</vt:lpstr>
      <vt:lpstr>Wingdings</vt:lpstr>
      <vt:lpstr>Office Theme</vt:lpstr>
      <vt:lpstr>Submitted By :  Team- 5709 Sakshee Suryawanshi Akash Kaushik</vt:lpstr>
      <vt:lpstr>Agenda :</vt:lpstr>
      <vt:lpstr>Objective</vt:lpstr>
      <vt:lpstr>Background:</vt:lpstr>
      <vt:lpstr>Data Preparation and Cleaning:</vt:lpstr>
      <vt:lpstr>Pipeline Complexity Breakdown:</vt:lpstr>
      <vt:lpstr>Key DAX Measures and Calculations:</vt:lpstr>
      <vt:lpstr>Analytical Insights:</vt:lpstr>
      <vt:lpstr>Appendix:</vt:lpstr>
      <vt:lpstr>Appendix : Data Dictionary</vt:lpstr>
      <vt:lpstr>Appendix : Data Methodology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Sakshee Shailesh Sawant</dc:creator>
  <cp:lastModifiedBy>Sakshee Shailesh Sawant</cp:lastModifiedBy>
  <cp:revision>9</cp:revision>
  <dcterms:created xsi:type="dcterms:W3CDTF">2025-06-04T21:49:52Z</dcterms:created>
  <dcterms:modified xsi:type="dcterms:W3CDTF">2025-06-04T23:58:02Z</dcterms:modified>
</cp:coreProperties>
</file>