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2" r:id="rId5"/>
    <p:sldId id="263" r:id="rId6"/>
    <p:sldId id="264" r:id="rId7"/>
    <p:sldId id="265" r:id="rId8"/>
    <p:sldId id="266" r:id="rId9"/>
    <p:sldId id="261" r:id="rId10"/>
    <p:sldId id="269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A96B-73C7-83A0-2CF4-7F6E2D7A2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B94F0-E930-2406-8942-FB7F5FC99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3898-B475-85B6-D0A5-F910E6E1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998-1E09-4DC1-8289-A47CDCDA68E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1AC4-C0AB-6013-E40E-45517982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578F2-B42F-9ECC-E092-E8B9E8C0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93D9-C03A-93F4-3058-295FFB9E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A589E-2A6F-39D1-AACB-6D925B56A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92014-558A-B9A9-3492-0BB81262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998-1E09-4DC1-8289-A47CDCDA68E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54E3-77E2-687F-4490-2FC127A2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191FD-2FD7-D402-F8FC-C9928B15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58B45-20FC-B3CD-60A0-31697A1AB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6F823-0C0E-057F-6DA4-097C7DDB1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D9DCE-79DC-DD8D-75DA-3C8093FF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998-1E09-4DC1-8289-A47CDCDA68E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E1023-F25B-D832-CC0E-F35B66AE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95F01-8203-CCE3-9D36-E2F522ED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2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B8A4-C63F-51CA-8DC9-810E9139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4C8B-48A2-3ED6-2748-70B244E02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55C1-1F9A-FF9F-5096-9D4471CF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998-1E09-4DC1-8289-A47CDCDA68E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FE5D6-7C23-1A65-99D7-F78E7C26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DB4C9-2E98-4E99-4476-9883C00A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B4DF-7538-22E0-6A7C-61658632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4377-9C97-4DA3-7EF1-F42A99530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9F16-F876-DBAE-7DE4-5BECF793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998-1E09-4DC1-8289-A47CDCDA68E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1E7F9-D417-C8D8-9EAA-83935312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0A478-EC1E-B9F5-23F6-4DC33E75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44D0-1439-BE1D-F6EB-12937F7F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F574-FA35-6A99-905F-44A638B2E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CCCDC-A37D-2ABB-DF96-69BF1CF78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71244-11B6-A73E-12FE-A322170D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998-1E09-4DC1-8289-A47CDCDA68E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7C7C3-2239-EA26-E1F6-72CA3167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585FC-31C6-2DD2-8EF8-4F26060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8308-510F-D704-1525-1487E145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83B77-2930-0173-EF07-CD5B7220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B321E-B1C1-8933-CBE4-564CDB336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E9007-CF06-1423-D12B-368B115C9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BD74F-F86E-7D60-B52E-7EEEE825C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41ADB-92D5-012E-14F3-86689340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998-1E09-4DC1-8289-A47CDCDA68E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F8AD0-512F-C222-CF86-386DC71D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8F075-7576-2FB9-A5EA-1C8002BD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6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C965-989B-05A1-41E2-D3F32765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1BCCA-9A6E-4E86-5E40-2390ABB9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998-1E09-4DC1-8289-A47CDCDA68E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E5E07-E06D-54F0-1C15-275324B8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C6436-2FB6-E253-0209-A2C45818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2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77C03-EC96-F2FE-62AE-52901A2C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998-1E09-4DC1-8289-A47CDCDA68E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FE701-A178-9447-5360-FAB0ECC9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E53BF-F720-96FD-93AC-0706B889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3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715E-C1EB-772D-99D7-D247713C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3F81E-F796-DE3E-2996-4439AE6B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33A0C-793F-963A-4E40-5C291D096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1939A-A37E-A7AE-737B-6218AB64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998-1E09-4DC1-8289-A47CDCDA68E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5BC53-2A92-F206-972A-FB68428F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07B39-D2B1-26D5-91EA-C6D5DD5E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1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4EBA-96A1-82FD-77A2-A7BD5760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7A3A8-E063-3C76-2DFC-0B60559CC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B0266-4F03-0CED-4306-6F6E4DDE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11F35-0263-012C-F5A7-7C785E8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6998-1E09-4DC1-8289-A47CDCDA68E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D0545-BF63-5D91-1921-EE3A40E1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88402-8865-04FA-F068-03F22EE8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0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BCF3E-DDEC-23E8-19DC-70D52BFD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1456E-4DA1-EA25-11E9-50E94F99E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74827-230F-CD1B-BD00-0261E39B1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2E6998-1E09-4DC1-8289-A47CDCDA68E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A10B7-E2C2-0684-9E38-08DD86C16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3B9F6-3A4D-C60B-DFDE-5D6E3CEE1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00566-5B8D-4A58-906F-3724B554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8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EB756BB-546F-BD56-A685-F3E901E3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0133" y="4715935"/>
            <a:ext cx="2573868" cy="18118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</a:t>
            </a:r>
            <a:b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/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Sakshee Suryawanshi</a:t>
            </a:r>
            <a:br>
              <a:rPr lang="en-US" sz="1800" dirty="0"/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Sainadh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Channamsetty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Tanuja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Modupalli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6DE29C6-7700-41FD-3F5A-705A4070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1744146"/>
            <a:ext cx="11523134" cy="1955788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000" dirty="0">
                <a:solidFill>
                  <a:schemeClr val="accent1"/>
                </a:solidFill>
                <a:latin typeface="Algerian" panose="04020705040A02060702" pitchFamily="82" charset="0"/>
              </a:rPr>
              <a:t>“</a:t>
            </a:r>
            <a:r>
              <a:rPr lang="en-US" sz="4000" dirty="0">
                <a:solidFill>
                  <a:schemeClr val="accent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Open-Pit Mine Operation Analysis: Addressing Inefficiencies in Production and Building Trust</a:t>
            </a:r>
            <a:r>
              <a:rPr lang="en-US" sz="4000" dirty="0">
                <a:solidFill>
                  <a:schemeClr val="accent1"/>
                </a:solidFill>
                <a:latin typeface="Algerian" panose="04020705040A02060702" pitchFamily="82" charset="0"/>
              </a:rPr>
              <a:t>”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8855D2-13F9-3E0C-234C-D1E294EBB687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64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938D7-CC72-8D69-A5BA-ADB9CD15D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400F337-9659-6CCC-5AC0-E6FA9AE2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Appendix : Recommendations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5D43E83-5ACF-2514-2674-FECBDCB6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7" y="1135593"/>
            <a:ext cx="11692466" cy="518159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Focused Maintenance Strategy 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maintenance for poor equipment with consistently low OEE and implement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maintenance model.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Outcome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Reduced unplanned downtime, better fleet reliability.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Scheduling to Reduce Idle &amp; Queuing Times 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 idle and queuing times through better scheduling and continuous monitoring with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dashboards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Outcome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throughput, faster ore movement.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 Training &amp; Performance Uplift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 training sessions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focused on loading/unloading efficiency and highlight top-performing operators/equipment.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Outcome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Standardized operations, reduced human-driven inefficiencies.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130D14-226D-8A1D-EF23-10C4E7520608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95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4DC55-A157-14F1-3B8D-E07492D79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D134C8B-3B8A-216D-1FA2-F3FD95F9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Appendix : Business Impacts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C40A103-1880-E2F7-D96A-1850E405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567392"/>
            <a:ext cx="10794998" cy="3317869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OEE and production reliability.</a:t>
            </a:r>
          </a:p>
          <a:p>
            <a:pPr lvl="0">
              <a:lnSpc>
                <a:spcPct val="20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Stronger customer trust due to consistent order fulfillment.</a:t>
            </a:r>
          </a:p>
          <a:p>
            <a:pPr lvl="0">
              <a:lnSpc>
                <a:spcPct val="20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Reduced operational costs from fewer breakdowns and optimized utilization.</a:t>
            </a:r>
          </a:p>
          <a:p>
            <a:pPr lvl="0">
              <a:lnSpc>
                <a:spcPct val="20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Ultimately, higher profitability and long-term sustainability for the mine.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81075D-0D44-7463-4F8F-18C3F94BF82D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73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5B992-7A2A-0E64-BC4F-A0944429F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51A6-ACAB-FFEE-0136-3DD0B757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sz="6000" dirty="0">
              <a:solidFill>
                <a:schemeClr val="tx2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27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66373-87E6-CB9F-8640-F44F44434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CA47193-9A05-61CC-BFD1-90C17572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Agenda 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689CEA3-A705-68BF-66C5-EBDBCDE60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507089"/>
            <a:ext cx="10964333" cy="49783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Processing: Procedures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 Tracked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 Derived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Appendix: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Dashboards and Visuals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 &amp; Business Impacts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1800" dirty="0"/>
          </a:p>
          <a:p>
            <a:pPr marR="0">
              <a:lnSpc>
                <a:spcPct val="115000"/>
              </a:lnSpc>
              <a:spcAft>
                <a:spcPts val="800"/>
              </a:spcAft>
              <a:buAutoNum type="arabicPeriod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>
              <a:lnSpc>
                <a:spcPct val="115000"/>
              </a:lnSpc>
              <a:spcAft>
                <a:spcPts val="800"/>
              </a:spcAft>
              <a:buAutoNum type="arabicPeriod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12BAD4-A7D5-9556-6F11-831B1A2FB3B5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41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99CBD-AF5A-53BB-0E28-A089145E6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D7B26E4-66D6-2218-CF54-153A4FBE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D3CC31-9323-3D9C-021C-EECB75147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634089"/>
            <a:ext cx="10566399" cy="225210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Open Pit mine is facing problems of inefficient production.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demands are not met, customers' trust is declining. Due to internal inefficiencies, no surge in demand observed.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Operators need detailed tracking and insights of their on-field operations.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5CB270-1354-E9C0-5EF9-88826B0D0BC8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15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44876-DDC0-CAC3-3033-171B06848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BA1BA8E-7617-E733-B644-ACAFBEA2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99" y="372536"/>
            <a:ext cx="7916333" cy="4825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 Processing : Procedures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6722F04-048F-D9C5-D9D0-65B3280E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99" y="1567392"/>
            <a:ext cx="10735731" cy="473180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and Preparation.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Master Tables (Equipment, Location, Movement).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Prepared Stored Procedures for Data like Cycle, Delay, Movement and OEE Metrics Calculations.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Key Metrics: Availability, Performance, Quality, OEE.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Dashboards in Power BI.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8F8346-8BBE-6FB3-9D5E-FC01D29C7379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6502353-A9EC-7EA5-F8E2-9CE353936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218" y="1567392"/>
            <a:ext cx="2575783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1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7D75-1765-05BA-7499-3CFFB3F0C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1E8A143-FD41-5564-B730-393E546D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287870"/>
            <a:ext cx="10151534" cy="6519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Key Metrics Tracked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155E761-3B98-7292-EA4A-ED525BC92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10" y="1331386"/>
            <a:ext cx="10866755" cy="239394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Equipment Availability.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Equipment Operating vs Under Maintenance.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Production Rates :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Production vs Plan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and Bottom Performing Equipment.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OEE (Availability, Performance, Quality).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F1D785-4E2B-392D-89C1-82218151304D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866B837-B742-D46B-9224-8139E72D1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37" y="4822612"/>
            <a:ext cx="3834118" cy="1665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07F106-5EAC-5DE4-EEBD-6B9F6AB31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8" y="4241811"/>
            <a:ext cx="4168450" cy="22532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9C19B9-2E04-80C4-1D27-D691B21B3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844" y="2528358"/>
            <a:ext cx="3235938" cy="39232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6DE2C8-E261-D33A-1467-8B5137525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543" y="3266163"/>
            <a:ext cx="3430802" cy="14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8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E07E6-0664-3AFD-B39C-99B0AC4C9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9B3D9B1-799F-2C69-5FDE-60682B8F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Insights Derived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9052ABB-7FA7-9B30-C79B-DCCF55A4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6501"/>
            <a:ext cx="11353800" cy="1988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downtime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primary machine equipment like “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DT5162”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followed by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“DT5281”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“DT5169”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leading to reduced OEE.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Shovel Class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Equipment are more efficient than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Loader Class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major reason behind high Downtime are “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3000 Scheduled Maintenance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”, “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5000 Unscheduled Maintenance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and “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5010 Damage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Idle and delay durations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high for Secondary Class equipment “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LBH R996B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and “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LBH R9400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, which is significantly impacting efficiency.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11BD45-42A0-EFAC-B85A-4A9974011AE3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C3087DD-CC12-E21F-41AD-1080BC7D8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856" y="3328451"/>
            <a:ext cx="4563077" cy="33190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7EEEFA-24C4-B69A-5629-4E066F6F3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875" y="3328451"/>
            <a:ext cx="3430802" cy="1434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FB4A1F-BCC6-74FA-2F29-4E1F6DE8A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67" y="3797000"/>
            <a:ext cx="3131829" cy="2844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143751-AD5C-DABC-23C0-453AB24BE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2875" y="4987975"/>
            <a:ext cx="3430802" cy="165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7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5365D-9F3B-1A8D-E6A5-89A818B16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1F74163-F583-3963-B7EF-24B6BF0C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Appendix: Dashboards and Visuals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CFE5EE-03A8-997D-3E28-08F61990A527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8D706FF-DF46-9972-C923-EB60D618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9" y="1583267"/>
            <a:ext cx="5874822" cy="4597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B49BB2-AE6D-DC0D-958F-1FE7E57BB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401" y="1339859"/>
            <a:ext cx="5486400" cy="5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919FA-C402-FFEA-01EA-EAECD5B15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ECCCE00-A95D-6BE5-19CB-391B1954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Appendix: Dashboards and Visuals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0C0579-D512-AF2D-4CC8-F1D115FAE45F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4FBCA38-93A0-8765-56D0-D3CADB27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133" y="1223347"/>
            <a:ext cx="4478867" cy="54786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BC7D1F-6116-E64B-05EE-C84A1DCC7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02" y="3962654"/>
            <a:ext cx="3445934" cy="27898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683E79-1B67-4FA0-0173-CF7ED32B8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29" y="1245163"/>
            <a:ext cx="6188472" cy="26317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9FB693-48D1-B4B0-36DA-E09E585BB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068" y="4005075"/>
            <a:ext cx="1797933" cy="272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0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4B55B-CB9A-29D0-0E86-CE8CA5F49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064FB8C-C61E-ECEE-03AD-68027049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Appendix : Data Source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ABD9783-67AC-E0C6-F6D9-C1D418B17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567392"/>
            <a:ext cx="10794998" cy="331786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 Data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Equipment operations and payload.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Delay Data: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Downtime and reasons for delays.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 Data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Movements and locations.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Derived Movement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OEE Metrics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(from Cycle Data).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18A626-3EEB-A72C-6239-83C302BA590F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33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461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Aptos</vt:lpstr>
      <vt:lpstr>Aptos Display</vt:lpstr>
      <vt:lpstr>Arial</vt:lpstr>
      <vt:lpstr>Calibri</vt:lpstr>
      <vt:lpstr>Cambria Math</vt:lpstr>
      <vt:lpstr>Dubai Medium</vt:lpstr>
      <vt:lpstr>Times New Roman</vt:lpstr>
      <vt:lpstr>Wingdings</vt:lpstr>
      <vt:lpstr>Office Theme</vt:lpstr>
      <vt:lpstr>Submitted By :  Sakshee Suryawanshi Sainadh Channamsetty Tanuja Modupalli</vt:lpstr>
      <vt:lpstr>Agenda :</vt:lpstr>
      <vt:lpstr>Problem Statement</vt:lpstr>
      <vt:lpstr>Data Processing : Procedures</vt:lpstr>
      <vt:lpstr>Key Metrics Tracked </vt:lpstr>
      <vt:lpstr>Insights Derived </vt:lpstr>
      <vt:lpstr>Appendix: Dashboards and Visuals</vt:lpstr>
      <vt:lpstr>Appendix: Dashboards and Visuals</vt:lpstr>
      <vt:lpstr>Appendix : Data Source</vt:lpstr>
      <vt:lpstr>Appendix : Recommendations</vt:lpstr>
      <vt:lpstr>Appendix : Business Impacts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Sakshee Shailesh Sawant</dc:creator>
  <cp:lastModifiedBy>Sakshee Shailesh Sawant</cp:lastModifiedBy>
  <cp:revision>14</cp:revision>
  <dcterms:created xsi:type="dcterms:W3CDTF">2025-06-04T16:20:26Z</dcterms:created>
  <dcterms:modified xsi:type="dcterms:W3CDTF">2025-09-13T19:26:43Z</dcterms:modified>
</cp:coreProperties>
</file>