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Libre Franklin"/>
      <p:regular r:id="rId34"/>
      <p:bold r:id="rId35"/>
      <p:italic r:id="rId36"/>
      <p:boldItalic r:id="rId37"/>
    </p:embeddedFont>
    <p:embeddedFont>
      <p:font typeface="Proxima Nova"/>
      <p:regular r:id="rId38"/>
      <p:bold r:id="rId39"/>
      <p:italic r:id="rId40"/>
      <p:boldItalic r:id="rId41"/>
    </p:embeddedFont>
    <p:embeddedFont>
      <p:font typeface="Franklin Gothic"/>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y7yCq+iOEL2uim4l0q+q0GeAK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6.xml"/><Relationship Id="rId42" Type="http://schemas.openxmlformats.org/officeDocument/2006/relationships/font" Target="fonts/FranklinGothic-bold.fntdata"/><Relationship Id="rId41" Type="http://schemas.openxmlformats.org/officeDocument/2006/relationships/font" Target="fonts/ProximaNova-bold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ibreFranklin-bold.fntdata"/><Relationship Id="rId12" Type="http://schemas.openxmlformats.org/officeDocument/2006/relationships/slide" Target="slides/slide8.xml"/><Relationship Id="rId34" Type="http://schemas.openxmlformats.org/officeDocument/2006/relationships/font" Target="fonts/LibreFranklin-regular.fntdata"/><Relationship Id="rId15" Type="http://schemas.openxmlformats.org/officeDocument/2006/relationships/slide" Target="slides/slide11.xml"/><Relationship Id="rId37" Type="http://schemas.openxmlformats.org/officeDocument/2006/relationships/font" Target="fonts/LibreFranklin-boldItalic.fntdata"/><Relationship Id="rId14" Type="http://schemas.openxmlformats.org/officeDocument/2006/relationships/slide" Target="slides/slide10.xml"/><Relationship Id="rId36" Type="http://schemas.openxmlformats.org/officeDocument/2006/relationships/font" Target="fonts/LibreFranklin-italic.fntdata"/><Relationship Id="rId17" Type="http://schemas.openxmlformats.org/officeDocument/2006/relationships/slide" Target="slides/slide13.xml"/><Relationship Id="rId39" Type="http://schemas.openxmlformats.org/officeDocument/2006/relationships/font" Target="fonts/ProximaNova-bold.fntdata"/><Relationship Id="rId16" Type="http://schemas.openxmlformats.org/officeDocument/2006/relationships/slide" Target="slides/slide12.xml"/><Relationship Id="rId38" Type="http://schemas.openxmlformats.org/officeDocument/2006/relationships/font" Target="fonts/ProximaNov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5099c71ff5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5099c71ff5_0_3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5099c71ff5_0_3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099c71ff5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099c71ff5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15099c71ff5_0_3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099c71ff5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099c71ff5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5099c71ff5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099c71ff5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099c71ff5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5099c71ff5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099c71ff5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099c71ff5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5099c71ff5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099c71ff5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099c71ff5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5099c71ff5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099c71ff5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5099c71ff5_0_1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5099c71ff5_0_1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099c71ff5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099c71ff5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15099c71ff5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099c71ff5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099c71ff5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5099c71ff5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5099c71ff5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5099c71ff5_0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15099c71ff5_0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5099c71ff5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5099c71ff5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5099c71ff5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099c71ff5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5099c71ff5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5099c71ff5_0_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099c71ff5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5099c71ff5_0_3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5099c71ff5_0_3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099c71ff5_0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099c71ff5_0_3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5099c71ff5_0_3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5099c71ff5_0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15099c71ff5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099c71ff5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15099c71ff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099c71ff5_0_4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15099c71ff5_0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5099c71ff5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15099c71ff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72251c9f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1472251c9fc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1472251c9fc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472251c9fc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472251c9fc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1472251c9fc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71ef6b3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471ef6b35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471ef6b35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099c71ff5_0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5099c71ff5_0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71ef6b35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471ef6b35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471ef6b35c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099c71ff5_0_3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5099c71ff5_0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099c71ff5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5099c71ff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099c71ff5_0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099c71ff5_0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5099c71ff5_0_2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28" name="Shape 128"/>
        <p:cNvGrpSpPr/>
        <p:nvPr/>
      </p:nvGrpSpPr>
      <p:grpSpPr>
        <a:xfrm>
          <a:off x="0" y="0"/>
          <a:ext cx="0" cy="0"/>
          <a:chOff x="0" y="0"/>
          <a:chExt cx="0" cy="0"/>
        </a:xfrm>
      </p:grpSpPr>
      <p:grpSp>
        <p:nvGrpSpPr>
          <p:cNvPr id="129" name="Google Shape;129;p15"/>
          <p:cNvGrpSpPr/>
          <p:nvPr/>
        </p:nvGrpSpPr>
        <p:grpSpPr>
          <a:xfrm flipH="1" rot="5400000">
            <a:off x="0" y="3900132"/>
            <a:ext cx="2959226" cy="2959226"/>
            <a:chOff x="0" y="12289"/>
            <a:chExt cx="3550" cy="3551"/>
          </a:xfrm>
        </p:grpSpPr>
        <p:sp>
          <p:nvSpPr>
            <p:cNvPr id="130" name="Google Shape;130;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1" name="Google Shape;131;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3" name="Google Shape;133;p15"/>
          <p:cNvSpPr/>
          <p:nvPr>
            <p:ph idx="2" type="pic"/>
          </p:nvPr>
        </p:nvSpPr>
        <p:spPr>
          <a:xfrm>
            <a:off x="954268" y="2572883"/>
            <a:ext cx="2118245" cy="2037217"/>
          </a:xfrm>
          <a:prstGeom prst="rect">
            <a:avLst/>
          </a:prstGeom>
          <a:noFill/>
          <a:ln>
            <a:noFill/>
          </a:ln>
        </p:spPr>
      </p:sp>
      <p:sp>
        <p:nvSpPr>
          <p:cNvPr id="134" name="Google Shape;134;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5" name="Google Shape;135;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36" name="Google Shape;136;p15"/>
          <p:cNvSpPr/>
          <p:nvPr>
            <p:ph idx="3" type="pic"/>
          </p:nvPr>
        </p:nvSpPr>
        <p:spPr>
          <a:xfrm>
            <a:off x="3658280" y="2572883"/>
            <a:ext cx="2118245" cy="2037217"/>
          </a:xfrm>
          <a:prstGeom prst="rect">
            <a:avLst/>
          </a:prstGeom>
          <a:noFill/>
          <a:ln>
            <a:noFill/>
          </a:ln>
        </p:spPr>
      </p:sp>
      <p:sp>
        <p:nvSpPr>
          <p:cNvPr id="137" name="Google Shape;137;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8" name="Google Shape;138;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9" name="Google Shape;139;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1" name="Google Shape;141;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2" name="Google Shape;142;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3" name="Google Shape;143;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4" name="Google Shape;144;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45" name="Google Shape;145;p15"/>
          <p:cNvGrpSpPr/>
          <p:nvPr/>
        </p:nvGrpSpPr>
        <p:grpSpPr>
          <a:xfrm>
            <a:off x="6362700" y="0"/>
            <a:ext cx="5829298" cy="3235602"/>
            <a:chOff x="5612972" y="1"/>
            <a:chExt cx="6615961" cy="3672246"/>
          </a:xfrm>
        </p:grpSpPr>
        <p:sp>
          <p:nvSpPr>
            <p:cNvPr id="146" name="Google Shape;146;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47" name="Google Shape;147;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48" name="Google Shape;148;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49" name="Google Shape;149;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0" name="Google Shape;150;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51" name="Google Shape;151;p15"/>
          <p:cNvSpPr/>
          <p:nvPr>
            <p:ph idx="14" type="pic"/>
          </p:nvPr>
        </p:nvSpPr>
        <p:spPr>
          <a:xfrm>
            <a:off x="6362292" y="2572883"/>
            <a:ext cx="2118245" cy="2037217"/>
          </a:xfrm>
          <a:prstGeom prst="rect">
            <a:avLst/>
          </a:prstGeom>
          <a:noFill/>
          <a:ln>
            <a:noFill/>
          </a:ln>
        </p:spPr>
      </p:sp>
      <p:sp>
        <p:nvSpPr>
          <p:cNvPr id="152" name="Google Shape;152;p15"/>
          <p:cNvSpPr/>
          <p:nvPr>
            <p:ph idx="15" type="pic"/>
          </p:nvPr>
        </p:nvSpPr>
        <p:spPr>
          <a:xfrm>
            <a:off x="9112023" y="2572883"/>
            <a:ext cx="2118245" cy="2037217"/>
          </a:xfrm>
          <a:prstGeom prst="rect">
            <a:avLst/>
          </a:prstGeom>
          <a:noFill/>
          <a:ln>
            <a:noFill/>
          </a:ln>
        </p:spPr>
      </p:sp>
      <p:sp>
        <p:nvSpPr>
          <p:cNvPr id="153" name="Google Shape;153;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56" name="Shape 156"/>
        <p:cNvGrpSpPr/>
        <p:nvPr/>
      </p:nvGrpSpPr>
      <p:grpSpPr>
        <a:xfrm>
          <a:off x="0" y="0"/>
          <a:ext cx="0" cy="0"/>
          <a:chOff x="0" y="0"/>
          <a:chExt cx="0" cy="0"/>
        </a:xfrm>
      </p:grpSpPr>
      <p:cxnSp>
        <p:nvCxnSpPr>
          <p:cNvPr id="157" name="Google Shape;157;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58" name="Google Shape;158;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59" name="Google Shape;159;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60" name="Google Shape;160;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61" name="Google Shape;161;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3" name="Google Shape;163;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4" name="Google Shape;164;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5" name="Google Shape;165;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6" name="Google Shape;166;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7" name="Google Shape;167;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8" name="Google Shape;168;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9" name="Google Shape;169;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0" name="Google Shape;170;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71" name="Google Shape;171;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2" name="Google Shape;172;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3" name="Google Shape;173;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4" name="Google Shape;174;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75" name="Google Shape;175;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23" name="Shape 23"/>
        <p:cNvGrpSpPr/>
        <p:nvPr/>
      </p:nvGrpSpPr>
      <p:grpSpPr>
        <a:xfrm>
          <a:off x="0" y="0"/>
          <a:ext cx="0" cy="0"/>
          <a:chOff x="0" y="0"/>
          <a:chExt cx="0" cy="0"/>
        </a:xfrm>
      </p:grpSpPr>
      <p:sp>
        <p:nvSpPr>
          <p:cNvPr id="24" name="Google Shape;24;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26" name="Google Shape;26;p14"/>
          <p:cNvGrpSpPr/>
          <p:nvPr/>
        </p:nvGrpSpPr>
        <p:grpSpPr>
          <a:xfrm>
            <a:off x="6362700" y="0"/>
            <a:ext cx="5829298" cy="3235602"/>
            <a:chOff x="5612972" y="1"/>
            <a:chExt cx="6615961" cy="3672246"/>
          </a:xfrm>
        </p:grpSpPr>
        <p:sp>
          <p:nvSpPr>
            <p:cNvPr id="27" name="Google Shape;27;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8" name="Google Shape;28;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9" name="Google Shape;29;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0" name="Google Shape;30;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 name="Google Shape;31;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32" name="Google Shape;32;p14"/>
          <p:cNvGrpSpPr/>
          <p:nvPr/>
        </p:nvGrpSpPr>
        <p:grpSpPr>
          <a:xfrm flipH="1" rot="5400000">
            <a:off x="0" y="3900132"/>
            <a:ext cx="2959226" cy="2959226"/>
            <a:chOff x="0" y="12289"/>
            <a:chExt cx="3550" cy="3551"/>
          </a:xfrm>
        </p:grpSpPr>
        <p:sp>
          <p:nvSpPr>
            <p:cNvPr id="33" name="Google Shape;3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4" name="Google Shape;3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 name="Google Shape;3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36" name="Shape 36"/>
        <p:cNvGrpSpPr/>
        <p:nvPr/>
      </p:nvGrpSpPr>
      <p:grpSpPr>
        <a:xfrm>
          <a:off x="0" y="0"/>
          <a:ext cx="0" cy="0"/>
          <a:chOff x="0" y="0"/>
          <a:chExt cx="0" cy="0"/>
        </a:xfrm>
      </p:grpSpPr>
      <p:grpSp>
        <p:nvGrpSpPr>
          <p:cNvPr id="37" name="Google Shape;37;p8"/>
          <p:cNvGrpSpPr/>
          <p:nvPr/>
        </p:nvGrpSpPr>
        <p:grpSpPr>
          <a:xfrm flipH="1" rot="5400000">
            <a:off x="0" y="3900132"/>
            <a:ext cx="2959226" cy="2959226"/>
            <a:chOff x="0" y="12289"/>
            <a:chExt cx="3550" cy="3551"/>
          </a:xfrm>
        </p:grpSpPr>
        <p:sp>
          <p:nvSpPr>
            <p:cNvPr id="38" name="Google Shape;38;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 name="Google Shape;39;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0" name="Google Shape;40;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1" name="Google Shape;41;p8"/>
          <p:cNvSpPr/>
          <p:nvPr>
            <p:ph idx="2" type="pic"/>
          </p:nvPr>
        </p:nvSpPr>
        <p:spPr>
          <a:xfrm>
            <a:off x="6096000" y="-22543"/>
            <a:ext cx="6096000" cy="6903086"/>
          </a:xfrm>
          <a:prstGeom prst="rect">
            <a:avLst/>
          </a:prstGeom>
          <a:noFill/>
          <a:ln>
            <a:noFill/>
          </a:ln>
        </p:spPr>
      </p:sp>
      <p:sp>
        <p:nvSpPr>
          <p:cNvPr id="42" name="Google Shape;42;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3" name="Google Shape;43;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4" name="Google Shape;44;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48" name="Shape 48"/>
        <p:cNvGrpSpPr/>
        <p:nvPr/>
      </p:nvGrpSpPr>
      <p:grpSpPr>
        <a:xfrm>
          <a:off x="0" y="0"/>
          <a:ext cx="0" cy="0"/>
          <a:chOff x="0" y="0"/>
          <a:chExt cx="0" cy="0"/>
        </a:xfrm>
      </p:grpSpPr>
      <p:grpSp>
        <p:nvGrpSpPr>
          <p:cNvPr id="49" name="Google Shape;49;p17"/>
          <p:cNvGrpSpPr/>
          <p:nvPr/>
        </p:nvGrpSpPr>
        <p:grpSpPr>
          <a:xfrm flipH="1" rot="5400000">
            <a:off x="0" y="3900132"/>
            <a:ext cx="2959226" cy="2959226"/>
            <a:chOff x="0" y="12289"/>
            <a:chExt cx="3550" cy="3551"/>
          </a:xfrm>
        </p:grpSpPr>
        <p:sp>
          <p:nvSpPr>
            <p:cNvPr id="50" name="Google Shape;50;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1" name="Google Shape;51;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2" name="Google Shape;52;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53" name="Google Shape;53;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4" name="Google Shape;54;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55" name="Google Shape;55;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 name="Google Shape;56;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7" name="Google Shape;57;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 name="Google Shape;58;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9" name="Google Shape;59;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0" name="Google Shape;60;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63" name="Shape 63"/>
        <p:cNvGrpSpPr/>
        <p:nvPr/>
      </p:nvGrpSpPr>
      <p:grpSpPr>
        <a:xfrm>
          <a:off x="0" y="0"/>
          <a:ext cx="0" cy="0"/>
          <a:chOff x="0" y="0"/>
          <a:chExt cx="0" cy="0"/>
        </a:xfrm>
      </p:grpSpPr>
      <p:sp>
        <p:nvSpPr>
          <p:cNvPr id="64" name="Google Shape;64;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5" name="Google Shape;65;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6" name="Google Shape;66;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67" name="Google Shape;67;p9"/>
          <p:cNvGrpSpPr/>
          <p:nvPr/>
        </p:nvGrpSpPr>
        <p:grpSpPr>
          <a:xfrm rot="10800000">
            <a:off x="8870040" y="0"/>
            <a:ext cx="3325208" cy="3325208"/>
            <a:chOff x="0" y="12289"/>
            <a:chExt cx="3550" cy="3551"/>
          </a:xfrm>
        </p:grpSpPr>
        <p:sp>
          <p:nvSpPr>
            <p:cNvPr id="68" name="Google Shape;68;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9" name="Google Shape;69;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0" name="Google Shape;70;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71" name="Google Shape;71;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3" name="Shape 83"/>
        <p:cNvGrpSpPr/>
        <p:nvPr/>
      </p:nvGrpSpPr>
      <p:grpSpPr>
        <a:xfrm>
          <a:off x="0" y="0"/>
          <a:ext cx="0" cy="0"/>
          <a:chOff x="0" y="0"/>
          <a:chExt cx="0" cy="0"/>
        </a:xfrm>
      </p:grpSpPr>
      <p:grpSp>
        <p:nvGrpSpPr>
          <p:cNvPr id="84" name="Google Shape;84;p10"/>
          <p:cNvGrpSpPr/>
          <p:nvPr/>
        </p:nvGrpSpPr>
        <p:grpSpPr>
          <a:xfrm>
            <a:off x="6362700" y="0"/>
            <a:ext cx="5829298" cy="3235602"/>
            <a:chOff x="5612972" y="1"/>
            <a:chExt cx="6615961" cy="3672246"/>
          </a:xfrm>
        </p:grpSpPr>
        <p:sp>
          <p:nvSpPr>
            <p:cNvPr id="85" name="Google Shape;85;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6" name="Google Shape;86;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9" name="Google Shape;89;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0" name="Google Shape;90;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1" name="Google Shape;91;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2" name="Google Shape;92;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94" name="Google Shape;94;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5" name="Google Shape;95;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97" name="Google Shape;97;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8" name="Google Shape;98;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9" name="Google Shape;99;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00" name="Google Shape;100;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01" name="Google Shape;101;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2" name="Google Shape;102;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03" name="Google Shape;103;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04" name="Google Shape;104;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5" name="Google Shape;105;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6" name="Google Shape;106;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109" name="Shape 109"/>
        <p:cNvGrpSpPr/>
        <p:nvPr/>
      </p:nvGrpSpPr>
      <p:grpSpPr>
        <a:xfrm>
          <a:off x="0" y="0"/>
          <a:ext cx="0" cy="0"/>
          <a:chOff x="0" y="0"/>
          <a:chExt cx="0" cy="0"/>
        </a:xfrm>
      </p:grpSpPr>
      <p:sp>
        <p:nvSpPr>
          <p:cNvPr id="110" name="Google Shape;110;p11"/>
          <p:cNvSpPr/>
          <p:nvPr>
            <p:ph idx="2" type="pic"/>
          </p:nvPr>
        </p:nvSpPr>
        <p:spPr>
          <a:xfrm>
            <a:off x="0" y="0"/>
            <a:ext cx="12191998" cy="6858000"/>
          </a:xfrm>
          <a:prstGeom prst="rect">
            <a:avLst/>
          </a:prstGeom>
          <a:solidFill>
            <a:schemeClr val="accent2"/>
          </a:solidFill>
          <a:ln>
            <a:noFill/>
          </a:ln>
        </p:spPr>
      </p:sp>
      <p:sp>
        <p:nvSpPr>
          <p:cNvPr id="111" name="Google Shape;111;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2" name="Google Shape;112;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113" name="Google Shape;113;p11"/>
          <p:cNvGrpSpPr/>
          <p:nvPr/>
        </p:nvGrpSpPr>
        <p:grpSpPr>
          <a:xfrm rot="10800000">
            <a:off x="9509760" y="-3"/>
            <a:ext cx="2682238" cy="2682238"/>
            <a:chOff x="0" y="12289"/>
            <a:chExt cx="3550" cy="3551"/>
          </a:xfrm>
        </p:grpSpPr>
        <p:sp>
          <p:nvSpPr>
            <p:cNvPr id="114" name="Google Shape;114;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5" name="Google Shape;115;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117" name="Shape 117"/>
        <p:cNvGrpSpPr/>
        <p:nvPr/>
      </p:nvGrpSpPr>
      <p:grpSpPr>
        <a:xfrm>
          <a:off x="0" y="0"/>
          <a:ext cx="0" cy="0"/>
          <a:chOff x="0" y="0"/>
          <a:chExt cx="0" cy="0"/>
        </a:xfrm>
      </p:grpSpPr>
      <p:sp>
        <p:nvSpPr>
          <p:cNvPr id="118" name="Google Shape;118;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9" name="Google Shape;119;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123" name="Shape 123"/>
        <p:cNvGrpSpPr/>
        <p:nvPr/>
      </p:nvGrpSpPr>
      <p:grpSpPr>
        <a:xfrm>
          <a:off x="0" y="0"/>
          <a:ext cx="0" cy="0"/>
          <a:chOff x="0" y="0"/>
          <a:chExt cx="0" cy="0"/>
        </a:xfrm>
      </p:grpSpPr>
      <p:sp>
        <p:nvSpPr>
          <p:cNvPr id="124" name="Google Shape;124;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
          <p:cNvSpPr txBox="1"/>
          <p:nvPr>
            <p:ph idx="1" type="body"/>
          </p:nvPr>
        </p:nvSpPr>
        <p:spPr>
          <a:xfrm>
            <a:off x="5072501" y="1554300"/>
            <a:ext cx="7023300" cy="4922700"/>
          </a:xfrm>
          <a:prstGeom prst="rect">
            <a:avLst/>
          </a:prstGeom>
          <a:noFill/>
          <a:ln>
            <a:noFill/>
          </a:ln>
        </p:spPr>
        <p:txBody>
          <a:bodyPr anchorCtr="0" anchor="t" bIns="0" lIns="0" spcFirstLastPara="1" rIns="0" wrap="square" tIns="0">
            <a:noAutofit/>
          </a:bodyPr>
          <a:lstStyle/>
          <a:p>
            <a:pPr indent="0" lvl="0" marL="0" rtl="0" algn="just">
              <a:lnSpc>
                <a:spcPct val="90000"/>
              </a:lnSpc>
              <a:spcBef>
                <a:spcPts val="0"/>
              </a:spcBef>
              <a:spcAft>
                <a:spcPts val="0"/>
              </a:spcAft>
              <a:buClr>
                <a:schemeClr val="lt2"/>
              </a:buClr>
              <a:buSzPts val="1800"/>
              <a:buNone/>
            </a:pPr>
            <a:r>
              <a:rPr lang="en-US" sz="1700">
                <a:solidFill>
                  <a:srgbClr val="5D7C3F"/>
                </a:solidFill>
              </a:rPr>
              <a:t>Organization: </a:t>
            </a:r>
            <a:r>
              <a:rPr b="1" lang="en-US" sz="1700">
                <a:solidFill>
                  <a:srgbClr val="5D7C3F"/>
                </a:solidFill>
              </a:rPr>
              <a:t>National Council of Educational Research and Training (NCERT), Department of School Education &amp; Literacy (DoSEL)</a:t>
            </a:r>
            <a:endParaRPr b="1" sz="1700">
              <a:solidFill>
                <a:srgbClr val="5D7C3F"/>
              </a:solidFill>
            </a:endParaRPr>
          </a:p>
          <a:p>
            <a:pPr indent="0" lvl="0" marL="0" rtl="0" algn="just">
              <a:lnSpc>
                <a:spcPct val="90000"/>
              </a:lnSpc>
              <a:spcBef>
                <a:spcPts val="0"/>
              </a:spcBef>
              <a:spcAft>
                <a:spcPts val="0"/>
              </a:spcAft>
              <a:buClr>
                <a:schemeClr val="lt2"/>
              </a:buClr>
              <a:buSzPts val="1800"/>
              <a:buNone/>
            </a:pPr>
            <a:r>
              <a:t/>
            </a:r>
            <a:endParaRPr sz="1700">
              <a:solidFill>
                <a:srgbClr val="5D7C3F"/>
              </a:solidFill>
            </a:endParaRPr>
          </a:p>
          <a:p>
            <a:pPr indent="0" lvl="0" marL="0" rtl="0" algn="just">
              <a:lnSpc>
                <a:spcPct val="90000"/>
              </a:lnSpc>
              <a:spcBef>
                <a:spcPts val="0"/>
              </a:spcBef>
              <a:spcAft>
                <a:spcPts val="0"/>
              </a:spcAft>
              <a:buClr>
                <a:schemeClr val="lt2"/>
              </a:buClr>
              <a:buSzPts val="1800"/>
              <a:buNone/>
            </a:pPr>
            <a:r>
              <a:rPr lang="en-US" sz="1700">
                <a:solidFill>
                  <a:srgbClr val="5D7C3F"/>
                </a:solidFill>
              </a:rPr>
              <a:t>PS Code: </a:t>
            </a:r>
            <a:r>
              <a:rPr b="1" lang="en-US" sz="1700">
                <a:solidFill>
                  <a:srgbClr val="5D7C3F"/>
                </a:solidFill>
              </a:rPr>
              <a:t>KH1155</a:t>
            </a:r>
            <a:endParaRPr b="1" sz="1700">
              <a:solidFill>
                <a:srgbClr val="5D7C3F"/>
              </a:solidFill>
            </a:endParaRPr>
          </a:p>
          <a:p>
            <a:pPr indent="0" lvl="0" marL="0" rtl="0" algn="just">
              <a:lnSpc>
                <a:spcPct val="90000"/>
              </a:lnSpc>
              <a:spcBef>
                <a:spcPts val="0"/>
              </a:spcBef>
              <a:spcAft>
                <a:spcPts val="0"/>
              </a:spcAft>
              <a:buClr>
                <a:schemeClr val="lt2"/>
              </a:buClr>
              <a:buSzPts val="1800"/>
              <a:buNone/>
            </a:pPr>
            <a:br>
              <a:rPr lang="en-US" sz="1700">
                <a:solidFill>
                  <a:srgbClr val="5D7C3F"/>
                </a:solidFill>
              </a:rPr>
            </a:br>
            <a:r>
              <a:rPr lang="en-US" sz="1700">
                <a:solidFill>
                  <a:srgbClr val="5D7C3F"/>
                </a:solidFill>
              </a:rPr>
              <a:t>Problem Statement Title: </a:t>
            </a:r>
            <a:r>
              <a:rPr b="1" lang="en-US" sz="1700">
                <a:solidFill>
                  <a:srgbClr val="5D7C3F"/>
                </a:solidFill>
              </a:rPr>
              <a:t>To Maintain and Enjoy Healthy Relationships with Others</a:t>
            </a:r>
            <a:endParaRPr b="1" sz="1700">
              <a:solidFill>
                <a:srgbClr val="5D7C3F"/>
              </a:solidFill>
            </a:endParaRPr>
          </a:p>
          <a:p>
            <a:pPr indent="0" lvl="0" marL="0" rtl="0" algn="just">
              <a:lnSpc>
                <a:spcPct val="90000"/>
              </a:lnSpc>
              <a:spcBef>
                <a:spcPts val="0"/>
              </a:spcBef>
              <a:spcAft>
                <a:spcPts val="0"/>
              </a:spcAft>
              <a:buClr>
                <a:schemeClr val="lt2"/>
              </a:buClr>
              <a:buSzPts val="1800"/>
              <a:buNone/>
            </a:pPr>
            <a:br>
              <a:rPr lang="en-US" sz="1700">
                <a:solidFill>
                  <a:srgbClr val="5D7C3F"/>
                </a:solidFill>
              </a:rPr>
            </a:br>
            <a:r>
              <a:rPr lang="en-US" sz="1700">
                <a:solidFill>
                  <a:srgbClr val="5D7C3F"/>
                </a:solidFill>
              </a:rPr>
              <a:t>Team Name: </a:t>
            </a:r>
            <a:r>
              <a:rPr b="1" lang="en-US" sz="1700">
                <a:solidFill>
                  <a:srgbClr val="5D7C3F"/>
                </a:solidFill>
              </a:rPr>
              <a:t>Out of Box Thinkers</a:t>
            </a:r>
            <a:endParaRPr b="1" sz="1700">
              <a:solidFill>
                <a:srgbClr val="5D7C3F"/>
              </a:solidFill>
            </a:endParaRPr>
          </a:p>
          <a:p>
            <a:pPr indent="0" lvl="0" marL="0" rtl="0" algn="just">
              <a:lnSpc>
                <a:spcPct val="90000"/>
              </a:lnSpc>
              <a:spcBef>
                <a:spcPts val="0"/>
              </a:spcBef>
              <a:spcAft>
                <a:spcPts val="0"/>
              </a:spcAft>
              <a:buClr>
                <a:schemeClr val="lt2"/>
              </a:buClr>
              <a:buSzPts val="1800"/>
              <a:buNone/>
            </a:pPr>
            <a:br>
              <a:rPr lang="en-US" sz="1700">
                <a:solidFill>
                  <a:srgbClr val="5D7C3F"/>
                </a:solidFill>
              </a:rPr>
            </a:br>
            <a:r>
              <a:rPr lang="en-US" sz="1700">
                <a:solidFill>
                  <a:srgbClr val="5D7C3F"/>
                </a:solidFill>
              </a:rPr>
              <a:t>Team Leader Name: </a:t>
            </a:r>
            <a:r>
              <a:rPr b="1" lang="en-US" sz="1700">
                <a:solidFill>
                  <a:srgbClr val="5D7C3F"/>
                </a:solidFill>
              </a:rPr>
              <a:t>Aneerban Chowdhury</a:t>
            </a:r>
            <a:endParaRPr b="1" sz="1700">
              <a:solidFill>
                <a:srgbClr val="5D7C3F"/>
              </a:solidFill>
            </a:endParaRPr>
          </a:p>
          <a:p>
            <a:pPr indent="0" lvl="0" marL="0" rtl="0" algn="just">
              <a:lnSpc>
                <a:spcPct val="90000"/>
              </a:lnSpc>
              <a:spcBef>
                <a:spcPts val="0"/>
              </a:spcBef>
              <a:spcAft>
                <a:spcPts val="0"/>
              </a:spcAft>
              <a:buClr>
                <a:schemeClr val="lt2"/>
              </a:buClr>
              <a:buSzPts val="1800"/>
              <a:buNone/>
            </a:pPr>
            <a:br>
              <a:rPr lang="en-US" sz="1700">
                <a:solidFill>
                  <a:srgbClr val="5D7C3F"/>
                </a:solidFill>
              </a:rPr>
            </a:br>
            <a:r>
              <a:rPr lang="en-US" sz="1700">
                <a:solidFill>
                  <a:srgbClr val="5D7C3F"/>
                </a:solidFill>
              </a:rPr>
              <a:t>Institute Code (AISHE): </a:t>
            </a:r>
            <a:r>
              <a:rPr b="1" lang="en-US" sz="1700">
                <a:solidFill>
                  <a:srgbClr val="5D7C3F"/>
                </a:solidFill>
              </a:rPr>
              <a:t>C-41513</a:t>
            </a:r>
            <a:endParaRPr b="1" sz="1700">
              <a:solidFill>
                <a:srgbClr val="5D7C3F"/>
              </a:solidFill>
            </a:endParaRPr>
          </a:p>
          <a:p>
            <a:pPr indent="0" lvl="0" marL="0" rtl="0" algn="just">
              <a:lnSpc>
                <a:spcPct val="90000"/>
              </a:lnSpc>
              <a:spcBef>
                <a:spcPts val="0"/>
              </a:spcBef>
              <a:spcAft>
                <a:spcPts val="0"/>
              </a:spcAft>
              <a:buClr>
                <a:schemeClr val="lt2"/>
              </a:buClr>
              <a:buSzPts val="1800"/>
              <a:buNone/>
            </a:pPr>
            <a:br>
              <a:rPr lang="en-US" sz="1700">
                <a:solidFill>
                  <a:srgbClr val="5D7C3F"/>
                </a:solidFill>
              </a:rPr>
            </a:br>
            <a:r>
              <a:rPr lang="en-US" sz="1700">
                <a:solidFill>
                  <a:srgbClr val="5D7C3F"/>
                </a:solidFill>
              </a:rPr>
              <a:t>Institute Name: </a:t>
            </a:r>
            <a:r>
              <a:rPr b="1" lang="en-US" sz="1700">
                <a:solidFill>
                  <a:srgbClr val="5D7C3F"/>
                </a:solidFill>
              </a:rPr>
              <a:t>D.Y. Patil College of Engineering, Pune</a:t>
            </a:r>
            <a:endParaRPr b="1" sz="1700">
              <a:solidFill>
                <a:srgbClr val="5D7C3F"/>
              </a:solidFill>
            </a:endParaRPr>
          </a:p>
          <a:p>
            <a:pPr indent="0" lvl="0" marL="0" rtl="0" algn="just">
              <a:lnSpc>
                <a:spcPct val="90000"/>
              </a:lnSpc>
              <a:spcBef>
                <a:spcPts val="0"/>
              </a:spcBef>
              <a:spcAft>
                <a:spcPts val="0"/>
              </a:spcAft>
              <a:buClr>
                <a:schemeClr val="lt2"/>
              </a:buClr>
              <a:buSzPts val="1800"/>
              <a:buNone/>
            </a:pPr>
            <a:r>
              <a:t/>
            </a:r>
            <a:endParaRPr b="1" sz="1700">
              <a:solidFill>
                <a:srgbClr val="5D7C3F"/>
              </a:solidFill>
            </a:endParaRPr>
          </a:p>
          <a:p>
            <a:pPr indent="0" lvl="0" marL="0" rtl="0" algn="l">
              <a:lnSpc>
                <a:spcPct val="90000"/>
              </a:lnSpc>
              <a:spcBef>
                <a:spcPts val="0"/>
              </a:spcBef>
              <a:spcAft>
                <a:spcPts val="0"/>
              </a:spcAft>
              <a:buClr>
                <a:schemeClr val="lt2"/>
              </a:buClr>
              <a:buSzPts val="1800"/>
              <a:buNone/>
            </a:pPr>
            <a:r>
              <a:rPr lang="en-US" sz="1700">
                <a:solidFill>
                  <a:srgbClr val="5D7C3F"/>
                </a:solidFill>
              </a:rPr>
              <a:t>Theme Name: </a:t>
            </a:r>
            <a:r>
              <a:rPr b="1" lang="en-US" sz="1700">
                <a:solidFill>
                  <a:srgbClr val="5D7C3F"/>
                </a:solidFill>
              </a:rPr>
              <a:t>Miscellaneous </a:t>
            </a:r>
            <a:endParaRPr b="1" sz="1700">
              <a:solidFill>
                <a:srgbClr val="5D7C3F"/>
              </a:solidFill>
            </a:endParaRPr>
          </a:p>
        </p:txBody>
      </p:sp>
      <p:pic>
        <p:nvPicPr>
          <p:cNvPr id="212" name="Google Shape;212;p1"/>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5099c71ff5_0_388"/>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1" name="Google Shape;281;g15099c71ff5_0_388"/>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282" name="Google Shape;282;g15099c71ff5_0_388"/>
          <p:cNvPicPr preferRelativeResize="0"/>
          <p:nvPr/>
        </p:nvPicPr>
        <p:blipFill>
          <a:blip r:embed="rId3">
            <a:alphaModFix/>
          </a:blip>
          <a:stretch>
            <a:fillRect/>
          </a:stretch>
        </p:blipFill>
        <p:spPr>
          <a:xfrm>
            <a:off x="1719775" y="1468351"/>
            <a:ext cx="3544000" cy="3921275"/>
          </a:xfrm>
          <a:prstGeom prst="rect">
            <a:avLst/>
          </a:prstGeom>
          <a:noFill/>
          <a:ln cap="flat" cmpd="sng" w="28575">
            <a:solidFill>
              <a:schemeClr val="dk1"/>
            </a:solidFill>
            <a:prstDash val="solid"/>
            <a:round/>
            <a:headEnd len="sm" w="sm" type="none"/>
            <a:tailEnd len="sm" w="sm" type="none"/>
          </a:ln>
        </p:spPr>
      </p:pic>
      <p:pic>
        <p:nvPicPr>
          <p:cNvPr id="283" name="Google Shape;283;g15099c71ff5_0_388"/>
          <p:cNvPicPr preferRelativeResize="0"/>
          <p:nvPr/>
        </p:nvPicPr>
        <p:blipFill>
          <a:blip r:embed="rId4">
            <a:alphaModFix/>
          </a:blip>
          <a:stretch>
            <a:fillRect/>
          </a:stretch>
        </p:blipFill>
        <p:spPr>
          <a:xfrm>
            <a:off x="6631925" y="719628"/>
            <a:ext cx="4989450" cy="5418750"/>
          </a:xfrm>
          <a:prstGeom prst="rect">
            <a:avLst/>
          </a:prstGeom>
          <a:noFill/>
          <a:ln cap="flat" cmpd="sng" w="28575">
            <a:solidFill>
              <a:schemeClr val="dk1"/>
            </a:solidFill>
            <a:prstDash val="solid"/>
            <a:round/>
            <a:headEnd len="sm" w="sm" type="none"/>
            <a:tailEnd len="sm" w="sm" type="none"/>
          </a:ln>
        </p:spPr>
      </p:pic>
      <p:sp>
        <p:nvSpPr>
          <p:cNvPr id="284" name="Google Shape;284;g15099c71ff5_0_388"/>
          <p:cNvSpPr txBox="1"/>
          <p:nvPr/>
        </p:nvSpPr>
        <p:spPr>
          <a:xfrm>
            <a:off x="2090900" y="1468825"/>
            <a:ext cx="13617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ibre Franklin"/>
                <a:ea typeface="Libre Franklin"/>
                <a:cs typeface="Libre Franklin"/>
                <a:sym typeface="Libre Franklin"/>
              </a:rPr>
              <a:t>Login Page</a:t>
            </a:r>
            <a:endParaRPr sz="1300">
              <a:latin typeface="Libre Franklin"/>
              <a:ea typeface="Libre Franklin"/>
              <a:cs typeface="Libre Franklin"/>
              <a:sym typeface="Libre Franklin"/>
            </a:endParaRPr>
          </a:p>
        </p:txBody>
      </p:sp>
      <p:sp>
        <p:nvSpPr>
          <p:cNvPr id="285" name="Google Shape;285;g15099c71ff5_0_388"/>
          <p:cNvSpPr txBox="1"/>
          <p:nvPr/>
        </p:nvSpPr>
        <p:spPr>
          <a:xfrm>
            <a:off x="6941775" y="719625"/>
            <a:ext cx="1897500" cy="38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latin typeface="Libre Franklin"/>
                <a:ea typeface="Libre Franklin"/>
                <a:cs typeface="Libre Franklin"/>
                <a:sym typeface="Libre Franklin"/>
              </a:rPr>
              <a:t>Stages of Education</a:t>
            </a:r>
            <a:endParaRPr sz="130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5099c71ff5_0_396"/>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92" name="Google Shape;292;g15099c71ff5_0_396"/>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293" name="Google Shape;293;g15099c71ff5_0_396"/>
          <p:cNvPicPr preferRelativeResize="0"/>
          <p:nvPr/>
        </p:nvPicPr>
        <p:blipFill>
          <a:blip r:embed="rId3">
            <a:alphaModFix/>
          </a:blip>
          <a:stretch>
            <a:fillRect/>
          </a:stretch>
        </p:blipFill>
        <p:spPr>
          <a:xfrm>
            <a:off x="675738" y="969525"/>
            <a:ext cx="10906224" cy="4918950"/>
          </a:xfrm>
          <a:prstGeom prst="rect">
            <a:avLst/>
          </a:prstGeom>
          <a:noFill/>
          <a:ln cap="flat" cmpd="sng" w="28575">
            <a:solidFill>
              <a:schemeClr val="dk1"/>
            </a:solidFill>
            <a:prstDash val="solid"/>
            <a:round/>
            <a:headEnd len="sm" w="sm" type="none"/>
            <a:tailEnd len="sm" w="sm" type="none"/>
          </a:ln>
        </p:spPr>
      </p:pic>
      <p:sp>
        <p:nvSpPr>
          <p:cNvPr id="294" name="Google Shape;294;g15099c71ff5_0_396"/>
          <p:cNvSpPr txBox="1"/>
          <p:nvPr/>
        </p:nvSpPr>
        <p:spPr>
          <a:xfrm>
            <a:off x="971550" y="969525"/>
            <a:ext cx="4072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Foundational Level Questions</a:t>
            </a:r>
            <a:endParaRPr>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5099c71ff5_0_135"/>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01" name="Google Shape;301;g15099c71ff5_0_135"/>
          <p:cNvPicPr preferRelativeResize="0"/>
          <p:nvPr/>
        </p:nvPicPr>
        <p:blipFill>
          <a:blip r:embed="rId3">
            <a:alphaModFix/>
          </a:blip>
          <a:stretch>
            <a:fillRect/>
          </a:stretch>
        </p:blipFill>
        <p:spPr>
          <a:xfrm>
            <a:off x="2250737" y="213625"/>
            <a:ext cx="8008026" cy="636640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5099c71ff5_0_145"/>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08" name="Google Shape;308;g15099c71ff5_0_145"/>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09" name="Google Shape;309;g15099c71ff5_0_145"/>
          <p:cNvPicPr preferRelativeResize="0"/>
          <p:nvPr/>
        </p:nvPicPr>
        <p:blipFill>
          <a:blip r:embed="rId3">
            <a:alphaModFix/>
          </a:blip>
          <a:stretch>
            <a:fillRect/>
          </a:stretch>
        </p:blipFill>
        <p:spPr>
          <a:xfrm>
            <a:off x="2250725" y="213625"/>
            <a:ext cx="8008050" cy="636640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5099c71ff5_0_153"/>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16" name="Google Shape;316;g15099c71ff5_0_153"/>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17" name="Google Shape;317;g15099c71ff5_0_153"/>
          <p:cNvPicPr preferRelativeResize="0"/>
          <p:nvPr/>
        </p:nvPicPr>
        <p:blipFill>
          <a:blip r:embed="rId3">
            <a:alphaModFix/>
          </a:blip>
          <a:stretch>
            <a:fillRect/>
          </a:stretch>
        </p:blipFill>
        <p:spPr>
          <a:xfrm>
            <a:off x="2226050" y="213625"/>
            <a:ext cx="8032726" cy="6359661"/>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5099c71ff5_0_161"/>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24" name="Google Shape;324;g15099c71ff5_0_161"/>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25" name="Google Shape;325;g15099c71ff5_0_161"/>
          <p:cNvPicPr preferRelativeResize="0"/>
          <p:nvPr/>
        </p:nvPicPr>
        <p:blipFill>
          <a:blip r:embed="rId3">
            <a:alphaModFix/>
          </a:blip>
          <a:stretch>
            <a:fillRect/>
          </a:stretch>
        </p:blipFill>
        <p:spPr>
          <a:xfrm>
            <a:off x="2162775" y="179650"/>
            <a:ext cx="8073029" cy="63596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5099c71ff5_0_169"/>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32" name="Google Shape;332;g15099c71ff5_0_169"/>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33" name="Google Shape;333;g15099c71ff5_0_169"/>
          <p:cNvPicPr preferRelativeResize="0"/>
          <p:nvPr/>
        </p:nvPicPr>
        <p:blipFill>
          <a:blip r:embed="rId3">
            <a:alphaModFix/>
          </a:blip>
          <a:stretch>
            <a:fillRect/>
          </a:stretch>
        </p:blipFill>
        <p:spPr>
          <a:xfrm>
            <a:off x="2099175" y="179650"/>
            <a:ext cx="8136624" cy="6359651"/>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099c71ff5_0_177"/>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40" name="Google Shape;340;g15099c71ff5_0_177"/>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41" name="Google Shape;341;g15099c71ff5_0_177"/>
          <p:cNvPicPr preferRelativeResize="0"/>
          <p:nvPr/>
        </p:nvPicPr>
        <p:blipFill>
          <a:blip r:embed="rId3">
            <a:alphaModFix/>
          </a:blip>
          <a:stretch>
            <a:fillRect/>
          </a:stretch>
        </p:blipFill>
        <p:spPr>
          <a:xfrm>
            <a:off x="2099175" y="217850"/>
            <a:ext cx="8136624" cy="635965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5099c71ff5_0_185"/>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48" name="Google Shape;348;g15099c71ff5_0_185"/>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49" name="Google Shape;349;g15099c71ff5_0_185"/>
          <p:cNvPicPr preferRelativeResize="0"/>
          <p:nvPr/>
        </p:nvPicPr>
        <p:blipFill>
          <a:blip r:embed="rId3">
            <a:alphaModFix/>
          </a:blip>
          <a:stretch>
            <a:fillRect/>
          </a:stretch>
        </p:blipFill>
        <p:spPr>
          <a:xfrm>
            <a:off x="2071286" y="191350"/>
            <a:ext cx="8115214" cy="64126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5099c71ff5_0_193"/>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56" name="Google Shape;356;g15099c71ff5_0_193"/>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57" name="Google Shape;357;g15099c71ff5_0_193"/>
          <p:cNvPicPr preferRelativeResize="0"/>
          <p:nvPr/>
        </p:nvPicPr>
        <p:blipFill>
          <a:blip r:embed="rId3">
            <a:alphaModFix/>
          </a:blip>
          <a:stretch>
            <a:fillRect/>
          </a:stretch>
        </p:blipFill>
        <p:spPr>
          <a:xfrm>
            <a:off x="2071275" y="183875"/>
            <a:ext cx="8115225" cy="6427625"/>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18" name="Google Shape;218;p4"/>
          <p:cNvSpPr txBox="1"/>
          <p:nvPr>
            <p:ph idx="1" type="body"/>
          </p:nvPr>
        </p:nvSpPr>
        <p:spPr>
          <a:xfrm>
            <a:off x="728675" y="2100275"/>
            <a:ext cx="11380500" cy="470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900">
                <a:solidFill>
                  <a:srgbClr val="5D7C3F"/>
                </a:solidFill>
              </a:rPr>
              <a:t>Team Leader Name: Aneerban Chowdhury</a:t>
            </a:r>
            <a:endParaRPr sz="1900">
              <a:solidFill>
                <a:srgbClr val="5D7C3F"/>
              </a:solidFill>
            </a:endParaRPr>
          </a:p>
          <a:p>
            <a:pPr indent="0" lvl="0" marL="0" rtl="0" algn="l">
              <a:lnSpc>
                <a:spcPct val="90000"/>
              </a:lnSpc>
              <a:spcBef>
                <a:spcPts val="1000"/>
              </a:spcBef>
              <a:spcAft>
                <a:spcPts val="0"/>
              </a:spcAft>
              <a:buClr>
                <a:schemeClr val="dk1"/>
              </a:buClr>
              <a:buSzPts val="1200"/>
              <a:buNone/>
            </a:pPr>
            <a:r>
              <a:rPr lang="en-US" sz="1900">
                <a:solidFill>
                  <a:srgbClr val="5D7C3F"/>
                </a:solidFill>
              </a:rPr>
              <a:t>Branch:  Bachelor of Engineering (BE)				Stream: Computer Engineering		Year: IV </a:t>
            </a:r>
            <a:endParaRPr sz="1900">
              <a:solidFill>
                <a:srgbClr val="5D7C3F"/>
              </a:solidFill>
            </a:endParaRPr>
          </a:p>
          <a:p>
            <a:pPr indent="0" lvl="0" marL="0" rtl="0" algn="l">
              <a:lnSpc>
                <a:spcPct val="90000"/>
              </a:lnSpc>
              <a:spcBef>
                <a:spcPts val="1000"/>
              </a:spcBef>
              <a:spcAft>
                <a:spcPts val="0"/>
              </a:spcAft>
              <a:buClr>
                <a:srgbClr val="5D7C3F"/>
              </a:buClr>
              <a:buSzPts val="1200"/>
              <a:buNone/>
            </a:pPr>
            <a:r>
              <a:rPr b="1" lang="en-US" sz="1900">
                <a:solidFill>
                  <a:srgbClr val="5D7C3F"/>
                </a:solidFill>
              </a:rPr>
              <a:t>Team Member 1 Name: Sakshi Nasha</a:t>
            </a:r>
            <a:endParaRPr b="1" sz="1900">
              <a:solidFill>
                <a:srgbClr val="5D7C3F"/>
              </a:solidFill>
            </a:endParaRPr>
          </a:p>
          <a:p>
            <a:pPr indent="0" lvl="0" marL="0" rtl="0" algn="l">
              <a:lnSpc>
                <a:spcPct val="90000"/>
              </a:lnSpc>
              <a:spcBef>
                <a:spcPts val="1000"/>
              </a:spcBef>
              <a:spcAft>
                <a:spcPts val="0"/>
              </a:spcAft>
              <a:buClr>
                <a:srgbClr val="5D7C3F"/>
              </a:buClr>
              <a:buSzPts val="1200"/>
              <a:buNone/>
            </a:pPr>
            <a:r>
              <a:rPr lang="en-US" sz="1900">
                <a:solidFill>
                  <a:srgbClr val="5D7C3F"/>
                </a:solidFill>
              </a:rPr>
              <a:t>Branch:  Bachelor of Engineering (BE)				Stream: Computer Engineering		Year: IV</a:t>
            </a:r>
            <a:endParaRPr sz="1900">
              <a:solidFill>
                <a:srgbClr val="5D7C3F"/>
              </a:solidFill>
            </a:endParaRPr>
          </a:p>
          <a:p>
            <a:pPr indent="0" lvl="0" marL="0" rtl="0" algn="l">
              <a:lnSpc>
                <a:spcPct val="90000"/>
              </a:lnSpc>
              <a:spcBef>
                <a:spcPts val="1000"/>
              </a:spcBef>
              <a:spcAft>
                <a:spcPts val="0"/>
              </a:spcAft>
              <a:buClr>
                <a:srgbClr val="5D7C3F"/>
              </a:buClr>
              <a:buSzPts val="1200"/>
              <a:buNone/>
            </a:pPr>
            <a:r>
              <a:rPr b="1" lang="en-US" sz="1900">
                <a:solidFill>
                  <a:srgbClr val="5D7C3F"/>
                </a:solidFill>
              </a:rPr>
              <a:t>Team Member 2 Name: Megha Pal</a:t>
            </a:r>
            <a:endParaRPr sz="1900">
              <a:solidFill>
                <a:srgbClr val="5D7C3F"/>
              </a:solidFill>
            </a:endParaRPr>
          </a:p>
          <a:p>
            <a:pPr indent="0" lvl="0" marL="0" rtl="0" algn="l">
              <a:lnSpc>
                <a:spcPct val="90000"/>
              </a:lnSpc>
              <a:spcBef>
                <a:spcPts val="1000"/>
              </a:spcBef>
              <a:spcAft>
                <a:spcPts val="0"/>
              </a:spcAft>
              <a:buClr>
                <a:schemeClr val="dk1"/>
              </a:buClr>
              <a:buSzPts val="1200"/>
              <a:buNone/>
            </a:pPr>
            <a:r>
              <a:rPr lang="en-US" sz="1900">
                <a:solidFill>
                  <a:srgbClr val="5D7C3F"/>
                </a:solidFill>
              </a:rPr>
              <a:t>Branch:  Bachelor of Engineering (BE)				Stream: Computer Engineering		Year: IV </a:t>
            </a:r>
            <a:endParaRPr sz="1900">
              <a:solidFill>
                <a:srgbClr val="5D7C3F"/>
              </a:solidFill>
            </a:endParaRPr>
          </a:p>
          <a:p>
            <a:pPr indent="0" lvl="0" marL="0" rtl="0" algn="l">
              <a:lnSpc>
                <a:spcPct val="90000"/>
              </a:lnSpc>
              <a:spcBef>
                <a:spcPts val="1000"/>
              </a:spcBef>
              <a:spcAft>
                <a:spcPts val="0"/>
              </a:spcAft>
              <a:buClr>
                <a:srgbClr val="5D7C3F"/>
              </a:buClr>
              <a:buSzPts val="1200"/>
              <a:buNone/>
            </a:pPr>
            <a:r>
              <a:rPr b="1" lang="en-US" sz="1900">
                <a:solidFill>
                  <a:srgbClr val="5D7C3F"/>
                </a:solidFill>
              </a:rPr>
              <a:t>Team Member 3 Name: Kushal Therokar</a:t>
            </a:r>
            <a:endParaRPr sz="1900">
              <a:solidFill>
                <a:srgbClr val="5D7C3F"/>
              </a:solidFill>
            </a:endParaRPr>
          </a:p>
          <a:p>
            <a:pPr indent="0" lvl="0" marL="0" rtl="0" algn="l">
              <a:lnSpc>
                <a:spcPct val="90000"/>
              </a:lnSpc>
              <a:spcBef>
                <a:spcPts val="1000"/>
              </a:spcBef>
              <a:spcAft>
                <a:spcPts val="0"/>
              </a:spcAft>
              <a:buClr>
                <a:schemeClr val="dk1"/>
              </a:buClr>
              <a:buSzPts val="1200"/>
              <a:buNone/>
            </a:pPr>
            <a:r>
              <a:rPr lang="en-US" sz="1900">
                <a:solidFill>
                  <a:srgbClr val="5D7C3F"/>
                </a:solidFill>
              </a:rPr>
              <a:t>Branch:  Bachelor of Engineering (BE)				Stream: Computer Engineering		Year: IV </a:t>
            </a:r>
            <a:endParaRPr sz="1900">
              <a:solidFill>
                <a:srgbClr val="5D7C3F"/>
              </a:solidFill>
            </a:endParaRPr>
          </a:p>
          <a:p>
            <a:pPr indent="0" lvl="0" marL="0" rtl="0" algn="l">
              <a:lnSpc>
                <a:spcPct val="90000"/>
              </a:lnSpc>
              <a:spcBef>
                <a:spcPts val="1000"/>
              </a:spcBef>
              <a:spcAft>
                <a:spcPts val="0"/>
              </a:spcAft>
              <a:buClr>
                <a:srgbClr val="5D7C3F"/>
              </a:buClr>
              <a:buSzPts val="1200"/>
              <a:buNone/>
            </a:pPr>
            <a:r>
              <a:rPr b="1" lang="en-US" sz="1900">
                <a:solidFill>
                  <a:srgbClr val="5D7C3F"/>
                </a:solidFill>
              </a:rPr>
              <a:t>Team Member 4 Name: Aman Kumar</a:t>
            </a:r>
            <a:endParaRPr sz="1900">
              <a:solidFill>
                <a:srgbClr val="5D7C3F"/>
              </a:solidFill>
            </a:endParaRPr>
          </a:p>
          <a:p>
            <a:pPr indent="0" lvl="0" marL="0" rtl="0" algn="l">
              <a:lnSpc>
                <a:spcPct val="90000"/>
              </a:lnSpc>
              <a:spcBef>
                <a:spcPts val="1000"/>
              </a:spcBef>
              <a:spcAft>
                <a:spcPts val="0"/>
              </a:spcAft>
              <a:buClr>
                <a:schemeClr val="dk1"/>
              </a:buClr>
              <a:buSzPts val="1200"/>
              <a:buFont typeface="Arial"/>
              <a:buNone/>
            </a:pPr>
            <a:r>
              <a:rPr lang="en-US" sz="1900">
                <a:solidFill>
                  <a:srgbClr val="5D7C3F"/>
                </a:solidFill>
              </a:rPr>
              <a:t>Branch:  Bachelor of Engineering (BE)				Stream: Computer Engineering		Year: IV </a:t>
            </a:r>
            <a:endParaRPr b="1" sz="1900">
              <a:solidFill>
                <a:srgbClr val="5D7C3F"/>
              </a:solidFill>
            </a:endParaRPr>
          </a:p>
          <a:p>
            <a:pPr indent="0" lvl="0" marL="0" rtl="0" algn="l">
              <a:lnSpc>
                <a:spcPct val="90000"/>
              </a:lnSpc>
              <a:spcBef>
                <a:spcPts val="1000"/>
              </a:spcBef>
              <a:spcAft>
                <a:spcPts val="0"/>
              </a:spcAft>
              <a:buClr>
                <a:srgbClr val="5D7C3F"/>
              </a:buClr>
              <a:buSzPts val="1200"/>
              <a:buNone/>
            </a:pPr>
            <a:r>
              <a:rPr b="1" lang="en-US" sz="1900">
                <a:solidFill>
                  <a:srgbClr val="5D7C3F"/>
                </a:solidFill>
              </a:rPr>
              <a:t>Team Member 5 Name: Arnav Gupta	</a:t>
            </a:r>
            <a:endParaRPr sz="1900">
              <a:solidFill>
                <a:srgbClr val="5D7C3F"/>
              </a:solidFill>
            </a:endParaRPr>
          </a:p>
          <a:p>
            <a:pPr indent="0" lvl="0" marL="0" rtl="0" algn="l">
              <a:lnSpc>
                <a:spcPct val="90000"/>
              </a:lnSpc>
              <a:spcBef>
                <a:spcPts val="1000"/>
              </a:spcBef>
              <a:spcAft>
                <a:spcPts val="0"/>
              </a:spcAft>
              <a:buClr>
                <a:schemeClr val="dk1"/>
              </a:buClr>
              <a:buSzPts val="1200"/>
              <a:buNone/>
            </a:pPr>
            <a:r>
              <a:rPr lang="en-US" sz="1900">
                <a:solidFill>
                  <a:srgbClr val="5D7C3F"/>
                </a:solidFill>
              </a:rPr>
              <a:t>Branch:  Bachelor of Engineering (BE)				Stream: Information Technology		Year: IV</a:t>
            </a:r>
            <a:endParaRPr sz="1900">
              <a:solidFill>
                <a:srgbClr val="5D7C3F"/>
              </a:solidFill>
            </a:endParaRPr>
          </a:p>
        </p:txBody>
      </p:sp>
      <p:pic>
        <p:nvPicPr>
          <p:cNvPr id="219" name="Google Shape;219;p4"/>
          <p:cNvPicPr preferRelativeResize="0"/>
          <p:nvPr/>
        </p:nvPicPr>
        <p:blipFill rotWithShape="1">
          <a:blip r:embed="rId3">
            <a:alphaModFix/>
          </a:blip>
          <a:srcRect b="0" l="0" r="0" t="0"/>
          <a:stretch/>
        </p:blipFill>
        <p:spPr>
          <a:xfrm>
            <a:off x="6833967" y="286763"/>
            <a:ext cx="1795475" cy="179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5099c71ff5_0_201"/>
          <p:cNvSpPr/>
          <p:nvPr>
            <p:ph idx="2" type="chart"/>
          </p:nvPr>
        </p:nvSpPr>
        <p:spPr>
          <a:xfrm>
            <a:off x="952500" y="1939108"/>
            <a:ext cx="10352700" cy="411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64" name="Google Shape;364;g15099c71ff5_0_201"/>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65" name="Google Shape;365;g15099c71ff5_0_201"/>
          <p:cNvPicPr preferRelativeResize="0"/>
          <p:nvPr/>
        </p:nvPicPr>
        <p:blipFill>
          <a:blip r:embed="rId3">
            <a:alphaModFix/>
          </a:blip>
          <a:stretch>
            <a:fillRect/>
          </a:stretch>
        </p:blipFill>
        <p:spPr>
          <a:xfrm>
            <a:off x="2071225" y="176050"/>
            <a:ext cx="8115276" cy="6443284"/>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5099c71ff5_0_312"/>
          <p:cNvSpPr txBox="1"/>
          <p:nvPr/>
        </p:nvSpPr>
        <p:spPr>
          <a:xfrm>
            <a:off x="522250" y="1743000"/>
            <a:ext cx="3216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72" name="Google Shape;372;g15099c71ff5_0_312"/>
          <p:cNvSpPr txBox="1"/>
          <p:nvPr>
            <p:ph type="title"/>
          </p:nvPr>
        </p:nvSpPr>
        <p:spPr>
          <a:xfrm>
            <a:off x="381000" y="1381200"/>
            <a:ext cx="11475900" cy="4095600"/>
          </a:xfrm>
          <a:prstGeom prst="rect">
            <a:avLst/>
          </a:prstGeom>
        </p:spPr>
        <p:txBody>
          <a:bodyPr anchorCtr="0" anchor="b"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sz="10000">
                <a:solidFill>
                  <a:srgbClr val="4A86E8"/>
                </a:solidFill>
                <a:latin typeface="Proxima Nova"/>
                <a:ea typeface="Proxima Nova"/>
                <a:cs typeface="Proxima Nova"/>
                <a:sym typeface="Proxima Nova"/>
              </a:rPr>
              <a:t>MOBILE APP PROTOTYPE</a:t>
            </a:r>
            <a:endParaRPr sz="7200">
              <a:solidFill>
                <a:srgbClr val="4A86E8"/>
              </a:solidFill>
              <a:latin typeface="Proxima Nova"/>
              <a:ea typeface="Proxima Nova"/>
              <a:cs typeface="Proxima Nova"/>
              <a:sym typeface="Proxima Nova"/>
            </a:endParaRPr>
          </a:p>
          <a:p>
            <a:pPr indent="0" lvl="0" marL="0" rtl="0" algn="ctr">
              <a:spcBef>
                <a:spcPts val="0"/>
              </a:spcBef>
              <a:spcAft>
                <a:spcPts val="0"/>
              </a:spcAft>
              <a:buNone/>
            </a:pPr>
            <a:r>
              <a:t/>
            </a:r>
            <a:endParaRPr sz="7200">
              <a:solidFill>
                <a:srgbClr val="4A86E8"/>
              </a:solidFill>
              <a:latin typeface="Proxima Nova"/>
              <a:ea typeface="Proxima Nova"/>
              <a:cs typeface="Proxima Nova"/>
              <a:sym typeface="Proxima Nova"/>
            </a:endParaRPr>
          </a:p>
        </p:txBody>
      </p:sp>
      <p:sp>
        <p:nvSpPr>
          <p:cNvPr id="373" name="Google Shape;373;g15099c71ff5_0_312"/>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15099c71ff5_0_319"/>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80" name="Google Shape;380;g15099c71ff5_0_319"/>
          <p:cNvPicPr preferRelativeResize="0"/>
          <p:nvPr/>
        </p:nvPicPr>
        <p:blipFill rotWithShape="1">
          <a:blip r:embed="rId3">
            <a:alphaModFix/>
          </a:blip>
          <a:srcRect b="1269" l="0" r="0" t="-1270"/>
          <a:stretch/>
        </p:blipFill>
        <p:spPr>
          <a:xfrm>
            <a:off x="1794300" y="208175"/>
            <a:ext cx="3428225" cy="6361175"/>
          </a:xfrm>
          <a:prstGeom prst="rect">
            <a:avLst/>
          </a:prstGeom>
          <a:noFill/>
          <a:ln>
            <a:noFill/>
          </a:ln>
        </p:spPr>
      </p:pic>
      <p:pic>
        <p:nvPicPr>
          <p:cNvPr id="381" name="Google Shape;381;g15099c71ff5_0_319"/>
          <p:cNvPicPr preferRelativeResize="0"/>
          <p:nvPr/>
        </p:nvPicPr>
        <p:blipFill rotWithShape="1">
          <a:blip r:embed="rId4">
            <a:alphaModFix/>
          </a:blip>
          <a:srcRect b="1156" l="2983" r="2004" t="0"/>
          <a:stretch/>
        </p:blipFill>
        <p:spPr>
          <a:xfrm>
            <a:off x="6885475" y="208175"/>
            <a:ext cx="3257225" cy="6441676"/>
          </a:xfrm>
          <a:prstGeom prst="rect">
            <a:avLst/>
          </a:prstGeom>
          <a:noFill/>
          <a:ln>
            <a:noFill/>
          </a:ln>
        </p:spPr>
      </p:pic>
      <p:pic>
        <p:nvPicPr>
          <p:cNvPr id="382" name="Google Shape;382;g15099c71ff5_0_319"/>
          <p:cNvPicPr preferRelativeResize="0"/>
          <p:nvPr/>
        </p:nvPicPr>
        <p:blipFill rotWithShape="1">
          <a:blip r:embed="rId5">
            <a:alphaModFix/>
          </a:blip>
          <a:srcRect b="14934" l="23602" r="22214" t="75453"/>
          <a:stretch/>
        </p:blipFill>
        <p:spPr>
          <a:xfrm>
            <a:off x="2579663" y="5043875"/>
            <a:ext cx="1857500" cy="618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5099c71ff5_0_328"/>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389" name="Google Shape;389;g15099c71ff5_0_328"/>
          <p:cNvPicPr preferRelativeResize="0"/>
          <p:nvPr/>
        </p:nvPicPr>
        <p:blipFill rotWithShape="1">
          <a:blip r:embed="rId3">
            <a:alphaModFix/>
          </a:blip>
          <a:srcRect b="1269" l="0" r="0" t="-1270"/>
          <a:stretch/>
        </p:blipFill>
        <p:spPr>
          <a:xfrm>
            <a:off x="1794300" y="208175"/>
            <a:ext cx="3428225" cy="6361175"/>
          </a:xfrm>
          <a:prstGeom prst="rect">
            <a:avLst/>
          </a:prstGeom>
          <a:noFill/>
          <a:ln>
            <a:noFill/>
          </a:ln>
        </p:spPr>
      </p:pic>
      <p:pic>
        <p:nvPicPr>
          <p:cNvPr id="390" name="Google Shape;390;g15099c71ff5_0_328"/>
          <p:cNvPicPr preferRelativeResize="0"/>
          <p:nvPr/>
        </p:nvPicPr>
        <p:blipFill rotWithShape="1">
          <a:blip r:embed="rId4">
            <a:alphaModFix/>
          </a:blip>
          <a:srcRect b="1156" l="2983" r="2004" t="0"/>
          <a:stretch/>
        </p:blipFill>
        <p:spPr>
          <a:xfrm>
            <a:off x="6885475" y="208175"/>
            <a:ext cx="3257225" cy="6441676"/>
          </a:xfrm>
          <a:prstGeom prst="rect">
            <a:avLst/>
          </a:prstGeom>
          <a:noFill/>
          <a:ln>
            <a:noFill/>
          </a:ln>
        </p:spPr>
      </p:pic>
      <p:pic>
        <p:nvPicPr>
          <p:cNvPr id="391" name="Google Shape;391;g15099c71ff5_0_328"/>
          <p:cNvPicPr preferRelativeResize="0"/>
          <p:nvPr/>
        </p:nvPicPr>
        <p:blipFill>
          <a:blip r:embed="rId5">
            <a:alphaModFix/>
          </a:blip>
          <a:stretch>
            <a:fillRect/>
          </a:stretch>
        </p:blipFill>
        <p:spPr>
          <a:xfrm>
            <a:off x="1794300" y="212200"/>
            <a:ext cx="3428225" cy="6433625"/>
          </a:xfrm>
          <a:prstGeom prst="rect">
            <a:avLst/>
          </a:prstGeom>
          <a:noFill/>
          <a:ln>
            <a:noFill/>
          </a:ln>
        </p:spPr>
      </p:pic>
      <p:pic>
        <p:nvPicPr>
          <p:cNvPr id="392" name="Google Shape;392;g15099c71ff5_0_328"/>
          <p:cNvPicPr preferRelativeResize="0"/>
          <p:nvPr/>
        </p:nvPicPr>
        <p:blipFill>
          <a:blip r:embed="rId6">
            <a:alphaModFix/>
          </a:blip>
          <a:stretch>
            <a:fillRect/>
          </a:stretch>
        </p:blipFill>
        <p:spPr>
          <a:xfrm>
            <a:off x="6714475" y="212200"/>
            <a:ext cx="3428225" cy="636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5099c71ff5_0_366"/>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Outcome of our Project</a:t>
            </a:r>
            <a:endParaRPr/>
          </a:p>
        </p:txBody>
      </p:sp>
      <p:sp>
        <p:nvSpPr>
          <p:cNvPr id="398" name="Google Shape;398;g15099c71ff5_0_36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399" name="Google Shape;399;g15099c71ff5_0_366"/>
          <p:cNvSpPr txBox="1"/>
          <p:nvPr/>
        </p:nvSpPr>
        <p:spPr>
          <a:xfrm>
            <a:off x="948300" y="1827875"/>
            <a:ext cx="2226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00" name="Google Shape;400;g15099c71ff5_0_366"/>
          <p:cNvSpPr txBox="1"/>
          <p:nvPr/>
        </p:nvSpPr>
        <p:spPr>
          <a:xfrm>
            <a:off x="6005900" y="1621725"/>
            <a:ext cx="2833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01" name="Google Shape;401;g15099c71ff5_0_366"/>
          <p:cNvSpPr txBox="1"/>
          <p:nvPr/>
        </p:nvSpPr>
        <p:spPr>
          <a:xfrm>
            <a:off x="1635475" y="1523075"/>
            <a:ext cx="10417500" cy="4858200"/>
          </a:xfrm>
          <a:prstGeom prst="rect">
            <a:avLst/>
          </a:prstGeom>
          <a:noFill/>
          <a:ln>
            <a:noFill/>
          </a:ln>
        </p:spPr>
        <p:txBody>
          <a:bodyPr anchorCtr="0" anchor="t" bIns="91425" lIns="91425" spcFirstLastPara="1" rIns="91425" wrap="square" tIns="91425">
            <a:spAutoFit/>
          </a:bodyPr>
          <a:lstStyle/>
          <a:p>
            <a:pPr indent="-336550" lvl="0" marL="457200" rtl="0" algn="just">
              <a:lnSpc>
                <a:spcPct val="90000"/>
              </a:lnSpc>
              <a:spcBef>
                <a:spcPts val="0"/>
              </a:spcBef>
              <a:spcAft>
                <a:spcPts val="0"/>
              </a:spcAft>
              <a:buClr>
                <a:srgbClr val="6AA84F"/>
              </a:buClr>
              <a:buSzPts val="1700"/>
              <a:buFont typeface="Libre Franklin"/>
              <a:buChar char="●"/>
            </a:pPr>
            <a:r>
              <a:rPr b="1" lang="en-US" sz="1700">
                <a:solidFill>
                  <a:srgbClr val="6AA84F"/>
                </a:solidFill>
                <a:highlight>
                  <a:srgbClr val="FFFFFF"/>
                </a:highlight>
              </a:rPr>
              <a:t>Developing effective communication skills :</a:t>
            </a:r>
            <a:endParaRPr b="1" sz="1700">
              <a:solidFill>
                <a:srgbClr val="6AA84F"/>
              </a:solidFill>
              <a:highlight>
                <a:srgbClr val="FFFFFF"/>
              </a:highlight>
            </a:endParaRPr>
          </a:p>
          <a:p>
            <a:pPr indent="0" lvl="0" marL="914400" rtl="0" algn="just">
              <a:lnSpc>
                <a:spcPct val="150000"/>
              </a:lnSpc>
              <a:spcBef>
                <a:spcPts val="0"/>
              </a:spcBef>
              <a:spcAft>
                <a:spcPts val="0"/>
              </a:spcAft>
              <a:buNone/>
            </a:pPr>
            <a:r>
              <a:rPr lang="en-US" sz="1700">
                <a:solidFill>
                  <a:srgbClr val="6AA84F"/>
                </a:solidFill>
                <a:highlight>
                  <a:srgbClr val="FFFFFF"/>
                </a:highlight>
              </a:rPr>
              <a:t>Our desktop application focuses on analysis on verbal and non verbal skills</a:t>
            </a:r>
            <a:endParaRPr sz="1700">
              <a:solidFill>
                <a:srgbClr val="6AA84F"/>
              </a:solidFill>
              <a:highlight>
                <a:srgbClr val="FFFFFF"/>
              </a:highlight>
            </a:endParaRPr>
          </a:p>
          <a:p>
            <a:pPr indent="-336550" lvl="0" marL="457200" rtl="0" algn="just">
              <a:lnSpc>
                <a:spcPct val="90000"/>
              </a:lnSpc>
              <a:spcBef>
                <a:spcPts val="0"/>
              </a:spcBef>
              <a:spcAft>
                <a:spcPts val="0"/>
              </a:spcAft>
              <a:buClr>
                <a:srgbClr val="6AA84F"/>
              </a:buClr>
              <a:buSzPts val="1700"/>
              <a:buFont typeface="Libre Franklin"/>
              <a:buChar char="●"/>
            </a:pPr>
            <a:r>
              <a:rPr b="1" lang="en-US" sz="1700">
                <a:solidFill>
                  <a:srgbClr val="6AA84F"/>
                </a:solidFill>
                <a:highlight>
                  <a:srgbClr val="FFFFFF"/>
                </a:highlight>
              </a:rPr>
              <a:t>Developing interpersonal skills &amp; Enhancing self-awareness :</a:t>
            </a:r>
            <a:endParaRPr b="1" sz="1700">
              <a:solidFill>
                <a:srgbClr val="6AA84F"/>
              </a:solidFill>
              <a:highlight>
                <a:srgbClr val="FFFFFF"/>
              </a:highlight>
            </a:endParaRPr>
          </a:p>
          <a:p>
            <a:pPr indent="0" lvl="0" marL="914400" rtl="0" algn="just">
              <a:lnSpc>
                <a:spcPct val="150000"/>
              </a:lnSpc>
              <a:spcBef>
                <a:spcPts val="0"/>
              </a:spcBef>
              <a:spcAft>
                <a:spcPts val="0"/>
              </a:spcAft>
              <a:buNone/>
            </a:pPr>
            <a:r>
              <a:rPr lang="en-US" sz="1700">
                <a:solidFill>
                  <a:srgbClr val="6AA84F"/>
                </a:solidFill>
                <a:highlight>
                  <a:srgbClr val="FFFFFF"/>
                </a:highlight>
              </a:rPr>
              <a:t>Our application makes the speaker aware of its own speech rate, emotions,behaviour,etc</a:t>
            </a:r>
            <a:endParaRPr sz="1700">
              <a:solidFill>
                <a:srgbClr val="6AA84F"/>
              </a:solidFill>
              <a:highlight>
                <a:srgbClr val="FFFFFF"/>
              </a:highlight>
            </a:endParaRPr>
          </a:p>
          <a:p>
            <a:pPr indent="-336550" lvl="0" marL="457200" rtl="0" algn="just">
              <a:lnSpc>
                <a:spcPct val="90000"/>
              </a:lnSpc>
              <a:spcBef>
                <a:spcPts val="0"/>
              </a:spcBef>
              <a:spcAft>
                <a:spcPts val="0"/>
              </a:spcAft>
              <a:buClr>
                <a:srgbClr val="6AA84F"/>
              </a:buClr>
              <a:buSzPts val="1700"/>
              <a:buFont typeface="Libre Franklin"/>
              <a:buChar char="●"/>
            </a:pPr>
            <a:r>
              <a:rPr b="1" lang="en-US" sz="1700">
                <a:solidFill>
                  <a:srgbClr val="6AA84F"/>
                </a:solidFill>
                <a:highlight>
                  <a:srgbClr val="FFFFFF"/>
                </a:highlight>
              </a:rPr>
              <a:t>Developing empathy (perspective taking) :</a:t>
            </a:r>
            <a:endParaRPr b="1" sz="1700">
              <a:solidFill>
                <a:srgbClr val="6AA84F"/>
              </a:solidFill>
              <a:highlight>
                <a:srgbClr val="FFFFFF"/>
              </a:highlight>
            </a:endParaRPr>
          </a:p>
          <a:p>
            <a:pPr indent="0" lvl="0" marL="914400" rtl="0" algn="just">
              <a:lnSpc>
                <a:spcPct val="100000"/>
              </a:lnSpc>
              <a:spcBef>
                <a:spcPts val="0"/>
              </a:spcBef>
              <a:spcAft>
                <a:spcPts val="0"/>
              </a:spcAft>
              <a:buNone/>
            </a:pPr>
            <a:r>
              <a:rPr lang="en-US" sz="1700">
                <a:solidFill>
                  <a:srgbClr val="6AA84F"/>
                </a:solidFill>
                <a:highlight>
                  <a:srgbClr val="FFFFFF"/>
                </a:highlight>
              </a:rPr>
              <a:t>We have incorporated dataset of questions that are situational and depict the perspective and decision making ability of user</a:t>
            </a:r>
            <a:endParaRPr sz="1700">
              <a:solidFill>
                <a:srgbClr val="6AA84F"/>
              </a:solidFill>
              <a:highlight>
                <a:srgbClr val="FFFFFF"/>
              </a:highlight>
            </a:endParaRPr>
          </a:p>
          <a:p>
            <a:pPr indent="-336550" lvl="0" marL="457200" rtl="0" algn="just">
              <a:lnSpc>
                <a:spcPct val="10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Accepting and respecting others ways to nurture positive relationships :</a:t>
            </a:r>
            <a:endParaRPr b="1" sz="1700">
              <a:solidFill>
                <a:srgbClr val="6AA84F"/>
              </a:solidFill>
              <a:highlight>
                <a:srgbClr val="FFFFFF"/>
              </a:highlight>
            </a:endParaRPr>
          </a:p>
          <a:p>
            <a:pPr indent="0" lvl="0" marL="914400" rtl="0" algn="just">
              <a:lnSpc>
                <a:spcPct val="90000"/>
              </a:lnSpc>
              <a:spcBef>
                <a:spcPts val="0"/>
              </a:spcBef>
              <a:spcAft>
                <a:spcPts val="0"/>
              </a:spcAft>
              <a:buNone/>
            </a:pPr>
            <a:r>
              <a:rPr lang="en-US" sz="1700">
                <a:solidFill>
                  <a:srgbClr val="6AA84F"/>
                </a:solidFill>
                <a:highlight>
                  <a:srgbClr val="FFFFFF"/>
                </a:highlight>
              </a:rPr>
              <a:t>The responses provided by the user will help in understanding the relationship around them.</a:t>
            </a:r>
            <a:endParaRPr b="1"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Practicing communication :</a:t>
            </a:r>
            <a:endParaRPr b="1" sz="1700">
              <a:solidFill>
                <a:srgbClr val="6AA84F"/>
              </a:solidFill>
              <a:highlight>
                <a:srgbClr val="FFFFFF"/>
              </a:highlight>
            </a:endParaRPr>
          </a:p>
          <a:p>
            <a:pPr indent="0" lvl="0" marL="914400" rtl="0" algn="just">
              <a:lnSpc>
                <a:spcPct val="90000"/>
              </a:lnSpc>
              <a:spcBef>
                <a:spcPts val="0"/>
              </a:spcBef>
              <a:spcAft>
                <a:spcPts val="0"/>
              </a:spcAft>
              <a:buNone/>
            </a:pPr>
            <a:r>
              <a:rPr lang="en-US" sz="1700">
                <a:solidFill>
                  <a:srgbClr val="6AA84F"/>
                </a:solidFill>
                <a:highlight>
                  <a:srgbClr val="FFFFFF"/>
                </a:highlight>
              </a:rPr>
              <a:t>Our app can we used to practice for an interview or meetup by student or any business person. </a:t>
            </a:r>
            <a:endParaRPr b="1"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Healthy ways of dealing with conflicts : </a:t>
            </a:r>
            <a:endParaRPr b="1" sz="1700">
              <a:solidFill>
                <a:srgbClr val="6AA84F"/>
              </a:solidFill>
              <a:highlight>
                <a:srgbClr val="FFFFFF"/>
              </a:highlight>
            </a:endParaRPr>
          </a:p>
          <a:p>
            <a:pPr indent="0" lvl="0" marL="914400" rtl="0" algn="just">
              <a:lnSpc>
                <a:spcPct val="90000"/>
              </a:lnSpc>
              <a:spcBef>
                <a:spcPts val="0"/>
              </a:spcBef>
              <a:spcAft>
                <a:spcPts val="0"/>
              </a:spcAft>
              <a:buNone/>
            </a:pPr>
            <a:r>
              <a:rPr lang="en-US" sz="1700">
                <a:solidFill>
                  <a:srgbClr val="6AA84F"/>
                </a:solidFill>
                <a:highlight>
                  <a:srgbClr val="FFFFFF"/>
                </a:highlight>
              </a:rPr>
              <a:t>The situational responses provided by the user will help in understanding the relationship.</a:t>
            </a:r>
            <a:endParaRPr b="1"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latin typeface="Libre Franklin"/>
                <a:ea typeface="Libre Franklin"/>
                <a:cs typeface="Libre Franklin"/>
                <a:sym typeface="Libre Franklin"/>
              </a:rPr>
              <a:t>Students can </a:t>
            </a:r>
            <a:r>
              <a:rPr b="1" lang="en-US" sz="1700">
                <a:solidFill>
                  <a:schemeClr val="lt2"/>
                </a:solidFill>
                <a:latin typeface="Libre Franklin"/>
                <a:ea typeface="Libre Franklin"/>
                <a:cs typeface="Libre Franklin"/>
                <a:sym typeface="Libre Franklin"/>
              </a:rPr>
              <a:t>build and maintain healthy and nurturing relationships with people around them :</a:t>
            </a:r>
            <a:endParaRPr b="1" sz="1700">
              <a:solidFill>
                <a:schemeClr val="lt2"/>
              </a:solidFill>
              <a:latin typeface="Libre Franklin"/>
              <a:ea typeface="Libre Franklin"/>
              <a:cs typeface="Libre Franklin"/>
              <a:sym typeface="Libre Franklin"/>
            </a:endParaRPr>
          </a:p>
          <a:p>
            <a:pPr indent="0" lvl="0" marL="914400" rtl="0" algn="just">
              <a:lnSpc>
                <a:spcPct val="90000"/>
              </a:lnSpc>
              <a:spcBef>
                <a:spcPts val="0"/>
              </a:spcBef>
              <a:spcAft>
                <a:spcPts val="0"/>
              </a:spcAft>
              <a:buNone/>
            </a:pPr>
            <a:r>
              <a:rPr lang="en-US" sz="1700">
                <a:solidFill>
                  <a:schemeClr val="lt2"/>
                </a:solidFill>
                <a:latin typeface="Libre Franklin"/>
                <a:ea typeface="Libre Franklin"/>
                <a:cs typeface="Libre Franklin"/>
                <a:sym typeface="Libre Franklin"/>
              </a:rPr>
              <a:t>For relationship to be healthy, we have incorporated the feature where we can identify abusive and unhealthy behaviour by monitoring user actions.</a:t>
            </a:r>
            <a:endParaRPr sz="1700">
              <a:solidFill>
                <a:schemeClr val="lt2"/>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5099c71ff5_0_59"/>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Business Parameters</a:t>
            </a:r>
            <a:endParaRPr/>
          </a:p>
        </p:txBody>
      </p:sp>
      <p:sp>
        <p:nvSpPr>
          <p:cNvPr id="407" name="Google Shape;407;g15099c71ff5_0_5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408" name="Google Shape;408;g15099c71ff5_0_59"/>
          <p:cNvSpPr txBox="1"/>
          <p:nvPr/>
        </p:nvSpPr>
        <p:spPr>
          <a:xfrm>
            <a:off x="948300" y="1827875"/>
            <a:ext cx="2226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09" name="Google Shape;409;g15099c71ff5_0_59"/>
          <p:cNvSpPr txBox="1"/>
          <p:nvPr/>
        </p:nvSpPr>
        <p:spPr>
          <a:xfrm>
            <a:off x="6005900" y="1621725"/>
            <a:ext cx="2833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10" name="Google Shape;410;g15099c71ff5_0_59"/>
          <p:cNvSpPr txBox="1"/>
          <p:nvPr/>
        </p:nvSpPr>
        <p:spPr>
          <a:xfrm>
            <a:off x="1153950" y="2021925"/>
            <a:ext cx="10417500" cy="4989300"/>
          </a:xfrm>
          <a:prstGeom prst="rect">
            <a:avLst/>
          </a:prstGeom>
          <a:noFill/>
          <a:ln>
            <a:noFill/>
          </a:ln>
        </p:spPr>
        <p:txBody>
          <a:bodyPr anchorCtr="0" anchor="t" bIns="91425" lIns="91425" spcFirstLastPara="1" rIns="91425" wrap="square" tIns="91425">
            <a:spAutoFit/>
          </a:bodyPr>
          <a:lstStyle/>
          <a:p>
            <a:pPr indent="-336550" lvl="0" marL="457200" rtl="0" algn="just">
              <a:lnSpc>
                <a:spcPct val="90000"/>
              </a:lnSpc>
              <a:spcBef>
                <a:spcPts val="0"/>
              </a:spcBef>
              <a:spcAft>
                <a:spcPts val="0"/>
              </a:spcAft>
              <a:buClr>
                <a:srgbClr val="6AA84F"/>
              </a:buClr>
              <a:buSzPts val="1700"/>
              <a:buFont typeface="Libre Franklin"/>
              <a:buChar char="●"/>
            </a:pPr>
            <a:r>
              <a:rPr b="1" lang="en-US" sz="1700">
                <a:solidFill>
                  <a:srgbClr val="6AA84F"/>
                </a:solidFill>
                <a:highlight>
                  <a:srgbClr val="FFFFFF"/>
                </a:highlight>
              </a:rPr>
              <a:t>Portability</a:t>
            </a:r>
            <a:endParaRPr b="1" sz="1700">
              <a:solidFill>
                <a:srgbClr val="6AA84F"/>
              </a:solidFill>
              <a:highlight>
                <a:srgbClr val="FFFFFF"/>
              </a:highlight>
            </a:endParaRPr>
          </a:p>
          <a:p>
            <a:pPr indent="0" lvl="0" marL="914400" rtl="0" algn="just">
              <a:lnSpc>
                <a:spcPct val="100000"/>
              </a:lnSpc>
              <a:spcBef>
                <a:spcPts val="0"/>
              </a:spcBef>
              <a:spcAft>
                <a:spcPts val="0"/>
              </a:spcAft>
              <a:buNone/>
            </a:pPr>
            <a:r>
              <a:rPr lang="en-US" sz="1700">
                <a:solidFill>
                  <a:srgbClr val="6AA84F"/>
                </a:solidFill>
                <a:highlight>
                  <a:srgbClr val="FFFFFF"/>
                </a:highlight>
              </a:rPr>
              <a:t>It is a cross platform application that is built using python </a:t>
            </a:r>
            <a:r>
              <a:rPr lang="en-US" sz="1700">
                <a:solidFill>
                  <a:srgbClr val="6AA84F"/>
                </a:solidFill>
                <a:highlight>
                  <a:srgbClr val="FFFFFF"/>
                </a:highlight>
              </a:rPr>
              <a:t>module</a:t>
            </a:r>
            <a:r>
              <a:rPr lang="en-US" sz="1700">
                <a:solidFill>
                  <a:srgbClr val="6AA84F"/>
                </a:solidFill>
                <a:highlight>
                  <a:srgbClr val="FFFFFF"/>
                </a:highlight>
              </a:rPr>
              <a:t> </a:t>
            </a:r>
            <a:r>
              <a:rPr b="1" lang="en-US" sz="1700">
                <a:solidFill>
                  <a:srgbClr val="6AA84F"/>
                </a:solidFill>
                <a:highlight>
                  <a:srgbClr val="FFFFFF"/>
                </a:highlight>
              </a:rPr>
              <a:t>“pyinstaller” </a:t>
            </a:r>
            <a:r>
              <a:rPr lang="en-US" sz="1700">
                <a:solidFill>
                  <a:srgbClr val="6AA84F"/>
                </a:solidFill>
                <a:highlight>
                  <a:srgbClr val="FFFFFF"/>
                </a:highlight>
              </a:rPr>
              <a:t>which creates standalone executable file (.exe) with all libraries, </a:t>
            </a:r>
            <a:r>
              <a:rPr lang="en-US" sz="1700">
                <a:solidFill>
                  <a:srgbClr val="6AA84F"/>
                </a:solidFill>
                <a:highlight>
                  <a:srgbClr val="FFFFFF"/>
                </a:highlight>
              </a:rPr>
              <a:t>dependencies</a:t>
            </a:r>
            <a:r>
              <a:rPr lang="en-US" sz="1700">
                <a:solidFill>
                  <a:srgbClr val="6AA84F"/>
                </a:solidFill>
                <a:highlight>
                  <a:srgbClr val="FFFFFF"/>
                </a:highlight>
              </a:rPr>
              <a:t> </a:t>
            </a:r>
            <a:r>
              <a:rPr b="1" lang="en-US" sz="1700">
                <a:solidFill>
                  <a:srgbClr val="6AA84F"/>
                </a:solidFill>
                <a:highlight>
                  <a:srgbClr val="FFFFFF"/>
                </a:highlight>
              </a:rPr>
              <a:t>bundled up together</a:t>
            </a:r>
            <a:r>
              <a:rPr lang="en-US" sz="1700">
                <a:solidFill>
                  <a:srgbClr val="6AA84F"/>
                </a:solidFill>
                <a:highlight>
                  <a:srgbClr val="FFFFFF"/>
                </a:highlight>
              </a:rPr>
              <a:t> to run the application on all OS.</a:t>
            </a:r>
            <a:endParaRPr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Interactibility</a:t>
            </a:r>
            <a:endParaRPr b="1" sz="1700">
              <a:solidFill>
                <a:srgbClr val="6AA84F"/>
              </a:solidFill>
              <a:highlight>
                <a:srgbClr val="FFFFFF"/>
              </a:highlight>
            </a:endParaRPr>
          </a:p>
          <a:p>
            <a:pPr indent="0" lvl="0" marL="914400" rtl="0" algn="just">
              <a:lnSpc>
                <a:spcPct val="100000"/>
              </a:lnSpc>
              <a:spcBef>
                <a:spcPts val="0"/>
              </a:spcBef>
              <a:spcAft>
                <a:spcPts val="0"/>
              </a:spcAft>
              <a:buNone/>
            </a:pPr>
            <a:r>
              <a:rPr lang="en-US" sz="1700">
                <a:solidFill>
                  <a:srgbClr val="6AA84F"/>
                </a:solidFill>
                <a:highlight>
                  <a:srgbClr val="FFFFFF"/>
                </a:highlight>
              </a:rPr>
              <a:t>The user can easily interact with the system by answering to the asked questions. The answers can be in form of text or audio-video. The user can be prompted </a:t>
            </a:r>
            <a:endParaRPr sz="1700">
              <a:solidFill>
                <a:srgbClr val="6AA84F"/>
              </a:solidFill>
              <a:highlight>
                <a:srgbClr val="FFFFFF"/>
              </a:highlight>
            </a:endParaRPr>
          </a:p>
          <a:p>
            <a:pPr indent="-336550" lvl="0" marL="457200" rtl="0" algn="just">
              <a:lnSpc>
                <a:spcPct val="10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Robustness</a:t>
            </a:r>
            <a:endParaRPr b="1" sz="1700">
              <a:solidFill>
                <a:srgbClr val="6AA84F"/>
              </a:solidFill>
              <a:highlight>
                <a:srgbClr val="FFFFFF"/>
              </a:highlight>
            </a:endParaRPr>
          </a:p>
          <a:p>
            <a:pPr indent="0" lvl="0" marL="914400" rtl="0" algn="just">
              <a:lnSpc>
                <a:spcPct val="90000"/>
              </a:lnSpc>
              <a:spcBef>
                <a:spcPts val="0"/>
              </a:spcBef>
              <a:spcAft>
                <a:spcPts val="0"/>
              </a:spcAft>
              <a:buNone/>
            </a:pPr>
            <a:r>
              <a:rPr lang="en-US" sz="1700">
                <a:solidFill>
                  <a:srgbClr val="6AA84F"/>
                </a:solidFill>
                <a:highlight>
                  <a:srgbClr val="FFFFFF"/>
                </a:highlight>
              </a:rPr>
              <a:t>The system is able to identify and deal with corner cases like invalid inputs, face not found, eye not recognised, too far or near to the screen.</a:t>
            </a:r>
            <a:endParaRPr b="1"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Simplicity and Easy to use</a:t>
            </a:r>
            <a:endParaRPr b="1" sz="1700">
              <a:solidFill>
                <a:srgbClr val="6AA84F"/>
              </a:solidFill>
              <a:highlight>
                <a:srgbClr val="FFFFFF"/>
              </a:highlight>
            </a:endParaRPr>
          </a:p>
          <a:p>
            <a:pPr indent="457200" lvl="0" marL="457200" rtl="0" algn="just">
              <a:lnSpc>
                <a:spcPct val="115000"/>
              </a:lnSpc>
              <a:spcBef>
                <a:spcPts val="0"/>
              </a:spcBef>
              <a:spcAft>
                <a:spcPts val="0"/>
              </a:spcAft>
              <a:buNone/>
            </a:pPr>
            <a:r>
              <a:rPr lang="en-US" sz="1700">
                <a:solidFill>
                  <a:srgbClr val="6AA84F"/>
                </a:solidFill>
                <a:highlight>
                  <a:srgbClr val="FFFFFF"/>
                </a:highlight>
              </a:rPr>
              <a:t>The UI has limited buttons and functionalities which proves to be simple and easy to understand for all users of the application. Our app can be used in easy manner for a new user too.</a:t>
            </a:r>
            <a:endParaRPr sz="1700">
              <a:solidFill>
                <a:srgbClr val="6AA84F"/>
              </a:solidFill>
              <a:highlight>
                <a:srgbClr val="FFFFFF"/>
              </a:highlight>
            </a:endParaRPr>
          </a:p>
          <a:p>
            <a:pPr indent="-336550" lvl="0" marL="457200" rtl="0" algn="just">
              <a:lnSpc>
                <a:spcPct val="90000"/>
              </a:lnSpc>
              <a:spcBef>
                <a:spcPts val="1000"/>
              </a:spcBef>
              <a:spcAft>
                <a:spcPts val="0"/>
              </a:spcAft>
              <a:buClr>
                <a:srgbClr val="6AA84F"/>
              </a:buClr>
              <a:buSzPts val="1700"/>
              <a:buFont typeface="Libre Franklin"/>
              <a:buChar char="●"/>
            </a:pPr>
            <a:r>
              <a:rPr b="1" lang="en-US" sz="1700">
                <a:solidFill>
                  <a:srgbClr val="6AA84F"/>
                </a:solidFill>
                <a:highlight>
                  <a:srgbClr val="FFFFFF"/>
                </a:highlight>
              </a:rPr>
              <a:t>Responsiveness</a:t>
            </a:r>
            <a:endParaRPr b="1" sz="1700">
              <a:solidFill>
                <a:srgbClr val="6AA84F"/>
              </a:solidFill>
              <a:highlight>
                <a:srgbClr val="FFFFFF"/>
              </a:highlight>
            </a:endParaRPr>
          </a:p>
          <a:p>
            <a:pPr indent="457200" lvl="0" marL="457200" rtl="0" algn="just">
              <a:lnSpc>
                <a:spcPct val="90000"/>
              </a:lnSpc>
              <a:spcBef>
                <a:spcPts val="0"/>
              </a:spcBef>
              <a:spcAft>
                <a:spcPts val="0"/>
              </a:spcAft>
              <a:buNone/>
            </a:pPr>
            <a:r>
              <a:rPr lang="en-US" sz="1700">
                <a:solidFill>
                  <a:srgbClr val="6AA84F"/>
                </a:solidFill>
                <a:highlight>
                  <a:srgbClr val="FFFFFF"/>
                </a:highlight>
              </a:rPr>
              <a:t>The application is highly responsive to the external inputs and provides analysis with low latency and high throughput.</a:t>
            </a:r>
            <a:endParaRPr sz="1700">
              <a:solidFill>
                <a:srgbClr val="6AA84F"/>
              </a:solidFill>
              <a:highlight>
                <a:srgbClr val="FFFFFF"/>
              </a:highlight>
            </a:endParaRPr>
          </a:p>
          <a:p>
            <a:pPr indent="0" lvl="0" marL="0" rtl="0" algn="just">
              <a:lnSpc>
                <a:spcPct val="90000"/>
              </a:lnSpc>
              <a:spcBef>
                <a:spcPts val="0"/>
              </a:spcBef>
              <a:spcAft>
                <a:spcPts val="0"/>
              </a:spcAft>
              <a:buNone/>
            </a:pPr>
            <a:r>
              <a:t/>
            </a:r>
            <a:endParaRPr b="1" sz="1700">
              <a:solidFill>
                <a:srgbClr val="6AA84F"/>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5099c71ff5_0_407"/>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Limitations </a:t>
            </a:r>
            <a:endParaRPr/>
          </a:p>
        </p:txBody>
      </p:sp>
      <p:sp>
        <p:nvSpPr>
          <p:cNvPr id="416" name="Google Shape;416;g15099c71ff5_0_407"/>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417" name="Google Shape;417;g15099c71ff5_0_407"/>
          <p:cNvSpPr txBox="1"/>
          <p:nvPr/>
        </p:nvSpPr>
        <p:spPr>
          <a:xfrm>
            <a:off x="948300" y="1827875"/>
            <a:ext cx="2226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18" name="Google Shape;418;g15099c71ff5_0_407"/>
          <p:cNvSpPr txBox="1"/>
          <p:nvPr/>
        </p:nvSpPr>
        <p:spPr>
          <a:xfrm>
            <a:off x="6096000" y="1743000"/>
            <a:ext cx="2833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419" name="Google Shape;419;g15099c71ff5_0_407"/>
          <p:cNvSpPr txBox="1"/>
          <p:nvPr/>
        </p:nvSpPr>
        <p:spPr>
          <a:xfrm>
            <a:off x="1153950" y="1943100"/>
            <a:ext cx="10417500" cy="36807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Clr>
                <a:srgbClr val="6AA84F"/>
              </a:buClr>
              <a:buSzPts val="1900"/>
              <a:buChar char="●"/>
            </a:pPr>
            <a:r>
              <a:rPr lang="en-US" sz="1900">
                <a:solidFill>
                  <a:srgbClr val="6AA84F"/>
                </a:solidFill>
                <a:highlight>
                  <a:srgbClr val="FFFFFF"/>
                </a:highlight>
              </a:rPr>
              <a:t>The application basically is a </a:t>
            </a:r>
            <a:r>
              <a:rPr b="1" lang="en-US" sz="1900">
                <a:solidFill>
                  <a:srgbClr val="6AA84F"/>
                </a:solidFill>
                <a:highlight>
                  <a:srgbClr val="FFFFFF"/>
                </a:highlight>
              </a:rPr>
              <a:t>Python based application</a:t>
            </a:r>
            <a:r>
              <a:rPr lang="en-US" sz="1900">
                <a:solidFill>
                  <a:srgbClr val="6AA84F"/>
                </a:solidFill>
                <a:highlight>
                  <a:srgbClr val="FFFFFF"/>
                </a:highlight>
              </a:rPr>
              <a:t>. So the end user should always have Python installed.</a:t>
            </a:r>
            <a:endParaRPr sz="1900">
              <a:solidFill>
                <a:srgbClr val="6AA84F"/>
              </a:solidFill>
              <a:highlight>
                <a:srgbClr val="FFFFFF"/>
              </a:highlight>
            </a:endParaRPr>
          </a:p>
          <a:p>
            <a:pPr indent="-349250" lvl="0" marL="457200" rtl="0" algn="just">
              <a:lnSpc>
                <a:spcPct val="115000"/>
              </a:lnSpc>
              <a:spcBef>
                <a:spcPts val="1000"/>
              </a:spcBef>
              <a:spcAft>
                <a:spcPts val="0"/>
              </a:spcAft>
              <a:buClr>
                <a:srgbClr val="6AA84F"/>
              </a:buClr>
              <a:buSzPts val="1900"/>
              <a:buChar char="●"/>
            </a:pPr>
            <a:r>
              <a:rPr lang="en-US" sz="1900">
                <a:solidFill>
                  <a:srgbClr val="6AA84F"/>
                </a:solidFill>
                <a:highlight>
                  <a:srgbClr val="FFFFFF"/>
                </a:highlight>
              </a:rPr>
              <a:t>Right now the application is focusing on </a:t>
            </a:r>
            <a:r>
              <a:rPr b="1" lang="en-US" sz="1900">
                <a:solidFill>
                  <a:srgbClr val="6AA84F"/>
                </a:solidFill>
                <a:highlight>
                  <a:srgbClr val="FFFFFF"/>
                </a:highlight>
              </a:rPr>
              <a:t>only one user at a time</a:t>
            </a:r>
            <a:r>
              <a:rPr lang="en-US" sz="1900">
                <a:solidFill>
                  <a:srgbClr val="6AA84F"/>
                </a:solidFill>
                <a:highlight>
                  <a:srgbClr val="FFFFFF"/>
                </a:highlight>
              </a:rPr>
              <a:t>. So, the user needs to be in a well equipped environment with </a:t>
            </a:r>
            <a:r>
              <a:rPr b="1" lang="en-US" sz="1900">
                <a:solidFill>
                  <a:srgbClr val="6AA84F"/>
                </a:solidFill>
                <a:highlight>
                  <a:srgbClr val="FFFFFF"/>
                </a:highlight>
              </a:rPr>
              <a:t>no background audience and no noise disturbance</a:t>
            </a:r>
            <a:r>
              <a:rPr lang="en-US" sz="1900">
                <a:solidFill>
                  <a:srgbClr val="6AA84F"/>
                </a:solidFill>
                <a:highlight>
                  <a:srgbClr val="FFFFFF"/>
                </a:highlight>
              </a:rPr>
              <a:t>.</a:t>
            </a:r>
            <a:endParaRPr sz="1900">
              <a:solidFill>
                <a:srgbClr val="6AA84F"/>
              </a:solidFill>
              <a:highlight>
                <a:srgbClr val="FFFFFF"/>
              </a:highlight>
            </a:endParaRPr>
          </a:p>
          <a:p>
            <a:pPr indent="-349250" lvl="0" marL="457200" rtl="0" algn="just">
              <a:lnSpc>
                <a:spcPct val="115000"/>
              </a:lnSpc>
              <a:spcBef>
                <a:spcPts val="1000"/>
              </a:spcBef>
              <a:spcAft>
                <a:spcPts val="0"/>
              </a:spcAft>
              <a:buClr>
                <a:srgbClr val="6AA84F"/>
              </a:buClr>
              <a:buSzPts val="1900"/>
              <a:buChar char="●"/>
            </a:pPr>
            <a:r>
              <a:rPr lang="en-US" sz="1900">
                <a:solidFill>
                  <a:srgbClr val="6AA84F"/>
                </a:solidFill>
                <a:highlight>
                  <a:srgbClr val="FFFFFF"/>
                </a:highlight>
              </a:rPr>
              <a:t>The application doesn’t incorporate the use for </a:t>
            </a:r>
            <a:r>
              <a:rPr b="1" lang="en-US" sz="1900">
                <a:solidFill>
                  <a:srgbClr val="6AA84F"/>
                </a:solidFill>
                <a:highlight>
                  <a:srgbClr val="FFFFFF"/>
                </a:highlight>
              </a:rPr>
              <a:t>physically challenged people</a:t>
            </a:r>
            <a:r>
              <a:rPr lang="en-US" sz="1900">
                <a:solidFill>
                  <a:srgbClr val="6AA84F"/>
                </a:solidFill>
                <a:highlight>
                  <a:srgbClr val="FFFFFF"/>
                </a:highlight>
              </a:rPr>
              <a:t>.</a:t>
            </a:r>
            <a:endParaRPr sz="1900">
              <a:solidFill>
                <a:srgbClr val="6AA84F"/>
              </a:solidFill>
              <a:highlight>
                <a:srgbClr val="FFFFFF"/>
              </a:highlight>
            </a:endParaRPr>
          </a:p>
          <a:p>
            <a:pPr indent="-349250" lvl="0" marL="457200" rtl="0" algn="just">
              <a:lnSpc>
                <a:spcPct val="115000"/>
              </a:lnSpc>
              <a:spcBef>
                <a:spcPts val="1000"/>
              </a:spcBef>
              <a:spcAft>
                <a:spcPts val="0"/>
              </a:spcAft>
              <a:buClr>
                <a:srgbClr val="6AA84F"/>
              </a:buClr>
              <a:buSzPts val="1900"/>
              <a:buChar char="●"/>
            </a:pPr>
            <a:r>
              <a:rPr lang="en-US" sz="1900">
                <a:solidFill>
                  <a:srgbClr val="6AA84F"/>
                </a:solidFill>
                <a:highlight>
                  <a:srgbClr val="FFFFFF"/>
                </a:highlight>
              </a:rPr>
              <a:t>The application is </a:t>
            </a:r>
            <a:r>
              <a:rPr b="1" lang="en-US" sz="1900">
                <a:solidFill>
                  <a:srgbClr val="6AA84F"/>
                </a:solidFill>
                <a:highlight>
                  <a:srgbClr val="FFFFFF"/>
                </a:highlight>
              </a:rPr>
              <a:t>highly latent</a:t>
            </a:r>
            <a:r>
              <a:rPr lang="en-US" sz="1900">
                <a:solidFill>
                  <a:srgbClr val="6AA84F"/>
                </a:solidFill>
                <a:highlight>
                  <a:srgbClr val="FFFFFF"/>
                </a:highlight>
              </a:rPr>
              <a:t> as the storage is hosted on a traditional ‘on prem desktop’. If we host it on </a:t>
            </a:r>
            <a:r>
              <a:rPr b="1" lang="en-US" sz="1900">
                <a:solidFill>
                  <a:srgbClr val="6AA84F"/>
                </a:solidFill>
                <a:highlight>
                  <a:srgbClr val="FFFFFF"/>
                </a:highlight>
              </a:rPr>
              <a:t>Cloud then efficiency will increase</a:t>
            </a:r>
            <a:r>
              <a:rPr lang="en-US" sz="1900">
                <a:solidFill>
                  <a:srgbClr val="6AA84F"/>
                </a:solidFill>
                <a:highlight>
                  <a:srgbClr val="FFFFFF"/>
                </a:highlight>
              </a:rPr>
              <a:t>.</a:t>
            </a:r>
            <a:endParaRPr sz="1900">
              <a:solidFill>
                <a:srgbClr val="6AA84F"/>
              </a:solidFill>
              <a:highlight>
                <a:srgbClr val="FFFFFF"/>
              </a:highlight>
            </a:endParaRPr>
          </a:p>
          <a:p>
            <a:pPr indent="-349250" lvl="0" marL="457200" rtl="0" algn="just">
              <a:lnSpc>
                <a:spcPct val="115000"/>
              </a:lnSpc>
              <a:spcBef>
                <a:spcPts val="1000"/>
              </a:spcBef>
              <a:spcAft>
                <a:spcPts val="1000"/>
              </a:spcAft>
              <a:buClr>
                <a:srgbClr val="6AA84F"/>
              </a:buClr>
              <a:buSzPts val="1900"/>
              <a:buChar char="●"/>
            </a:pPr>
            <a:r>
              <a:rPr lang="en-US" sz="1900">
                <a:solidFill>
                  <a:srgbClr val="6AA84F"/>
                </a:solidFill>
                <a:highlight>
                  <a:srgbClr val="FFFFFF"/>
                </a:highlight>
              </a:rPr>
              <a:t>The application is </a:t>
            </a:r>
            <a:r>
              <a:rPr b="1" lang="en-US" sz="1900">
                <a:solidFill>
                  <a:srgbClr val="6AA84F"/>
                </a:solidFill>
                <a:highlight>
                  <a:srgbClr val="FFFFFF"/>
                </a:highlight>
              </a:rPr>
              <a:t>vulnerable to cyber attacks</a:t>
            </a:r>
            <a:r>
              <a:rPr lang="en-US" sz="1900">
                <a:solidFill>
                  <a:srgbClr val="6AA84F"/>
                </a:solidFill>
                <a:highlight>
                  <a:srgbClr val="FFFFFF"/>
                </a:highlight>
              </a:rPr>
              <a:t> as we don’t have role based login security.</a:t>
            </a:r>
            <a:endParaRPr b="1" sz="1700">
              <a:solidFill>
                <a:srgbClr val="6AA84F"/>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5099c71ff5_0_29"/>
          <p:cNvSpPr txBox="1"/>
          <p:nvPr>
            <p:ph type="title"/>
          </p:nvPr>
        </p:nvSpPr>
        <p:spPr>
          <a:xfrm>
            <a:off x="971549" y="876296"/>
            <a:ext cx="57807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Future Scope</a:t>
            </a:r>
            <a:endParaRPr/>
          </a:p>
        </p:txBody>
      </p:sp>
      <p:sp>
        <p:nvSpPr>
          <p:cNvPr id="425" name="Google Shape;425;g15099c71ff5_0_2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426" name="Google Shape;426;g15099c71ff5_0_29"/>
          <p:cNvSpPr txBox="1"/>
          <p:nvPr/>
        </p:nvSpPr>
        <p:spPr>
          <a:xfrm>
            <a:off x="1155050" y="2286000"/>
            <a:ext cx="9628500" cy="4736100"/>
          </a:xfrm>
          <a:prstGeom prst="rect">
            <a:avLst/>
          </a:prstGeom>
          <a:noFill/>
          <a:ln>
            <a:noFill/>
          </a:ln>
        </p:spPr>
        <p:txBody>
          <a:bodyPr anchorCtr="0" anchor="t" bIns="91425" lIns="91425" spcFirstLastPara="1" rIns="91425" wrap="square" tIns="91425">
            <a:spAutoFit/>
          </a:bodyPr>
          <a:lstStyle/>
          <a:p>
            <a:pPr indent="-361950" lvl="0" marL="457200" marR="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Currently our application only focuses on English Language. In future we will try to</a:t>
            </a:r>
            <a:r>
              <a:rPr b="1" lang="en-US" sz="2100">
                <a:solidFill>
                  <a:schemeClr val="lt2"/>
                </a:solidFill>
                <a:latin typeface="Libre Franklin"/>
                <a:ea typeface="Libre Franklin"/>
                <a:cs typeface="Libre Franklin"/>
                <a:sym typeface="Libre Franklin"/>
              </a:rPr>
              <a:t> incorporate other dialects</a:t>
            </a:r>
            <a:r>
              <a:rPr lang="en-US" sz="2100">
                <a:solidFill>
                  <a:schemeClr val="lt2"/>
                </a:solidFill>
                <a:latin typeface="Libre Franklin"/>
                <a:ea typeface="Libre Franklin"/>
                <a:cs typeface="Libre Franklin"/>
                <a:sym typeface="Libre Franklin"/>
              </a:rPr>
              <a:t> also.</a:t>
            </a:r>
            <a:endParaRPr i="0" sz="2100" u="none" cap="none" strike="noStrike">
              <a:solidFill>
                <a:schemeClr val="lt2"/>
              </a:solidFill>
              <a:latin typeface="Libre Franklin"/>
              <a:ea typeface="Libre Franklin"/>
              <a:cs typeface="Libre Franklin"/>
              <a:sym typeface="Libre Franklin"/>
            </a:endParaRPr>
          </a:p>
          <a:p>
            <a:pPr indent="-361950" lvl="0" marL="457200" marR="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Currently, the scope of our project is restricted only to normal people. Later through hand gesture recognition and audio prompting,we can interact with </a:t>
            </a:r>
            <a:r>
              <a:rPr b="1" lang="en-US" sz="2100">
                <a:solidFill>
                  <a:schemeClr val="lt2"/>
                </a:solidFill>
                <a:latin typeface="Libre Franklin"/>
                <a:ea typeface="Libre Franklin"/>
                <a:cs typeface="Libre Franklin"/>
                <a:sym typeface="Libre Franklin"/>
              </a:rPr>
              <a:t>physically challenged</a:t>
            </a:r>
            <a:r>
              <a:rPr lang="en-US" sz="2100">
                <a:solidFill>
                  <a:schemeClr val="lt2"/>
                </a:solidFill>
                <a:latin typeface="Libre Franklin"/>
                <a:ea typeface="Libre Franklin"/>
                <a:cs typeface="Libre Franklin"/>
                <a:sym typeface="Libre Franklin"/>
              </a:rPr>
              <a:t> people also.</a:t>
            </a:r>
            <a:endParaRPr sz="2100">
              <a:solidFill>
                <a:schemeClr val="lt2"/>
              </a:solidFill>
              <a:latin typeface="Libre Franklin"/>
              <a:ea typeface="Libre Franklin"/>
              <a:cs typeface="Libre Franklin"/>
              <a:sym typeface="Libre Franklin"/>
            </a:endParaRPr>
          </a:p>
          <a:p>
            <a:pPr indent="-361950" lvl="0" marL="457200" marR="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In future, for longer communication we will incorporate</a:t>
            </a:r>
            <a:r>
              <a:rPr b="1" lang="en-US" sz="2100">
                <a:solidFill>
                  <a:schemeClr val="lt2"/>
                </a:solidFill>
                <a:latin typeface="Libre Franklin"/>
                <a:ea typeface="Libre Franklin"/>
                <a:cs typeface="Libre Franklin"/>
                <a:sym typeface="Libre Franklin"/>
              </a:rPr>
              <a:t> frame wise and periodic interval analysis.</a:t>
            </a:r>
            <a:endParaRPr b="1" sz="2100">
              <a:solidFill>
                <a:schemeClr val="lt2"/>
              </a:solidFill>
              <a:latin typeface="Libre Franklin"/>
              <a:ea typeface="Libre Franklin"/>
              <a:cs typeface="Libre Franklin"/>
              <a:sym typeface="Libre Franklin"/>
            </a:endParaRPr>
          </a:p>
          <a:p>
            <a:pPr indent="-361950" lvl="0" marL="457200" marR="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In future we will </a:t>
            </a:r>
            <a:r>
              <a:rPr b="1" lang="en-US" sz="2100">
                <a:solidFill>
                  <a:schemeClr val="lt2"/>
                </a:solidFill>
                <a:latin typeface="Libre Franklin"/>
                <a:ea typeface="Libre Franklin"/>
                <a:cs typeface="Libre Franklin"/>
                <a:sym typeface="Libre Franklin"/>
              </a:rPr>
              <a:t>store history of data</a:t>
            </a:r>
            <a:r>
              <a:rPr lang="en-US" sz="2100">
                <a:solidFill>
                  <a:schemeClr val="lt2"/>
                </a:solidFill>
                <a:latin typeface="Libre Franklin"/>
                <a:ea typeface="Libre Franklin"/>
                <a:cs typeface="Libre Franklin"/>
                <a:sym typeface="Libre Franklin"/>
              </a:rPr>
              <a:t> and this will be useful in </a:t>
            </a:r>
            <a:r>
              <a:rPr b="1" lang="en-US" sz="2100">
                <a:solidFill>
                  <a:schemeClr val="lt2"/>
                </a:solidFill>
                <a:latin typeface="Libre Franklin"/>
                <a:ea typeface="Libre Franklin"/>
                <a:cs typeface="Libre Franklin"/>
                <a:sym typeface="Libre Franklin"/>
              </a:rPr>
              <a:t>comparative analysis</a:t>
            </a:r>
            <a:r>
              <a:rPr lang="en-US" sz="2100">
                <a:solidFill>
                  <a:schemeClr val="lt2"/>
                </a:solidFill>
                <a:latin typeface="Libre Franklin"/>
                <a:ea typeface="Libre Franklin"/>
                <a:cs typeface="Libre Franklin"/>
                <a:sym typeface="Libre Franklin"/>
              </a:rPr>
              <a:t> over a period of time.</a:t>
            </a:r>
            <a:endParaRPr sz="2100">
              <a:solidFill>
                <a:schemeClr val="lt2"/>
              </a:solidFill>
              <a:latin typeface="Libre Franklin"/>
              <a:ea typeface="Libre Franklin"/>
              <a:cs typeface="Libre Franklin"/>
              <a:sym typeface="Libre Franklin"/>
            </a:endParaRPr>
          </a:p>
          <a:p>
            <a:pPr indent="-361950" lvl="0" marL="457200" marR="0" rtl="0" algn="just">
              <a:lnSpc>
                <a:spcPct val="90000"/>
              </a:lnSpc>
              <a:spcBef>
                <a:spcPts val="1000"/>
              </a:spcBef>
              <a:spcAft>
                <a:spcPts val="0"/>
              </a:spcAft>
              <a:buClr>
                <a:schemeClr val="lt2"/>
              </a:buClr>
              <a:buSzPts val="2100"/>
              <a:buFont typeface="Libre Franklin"/>
              <a:buChar char="●"/>
            </a:pPr>
            <a:r>
              <a:rPr b="1" lang="en-US" sz="2100">
                <a:solidFill>
                  <a:schemeClr val="lt2"/>
                </a:solidFill>
                <a:latin typeface="Libre Franklin"/>
                <a:ea typeface="Libre Franklin"/>
                <a:cs typeface="Libre Franklin"/>
                <a:sym typeface="Libre Franklin"/>
              </a:rPr>
              <a:t>Maintenance of user profile </a:t>
            </a:r>
            <a:r>
              <a:rPr lang="en-US" sz="2100">
                <a:solidFill>
                  <a:schemeClr val="lt2"/>
                </a:solidFill>
                <a:latin typeface="Libre Franklin"/>
                <a:ea typeface="Libre Franklin"/>
                <a:cs typeface="Libre Franklin"/>
                <a:sym typeface="Libre Franklin"/>
              </a:rPr>
              <a:t>for role based access.</a:t>
            </a:r>
            <a:endParaRPr sz="2100">
              <a:solidFill>
                <a:schemeClr val="lt2"/>
              </a:solidFill>
              <a:latin typeface="Libre Franklin"/>
              <a:ea typeface="Libre Franklin"/>
              <a:cs typeface="Libre Franklin"/>
              <a:sym typeface="Libre Franklin"/>
            </a:endParaRPr>
          </a:p>
          <a:p>
            <a:pPr indent="-361950" lvl="0" marL="457200" marR="0" rtl="0" algn="just">
              <a:lnSpc>
                <a:spcPct val="90000"/>
              </a:lnSpc>
              <a:spcBef>
                <a:spcPts val="1000"/>
              </a:spcBef>
              <a:spcAft>
                <a:spcPts val="0"/>
              </a:spcAft>
              <a:buClr>
                <a:schemeClr val="lt2"/>
              </a:buClr>
              <a:buSzPts val="2100"/>
              <a:buFont typeface="Libre Franklin"/>
              <a:buChar char="●"/>
            </a:pPr>
            <a:r>
              <a:rPr b="1" lang="en-US" sz="2100">
                <a:solidFill>
                  <a:schemeClr val="lt2"/>
                </a:solidFill>
                <a:latin typeface="Libre Franklin"/>
                <a:ea typeface="Libre Franklin"/>
                <a:cs typeface="Libre Franklin"/>
                <a:sym typeface="Libre Franklin"/>
              </a:rPr>
              <a:t>Deployment and Hosting on AWS </a:t>
            </a:r>
            <a:r>
              <a:rPr lang="en-US" sz="2100">
                <a:solidFill>
                  <a:schemeClr val="lt2"/>
                </a:solidFill>
                <a:latin typeface="Libre Franklin"/>
                <a:ea typeface="Libre Franklin"/>
                <a:cs typeface="Libre Franklin"/>
                <a:sym typeface="Libre Franklin"/>
              </a:rPr>
              <a:t>for using the application on android and desktop.</a:t>
            </a:r>
            <a:endParaRPr sz="2100">
              <a:solidFill>
                <a:schemeClr val="lt2"/>
              </a:solidFill>
              <a:latin typeface="Libre Franklin"/>
              <a:ea typeface="Libre Franklin"/>
              <a:cs typeface="Libre Franklin"/>
              <a:sym typeface="Libre Franklin"/>
            </a:endParaRPr>
          </a:p>
          <a:p>
            <a:pPr indent="0" lvl="0" marL="457200" marR="0" rtl="0" algn="just">
              <a:lnSpc>
                <a:spcPct val="90000"/>
              </a:lnSpc>
              <a:spcBef>
                <a:spcPts val="1000"/>
              </a:spcBef>
              <a:spcAft>
                <a:spcPts val="1000"/>
              </a:spcAft>
              <a:buNone/>
            </a:pPr>
            <a:r>
              <a:t/>
            </a:r>
            <a:endParaRPr sz="2100">
              <a:solidFill>
                <a:schemeClr val="lt2"/>
              </a:solidFill>
              <a:latin typeface="Libre Franklin"/>
              <a:ea typeface="Libre Franklin"/>
              <a:cs typeface="Libre Franklin"/>
              <a:sym typeface="Libre Frankli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472251c9fc_0_35"/>
          <p:cNvSpPr txBox="1"/>
          <p:nvPr>
            <p:ph type="title"/>
          </p:nvPr>
        </p:nvSpPr>
        <p:spPr>
          <a:xfrm>
            <a:off x="964025" y="2872400"/>
            <a:ext cx="7446900" cy="28941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2800"/>
              <a:buNone/>
            </a:pPr>
            <a:r>
              <a:rPr b="1" lang="en-US" sz="3000"/>
              <a:t>Effective communication is 20% </a:t>
            </a:r>
            <a:r>
              <a:rPr b="1" lang="en-US" sz="3800"/>
              <a:t>what</a:t>
            </a:r>
            <a:r>
              <a:rPr b="1" lang="en-US" sz="3000"/>
              <a:t> you know and 80% </a:t>
            </a:r>
            <a:r>
              <a:rPr b="1" lang="en-US" sz="3800"/>
              <a:t>how</a:t>
            </a:r>
            <a:r>
              <a:rPr b="1" lang="en-US" sz="3000"/>
              <a:t> you feel what you know.</a:t>
            </a:r>
            <a:endParaRPr b="1" sz="3000"/>
          </a:p>
        </p:txBody>
      </p:sp>
      <p:pic>
        <p:nvPicPr>
          <p:cNvPr id="433" name="Google Shape;433;g1472251c9fc_0_35"/>
          <p:cNvPicPr preferRelativeResize="0"/>
          <p:nvPr/>
        </p:nvPicPr>
        <p:blipFill>
          <a:blip r:embed="rId3">
            <a:alphaModFix/>
          </a:blip>
          <a:stretch>
            <a:fillRect/>
          </a:stretch>
        </p:blipFill>
        <p:spPr>
          <a:xfrm>
            <a:off x="8054900" y="3986825"/>
            <a:ext cx="3851404" cy="25676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g1472251c9fc_0_40"/>
          <p:cNvPicPr preferRelativeResize="0"/>
          <p:nvPr/>
        </p:nvPicPr>
        <p:blipFill>
          <a:blip r:embed="rId3">
            <a:alphaModFix/>
          </a:blip>
          <a:stretch>
            <a:fillRect/>
          </a:stretch>
        </p:blipFill>
        <p:spPr>
          <a:xfrm>
            <a:off x="508500" y="1003275"/>
            <a:ext cx="9471325" cy="5304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471ef6b35c_0_0"/>
          <p:cNvSpPr txBox="1"/>
          <p:nvPr>
            <p:ph type="title"/>
          </p:nvPr>
        </p:nvSpPr>
        <p:spPr>
          <a:xfrm>
            <a:off x="964025" y="2308900"/>
            <a:ext cx="7132200" cy="34578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2800"/>
              <a:buNone/>
            </a:pPr>
            <a:r>
              <a:rPr b="1" lang="en-US" sz="3000">
                <a:solidFill>
                  <a:srgbClr val="5D7C3F"/>
                </a:solidFill>
              </a:rPr>
              <a:t>The main mantra to maintain healthy and nurturing relationships is effective communication.</a:t>
            </a:r>
            <a:endParaRPr b="1" sz="3000">
              <a:solidFill>
                <a:srgbClr val="5D7C3F"/>
              </a:solidFill>
            </a:endParaRPr>
          </a:p>
          <a:p>
            <a:pPr indent="0" lvl="0" marL="0" rtl="0" algn="l">
              <a:lnSpc>
                <a:spcPct val="100000"/>
              </a:lnSpc>
              <a:spcBef>
                <a:spcPts val="0"/>
              </a:spcBef>
              <a:spcAft>
                <a:spcPts val="0"/>
              </a:spcAft>
              <a:buSzPts val="2800"/>
              <a:buNone/>
            </a:pPr>
            <a:r>
              <a:t/>
            </a:r>
            <a:endParaRPr b="1" sz="3000"/>
          </a:p>
        </p:txBody>
      </p:sp>
      <p:pic>
        <p:nvPicPr>
          <p:cNvPr id="226" name="Google Shape;226;g1471ef6b35c_0_0"/>
          <p:cNvPicPr preferRelativeResize="0"/>
          <p:nvPr/>
        </p:nvPicPr>
        <p:blipFill>
          <a:blip r:embed="rId3">
            <a:alphaModFix/>
          </a:blip>
          <a:stretch>
            <a:fillRect/>
          </a:stretch>
        </p:blipFill>
        <p:spPr>
          <a:xfrm>
            <a:off x="4440600" y="3921175"/>
            <a:ext cx="3628301" cy="2555825"/>
          </a:xfrm>
          <a:prstGeom prst="rect">
            <a:avLst/>
          </a:prstGeom>
          <a:noFill/>
          <a:ln>
            <a:noFill/>
          </a:ln>
        </p:spPr>
      </p:pic>
      <p:pic>
        <p:nvPicPr>
          <p:cNvPr id="227" name="Google Shape;227;g1471ef6b35c_0_0"/>
          <p:cNvPicPr preferRelativeResize="0"/>
          <p:nvPr/>
        </p:nvPicPr>
        <p:blipFill>
          <a:blip r:embed="rId4">
            <a:alphaModFix/>
          </a:blip>
          <a:stretch>
            <a:fillRect/>
          </a:stretch>
        </p:blipFill>
        <p:spPr>
          <a:xfrm>
            <a:off x="8191500" y="3921175"/>
            <a:ext cx="3871700" cy="255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
          <p:cNvSpPr txBox="1"/>
          <p:nvPr/>
        </p:nvSpPr>
        <p:spPr>
          <a:xfrm>
            <a:off x="0" y="3429000"/>
            <a:ext cx="3184500" cy="3417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33" name="Google Shape;233;p2"/>
          <p:cNvSpPr txBox="1"/>
          <p:nvPr>
            <p:ph type="title"/>
          </p:nvPr>
        </p:nvSpPr>
        <p:spPr>
          <a:xfrm>
            <a:off x="964023" y="879063"/>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Approach Details</a:t>
            </a:r>
            <a:endParaRPr/>
          </a:p>
        </p:txBody>
      </p:sp>
      <p:sp>
        <p:nvSpPr>
          <p:cNvPr id="234" name="Google Shape;234;p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35" name="Google Shape;235;p2"/>
          <p:cNvSpPr txBox="1"/>
          <p:nvPr/>
        </p:nvSpPr>
        <p:spPr>
          <a:xfrm>
            <a:off x="971550" y="2008125"/>
            <a:ext cx="11010300" cy="4699800"/>
          </a:xfrm>
          <a:prstGeom prst="rect">
            <a:avLst/>
          </a:prstGeom>
          <a:noFill/>
          <a:ln>
            <a:noFill/>
          </a:ln>
        </p:spPr>
        <p:txBody>
          <a:bodyPr anchorCtr="0" anchor="t" bIns="91425" lIns="91425" spcFirstLastPara="1" rIns="91425" wrap="square" tIns="91425">
            <a:spAutoFit/>
          </a:bodyPr>
          <a:lstStyle/>
          <a:p>
            <a:pPr indent="-355600" lvl="0" marL="457200" marR="78910" rtl="0" algn="just">
              <a:lnSpc>
                <a:spcPct val="100000"/>
              </a:lnSpc>
              <a:spcBef>
                <a:spcPts val="0"/>
              </a:spcBef>
              <a:spcAft>
                <a:spcPts val="0"/>
              </a:spcAft>
              <a:buClr>
                <a:srgbClr val="5D7C3F"/>
              </a:buClr>
              <a:buSzPts val="2000"/>
              <a:buFont typeface="Libre Franklin"/>
              <a:buChar char="●"/>
            </a:pPr>
            <a:r>
              <a:rPr i="0" lang="en-US" sz="2000" cap="none" strike="noStrike">
                <a:solidFill>
                  <a:srgbClr val="5D7C3F"/>
                </a:solidFill>
                <a:latin typeface="Libre Franklin"/>
                <a:ea typeface="Libre Franklin"/>
                <a:cs typeface="Libre Franklin"/>
                <a:sym typeface="Libre Franklin"/>
              </a:rPr>
              <a:t>We hardly pay heed to our </a:t>
            </a:r>
            <a:r>
              <a:rPr b="1" i="0" lang="en-US" sz="2000" cap="none" strike="noStrike">
                <a:solidFill>
                  <a:srgbClr val="5D7C3F"/>
                </a:solidFill>
                <a:latin typeface="Libre Franklin"/>
                <a:ea typeface="Libre Franklin"/>
                <a:cs typeface="Libre Franklin"/>
                <a:sym typeface="Libre Franklin"/>
              </a:rPr>
              <a:t>non-verbal skills</a:t>
            </a:r>
            <a:r>
              <a:rPr i="0" lang="en-US" sz="2000" cap="none" strike="noStrike">
                <a:solidFill>
                  <a:srgbClr val="5D7C3F"/>
                </a:solidFill>
                <a:latin typeface="Libre Franklin"/>
                <a:ea typeface="Libre Franklin"/>
                <a:cs typeface="Libre Franklin"/>
                <a:sym typeface="Libre Franklin"/>
              </a:rPr>
              <a:t> and </a:t>
            </a:r>
            <a:r>
              <a:rPr lang="en-US" sz="2000">
                <a:solidFill>
                  <a:srgbClr val="5D7C3F"/>
                </a:solidFill>
                <a:latin typeface="Libre Franklin"/>
                <a:ea typeface="Libre Franklin"/>
                <a:cs typeface="Libre Franklin"/>
                <a:sym typeface="Libre Franklin"/>
              </a:rPr>
              <a:t>are </a:t>
            </a:r>
            <a:r>
              <a:rPr i="0" lang="en-US" sz="2000" cap="none" strike="noStrike">
                <a:solidFill>
                  <a:srgbClr val="5D7C3F"/>
                </a:solidFill>
                <a:latin typeface="Libre Franklin"/>
                <a:ea typeface="Libre Franklin"/>
                <a:cs typeface="Libre Franklin"/>
                <a:sym typeface="Libre Franklin"/>
              </a:rPr>
              <a:t>unaware of our </a:t>
            </a:r>
            <a:r>
              <a:rPr b="1" i="0" lang="en-US" sz="2000" cap="none" strike="noStrike">
                <a:solidFill>
                  <a:srgbClr val="5D7C3F"/>
                </a:solidFill>
                <a:latin typeface="Libre Franklin"/>
                <a:ea typeface="Libre Franklin"/>
                <a:cs typeface="Libre Franklin"/>
                <a:sym typeface="Libre Franklin"/>
              </a:rPr>
              <a:t>voice, facial expressions, hand gestures, eye contact &amp; speech rate</a:t>
            </a:r>
            <a:r>
              <a:rPr lang="en-US" sz="2000">
                <a:solidFill>
                  <a:srgbClr val="5D7C3F"/>
                </a:solidFill>
                <a:latin typeface="Libre Franklin"/>
                <a:ea typeface="Libre Franklin"/>
                <a:cs typeface="Libre Franklin"/>
                <a:sym typeface="Libre Franklin"/>
              </a:rPr>
              <a:t> </a:t>
            </a:r>
            <a:r>
              <a:rPr i="0" lang="en-US" sz="2000" cap="none" strike="noStrike">
                <a:solidFill>
                  <a:srgbClr val="5D7C3F"/>
                </a:solidFill>
                <a:latin typeface="Libre Franklin"/>
                <a:ea typeface="Libre Franklin"/>
                <a:cs typeface="Libre Franklin"/>
                <a:sym typeface="Libre Franklin"/>
              </a:rPr>
              <a:t>while communicating with others</a:t>
            </a:r>
            <a:endParaRPr i="0" sz="2000" cap="none" strike="noStrike">
              <a:solidFill>
                <a:srgbClr val="5D7C3F"/>
              </a:solidFill>
              <a:latin typeface="Libre Franklin"/>
              <a:ea typeface="Libre Franklin"/>
              <a:cs typeface="Libre Franklin"/>
              <a:sym typeface="Libre Franklin"/>
            </a:endParaRPr>
          </a:p>
          <a:p>
            <a:pPr indent="-355600" lvl="0" marL="457200" marR="78910" rtl="0" algn="just">
              <a:lnSpc>
                <a:spcPct val="100000"/>
              </a:lnSpc>
              <a:spcBef>
                <a:spcPts val="1000"/>
              </a:spcBef>
              <a:spcAft>
                <a:spcPts val="0"/>
              </a:spcAft>
              <a:buClr>
                <a:srgbClr val="5D7C3F"/>
              </a:buClr>
              <a:buSzPts val="2000"/>
              <a:buFont typeface="Libre Franklin"/>
              <a:buChar char="●"/>
            </a:pPr>
            <a:r>
              <a:rPr i="0" lang="en-US" sz="2000" cap="none" strike="noStrike">
                <a:solidFill>
                  <a:srgbClr val="5D7C3F"/>
                </a:solidFill>
                <a:latin typeface="Libre Franklin"/>
                <a:ea typeface="Libre Franklin"/>
                <a:cs typeface="Libre Franklin"/>
                <a:sym typeface="Libre Franklin"/>
              </a:rPr>
              <a:t>To cater this, we have come up with a</a:t>
            </a:r>
            <a:r>
              <a:rPr lang="en-US" sz="2000">
                <a:solidFill>
                  <a:srgbClr val="5D7C3F"/>
                </a:solidFill>
                <a:latin typeface="Libre Franklin"/>
                <a:ea typeface="Libre Franklin"/>
                <a:cs typeface="Libre Franklin"/>
                <a:sym typeface="Libre Franklin"/>
              </a:rPr>
              <a:t> solution</a:t>
            </a:r>
            <a:r>
              <a:rPr i="0" lang="en-US" sz="2000" cap="none" strike="noStrike">
                <a:solidFill>
                  <a:srgbClr val="5D7C3F"/>
                </a:solidFill>
                <a:latin typeface="Libre Franklin"/>
                <a:ea typeface="Libre Franklin"/>
                <a:cs typeface="Libre Franklin"/>
                <a:sym typeface="Libre Franklin"/>
              </a:rPr>
              <a:t> that</a:t>
            </a:r>
            <a:r>
              <a:rPr lang="en-US" sz="2000">
                <a:solidFill>
                  <a:srgbClr val="5D7C3F"/>
                </a:solidFill>
                <a:latin typeface="Libre Franklin"/>
                <a:ea typeface="Libre Franklin"/>
                <a:cs typeface="Libre Franklin"/>
                <a:sym typeface="Libre Franklin"/>
              </a:rPr>
              <a:t> provides an interface to</a:t>
            </a:r>
            <a:r>
              <a:rPr i="0" lang="en-US" sz="2000" cap="none" strike="noStrike">
                <a:solidFill>
                  <a:srgbClr val="5D7C3F"/>
                </a:solidFill>
                <a:latin typeface="Libre Franklin"/>
                <a:ea typeface="Libre Franklin"/>
                <a:cs typeface="Libre Franklin"/>
                <a:sym typeface="Libre Franklin"/>
              </a:rPr>
              <a:t> </a:t>
            </a:r>
            <a:r>
              <a:rPr lang="en-US" sz="2000">
                <a:solidFill>
                  <a:srgbClr val="5D7C3F"/>
                </a:solidFill>
                <a:latin typeface="Libre Franklin"/>
                <a:ea typeface="Libre Franklin"/>
                <a:cs typeface="Libre Franklin"/>
                <a:sym typeface="Libre Franklin"/>
              </a:rPr>
              <a:t>the user (school or college student) to record his/her </a:t>
            </a:r>
            <a:r>
              <a:rPr b="1" lang="en-US" sz="2000">
                <a:solidFill>
                  <a:srgbClr val="5D7C3F"/>
                </a:solidFill>
                <a:latin typeface="Libre Franklin"/>
                <a:ea typeface="Libre Franklin"/>
                <a:cs typeface="Libre Franklin"/>
                <a:sym typeface="Libre Franklin"/>
              </a:rPr>
              <a:t>answers in textual or audio-video formats</a:t>
            </a:r>
            <a:r>
              <a:rPr lang="en-US" sz="2000">
                <a:solidFill>
                  <a:srgbClr val="5D7C3F"/>
                </a:solidFill>
                <a:latin typeface="Libre Franklin"/>
                <a:ea typeface="Libre Franklin"/>
                <a:cs typeface="Libre Franklin"/>
                <a:sym typeface="Libre Franklin"/>
              </a:rPr>
              <a:t> to the situational questions asked as per their age group</a:t>
            </a:r>
            <a:endParaRPr sz="2000">
              <a:solidFill>
                <a:srgbClr val="5D7C3F"/>
              </a:solidFill>
              <a:latin typeface="Libre Franklin"/>
              <a:ea typeface="Libre Franklin"/>
              <a:cs typeface="Libre Franklin"/>
              <a:sym typeface="Libre Franklin"/>
            </a:endParaRPr>
          </a:p>
          <a:p>
            <a:pPr indent="-355600" lvl="0" marL="457200" marR="78910" rtl="0" algn="just">
              <a:lnSpc>
                <a:spcPct val="100000"/>
              </a:lnSpc>
              <a:spcBef>
                <a:spcPts val="1000"/>
              </a:spcBef>
              <a:spcAft>
                <a:spcPts val="0"/>
              </a:spcAft>
              <a:buClr>
                <a:srgbClr val="5D7C3F"/>
              </a:buClr>
              <a:buSzPts val="2000"/>
              <a:buFont typeface="Libre Franklin"/>
              <a:buChar char="●"/>
            </a:pPr>
            <a:r>
              <a:rPr lang="en-US" sz="2000">
                <a:solidFill>
                  <a:srgbClr val="5D7C3F"/>
                </a:solidFill>
                <a:latin typeface="Libre Franklin"/>
                <a:ea typeface="Libre Franklin"/>
                <a:cs typeface="Libre Franklin"/>
                <a:sym typeface="Libre Franklin"/>
              </a:rPr>
              <a:t>Based on these answers we e</a:t>
            </a:r>
            <a:r>
              <a:rPr i="0" lang="en-US" sz="2000" cap="none" strike="noStrike">
                <a:solidFill>
                  <a:srgbClr val="5D7C3F"/>
                </a:solidFill>
                <a:latin typeface="Libre Franklin"/>
                <a:ea typeface="Libre Franklin"/>
                <a:cs typeface="Libre Franklin"/>
                <a:sym typeface="Libre Franklin"/>
              </a:rPr>
              <a:t>xtract </a:t>
            </a:r>
            <a:r>
              <a:rPr lang="en-US" sz="2000">
                <a:solidFill>
                  <a:srgbClr val="5D7C3F"/>
                </a:solidFill>
                <a:latin typeface="Libre Franklin"/>
                <a:ea typeface="Libre Franklin"/>
                <a:cs typeface="Libre Franklin"/>
                <a:sym typeface="Libre Franklin"/>
              </a:rPr>
              <a:t>various </a:t>
            </a:r>
            <a:r>
              <a:rPr i="0" lang="en-US" sz="2000" cap="none" strike="noStrike">
                <a:solidFill>
                  <a:srgbClr val="5D7C3F"/>
                </a:solidFill>
                <a:latin typeface="Libre Franklin"/>
                <a:ea typeface="Libre Franklin"/>
                <a:cs typeface="Libre Franklin"/>
                <a:sym typeface="Libre Franklin"/>
              </a:rPr>
              <a:t>feature</a:t>
            </a:r>
            <a:r>
              <a:rPr lang="en-US" sz="2000">
                <a:solidFill>
                  <a:srgbClr val="5D7C3F"/>
                </a:solidFill>
                <a:latin typeface="Libre Franklin"/>
                <a:ea typeface="Libre Franklin"/>
                <a:cs typeface="Libre Franklin"/>
                <a:sym typeface="Libre Franklin"/>
              </a:rPr>
              <a:t>s &amp; perform</a:t>
            </a:r>
            <a:r>
              <a:rPr i="0" lang="en-US" sz="2000" cap="none" strike="noStrike">
                <a:solidFill>
                  <a:srgbClr val="5D7C3F"/>
                </a:solidFill>
                <a:latin typeface="Libre Franklin"/>
                <a:ea typeface="Libre Franklin"/>
                <a:cs typeface="Libre Franklin"/>
                <a:sym typeface="Libre Franklin"/>
              </a:rPr>
              <a:t> </a:t>
            </a:r>
            <a:r>
              <a:rPr b="1" i="0" lang="en-US" sz="2000" cap="none" strike="noStrike">
                <a:solidFill>
                  <a:srgbClr val="5D7C3F"/>
                </a:solidFill>
                <a:latin typeface="Libre Franklin"/>
                <a:ea typeface="Libre Franklin"/>
                <a:cs typeface="Libre Franklin"/>
                <a:sym typeface="Libre Franklin"/>
              </a:rPr>
              <a:t>facial emotion analysis, hand gesture analysis</a:t>
            </a:r>
            <a:r>
              <a:rPr b="1" lang="en-US" sz="2000">
                <a:solidFill>
                  <a:srgbClr val="5D7C3F"/>
                </a:solidFill>
                <a:latin typeface="Libre Franklin"/>
                <a:ea typeface="Libre Franklin"/>
                <a:cs typeface="Libre Franklin"/>
                <a:sym typeface="Libre Franklin"/>
              </a:rPr>
              <a:t>, </a:t>
            </a:r>
            <a:r>
              <a:rPr b="1" i="0" lang="en-US" sz="2000" cap="none" strike="noStrike">
                <a:solidFill>
                  <a:srgbClr val="5D7C3F"/>
                </a:solidFill>
                <a:latin typeface="Libre Franklin"/>
                <a:ea typeface="Libre Franklin"/>
                <a:cs typeface="Libre Franklin"/>
                <a:sym typeface="Libre Franklin"/>
              </a:rPr>
              <a:t>speech rate analysis, eye movement analysis and calculation of loudness &amp; pitch of voice</a:t>
            </a:r>
            <a:r>
              <a:rPr b="1" lang="en-US" sz="2000">
                <a:solidFill>
                  <a:srgbClr val="5D7C3F"/>
                </a:solidFill>
                <a:latin typeface="Libre Franklin"/>
                <a:ea typeface="Libre Franklin"/>
                <a:cs typeface="Libre Franklin"/>
                <a:sym typeface="Libre Franklin"/>
              </a:rPr>
              <a:t>.</a:t>
            </a:r>
            <a:endParaRPr b="1" i="0" sz="2000" cap="none" strike="noStrike">
              <a:solidFill>
                <a:srgbClr val="5D7C3F"/>
              </a:solidFill>
              <a:latin typeface="Libre Franklin"/>
              <a:ea typeface="Libre Franklin"/>
              <a:cs typeface="Libre Franklin"/>
              <a:sym typeface="Libre Franklin"/>
            </a:endParaRPr>
          </a:p>
          <a:p>
            <a:pPr indent="-355600" lvl="0" marL="457200" marR="78910" rtl="0" algn="just">
              <a:lnSpc>
                <a:spcPct val="100000"/>
              </a:lnSpc>
              <a:spcBef>
                <a:spcPts val="1000"/>
              </a:spcBef>
              <a:spcAft>
                <a:spcPts val="0"/>
              </a:spcAft>
              <a:buClr>
                <a:srgbClr val="5D7C3F"/>
              </a:buClr>
              <a:buSzPts val="2000"/>
              <a:buFont typeface="Libre Franklin"/>
              <a:buChar char="●"/>
            </a:pPr>
            <a:r>
              <a:rPr i="0" lang="en-US" sz="2000" cap="none" strike="noStrike">
                <a:solidFill>
                  <a:srgbClr val="5D7C3F"/>
                </a:solidFill>
                <a:latin typeface="Libre Franklin"/>
                <a:ea typeface="Libre Franklin"/>
                <a:cs typeface="Libre Franklin"/>
                <a:sym typeface="Libre Franklin"/>
              </a:rPr>
              <a:t>The predicted results (in textual and graphical format</a:t>
            </a:r>
            <a:r>
              <a:rPr lang="en-US" sz="2000">
                <a:solidFill>
                  <a:srgbClr val="5D7C3F"/>
                </a:solidFill>
                <a:latin typeface="Libre Franklin"/>
                <a:ea typeface="Libre Franklin"/>
                <a:cs typeface="Libre Franklin"/>
                <a:sym typeface="Libre Franklin"/>
              </a:rPr>
              <a:t> </a:t>
            </a:r>
            <a:r>
              <a:rPr i="0" lang="en-US" sz="2000" cap="none" strike="noStrike">
                <a:solidFill>
                  <a:srgbClr val="5D7C3F"/>
                </a:solidFill>
                <a:latin typeface="Libre Franklin"/>
                <a:ea typeface="Libre Franklin"/>
                <a:cs typeface="Libre Franklin"/>
                <a:sym typeface="Libre Franklin"/>
              </a:rPr>
              <a:t>will not only help us to understand our</a:t>
            </a:r>
            <a:r>
              <a:rPr b="1" i="0" lang="en-US" sz="2000" cap="none" strike="noStrike">
                <a:solidFill>
                  <a:srgbClr val="5D7C3F"/>
                </a:solidFill>
                <a:latin typeface="Libre Franklin"/>
                <a:ea typeface="Libre Franklin"/>
                <a:cs typeface="Libre Franklin"/>
                <a:sym typeface="Libre Franklin"/>
              </a:rPr>
              <a:t> communication and interpersonal skills but also will help to improve trust, empathy, healthy relationshi</a:t>
            </a:r>
            <a:r>
              <a:rPr b="1" lang="en-US" sz="2000">
                <a:solidFill>
                  <a:srgbClr val="5D7C3F"/>
                </a:solidFill>
                <a:latin typeface="Libre Franklin"/>
                <a:ea typeface="Libre Franklin"/>
                <a:cs typeface="Libre Franklin"/>
                <a:sym typeface="Libre Franklin"/>
              </a:rPr>
              <a:t>ps and conflict resolution </a:t>
            </a:r>
            <a:r>
              <a:rPr i="0" lang="en-US" sz="2000" cap="none" strike="noStrike">
                <a:solidFill>
                  <a:srgbClr val="5D7C3F"/>
                </a:solidFill>
                <a:latin typeface="Libre Franklin"/>
                <a:ea typeface="Libre Franklin"/>
                <a:cs typeface="Libre Franklin"/>
                <a:sym typeface="Libre Franklin"/>
              </a:rPr>
              <a:t>with each other</a:t>
            </a:r>
            <a:r>
              <a:rPr b="1" i="0" lang="en-US" sz="2000" cap="none" strike="noStrike">
                <a:solidFill>
                  <a:srgbClr val="5D7C3F"/>
                </a:solidFill>
                <a:latin typeface="Libre Franklin"/>
                <a:ea typeface="Libre Franklin"/>
                <a:cs typeface="Libre Franklin"/>
                <a:sym typeface="Libre Franklin"/>
              </a:rPr>
              <a:t>.</a:t>
            </a:r>
            <a:endParaRPr b="1" i="0" sz="2000" cap="none" strike="noStrike">
              <a:solidFill>
                <a:srgbClr val="5D7C3F"/>
              </a:solidFill>
              <a:latin typeface="Libre Franklin"/>
              <a:ea typeface="Libre Franklin"/>
              <a:cs typeface="Libre Franklin"/>
              <a:sym typeface="Libre Franklin"/>
            </a:endParaRPr>
          </a:p>
          <a:p>
            <a:pPr indent="0" lvl="0" marL="0" marR="78910" rtl="0" algn="just">
              <a:lnSpc>
                <a:spcPct val="100000"/>
              </a:lnSpc>
              <a:spcBef>
                <a:spcPts val="1000"/>
              </a:spcBef>
              <a:spcAft>
                <a:spcPts val="1000"/>
              </a:spcAft>
              <a:buNone/>
            </a:pPr>
            <a:r>
              <a:t/>
            </a:r>
            <a:endParaRPr sz="2000">
              <a:solidFill>
                <a:srgbClr val="5D7C3F"/>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5099c71ff5_0_34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41" name="Google Shape;241;g15099c71ff5_0_342"/>
          <p:cNvSpPr txBox="1"/>
          <p:nvPr/>
        </p:nvSpPr>
        <p:spPr>
          <a:xfrm>
            <a:off x="0" y="677925"/>
            <a:ext cx="4305300" cy="621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242" name="Google Shape;242;g15099c71ff5_0_342"/>
          <p:cNvPicPr preferRelativeResize="0"/>
          <p:nvPr/>
        </p:nvPicPr>
        <p:blipFill>
          <a:blip r:embed="rId3">
            <a:alphaModFix/>
          </a:blip>
          <a:stretch>
            <a:fillRect/>
          </a:stretch>
        </p:blipFill>
        <p:spPr>
          <a:xfrm>
            <a:off x="2067050" y="-66550"/>
            <a:ext cx="8375402" cy="6924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471ef6b35c_0_8"/>
          <p:cNvSpPr txBox="1"/>
          <p:nvPr>
            <p:ph type="title"/>
          </p:nvPr>
        </p:nvSpPr>
        <p:spPr>
          <a:xfrm>
            <a:off x="964022" y="879063"/>
            <a:ext cx="7532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SzPts val="4400"/>
              <a:buNone/>
            </a:pPr>
            <a:r>
              <a:rPr lang="en-US"/>
              <a:t>Technology Stack</a:t>
            </a:r>
            <a:endParaRPr/>
          </a:p>
        </p:txBody>
      </p:sp>
      <p:sp>
        <p:nvSpPr>
          <p:cNvPr id="249" name="Google Shape;249;g1471ef6b35c_0_8"/>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50" name="Google Shape;250;g1471ef6b35c_0_8"/>
          <p:cNvSpPr txBox="1"/>
          <p:nvPr/>
        </p:nvSpPr>
        <p:spPr>
          <a:xfrm>
            <a:off x="1738950" y="1702675"/>
            <a:ext cx="7593000" cy="4822800"/>
          </a:xfrm>
          <a:prstGeom prst="rect">
            <a:avLst/>
          </a:prstGeom>
          <a:noFill/>
          <a:ln>
            <a:noFill/>
          </a:ln>
        </p:spPr>
        <p:txBody>
          <a:bodyPr anchorCtr="0" anchor="t" bIns="91425" lIns="91425" spcFirstLastPara="1" rIns="91425" wrap="square" tIns="91425">
            <a:spAutoFit/>
          </a:bodyPr>
          <a:lstStyle/>
          <a:p>
            <a:pPr indent="0" lvl="0" marL="0" marR="78910" rtl="0" algn="just">
              <a:lnSpc>
                <a:spcPct val="100000"/>
              </a:lnSpc>
              <a:spcBef>
                <a:spcPts val="1000"/>
              </a:spcBef>
              <a:spcAft>
                <a:spcPts val="0"/>
              </a:spcAft>
              <a:buClr>
                <a:srgbClr val="000000"/>
              </a:buClr>
              <a:buSzPts val="1700"/>
              <a:buFont typeface="Arial"/>
              <a:buNone/>
            </a:pPr>
            <a:r>
              <a:rPr b="1" i="0" lang="en-US" sz="2200" u="none" cap="none" strike="noStrike">
                <a:solidFill>
                  <a:srgbClr val="274E13"/>
                </a:solidFill>
                <a:latin typeface="Libre Franklin"/>
                <a:ea typeface="Libre Franklin"/>
                <a:cs typeface="Libre Franklin"/>
                <a:sym typeface="Libre Franklin"/>
              </a:rPr>
              <a:t>1.   ML Modules - Python</a:t>
            </a:r>
            <a:endParaRPr b="1" i="0" sz="2200" u="none" cap="none" strike="noStrike">
              <a:solidFill>
                <a:srgbClr val="274E13"/>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i="0" lang="en-US" sz="1800" u="none" cap="none" strike="noStrike">
                <a:solidFill>
                  <a:schemeClr val="lt2"/>
                </a:solidFill>
                <a:latin typeface="Libre Franklin"/>
                <a:ea typeface="Libre Franklin"/>
                <a:cs typeface="Libre Franklin"/>
                <a:sym typeface="Libre Franklin"/>
              </a:rPr>
              <a:t>Facial Emotion Analysis -</a:t>
            </a:r>
            <a:r>
              <a:rPr i="0" lang="en-US" sz="1800" u="none" cap="none" strike="noStrike">
                <a:solidFill>
                  <a:schemeClr val="lt2"/>
                </a:solidFill>
                <a:latin typeface="Libre Franklin"/>
                <a:ea typeface="Libre Franklin"/>
                <a:cs typeface="Libre Franklin"/>
                <a:sym typeface="Libre Franklin"/>
              </a:rPr>
              <a:t> Haar Cascade Classifier</a:t>
            </a:r>
            <a:endParaRPr i="0" sz="1800" u="none" cap="none" strike="noStrike">
              <a:solidFill>
                <a:schemeClr val="lt2"/>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i="0" lang="en-US" sz="1800" u="none" cap="none" strike="noStrike">
                <a:solidFill>
                  <a:schemeClr val="lt2"/>
                </a:solidFill>
                <a:latin typeface="Libre Franklin"/>
                <a:ea typeface="Libre Franklin"/>
                <a:cs typeface="Libre Franklin"/>
                <a:sym typeface="Libre Franklin"/>
              </a:rPr>
              <a:t>Speech  Rate Analysis - </a:t>
            </a:r>
            <a:r>
              <a:rPr i="0" lang="en-US" sz="1800" u="none" cap="none" strike="noStrike">
                <a:solidFill>
                  <a:schemeClr val="lt2"/>
                </a:solidFill>
                <a:latin typeface="Libre Franklin"/>
                <a:ea typeface="Libre Franklin"/>
                <a:cs typeface="Libre Franklin"/>
                <a:sym typeface="Libre Franklin"/>
              </a:rPr>
              <a:t>Google Voice </a:t>
            </a:r>
            <a:endParaRPr i="0" sz="1800" u="none" cap="none" strike="noStrike">
              <a:solidFill>
                <a:schemeClr val="lt2"/>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i="0" lang="en-US" sz="1800" u="none" cap="none" strike="noStrike">
                <a:solidFill>
                  <a:schemeClr val="lt2"/>
                </a:solidFill>
                <a:latin typeface="Libre Franklin"/>
                <a:ea typeface="Libre Franklin"/>
                <a:cs typeface="Libre Franklin"/>
                <a:sym typeface="Libre Franklin"/>
              </a:rPr>
              <a:t>Pitch &amp; Loudness Calculation - </a:t>
            </a:r>
            <a:r>
              <a:rPr i="0" lang="en-US" sz="1800" u="none" cap="none" strike="noStrike">
                <a:solidFill>
                  <a:schemeClr val="lt2"/>
                </a:solidFill>
                <a:latin typeface="Libre Franklin"/>
                <a:ea typeface="Libre Franklin"/>
                <a:cs typeface="Libre Franklin"/>
                <a:sym typeface="Libre Franklin"/>
              </a:rPr>
              <a:t>Scipy Library</a:t>
            </a:r>
            <a:endParaRPr i="0" sz="1800" u="none" cap="none" strike="noStrike">
              <a:solidFill>
                <a:schemeClr val="lt2"/>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i="0" lang="en-US" sz="1800" u="none" cap="none" strike="noStrike">
                <a:solidFill>
                  <a:schemeClr val="lt2"/>
                </a:solidFill>
                <a:latin typeface="Libre Franklin"/>
                <a:ea typeface="Libre Franklin"/>
                <a:cs typeface="Libre Franklin"/>
                <a:sym typeface="Libre Franklin"/>
              </a:rPr>
              <a:t>Eye Gaze Analysis - </a:t>
            </a:r>
            <a:r>
              <a:rPr i="0" lang="en-US" sz="1800" u="none" cap="none" strike="noStrike">
                <a:solidFill>
                  <a:schemeClr val="lt2"/>
                </a:solidFill>
                <a:latin typeface="Libre Franklin"/>
                <a:ea typeface="Libre Franklin"/>
                <a:cs typeface="Libre Franklin"/>
                <a:sym typeface="Libre Franklin"/>
              </a:rPr>
              <a:t>Using DLib Library</a:t>
            </a:r>
            <a:endParaRPr i="0" sz="1800" u="none" cap="none" strike="noStrike">
              <a:solidFill>
                <a:schemeClr val="lt2"/>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lang="en-US" sz="1800">
                <a:solidFill>
                  <a:schemeClr val="lt2"/>
                </a:solidFill>
                <a:latin typeface="Libre Franklin"/>
                <a:ea typeface="Libre Franklin"/>
                <a:cs typeface="Libre Franklin"/>
                <a:sym typeface="Libre Franklin"/>
              </a:rPr>
              <a:t>Hand Movement Analysis - </a:t>
            </a:r>
            <a:r>
              <a:rPr lang="en-US" sz="1800">
                <a:solidFill>
                  <a:schemeClr val="lt2"/>
                </a:solidFill>
                <a:latin typeface="Libre Franklin"/>
                <a:ea typeface="Libre Franklin"/>
                <a:cs typeface="Libre Franklin"/>
                <a:sym typeface="Libre Franklin"/>
              </a:rPr>
              <a:t>Keras &amp; Tensorflow</a:t>
            </a:r>
            <a:endParaRPr sz="1800">
              <a:solidFill>
                <a:schemeClr val="lt2"/>
              </a:solidFill>
              <a:latin typeface="Libre Franklin"/>
              <a:ea typeface="Libre Franklin"/>
              <a:cs typeface="Libre Franklin"/>
              <a:sym typeface="Libre Franklin"/>
            </a:endParaRPr>
          </a:p>
          <a:p>
            <a:pPr indent="-342900" lvl="0" marL="685800" marR="78910" rtl="0" algn="just">
              <a:lnSpc>
                <a:spcPct val="100000"/>
              </a:lnSpc>
              <a:spcBef>
                <a:spcPts val="0"/>
              </a:spcBef>
              <a:spcAft>
                <a:spcPts val="0"/>
              </a:spcAft>
              <a:buClr>
                <a:schemeClr val="lt2"/>
              </a:buClr>
              <a:buSzPts val="1800"/>
              <a:buFont typeface="Libre Franklin"/>
              <a:buAutoNum type="alphaLcPeriod"/>
            </a:pPr>
            <a:r>
              <a:rPr b="1" lang="en-US" sz="1800">
                <a:solidFill>
                  <a:schemeClr val="lt2"/>
                </a:solidFill>
                <a:latin typeface="Libre Franklin"/>
                <a:ea typeface="Libre Franklin"/>
                <a:cs typeface="Libre Franklin"/>
                <a:sym typeface="Libre Franklin"/>
              </a:rPr>
              <a:t>Text to Emotion - </a:t>
            </a:r>
            <a:r>
              <a:rPr lang="en-US" sz="1800">
                <a:solidFill>
                  <a:schemeClr val="lt2"/>
                </a:solidFill>
                <a:latin typeface="Libre Franklin"/>
                <a:ea typeface="Libre Franklin"/>
                <a:cs typeface="Libre Franklin"/>
                <a:sym typeface="Libre Franklin"/>
              </a:rPr>
              <a:t>NLTK, text2emotion</a:t>
            </a:r>
            <a:endParaRPr sz="1800">
              <a:solidFill>
                <a:schemeClr val="lt2"/>
              </a:solidFill>
              <a:latin typeface="Libre Franklin"/>
              <a:ea typeface="Libre Franklin"/>
              <a:cs typeface="Libre Franklin"/>
              <a:sym typeface="Libre Franklin"/>
            </a:endParaRPr>
          </a:p>
          <a:p>
            <a:pPr indent="0" lvl="0" marL="0" marR="78910" rtl="0" algn="just">
              <a:lnSpc>
                <a:spcPct val="100000"/>
              </a:lnSpc>
              <a:spcBef>
                <a:spcPts val="1000"/>
              </a:spcBef>
              <a:spcAft>
                <a:spcPts val="0"/>
              </a:spcAft>
              <a:buClr>
                <a:srgbClr val="000000"/>
              </a:buClr>
              <a:buSzPts val="1700"/>
              <a:buFont typeface="Arial"/>
              <a:buNone/>
            </a:pPr>
            <a:r>
              <a:rPr b="1" i="0" lang="en-US" sz="2200" u="none" cap="none" strike="noStrike">
                <a:solidFill>
                  <a:srgbClr val="274E13"/>
                </a:solidFill>
                <a:latin typeface="Libre Franklin"/>
                <a:ea typeface="Libre Franklin"/>
                <a:cs typeface="Libre Franklin"/>
                <a:sym typeface="Libre Franklin"/>
              </a:rPr>
              <a:t>2.  User Interface - Python (Tkinter)</a:t>
            </a:r>
            <a:endParaRPr b="1" i="0" sz="2200" u="none" cap="none" strike="noStrike">
              <a:solidFill>
                <a:srgbClr val="274E13"/>
              </a:solidFill>
              <a:latin typeface="Libre Franklin"/>
              <a:ea typeface="Libre Franklin"/>
              <a:cs typeface="Libre Franklin"/>
              <a:sym typeface="Libre Franklin"/>
            </a:endParaRPr>
          </a:p>
          <a:p>
            <a:pPr indent="0" lvl="0" marL="0" marR="78910" rtl="0" algn="l">
              <a:lnSpc>
                <a:spcPct val="100000"/>
              </a:lnSpc>
              <a:spcBef>
                <a:spcPts val="1000"/>
              </a:spcBef>
              <a:spcAft>
                <a:spcPts val="0"/>
              </a:spcAft>
              <a:buClr>
                <a:srgbClr val="000000"/>
              </a:buClr>
              <a:buSzPts val="1700"/>
              <a:buFont typeface="Arial"/>
              <a:buNone/>
            </a:pPr>
            <a:r>
              <a:rPr b="1" i="0" lang="en-US" sz="2200" u="none" cap="none" strike="noStrike">
                <a:solidFill>
                  <a:srgbClr val="274E13"/>
                </a:solidFill>
                <a:latin typeface="Libre Franklin"/>
                <a:ea typeface="Libre Franklin"/>
                <a:cs typeface="Libre Franklin"/>
                <a:sym typeface="Libre Franklin"/>
              </a:rPr>
              <a:t>3.  Python Libraries: </a:t>
            </a:r>
            <a:endParaRPr b="1" sz="2200">
              <a:solidFill>
                <a:srgbClr val="274E13"/>
              </a:solidFill>
              <a:latin typeface="Libre Franklin"/>
              <a:ea typeface="Libre Franklin"/>
              <a:cs typeface="Libre Franklin"/>
              <a:sym typeface="Libre Franklin"/>
            </a:endParaRPr>
          </a:p>
          <a:p>
            <a:pPr indent="0" lvl="0" marL="457200" marR="78910" rtl="0" algn="just">
              <a:lnSpc>
                <a:spcPct val="100000"/>
              </a:lnSpc>
              <a:spcBef>
                <a:spcPts val="0"/>
              </a:spcBef>
              <a:spcAft>
                <a:spcPts val="0"/>
              </a:spcAft>
              <a:buClr>
                <a:srgbClr val="000000"/>
              </a:buClr>
              <a:buSzPts val="1300"/>
              <a:buFont typeface="Arial"/>
              <a:buNone/>
            </a:pPr>
            <a:r>
              <a:rPr b="1" i="0" lang="en-US" sz="1800" u="none" cap="none" strike="noStrike">
                <a:solidFill>
                  <a:schemeClr val="lt2"/>
                </a:solidFill>
                <a:latin typeface="Libre Franklin"/>
                <a:ea typeface="Libre Franklin"/>
                <a:cs typeface="Libre Franklin"/>
                <a:sym typeface="Libre Franklin"/>
              </a:rPr>
              <a:t>Numpy, Pandas, Matplotlib, Tensorflow, Keras, Scipy, Threading,  PyAudio, SpeechRecognition, OpenCV,   Tkinter</a:t>
            </a:r>
            <a:endParaRPr b="1" i="0" sz="1800" u="none" cap="none" strike="noStrike">
              <a:solidFill>
                <a:schemeClr val="lt2"/>
              </a:solidFill>
              <a:latin typeface="Libre Franklin"/>
              <a:ea typeface="Libre Franklin"/>
              <a:cs typeface="Libre Franklin"/>
              <a:sym typeface="Libre Franklin"/>
            </a:endParaRPr>
          </a:p>
          <a:p>
            <a:pPr indent="0" lvl="0" marL="0" marR="78910" rtl="0" algn="l">
              <a:spcBef>
                <a:spcPts val="1000"/>
              </a:spcBef>
              <a:spcAft>
                <a:spcPts val="0"/>
              </a:spcAft>
              <a:buClr>
                <a:schemeClr val="dk1"/>
              </a:buClr>
              <a:buSzPts val="1700"/>
              <a:buFont typeface="Arial"/>
              <a:buNone/>
            </a:pPr>
            <a:r>
              <a:rPr b="1" lang="en-US" sz="2200">
                <a:solidFill>
                  <a:srgbClr val="274E13"/>
                </a:solidFill>
                <a:latin typeface="Libre Franklin"/>
                <a:ea typeface="Libre Franklin"/>
                <a:cs typeface="Libre Franklin"/>
                <a:sym typeface="Libre Franklin"/>
              </a:rPr>
              <a:t>4.  Database: </a:t>
            </a:r>
            <a:endParaRPr b="1" sz="2200">
              <a:solidFill>
                <a:srgbClr val="274E13"/>
              </a:solidFill>
              <a:latin typeface="Libre Franklin"/>
              <a:ea typeface="Libre Franklin"/>
              <a:cs typeface="Libre Franklin"/>
              <a:sym typeface="Libre Franklin"/>
            </a:endParaRPr>
          </a:p>
          <a:p>
            <a:pPr indent="457200" lvl="0" marL="0" marR="78910" rtl="0" algn="l">
              <a:spcBef>
                <a:spcPts val="1000"/>
              </a:spcBef>
              <a:spcAft>
                <a:spcPts val="0"/>
              </a:spcAft>
              <a:buClr>
                <a:schemeClr val="dk1"/>
              </a:buClr>
              <a:buSzPts val="1700"/>
              <a:buFont typeface="Arial"/>
              <a:buNone/>
            </a:pPr>
            <a:r>
              <a:rPr b="1" lang="en-US" sz="1800">
                <a:solidFill>
                  <a:schemeClr val="lt2"/>
                </a:solidFill>
                <a:latin typeface="Libre Franklin"/>
                <a:ea typeface="Libre Franklin"/>
                <a:cs typeface="Libre Franklin"/>
                <a:sym typeface="Libre Franklin"/>
              </a:rPr>
              <a:t>Structured Query Language (SQL), DynamoDB (Cloud based Structured database)</a:t>
            </a:r>
            <a:endParaRPr b="1" sz="2200">
              <a:solidFill>
                <a:srgbClr val="274E13"/>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5099c71ff5_0_381"/>
          <p:cNvSpPr txBox="1"/>
          <p:nvPr>
            <p:ph type="title"/>
          </p:nvPr>
        </p:nvSpPr>
        <p:spPr>
          <a:xfrm>
            <a:off x="971549" y="876296"/>
            <a:ext cx="5780700" cy="6108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Clr>
                <a:schemeClr val="dk1"/>
              </a:buClr>
              <a:buSzPts val="4400"/>
              <a:buFont typeface="Franklin Gothic"/>
              <a:buNone/>
            </a:pPr>
            <a:r>
              <a:rPr lang="en-US"/>
              <a:t>Use Cases</a:t>
            </a:r>
            <a:endParaRPr/>
          </a:p>
        </p:txBody>
      </p:sp>
      <p:sp>
        <p:nvSpPr>
          <p:cNvPr id="256" name="Google Shape;256;g15099c71ff5_0_381"/>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57" name="Google Shape;257;g15099c71ff5_0_381"/>
          <p:cNvSpPr txBox="1"/>
          <p:nvPr/>
        </p:nvSpPr>
        <p:spPr>
          <a:xfrm>
            <a:off x="1155050" y="2286000"/>
            <a:ext cx="9959700" cy="3350400"/>
          </a:xfrm>
          <a:prstGeom prst="rect">
            <a:avLst/>
          </a:prstGeom>
          <a:noFill/>
          <a:ln>
            <a:noFill/>
          </a:ln>
        </p:spPr>
        <p:txBody>
          <a:bodyPr anchorCtr="0" anchor="t" bIns="91425" lIns="91425" spcFirstLastPara="1" rIns="91425" wrap="square" tIns="91425">
            <a:spAutoFit/>
          </a:bodyPr>
          <a:lstStyle/>
          <a:p>
            <a:pPr indent="-361950" lvl="0" marL="45720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It is used for nurturing healthy relationships and respecting each other  by recognizing the facial expressions, rate of speech, eye movements and hand gestures of the students and suggesting them the appropriate action to be taken</a:t>
            </a:r>
            <a:endParaRPr sz="2100">
              <a:solidFill>
                <a:schemeClr val="lt2"/>
              </a:solidFill>
              <a:latin typeface="Libre Franklin"/>
              <a:ea typeface="Libre Franklin"/>
              <a:cs typeface="Libre Franklin"/>
              <a:sym typeface="Libre Franklin"/>
            </a:endParaRPr>
          </a:p>
          <a:p>
            <a:pPr indent="-361950" lvl="0" marL="457200" rtl="0" algn="just">
              <a:lnSpc>
                <a:spcPct val="90000"/>
              </a:lnSpc>
              <a:spcBef>
                <a:spcPts val="100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It is also used for learning to deal with conflicts and developing empathy in students by asking them questions and recording them which are later noted down by the teacher/mentor to guide them through good decision making for resolving conflicts and developing empathy.</a:t>
            </a:r>
            <a:endParaRPr sz="2100">
              <a:solidFill>
                <a:schemeClr val="lt2"/>
              </a:solidFill>
              <a:latin typeface="Libre Franklin"/>
              <a:ea typeface="Libre Franklin"/>
              <a:cs typeface="Libre Franklin"/>
              <a:sym typeface="Libre Franklin"/>
            </a:endParaRPr>
          </a:p>
          <a:p>
            <a:pPr indent="-361950" lvl="0" marL="457200" rtl="0" algn="just">
              <a:lnSpc>
                <a:spcPct val="90000"/>
              </a:lnSpc>
              <a:spcBef>
                <a:spcPts val="1000"/>
              </a:spcBef>
              <a:spcAft>
                <a:spcPts val="100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The speaker can practice gestures that are likely to resonate with the audience to improve the chances of making a good impression</a:t>
            </a:r>
            <a:endParaRPr b="1" sz="2100" u="sng">
              <a:solidFill>
                <a:schemeClr val="lt2"/>
              </a:solidFill>
              <a:latin typeface="Libre Franklin"/>
              <a:ea typeface="Libre Franklin"/>
              <a:cs typeface="Libre Franklin"/>
              <a:sym typeface="Libre Franklin"/>
            </a:endParaRPr>
          </a:p>
        </p:txBody>
      </p:sp>
      <p:sp>
        <p:nvSpPr>
          <p:cNvPr id="258" name="Google Shape;258;g15099c71ff5_0_381"/>
          <p:cNvSpPr txBox="1"/>
          <p:nvPr/>
        </p:nvSpPr>
        <p:spPr>
          <a:xfrm>
            <a:off x="6451500" y="4721000"/>
            <a:ext cx="5308800" cy="3786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1000"/>
              </a:spcBef>
              <a:spcAft>
                <a:spcPts val="1000"/>
              </a:spcAft>
              <a:buNone/>
            </a:pPr>
            <a:r>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5099c71ff5_0_36"/>
          <p:cNvSpPr txBox="1"/>
          <p:nvPr>
            <p:ph type="title"/>
          </p:nvPr>
        </p:nvSpPr>
        <p:spPr>
          <a:xfrm>
            <a:off x="971549" y="876296"/>
            <a:ext cx="57807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Scope of our Project</a:t>
            </a:r>
            <a:endParaRPr/>
          </a:p>
        </p:txBody>
      </p:sp>
      <p:sp>
        <p:nvSpPr>
          <p:cNvPr id="264" name="Google Shape;264;g15099c71ff5_0_3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65" name="Google Shape;265;g15099c71ff5_0_36"/>
          <p:cNvSpPr txBox="1"/>
          <p:nvPr/>
        </p:nvSpPr>
        <p:spPr>
          <a:xfrm>
            <a:off x="1155050" y="2286000"/>
            <a:ext cx="9413700" cy="4110000"/>
          </a:xfrm>
          <a:prstGeom prst="rect">
            <a:avLst/>
          </a:prstGeom>
          <a:noFill/>
          <a:ln>
            <a:noFill/>
          </a:ln>
        </p:spPr>
        <p:txBody>
          <a:bodyPr anchorCtr="0" anchor="t" bIns="91425" lIns="91425" spcFirstLastPara="1" rIns="91425" wrap="square" tIns="91425">
            <a:spAutoFit/>
          </a:bodyPr>
          <a:lstStyle/>
          <a:p>
            <a:pPr indent="-361950" lvl="0" marL="457200" marR="0" rtl="0" algn="just">
              <a:lnSpc>
                <a:spcPct val="115000"/>
              </a:lnSpc>
              <a:spcBef>
                <a:spcPts val="0"/>
              </a:spcBef>
              <a:spcAft>
                <a:spcPts val="0"/>
              </a:spcAft>
              <a:buClr>
                <a:schemeClr val="lt2"/>
              </a:buClr>
              <a:buSzPts val="2100"/>
              <a:buFont typeface="Libre Franklin"/>
              <a:buChar char="●"/>
            </a:pPr>
            <a:r>
              <a:rPr b="1" lang="en-US" sz="2100" u="sng">
                <a:solidFill>
                  <a:schemeClr val="lt2"/>
                </a:solidFill>
                <a:latin typeface="Libre Franklin"/>
                <a:ea typeface="Libre Franklin"/>
                <a:cs typeface="Libre Franklin"/>
                <a:sym typeface="Libre Franklin"/>
              </a:rPr>
              <a:t>Role Wise Login : </a:t>
            </a:r>
            <a:endParaRPr b="1" sz="2100" u="sng">
              <a:solidFill>
                <a:schemeClr val="lt2"/>
              </a:solidFill>
              <a:latin typeface="Libre Franklin"/>
              <a:ea typeface="Libre Franklin"/>
              <a:cs typeface="Libre Franklin"/>
              <a:sym typeface="Libre Franklin"/>
            </a:endParaRPr>
          </a:p>
          <a:p>
            <a:pPr indent="-361950" lvl="1" marL="914400" marR="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Student</a:t>
            </a:r>
            <a:endParaRPr sz="2100">
              <a:solidFill>
                <a:schemeClr val="lt2"/>
              </a:solidFill>
              <a:latin typeface="Libre Franklin"/>
              <a:ea typeface="Libre Franklin"/>
              <a:cs typeface="Libre Franklin"/>
              <a:sym typeface="Libre Franklin"/>
            </a:endParaRPr>
          </a:p>
          <a:p>
            <a:pPr indent="-361950" lvl="1" marL="914400" marR="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Teacher / Mentor / Interviewer</a:t>
            </a:r>
            <a:endParaRPr sz="2100">
              <a:solidFill>
                <a:schemeClr val="lt2"/>
              </a:solidFill>
              <a:latin typeface="Libre Franklin"/>
              <a:ea typeface="Libre Franklin"/>
              <a:cs typeface="Libre Franklin"/>
              <a:sym typeface="Libre Franklin"/>
            </a:endParaRPr>
          </a:p>
          <a:p>
            <a:pPr indent="-361950" lvl="0" marL="457200" marR="0" rtl="0" algn="just">
              <a:lnSpc>
                <a:spcPct val="115000"/>
              </a:lnSpc>
              <a:spcBef>
                <a:spcPts val="1000"/>
              </a:spcBef>
              <a:spcAft>
                <a:spcPts val="0"/>
              </a:spcAft>
              <a:buClr>
                <a:schemeClr val="lt2"/>
              </a:buClr>
              <a:buSzPts val="2100"/>
              <a:buFont typeface="Libre Franklin"/>
              <a:buChar char="●"/>
            </a:pPr>
            <a:r>
              <a:rPr b="1" lang="en-US" sz="2100" u="sng">
                <a:solidFill>
                  <a:schemeClr val="lt2"/>
                </a:solidFill>
                <a:latin typeface="Libre Franklin"/>
                <a:ea typeface="Libre Franklin"/>
                <a:cs typeface="Libre Franklin"/>
                <a:sym typeface="Libre Franklin"/>
              </a:rPr>
              <a:t>Target Group (Stage Wise)</a:t>
            </a:r>
            <a:endParaRPr b="1" sz="2100" u="sng">
              <a:solidFill>
                <a:schemeClr val="lt2"/>
              </a:solidFill>
              <a:latin typeface="Libre Franklin"/>
              <a:ea typeface="Libre Franklin"/>
              <a:cs typeface="Libre Franklin"/>
              <a:sym typeface="Libre Franklin"/>
            </a:endParaRPr>
          </a:p>
          <a:p>
            <a:pPr indent="-361950" lvl="1" marL="914400" rtl="0" algn="just">
              <a:lnSpc>
                <a:spcPct val="115000"/>
              </a:lnSpc>
              <a:spcBef>
                <a:spcPts val="0"/>
              </a:spcBef>
              <a:spcAft>
                <a:spcPts val="0"/>
              </a:spcAft>
              <a:buClr>
                <a:schemeClr val="lt2"/>
              </a:buClr>
              <a:buSzPts val="2100"/>
              <a:buFont typeface="Libre Franklin"/>
              <a:buChar char="○"/>
            </a:pPr>
            <a:r>
              <a:rPr b="1" lang="en-US" sz="2100">
                <a:solidFill>
                  <a:schemeClr val="lt2"/>
                </a:solidFill>
                <a:latin typeface="Libre Franklin"/>
                <a:ea typeface="Libre Franklin"/>
                <a:cs typeface="Libre Franklin"/>
                <a:sym typeface="Libre Franklin"/>
              </a:rPr>
              <a:t>School Level</a:t>
            </a:r>
            <a:endParaRPr b="1" sz="2100">
              <a:solidFill>
                <a:schemeClr val="lt2"/>
              </a:solidFill>
              <a:latin typeface="Libre Franklin"/>
              <a:ea typeface="Libre Franklin"/>
              <a:cs typeface="Libre Franklin"/>
              <a:sym typeface="Libre Franklin"/>
            </a:endParaRPr>
          </a:p>
          <a:p>
            <a:pPr indent="-361950" lvl="2" marL="137160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Foundational stage ( age 5-8 yrs )</a:t>
            </a:r>
            <a:endParaRPr sz="2100">
              <a:solidFill>
                <a:schemeClr val="lt2"/>
              </a:solidFill>
              <a:latin typeface="Libre Franklin"/>
              <a:ea typeface="Libre Franklin"/>
              <a:cs typeface="Libre Franklin"/>
              <a:sym typeface="Libre Franklin"/>
            </a:endParaRPr>
          </a:p>
          <a:p>
            <a:pPr indent="-361950" lvl="2" marL="137160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Preparatory stage ( age 9-12 yrs)</a:t>
            </a:r>
            <a:endParaRPr sz="2100">
              <a:solidFill>
                <a:schemeClr val="lt2"/>
              </a:solidFill>
              <a:latin typeface="Libre Franklin"/>
              <a:ea typeface="Libre Franklin"/>
              <a:cs typeface="Libre Franklin"/>
              <a:sym typeface="Libre Franklin"/>
            </a:endParaRPr>
          </a:p>
          <a:p>
            <a:pPr indent="-361950" lvl="2" marL="137160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Middle stage (age 13-16 yrs)</a:t>
            </a:r>
            <a:endParaRPr sz="2100">
              <a:solidFill>
                <a:schemeClr val="lt2"/>
              </a:solidFill>
              <a:latin typeface="Libre Franklin"/>
              <a:ea typeface="Libre Franklin"/>
              <a:cs typeface="Libre Franklin"/>
              <a:sym typeface="Libre Franklin"/>
            </a:endParaRPr>
          </a:p>
          <a:p>
            <a:pPr indent="-361950" lvl="2" marL="1371600" rtl="0" algn="just">
              <a:lnSpc>
                <a:spcPct val="100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Secondary stage (age 16-19 yrs)</a:t>
            </a:r>
            <a:endParaRPr sz="2100">
              <a:solidFill>
                <a:schemeClr val="lt2"/>
              </a:solidFill>
              <a:latin typeface="Libre Franklin"/>
              <a:ea typeface="Libre Franklin"/>
              <a:cs typeface="Libre Franklin"/>
              <a:sym typeface="Libre Franklin"/>
            </a:endParaRPr>
          </a:p>
          <a:p>
            <a:pPr indent="-361950" lvl="1" marL="914400" rtl="0" algn="just">
              <a:lnSpc>
                <a:spcPct val="90000"/>
              </a:lnSpc>
              <a:spcBef>
                <a:spcPts val="1000"/>
              </a:spcBef>
              <a:spcAft>
                <a:spcPts val="0"/>
              </a:spcAft>
              <a:buClr>
                <a:schemeClr val="lt2"/>
              </a:buClr>
              <a:buSzPts val="2100"/>
              <a:buFont typeface="Libre Franklin"/>
              <a:buChar char="○"/>
            </a:pPr>
            <a:r>
              <a:rPr b="1" lang="en-US" sz="2100">
                <a:solidFill>
                  <a:schemeClr val="lt2"/>
                </a:solidFill>
                <a:latin typeface="Libre Franklin"/>
                <a:ea typeface="Libre Franklin"/>
                <a:cs typeface="Libre Franklin"/>
                <a:sym typeface="Libre Franklin"/>
              </a:rPr>
              <a:t>College / University Level </a:t>
            </a:r>
            <a:endParaRPr b="1" sz="2100">
              <a:solidFill>
                <a:schemeClr val="lt2"/>
              </a:solidFill>
              <a:latin typeface="Libre Franklin"/>
              <a:ea typeface="Libre Franklin"/>
              <a:cs typeface="Libre Franklin"/>
              <a:sym typeface="Libre Franklin"/>
            </a:endParaRPr>
          </a:p>
          <a:p>
            <a:pPr indent="-361950" lvl="2" marL="1371600" rtl="0" algn="just">
              <a:lnSpc>
                <a:spcPct val="115000"/>
              </a:lnSpc>
              <a:spcBef>
                <a:spcPts val="0"/>
              </a:spcBef>
              <a:spcAft>
                <a:spcPts val="0"/>
              </a:spcAft>
              <a:buClr>
                <a:schemeClr val="lt2"/>
              </a:buClr>
              <a:buSzPts val="2100"/>
              <a:buFont typeface="Libre Franklin"/>
              <a:buChar char="■"/>
            </a:pPr>
            <a:r>
              <a:rPr lang="en-US" sz="2100">
                <a:solidFill>
                  <a:schemeClr val="lt2"/>
                </a:solidFill>
                <a:latin typeface="Libre Franklin"/>
                <a:ea typeface="Libre Franklin"/>
                <a:cs typeface="Libre Franklin"/>
                <a:sym typeface="Libre Franklin"/>
              </a:rPr>
              <a:t>Youth (above teenager)</a:t>
            </a:r>
            <a:endParaRPr sz="2100">
              <a:solidFill>
                <a:schemeClr val="lt2"/>
              </a:solidFill>
              <a:latin typeface="Libre Franklin"/>
              <a:ea typeface="Libre Franklin"/>
              <a:cs typeface="Libre Franklin"/>
              <a:sym typeface="Libre Franklin"/>
            </a:endParaRPr>
          </a:p>
        </p:txBody>
      </p:sp>
      <p:sp>
        <p:nvSpPr>
          <p:cNvPr id="266" name="Google Shape;266;g15099c71ff5_0_36"/>
          <p:cNvSpPr txBox="1"/>
          <p:nvPr/>
        </p:nvSpPr>
        <p:spPr>
          <a:xfrm>
            <a:off x="6451500" y="4721000"/>
            <a:ext cx="5308800" cy="378600"/>
          </a:xfrm>
          <a:prstGeom prst="rect">
            <a:avLst/>
          </a:prstGeom>
          <a:noFill/>
          <a:ln>
            <a:noFill/>
          </a:ln>
        </p:spPr>
        <p:txBody>
          <a:bodyPr anchorCtr="0" anchor="t" bIns="91425" lIns="91425" spcFirstLastPara="1" rIns="91425" wrap="square" tIns="91425">
            <a:spAutoFit/>
          </a:bodyPr>
          <a:lstStyle/>
          <a:p>
            <a:pPr indent="0" lvl="0" marL="0" marR="0" rtl="0" algn="just">
              <a:lnSpc>
                <a:spcPct val="90000"/>
              </a:lnSpc>
              <a:spcBef>
                <a:spcPts val="1000"/>
              </a:spcBef>
              <a:spcAft>
                <a:spcPts val="1000"/>
              </a:spcAft>
              <a:buNone/>
            </a:pPr>
            <a:r>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5099c71ff5_0_275"/>
          <p:cNvSpPr txBox="1"/>
          <p:nvPr/>
        </p:nvSpPr>
        <p:spPr>
          <a:xfrm>
            <a:off x="522250" y="1743000"/>
            <a:ext cx="3216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273" name="Google Shape;273;g15099c71ff5_0_275"/>
          <p:cNvSpPr txBox="1"/>
          <p:nvPr>
            <p:ph type="title"/>
          </p:nvPr>
        </p:nvSpPr>
        <p:spPr>
          <a:xfrm>
            <a:off x="77500" y="1743000"/>
            <a:ext cx="12192000" cy="5533800"/>
          </a:xfrm>
          <a:prstGeom prst="rect">
            <a:avLst/>
          </a:prstGeom>
        </p:spPr>
        <p:txBody>
          <a:bodyPr anchorCtr="0" anchor="b"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sz="9400">
                <a:solidFill>
                  <a:srgbClr val="4A86E8"/>
                </a:solidFill>
                <a:latin typeface="Proxima Nova"/>
                <a:ea typeface="Proxima Nova"/>
                <a:cs typeface="Proxima Nova"/>
                <a:sym typeface="Proxima Nova"/>
              </a:rPr>
              <a:t>OUTPUTS FOR DESKTOP APP</a:t>
            </a:r>
            <a:endParaRPr sz="9200">
              <a:solidFill>
                <a:srgbClr val="4A86E8"/>
              </a:solidFill>
              <a:latin typeface="Proxima Nova"/>
              <a:ea typeface="Proxima Nova"/>
              <a:cs typeface="Proxima Nova"/>
              <a:sym typeface="Proxima Nova"/>
            </a:endParaRPr>
          </a:p>
          <a:p>
            <a:pPr indent="0" lvl="0" marL="0" rtl="0" algn="ctr">
              <a:spcBef>
                <a:spcPts val="0"/>
              </a:spcBef>
              <a:spcAft>
                <a:spcPts val="0"/>
              </a:spcAft>
              <a:buNone/>
            </a:pPr>
            <a:r>
              <a:t/>
            </a:r>
            <a:endParaRPr sz="7200">
              <a:solidFill>
                <a:srgbClr val="4A86E8"/>
              </a:solidFill>
              <a:latin typeface="Proxima Nova"/>
              <a:ea typeface="Proxima Nova"/>
              <a:cs typeface="Proxima Nova"/>
              <a:sym typeface="Proxima Nova"/>
            </a:endParaRPr>
          </a:p>
          <a:p>
            <a:pPr indent="0" lvl="0" marL="0" rtl="0" algn="ctr">
              <a:spcBef>
                <a:spcPts val="0"/>
              </a:spcBef>
              <a:spcAft>
                <a:spcPts val="0"/>
              </a:spcAft>
              <a:buNone/>
            </a:pPr>
            <a:r>
              <a:t/>
            </a:r>
            <a:endParaRPr sz="7200">
              <a:solidFill>
                <a:srgbClr val="4A86E8"/>
              </a:solidFill>
              <a:latin typeface="Proxima Nova"/>
              <a:ea typeface="Proxima Nova"/>
              <a:cs typeface="Proxima Nova"/>
              <a:sym typeface="Proxima Nova"/>
            </a:endParaRPr>
          </a:p>
          <a:p>
            <a:pPr indent="0" lvl="0" marL="0" rtl="0" algn="l">
              <a:spcBef>
                <a:spcPts val="0"/>
              </a:spcBef>
              <a:spcAft>
                <a:spcPts val="0"/>
              </a:spcAft>
              <a:buNone/>
            </a:pPr>
            <a:r>
              <a:t/>
            </a:r>
            <a:endParaRPr sz="7200">
              <a:solidFill>
                <a:srgbClr val="4A86E8"/>
              </a:solidFill>
              <a:latin typeface="Proxima Nova"/>
              <a:ea typeface="Proxima Nova"/>
              <a:cs typeface="Proxima Nova"/>
              <a:sym typeface="Proxima Nova"/>
            </a:endParaRPr>
          </a:p>
        </p:txBody>
      </p:sp>
      <p:sp>
        <p:nvSpPr>
          <p:cNvPr id="274" name="Google Shape;274;g15099c71ff5_0_275"/>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